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9" r:id="rId4"/>
    <p:sldId id="260" r:id="rId5"/>
    <p:sldId id="267" r:id="rId6"/>
    <p:sldId id="261" r:id="rId7"/>
    <p:sldId id="262" r:id="rId8"/>
    <p:sldId id="263" r:id="rId9"/>
    <p:sldId id="264" r:id="rId10"/>
    <p:sldId id="265" r:id="rId11"/>
    <p:sldId id="257" r:id="rId12"/>
    <p:sldId id="268" r:id="rId13"/>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69368" autoAdjust="0"/>
  </p:normalViewPr>
  <p:slideViewPr>
    <p:cSldViewPr snapToGrid="0">
      <p:cViewPr varScale="1">
        <p:scale>
          <a:sx n="78" d="100"/>
          <a:sy n="78" d="100"/>
        </p:scale>
        <p:origin x="111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6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39AECC64-6E08-4431-8C84-9B52FE322E75}" type="datetimeFigureOut">
              <a:rPr lang="en-US" smtClean="0"/>
              <a:t>3/26/2014</a:t>
            </a:fld>
            <a:endParaRPr lang="en-US" dirty="0"/>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27AF3106-51F7-4567-B767-8D9603FC013D}" type="slidenum">
              <a:rPr lang="en-US" smtClean="0"/>
              <a:t>‹#›</a:t>
            </a:fld>
            <a:endParaRPr lang="en-US" dirty="0"/>
          </a:p>
        </p:txBody>
      </p:sp>
    </p:spTree>
    <p:extLst>
      <p:ext uri="{BB962C8B-B14F-4D97-AF65-F5344CB8AC3E}">
        <p14:creationId xmlns:p14="http://schemas.microsoft.com/office/powerpoint/2010/main" val="27245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Hello,</a:t>
            </a:r>
            <a:r>
              <a:rPr lang="en-US" i="1" baseline="0" dirty="0" smtClean="0"/>
              <a:t> my name’s Burnette and I work in the Construction Industry Research &amp; Policy Center here at UT’s College of Business.</a:t>
            </a:r>
          </a:p>
          <a:p>
            <a:r>
              <a:rPr lang="en-US" baseline="0" dirty="0" smtClean="0"/>
              <a:t>I’m an R beginner and want to share with you the pleasant surprise I’ve gotten using R to create tables for reports in Word format.  </a:t>
            </a:r>
          </a:p>
          <a:p>
            <a:r>
              <a:rPr lang="en-US" baseline="0" dirty="0" smtClean="0"/>
              <a:t>I’m a huge fan of Excel, but I’ve found R to be very powerful for this particular task.</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1</a:t>
            </a:fld>
            <a:endParaRPr lang="en-US" dirty="0"/>
          </a:p>
        </p:txBody>
      </p:sp>
    </p:spTree>
    <p:extLst>
      <p:ext uri="{BB962C8B-B14F-4D97-AF65-F5344CB8AC3E}">
        <p14:creationId xmlns:p14="http://schemas.microsoft.com/office/powerpoint/2010/main" val="1765740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tips for making your output look nice include:</a:t>
            </a:r>
          </a:p>
          <a:p>
            <a:r>
              <a:rPr lang="en-US" dirty="0"/>
              <a:t>Specifying different column widths, different column and header alignments, font size within the </a:t>
            </a:r>
            <a:r>
              <a:rPr lang="en-US" dirty="0" smtClean="0"/>
              <a:t>table itself, </a:t>
            </a:r>
            <a:r>
              <a:rPr lang="en-US" dirty="0"/>
              <a:t>and whether to keep the row.names column or </a:t>
            </a:r>
            <a:r>
              <a:rPr lang="en-US" dirty="0" smtClean="0"/>
              <a:t>not.</a:t>
            </a:r>
            <a:endParaRPr lang="en-US" dirty="0"/>
          </a:p>
          <a:p>
            <a:r>
              <a:rPr lang="en-US" dirty="0"/>
              <a:t>Here we </a:t>
            </a:r>
            <a:r>
              <a:rPr lang="en-US" dirty="0" smtClean="0"/>
              <a:t>have a script for a table</a:t>
            </a:r>
            <a:r>
              <a:rPr lang="en-US" baseline="0" dirty="0" smtClean="0"/>
              <a:t> with</a:t>
            </a:r>
            <a:r>
              <a:rPr lang="en-US" dirty="0" smtClean="0"/>
              <a:t> </a:t>
            </a:r>
            <a:r>
              <a:rPr lang="en-US" dirty="0"/>
              <a:t>8 </a:t>
            </a:r>
            <a:r>
              <a:rPr lang="en-US" dirty="0" smtClean="0"/>
              <a:t>columns:</a:t>
            </a:r>
            <a:r>
              <a:rPr lang="en-US" baseline="0" dirty="0" smtClean="0"/>
              <a:t>  </a:t>
            </a:r>
            <a:r>
              <a:rPr lang="en-US" dirty="0" smtClean="0"/>
              <a:t>the </a:t>
            </a:r>
            <a:r>
              <a:rPr lang="en-US" dirty="0"/>
              <a:t>first column’s </a:t>
            </a:r>
            <a:r>
              <a:rPr lang="en-US" dirty="0" smtClean="0"/>
              <a:t>width</a:t>
            </a:r>
            <a:r>
              <a:rPr lang="en-US" baseline="0" dirty="0" smtClean="0"/>
              <a:t> is </a:t>
            </a:r>
            <a:r>
              <a:rPr lang="en-US" dirty="0" smtClean="0"/>
              <a:t>1.5</a:t>
            </a:r>
            <a:r>
              <a:rPr lang="en-US" dirty="0"/>
              <a:t>, and the remaining 7 </a:t>
            </a:r>
            <a:r>
              <a:rPr lang="en-US" dirty="0" smtClean="0"/>
              <a:t>are </a:t>
            </a:r>
            <a:r>
              <a:rPr lang="en-US" dirty="0"/>
              <a:t>1.2; </a:t>
            </a:r>
            <a:r>
              <a:rPr lang="en-US" dirty="0" smtClean="0"/>
              <a:t>all </a:t>
            </a:r>
            <a:r>
              <a:rPr lang="en-US" dirty="0"/>
              <a:t>column data are aligned </a:t>
            </a:r>
            <a:r>
              <a:rPr lang="en-US" dirty="0" smtClean="0"/>
              <a:t>left; and I’ve chosen to replace NA’s with a</a:t>
            </a:r>
            <a:r>
              <a:rPr lang="en-US" baseline="0" dirty="0" smtClean="0"/>
              <a:t> symbol.</a:t>
            </a:r>
            <a:endParaRPr lang="en-US" dirty="0" smtClean="0"/>
          </a:p>
          <a:p>
            <a:r>
              <a:rPr lang="en-US" sz="900" i="1" dirty="0" smtClean="0"/>
              <a:t>One</a:t>
            </a:r>
            <a:r>
              <a:rPr lang="en-US" sz="900" i="1" baseline="0" dirty="0" smtClean="0"/>
              <a:t> time </a:t>
            </a:r>
            <a:r>
              <a:rPr lang="en-US" sz="900" i="1" dirty="0" smtClean="0"/>
              <a:t>I experienced table text acquiring whitespace through rtf,</a:t>
            </a:r>
            <a:r>
              <a:rPr lang="en-US" sz="900" i="1" baseline="0" dirty="0" smtClean="0"/>
              <a:t> which prevented proper alignment. It probably had something to do with the original format of my source data, but I was able to fix</a:t>
            </a:r>
            <a:r>
              <a:rPr lang="en-US" sz="900" i="1" dirty="0" smtClean="0"/>
              <a:t> it by including trim functions in the script.</a:t>
            </a:r>
            <a:endParaRPr lang="en-US" sz="900" i="1" dirty="0"/>
          </a:p>
          <a:p>
            <a:pPr marL="0" marR="0" indent="0" algn="l" defTabSz="924458" rtl="0" eaLnBrk="1" fontAlgn="auto" latinLnBrk="0" hangingPunct="1">
              <a:lnSpc>
                <a:spcPct val="100000"/>
              </a:lnSpc>
              <a:spcBef>
                <a:spcPts val="0"/>
              </a:spcBef>
              <a:spcAft>
                <a:spcPts val="0"/>
              </a:spcAft>
              <a:buClrTx/>
              <a:buSzTx/>
              <a:buFontTx/>
              <a:buNone/>
              <a:tabLst/>
              <a:defRPr/>
            </a:pPr>
            <a:r>
              <a:rPr lang="en-US" dirty="0" smtClean="0"/>
              <a:t>This document</a:t>
            </a:r>
            <a:r>
              <a:rPr lang="en-US" baseline="0" dirty="0" smtClean="0"/>
              <a:t> begins in landscape mode, so n</a:t>
            </a:r>
            <a:r>
              <a:rPr lang="en-US" dirty="0" smtClean="0"/>
              <a:t>ote</a:t>
            </a:r>
            <a:r>
              <a:rPr lang="en-US" baseline="0" dirty="0" smtClean="0"/>
              <a:t> that</a:t>
            </a:r>
            <a:r>
              <a:rPr lang="en-US" dirty="0" smtClean="0"/>
              <a:t> </a:t>
            </a:r>
            <a:r>
              <a:rPr lang="en-US" i="1" dirty="0">
                <a:solidFill>
                  <a:schemeClr val="accent2"/>
                </a:solidFill>
              </a:rPr>
              <a:t>addPageBreak</a:t>
            </a:r>
            <a:r>
              <a:rPr lang="en-US" dirty="0"/>
              <a:t> defaults back to </a:t>
            </a:r>
            <a:r>
              <a:rPr lang="en-US" dirty="0" smtClean="0"/>
              <a:t>portrait</a:t>
            </a:r>
            <a:r>
              <a:rPr lang="en-US" baseline="0" dirty="0" smtClean="0"/>
              <a:t> orientation if you don’t specify document width &amp; height again</a:t>
            </a:r>
            <a:r>
              <a:rPr lang="en-US" dirty="0" smtClean="0"/>
              <a:t>.</a:t>
            </a:r>
          </a:p>
          <a:p>
            <a:pPr defTabSz="924458"/>
            <a:r>
              <a:rPr lang="en-US" dirty="0" smtClean="0"/>
              <a:t>You </a:t>
            </a:r>
            <a:r>
              <a:rPr lang="en-US" dirty="0"/>
              <a:t>can change the outer margins of the following page here, </a:t>
            </a:r>
            <a:r>
              <a:rPr lang="en-US" dirty="0" smtClean="0"/>
              <a:t>too,</a:t>
            </a:r>
            <a:r>
              <a:rPr lang="en-US" baseline="0" dirty="0" smtClean="0"/>
              <a:t> </a:t>
            </a:r>
            <a:r>
              <a:rPr lang="en-US" dirty="0" smtClean="0"/>
              <a:t>BUT</a:t>
            </a:r>
            <a:r>
              <a:rPr lang="en-US" dirty="0"/>
              <a:t>, </a:t>
            </a:r>
            <a:r>
              <a:rPr lang="en-US" baseline="0" dirty="0" smtClean="0"/>
              <a:t>you can’t </a:t>
            </a:r>
            <a:r>
              <a:rPr lang="en-US" dirty="0" smtClean="0"/>
              <a:t>set </a:t>
            </a:r>
            <a:r>
              <a:rPr lang="en-US" dirty="0"/>
              <a:t>a new font size within page </a:t>
            </a:r>
            <a:r>
              <a:rPr lang="en-US" dirty="0" smtClean="0"/>
              <a:t>break at this time (or</a:t>
            </a:r>
            <a:r>
              <a:rPr lang="en-US" baseline="0" dirty="0" smtClean="0"/>
              <a:t> at least I’ve not gotten that to work)</a:t>
            </a:r>
            <a:r>
              <a:rPr lang="en-US" dirty="0" smtClean="0"/>
              <a:t>.</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10</a:t>
            </a:fld>
            <a:endParaRPr lang="en-US" dirty="0"/>
          </a:p>
        </p:txBody>
      </p:sp>
    </p:spTree>
    <p:extLst>
      <p:ext uri="{BB962C8B-B14F-4D97-AF65-F5344CB8AC3E}">
        <p14:creationId xmlns:p14="http://schemas.microsoft.com/office/powerpoint/2010/main" val="181092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SUMMARY, Excel is easy, but you don’t realize how many steps are involved until you create the same thing in R.</a:t>
            </a:r>
          </a:p>
          <a:p>
            <a:r>
              <a:rPr lang="en-US" baseline="0" dirty="0" smtClean="0"/>
              <a:t>Excel sometimes requires you to completely start over if you find an error in your source data, but with R, once you’ve made changes, rerunning a script takes a matter of seconds.</a:t>
            </a:r>
          </a:p>
          <a:p>
            <a:r>
              <a:rPr lang="en-US" baseline="0" dirty="0" smtClean="0"/>
              <a:t>If you’ve ever linked an Excel table to a Word or Publisher document, and after reformatting your Excel spreadsheet, the linked table got warped badly, you’ll be happy to know this won’t happen using R.</a:t>
            </a:r>
          </a:p>
          <a:p>
            <a:r>
              <a:rPr lang="en-US" baseline="0" dirty="0" smtClean="0"/>
              <a:t>Also, it allows you to easily rename columns or rows as the table’s being created so you don’t have to worry so much about labels in your original dataset.</a:t>
            </a:r>
          </a:p>
          <a:p>
            <a:r>
              <a:rPr lang="en-US" baseline="0" dirty="0" smtClean="0"/>
              <a:t>The only drawback to the process I’ve described is that rtf doesn’t have the ability to bold or highlight text yet, so you may need to add flare once you’re in Word.</a:t>
            </a:r>
          </a:p>
          <a:p>
            <a:endParaRPr lang="en-US" baseline="0" dirty="0" smtClean="0"/>
          </a:p>
        </p:txBody>
      </p:sp>
      <p:sp>
        <p:nvSpPr>
          <p:cNvPr id="4" name="Slide Number Placeholder 3"/>
          <p:cNvSpPr>
            <a:spLocks noGrp="1"/>
          </p:cNvSpPr>
          <p:nvPr>
            <p:ph type="sldNum" sz="quarter" idx="10"/>
          </p:nvPr>
        </p:nvSpPr>
        <p:spPr/>
        <p:txBody>
          <a:bodyPr/>
          <a:lstStyle/>
          <a:p>
            <a:fld id="{27AF3106-51F7-4567-B767-8D9603FC013D}" type="slidenum">
              <a:rPr lang="en-US" smtClean="0"/>
              <a:t>11</a:t>
            </a:fld>
            <a:endParaRPr lang="en-US" dirty="0"/>
          </a:p>
        </p:txBody>
      </p:sp>
    </p:spTree>
    <p:extLst>
      <p:ext uri="{BB962C8B-B14F-4D97-AF65-F5344CB8AC3E}">
        <p14:creationId xmlns:p14="http://schemas.microsoft.com/office/powerpoint/2010/main" val="3271502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a:t>
            </a:r>
            <a:r>
              <a:rPr lang="en-US" baseline="0" dirty="0" smtClean="0"/>
              <a:t> want to mention Josh Callaway of OIT’s research support staff and thank him for introducing CIRPC to rtf.  It’s my understanding that Josh played a major role in developing the package and we’re grateful for that.</a:t>
            </a:r>
          </a:p>
          <a:p>
            <a:r>
              <a:rPr lang="en-US" baseline="0" dirty="0" smtClean="0"/>
              <a:t>If anyone is interested in learning more about how we’re applying R to survey analysis, or you have suggestions to share, please visit our website and shoot us an email from there.  We’d love to hear from you.</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12</a:t>
            </a:fld>
            <a:endParaRPr lang="en-US" dirty="0"/>
          </a:p>
        </p:txBody>
      </p:sp>
    </p:spTree>
    <p:extLst>
      <p:ext uri="{BB962C8B-B14F-4D97-AF65-F5344CB8AC3E}">
        <p14:creationId xmlns:p14="http://schemas.microsoft.com/office/powerpoint/2010/main" val="379026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Excel</a:t>
            </a:r>
            <a:r>
              <a:rPr lang="en-US" baseline="0" dirty="0" smtClean="0"/>
              <a:t> pivot table.  It was fairly easy to make and it’s a logical layout.  But notice how it reports the data ‘as is’, which isn’t always as clean or descriptive as you’d like the final product to be.</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2</a:t>
            </a:fld>
            <a:endParaRPr lang="en-US" dirty="0"/>
          </a:p>
        </p:txBody>
      </p:sp>
    </p:spTree>
    <p:extLst>
      <p:ext uri="{BB962C8B-B14F-4D97-AF65-F5344CB8AC3E}">
        <p14:creationId xmlns:p14="http://schemas.microsoft.com/office/powerpoint/2010/main" val="29735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same pivot table</a:t>
            </a:r>
            <a:r>
              <a:rPr lang="en-US" baseline="0" dirty="0" smtClean="0"/>
              <a:t> in R once I realized how much more information I needed to present.  In one step, not only I was able to do that, but I also renamed columns and replaced zero’s and blanks with more consistent formatting.</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3</a:t>
            </a:fld>
            <a:endParaRPr lang="en-US" dirty="0"/>
          </a:p>
        </p:txBody>
      </p:sp>
    </p:spTree>
    <p:extLst>
      <p:ext uri="{BB962C8B-B14F-4D97-AF65-F5344CB8AC3E}">
        <p14:creationId xmlns:p14="http://schemas.microsoft.com/office/powerpoint/2010/main" val="121005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I was able to simultaneously generate more tables with the same content, just sorted by decreasing values for various columns.</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4</a:t>
            </a:fld>
            <a:endParaRPr lang="en-US" dirty="0"/>
          </a:p>
        </p:txBody>
      </p:sp>
    </p:spTree>
    <p:extLst>
      <p:ext uri="{BB962C8B-B14F-4D97-AF65-F5344CB8AC3E}">
        <p14:creationId xmlns:p14="http://schemas.microsoft.com/office/powerpoint/2010/main" val="266783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these types of pivot tables, the reshape() packages containing melt() and cast() functions may be used.  You can read more about these in R help.</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5</a:t>
            </a:fld>
            <a:endParaRPr lang="en-US" dirty="0"/>
          </a:p>
        </p:txBody>
      </p:sp>
    </p:spTree>
    <p:extLst>
      <p:ext uri="{BB962C8B-B14F-4D97-AF65-F5344CB8AC3E}">
        <p14:creationId xmlns:p14="http://schemas.microsoft.com/office/powerpoint/2010/main" val="271123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now, though,</a:t>
            </a:r>
            <a:r>
              <a:rPr lang="en-US" dirty="0" smtClean="0"/>
              <a:t> let’s</a:t>
            </a:r>
            <a:r>
              <a:rPr lang="en-US" baseline="0" dirty="0" smtClean="0"/>
              <a:t> look</a:t>
            </a:r>
            <a:r>
              <a:rPr lang="en-US" dirty="0" smtClean="0"/>
              <a:t> at a more</a:t>
            </a:r>
            <a:r>
              <a:rPr lang="en-US" baseline="0" dirty="0" smtClean="0"/>
              <a:t> basic example.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I want to count how many establishments in my survey are assigned a particular business structure.  I’ll use the table() function.</a:t>
            </a:r>
          </a:p>
          <a:p>
            <a:r>
              <a:rPr lang="en-US" baseline="0" dirty="0" smtClean="0"/>
              <a:t>Then I can add a grand total value using addmargins().  This is only one of several ways to do it. [colSum]</a:t>
            </a:r>
          </a:p>
          <a:p>
            <a:r>
              <a:rPr lang="en-US" baseline="0" dirty="0" smtClean="0"/>
              <a:t>Columns can be renamed using the gdata package.</a:t>
            </a:r>
          </a:p>
          <a:p>
            <a:r>
              <a:rPr lang="en-US" baseline="0" dirty="0" smtClean="0"/>
              <a:t>Rates can be calculated and rounded to one decimal place.</a:t>
            </a:r>
          </a:p>
          <a:p>
            <a:r>
              <a:rPr lang="en-US" baseline="0" dirty="0" smtClean="0"/>
              <a:t>And, the table can be sorted by decreasing frequency using do.call() and ‘order’.</a:t>
            </a:r>
          </a:p>
          <a:p>
            <a:r>
              <a:rPr lang="en-US" baseline="0" dirty="0" smtClean="0"/>
              <a:t>RStudio’s view of the result is shown here on the right.   [automatic row.names]</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6</a:t>
            </a:fld>
            <a:endParaRPr lang="en-US" dirty="0"/>
          </a:p>
        </p:txBody>
      </p:sp>
    </p:spTree>
    <p:extLst>
      <p:ext uri="{BB962C8B-B14F-4D97-AF65-F5344CB8AC3E}">
        <p14:creationId xmlns:p14="http://schemas.microsoft.com/office/powerpoint/2010/main" val="300008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we’re ready to </a:t>
            </a:r>
            <a:r>
              <a:rPr lang="en-US" baseline="0" dirty="0" smtClean="0"/>
              <a:t>publish the table to Word using the rtf package.  [publish vs. ‘print’]</a:t>
            </a:r>
          </a:p>
          <a:p>
            <a:r>
              <a:rPr lang="en-US" baseline="0" dirty="0" smtClean="0"/>
              <a:t>To do this, tell R where you want the file to be stored in your directory.</a:t>
            </a:r>
          </a:p>
          <a:p>
            <a:r>
              <a:rPr lang="en-US" baseline="0" dirty="0" smtClean="0"/>
              <a:t>Set page properties, add headings, lines, and paragraphs, and even insert page breaks that will allow you to change the properties of the next page if you want to.</a:t>
            </a:r>
          </a:p>
          <a:p>
            <a:r>
              <a:rPr lang="en-US" baseline="0" dirty="0" smtClean="0"/>
              <a:t>You can also add R session information which can be helpful as an archive detail.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I’ve had some problems using addNewLine and setFontSize arguments in my environment.  You’re supposed to be able to tell addNewLine n=2 or 3 etc., but here I’ve just repeated the entries.  And you’re supposed to be able to tell setFontSize what point size you want your text to change to within the document.  [tested 2 x versions, R &amp; rtf]</a:t>
            </a:r>
          </a:p>
        </p:txBody>
      </p:sp>
      <p:sp>
        <p:nvSpPr>
          <p:cNvPr id="4" name="Slide Number Placeholder 3"/>
          <p:cNvSpPr>
            <a:spLocks noGrp="1"/>
          </p:cNvSpPr>
          <p:nvPr>
            <p:ph type="sldNum" sz="quarter" idx="10"/>
          </p:nvPr>
        </p:nvSpPr>
        <p:spPr/>
        <p:txBody>
          <a:bodyPr/>
          <a:lstStyle/>
          <a:p>
            <a:fld id="{27AF3106-51F7-4567-B767-8D9603FC013D}" type="slidenum">
              <a:rPr lang="en-US" smtClean="0"/>
              <a:t>7</a:t>
            </a:fld>
            <a:endParaRPr lang="en-US" dirty="0"/>
          </a:p>
        </p:txBody>
      </p:sp>
    </p:spTree>
    <p:extLst>
      <p:ext uri="{BB962C8B-B14F-4D97-AF65-F5344CB8AC3E}">
        <p14:creationId xmlns:p14="http://schemas.microsoft.com/office/powerpoint/2010/main" val="2669342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final output.</a:t>
            </a:r>
          </a:p>
          <a:p>
            <a:r>
              <a:rPr lang="en-US" baseline="0" dirty="0" smtClean="0"/>
              <a:t>I could have presented the table a slightly different way, but I anticipated using the R script for a lot of different datasets and wanted to make editing easy later.  That’s why you see generic column headers.</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8</a:t>
            </a:fld>
            <a:endParaRPr lang="en-US" dirty="0"/>
          </a:p>
        </p:txBody>
      </p:sp>
    </p:spTree>
    <p:extLst>
      <p:ext uri="{BB962C8B-B14F-4D97-AF65-F5344CB8AC3E}">
        <p14:creationId xmlns:p14="http://schemas.microsoft.com/office/powerpoint/2010/main" val="217448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‘rtf’ isn’t just limited to tables either.  You can include other objects</a:t>
            </a:r>
            <a:r>
              <a:rPr lang="en-US" baseline="0" dirty="0" smtClean="0"/>
              <a:t> like plots and images.</a:t>
            </a:r>
          </a:p>
          <a:p>
            <a:r>
              <a:rPr lang="en-US" baseline="0" dirty="0" smtClean="0"/>
              <a:t>There’s a Table of Contents function that looks pretty useful, too, and I plan to investigate that at some point.</a:t>
            </a:r>
            <a:endParaRPr lang="en-US" dirty="0"/>
          </a:p>
        </p:txBody>
      </p:sp>
      <p:sp>
        <p:nvSpPr>
          <p:cNvPr id="4" name="Slide Number Placeholder 3"/>
          <p:cNvSpPr>
            <a:spLocks noGrp="1"/>
          </p:cNvSpPr>
          <p:nvPr>
            <p:ph type="sldNum" sz="quarter" idx="10"/>
          </p:nvPr>
        </p:nvSpPr>
        <p:spPr/>
        <p:txBody>
          <a:bodyPr/>
          <a:lstStyle/>
          <a:p>
            <a:fld id="{27AF3106-51F7-4567-B767-8D9603FC013D}" type="slidenum">
              <a:rPr lang="en-US" smtClean="0"/>
              <a:t>9</a:t>
            </a:fld>
            <a:endParaRPr lang="en-US" dirty="0"/>
          </a:p>
        </p:txBody>
      </p:sp>
    </p:spTree>
    <p:extLst>
      <p:ext uri="{BB962C8B-B14F-4D97-AF65-F5344CB8AC3E}">
        <p14:creationId xmlns:p14="http://schemas.microsoft.com/office/powerpoint/2010/main" val="3316243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3/26/2014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3/26/2014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3/26/2014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t>
            </a:r>
            <a:r>
              <a:rPr lang="en-US" b="1" dirty="0" smtClean="0"/>
              <a:t>PIVOT </a:t>
            </a:r>
            <a:r>
              <a:rPr lang="en-US" b="1" dirty="0"/>
              <a:t>&amp; </a:t>
            </a:r>
            <a:r>
              <a:rPr lang="en-US" b="1" dirty="0" smtClean="0"/>
              <a:t>PUBLISH’ </a:t>
            </a:r>
            <a:r>
              <a:rPr lang="en-US" b="1" dirty="0"/>
              <a:t>TABLES TO WORD USING ONLY R</a:t>
            </a:r>
            <a:endParaRPr lang="en-US" dirty="0"/>
          </a:p>
        </p:txBody>
      </p:sp>
      <p:sp>
        <p:nvSpPr>
          <p:cNvPr id="3" name="Subtitle 2"/>
          <p:cNvSpPr>
            <a:spLocks noGrp="1"/>
          </p:cNvSpPr>
          <p:nvPr>
            <p:ph type="subTitle" idx="1"/>
          </p:nvPr>
        </p:nvSpPr>
        <p:spPr/>
        <p:txBody>
          <a:bodyPr/>
          <a:lstStyle/>
          <a:p>
            <a:r>
              <a:rPr lang="en-US" dirty="0" smtClean="0"/>
              <a:t>Creating, editing, and publishing tables with R</a:t>
            </a:r>
          </a:p>
          <a:p>
            <a:r>
              <a:rPr lang="en-US" dirty="0" smtClean="0"/>
              <a:t>is easier than you think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313" y="5839661"/>
            <a:ext cx="3642367" cy="822962"/>
          </a:xfrm>
          <a:prstGeom prst="rect">
            <a:avLst/>
          </a:prstGeom>
        </p:spPr>
      </p:pic>
    </p:spTree>
    <p:extLst>
      <p:ext uri="{BB962C8B-B14F-4D97-AF65-F5344CB8AC3E}">
        <p14:creationId xmlns:p14="http://schemas.microsoft.com/office/powerpoint/2010/main" val="4187393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formatting tips</a:t>
            </a:r>
            <a:endParaRPr lang="en-US" dirty="0"/>
          </a:p>
        </p:txBody>
      </p:sp>
      <p:sp>
        <p:nvSpPr>
          <p:cNvPr id="3" name="Content Placeholder 2"/>
          <p:cNvSpPr>
            <a:spLocks noGrp="1"/>
          </p:cNvSpPr>
          <p:nvPr>
            <p:ph idx="1"/>
          </p:nvPr>
        </p:nvSpPr>
        <p:spPr>
          <a:xfrm>
            <a:off x="1097280" y="1845734"/>
            <a:ext cx="10058400" cy="4181842"/>
          </a:xfrm>
        </p:spPr>
        <p:txBody>
          <a:bodyPr>
            <a:normAutofit fontScale="92500" lnSpcReduction="10000"/>
          </a:bodyPr>
          <a:lstStyle/>
          <a:p>
            <a:r>
              <a:rPr lang="en-US" sz="1800" dirty="0" smtClean="0"/>
              <a:t>rtf </a:t>
            </a:r>
            <a:r>
              <a:rPr lang="en-US" sz="1800" dirty="0"/>
              <a:t>&lt;- </a:t>
            </a:r>
            <a:r>
              <a:rPr lang="en-US" sz="1800" dirty="0" smtClean="0"/>
              <a:t>RTF(QuickSummaryReport</a:t>
            </a:r>
            <a:r>
              <a:rPr lang="en-US" sz="1800" dirty="0"/>
              <a:t>, </a:t>
            </a:r>
            <a:r>
              <a:rPr lang="en-US" sz="1800" b="1" dirty="0" smtClean="0">
                <a:solidFill>
                  <a:srgbClr val="FF0000"/>
                </a:solidFill>
              </a:rPr>
              <a:t>width=11</a:t>
            </a:r>
            <a:r>
              <a:rPr lang="en-US" sz="1800" b="1" dirty="0">
                <a:solidFill>
                  <a:srgbClr val="FF0000"/>
                </a:solidFill>
              </a:rPr>
              <a:t>, </a:t>
            </a:r>
            <a:r>
              <a:rPr lang="en-US" sz="1800" b="1" dirty="0" smtClean="0">
                <a:solidFill>
                  <a:srgbClr val="FF0000"/>
                </a:solidFill>
              </a:rPr>
              <a:t>height=8.5</a:t>
            </a:r>
            <a:r>
              <a:rPr lang="en-US" sz="1800" dirty="0"/>
              <a:t>, </a:t>
            </a:r>
            <a:r>
              <a:rPr lang="en-US" sz="1800" b="1" dirty="0" smtClean="0">
                <a:solidFill>
                  <a:srgbClr val="FF0000"/>
                </a:solidFill>
              </a:rPr>
              <a:t>font.size=10</a:t>
            </a:r>
            <a:r>
              <a:rPr lang="en-US" sz="1800" dirty="0"/>
              <a:t>, </a:t>
            </a:r>
            <a:r>
              <a:rPr lang="en-US" sz="1800" dirty="0" smtClean="0"/>
              <a:t>omi=c(0.5</a:t>
            </a:r>
            <a:r>
              <a:rPr lang="en-US" sz="1800" dirty="0"/>
              <a:t>, </a:t>
            </a:r>
            <a:r>
              <a:rPr lang="en-US" sz="1800" b="1" dirty="0">
                <a:solidFill>
                  <a:srgbClr val="FF0000"/>
                </a:solidFill>
              </a:rPr>
              <a:t>0.5</a:t>
            </a:r>
            <a:r>
              <a:rPr lang="en-US" sz="1800" dirty="0"/>
              <a:t>, 0.5, </a:t>
            </a:r>
            <a:r>
              <a:rPr lang="en-US" sz="1800" b="1" dirty="0" smtClean="0">
                <a:solidFill>
                  <a:srgbClr val="FF0000"/>
                </a:solidFill>
              </a:rPr>
              <a:t>0.5</a:t>
            </a:r>
            <a:r>
              <a:rPr lang="en-US" sz="1800" dirty="0" smtClean="0"/>
              <a:t>))</a:t>
            </a:r>
          </a:p>
          <a:p>
            <a:pPr marL="0" indent="0">
              <a:buNone/>
            </a:pPr>
            <a:endParaRPr lang="en-US" sz="1800" dirty="0" smtClean="0"/>
          </a:p>
          <a:p>
            <a:r>
              <a:rPr lang="en-US" sz="1800" dirty="0" smtClean="0"/>
              <a:t>addHeader(rtf, title="</a:t>
            </a:r>
            <a:r>
              <a:rPr lang="en-US" sz="1800" dirty="0"/>
              <a:t>PRELIMINARY </a:t>
            </a:r>
            <a:r>
              <a:rPr lang="en-US" sz="1800" dirty="0" smtClean="0"/>
              <a:t>SUMMARY STATS </a:t>
            </a:r>
            <a:r>
              <a:rPr lang="en-US" sz="1800" dirty="0"/>
              <a:t>FOR all establishments</a:t>
            </a:r>
            <a:r>
              <a:rPr lang="en-US" sz="1800" dirty="0" smtClean="0"/>
              <a:t>")</a:t>
            </a:r>
          </a:p>
          <a:p>
            <a:endParaRPr lang="en-US" sz="1800" dirty="0" smtClean="0"/>
          </a:p>
          <a:p>
            <a:r>
              <a:rPr lang="en-US" sz="1800" dirty="0" smtClean="0"/>
              <a:t>addTable(rtf</a:t>
            </a:r>
            <a:r>
              <a:rPr lang="en-US" sz="1800" dirty="0"/>
              <a:t>, SummaryTblAll, </a:t>
            </a:r>
            <a:r>
              <a:rPr lang="en-US" sz="1800" b="1" dirty="0">
                <a:solidFill>
                  <a:srgbClr val="FF0000"/>
                </a:solidFill>
              </a:rPr>
              <a:t>col.widths</a:t>
            </a:r>
            <a:r>
              <a:rPr lang="en-US" sz="1800" dirty="0"/>
              <a:t>=c(1.5,rep(1.2,7)), </a:t>
            </a:r>
            <a:r>
              <a:rPr lang="en-US" sz="1800" b="1" dirty="0">
                <a:solidFill>
                  <a:srgbClr val="FF0000"/>
                </a:solidFill>
              </a:rPr>
              <a:t>col.justify</a:t>
            </a:r>
            <a:r>
              <a:rPr lang="en-US" sz="1800" dirty="0"/>
              <a:t>="L",</a:t>
            </a:r>
          </a:p>
          <a:p>
            <a:r>
              <a:rPr lang="en-US" sz="1800" dirty="0"/>
              <a:t>          </a:t>
            </a:r>
            <a:r>
              <a:rPr lang="en-US" sz="1800" dirty="0">
                <a:solidFill>
                  <a:schemeClr val="tx1"/>
                </a:solidFill>
              </a:rPr>
              <a:t>header.col.justify</a:t>
            </a:r>
            <a:r>
              <a:rPr lang="en-US" sz="1800" dirty="0"/>
              <a:t>=NULL, </a:t>
            </a:r>
            <a:r>
              <a:rPr lang="en-US" sz="1800" b="1" dirty="0" smtClean="0">
                <a:solidFill>
                  <a:srgbClr val="FF0000"/>
                </a:solidFill>
              </a:rPr>
              <a:t>font.size=8</a:t>
            </a:r>
            <a:r>
              <a:rPr lang="en-US" sz="1800" dirty="0"/>
              <a:t>, </a:t>
            </a:r>
            <a:r>
              <a:rPr lang="en-US" sz="1800" b="1" dirty="0" smtClean="0">
                <a:solidFill>
                  <a:srgbClr val="FF0000"/>
                </a:solidFill>
              </a:rPr>
              <a:t>row.names</a:t>
            </a:r>
            <a:r>
              <a:rPr lang="en-US" sz="1800" dirty="0" smtClean="0"/>
              <a:t>=FALSE</a:t>
            </a:r>
            <a:r>
              <a:rPr lang="en-US" sz="1800" dirty="0"/>
              <a:t>,</a:t>
            </a:r>
          </a:p>
          <a:p>
            <a:r>
              <a:rPr lang="en-US" sz="1800" dirty="0"/>
              <a:t>          </a:t>
            </a:r>
            <a:r>
              <a:rPr lang="en-US" sz="1800" b="1" dirty="0" smtClean="0">
                <a:solidFill>
                  <a:srgbClr val="FF0000"/>
                </a:solidFill>
              </a:rPr>
              <a:t>NA.string= </a:t>
            </a:r>
            <a:r>
              <a:rPr lang="en-US" sz="1800" b="1" dirty="0">
                <a:solidFill>
                  <a:srgbClr val="FF0000"/>
                </a:solidFill>
              </a:rPr>
              <a:t>"-"</a:t>
            </a:r>
            <a:r>
              <a:rPr lang="en-US" sz="1800" dirty="0"/>
              <a:t>, space.before=NULL, space.after=NULL</a:t>
            </a:r>
            <a:r>
              <a:rPr lang="en-US" sz="1800" dirty="0" smtClean="0"/>
              <a:t>)</a:t>
            </a:r>
          </a:p>
          <a:p>
            <a:endParaRPr lang="en-US" sz="1800" dirty="0" smtClean="0"/>
          </a:p>
          <a:p>
            <a:r>
              <a:rPr lang="en-US" sz="1800" dirty="0" smtClean="0"/>
              <a:t>addNewLine(rtf)</a:t>
            </a:r>
          </a:p>
          <a:p>
            <a:endParaRPr lang="en-US" sz="1800" dirty="0" smtClean="0"/>
          </a:p>
          <a:p>
            <a:r>
              <a:rPr lang="en-US" sz="1800" dirty="0" smtClean="0"/>
              <a:t>addPageBreak(rtf</a:t>
            </a:r>
            <a:r>
              <a:rPr lang="en-US" sz="1800" dirty="0"/>
              <a:t>, </a:t>
            </a:r>
            <a:r>
              <a:rPr lang="en-US" sz="1800" b="1" dirty="0" smtClean="0">
                <a:solidFill>
                  <a:srgbClr val="FF0000"/>
                </a:solidFill>
              </a:rPr>
              <a:t>width=11</a:t>
            </a:r>
            <a:r>
              <a:rPr lang="en-US" sz="1800" b="1" dirty="0">
                <a:solidFill>
                  <a:srgbClr val="FF0000"/>
                </a:solidFill>
              </a:rPr>
              <a:t>, </a:t>
            </a:r>
            <a:r>
              <a:rPr lang="en-US" sz="1800" b="1" dirty="0" smtClean="0">
                <a:solidFill>
                  <a:srgbClr val="FF0000"/>
                </a:solidFill>
              </a:rPr>
              <a:t>height=8.5</a:t>
            </a:r>
            <a:r>
              <a:rPr lang="en-US" sz="1800" dirty="0"/>
              <a:t>, </a:t>
            </a:r>
            <a:r>
              <a:rPr lang="en-US" sz="1800" dirty="0" smtClean="0"/>
              <a:t>omi=c(0.5</a:t>
            </a:r>
            <a:r>
              <a:rPr lang="en-US" sz="1800" dirty="0"/>
              <a:t>, </a:t>
            </a:r>
            <a:r>
              <a:rPr lang="en-US" sz="1800" b="1" dirty="0">
                <a:solidFill>
                  <a:srgbClr val="FF0000"/>
                </a:solidFill>
              </a:rPr>
              <a:t>0.4</a:t>
            </a:r>
            <a:r>
              <a:rPr lang="en-US" sz="1800" dirty="0"/>
              <a:t>, 0.5, </a:t>
            </a:r>
            <a:r>
              <a:rPr lang="en-US" sz="1800" b="1" dirty="0" smtClean="0">
                <a:solidFill>
                  <a:srgbClr val="FF0000"/>
                </a:solidFill>
              </a:rPr>
              <a:t>0.4</a:t>
            </a:r>
            <a:r>
              <a:rPr lang="en-US" sz="1800" dirty="0" smtClean="0"/>
              <a:t>))</a:t>
            </a:r>
            <a:endParaRPr lang="en-US" sz="1800" dirty="0"/>
          </a:p>
        </p:txBody>
      </p:sp>
      <p:sp>
        <p:nvSpPr>
          <p:cNvPr id="4" name="TextBox 3"/>
          <p:cNvSpPr txBox="1"/>
          <p:nvPr/>
        </p:nvSpPr>
        <p:spPr>
          <a:xfrm>
            <a:off x="8075488" y="4986634"/>
            <a:ext cx="3080192" cy="954107"/>
          </a:xfrm>
          <a:prstGeom prst="rect">
            <a:avLst/>
          </a:prstGeom>
          <a:solidFill>
            <a:schemeClr val="bg1">
              <a:lumMod val="85000"/>
            </a:schemeClr>
          </a:solidFill>
          <a:ln>
            <a:solidFill>
              <a:schemeClr val="accent2"/>
            </a:solidFill>
          </a:ln>
        </p:spPr>
        <p:txBody>
          <a:bodyPr wrap="square" rtlCol="0">
            <a:spAutoFit/>
          </a:bodyPr>
          <a:lstStyle/>
          <a:p>
            <a:r>
              <a:rPr lang="en-US" sz="1400" b="1" i="1" dirty="0" smtClean="0">
                <a:solidFill>
                  <a:schemeClr val="accent2"/>
                </a:solidFill>
              </a:rPr>
              <a:t>addPageBreak</a:t>
            </a:r>
            <a:r>
              <a:rPr lang="en-US" sz="1400" b="1" dirty="0" smtClean="0"/>
              <a:t> defaults back to portrait (vs. landscape) if not specified.  You can change the outer margins of the following page here, too.</a:t>
            </a:r>
            <a:endParaRPr lang="en-US" sz="1400" b="1" dirty="0"/>
          </a:p>
        </p:txBody>
      </p:sp>
      <p:sp>
        <p:nvSpPr>
          <p:cNvPr id="5" name="TextBox 4"/>
          <p:cNvSpPr txBox="1"/>
          <p:nvPr/>
        </p:nvSpPr>
        <p:spPr>
          <a:xfrm>
            <a:off x="7763706" y="3459601"/>
            <a:ext cx="3391974" cy="954107"/>
          </a:xfrm>
          <a:prstGeom prst="rect">
            <a:avLst/>
          </a:prstGeom>
          <a:solidFill>
            <a:schemeClr val="bg1">
              <a:lumMod val="85000"/>
            </a:schemeClr>
          </a:solidFill>
          <a:ln>
            <a:solidFill>
              <a:schemeClr val="accent2"/>
            </a:solidFill>
          </a:ln>
        </p:spPr>
        <p:txBody>
          <a:bodyPr wrap="square" rtlCol="0">
            <a:spAutoFit/>
          </a:bodyPr>
          <a:lstStyle/>
          <a:p>
            <a:r>
              <a:rPr lang="en-US" sz="1400" b="1" dirty="0" smtClean="0"/>
              <a:t>You can specify different column widths, different column and header alignments, font size within the table, whether to keep the row.names column or not, etc….</a:t>
            </a:r>
            <a:endParaRPr lang="en-US" sz="1400" b="1" dirty="0"/>
          </a:p>
        </p:txBody>
      </p:sp>
    </p:spTree>
    <p:extLst>
      <p:ext uri="{BB962C8B-B14F-4D97-AF65-F5344CB8AC3E}">
        <p14:creationId xmlns:p14="http://schemas.microsoft.com/office/powerpoint/2010/main" val="2476041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can do this in Excel.  Why use R?</a:t>
            </a:r>
            <a:endParaRPr lang="en-US" dirty="0"/>
          </a:p>
        </p:txBody>
      </p:sp>
      <p:sp>
        <p:nvSpPr>
          <p:cNvPr id="3" name="Content Placeholder 2"/>
          <p:cNvSpPr>
            <a:spLocks noGrp="1"/>
          </p:cNvSpPr>
          <p:nvPr>
            <p:ph idx="1"/>
          </p:nvPr>
        </p:nvSpPr>
        <p:spPr/>
        <p:txBody>
          <a:bodyPr>
            <a:normAutofit/>
          </a:bodyPr>
          <a:lstStyle/>
          <a:p>
            <a:r>
              <a:rPr lang="en-US" b="1" dirty="0" smtClean="0">
                <a:solidFill>
                  <a:schemeClr val="tx1"/>
                </a:solidFill>
              </a:rPr>
              <a:t>PRO’s:</a:t>
            </a:r>
          </a:p>
          <a:p>
            <a:r>
              <a:rPr lang="en-US" dirty="0" smtClean="0"/>
              <a:t>Only one step to your end result once R script is established  </a:t>
            </a:r>
            <a:r>
              <a:rPr lang="en-US" dirty="0" smtClean="0">
                <a:solidFill>
                  <a:schemeClr val="bg1">
                    <a:lumMod val="75000"/>
                  </a:schemeClr>
                </a:solidFill>
              </a:rPr>
              <a:t>--  good for routine tasks</a:t>
            </a:r>
          </a:p>
          <a:p>
            <a:r>
              <a:rPr lang="en-US" dirty="0" smtClean="0"/>
              <a:t>Potentially more sophisticated output  </a:t>
            </a:r>
            <a:r>
              <a:rPr lang="en-US" dirty="0" smtClean="0">
                <a:solidFill>
                  <a:schemeClr val="bg1">
                    <a:lumMod val="75000"/>
                  </a:schemeClr>
                </a:solidFill>
              </a:rPr>
              <a:t>-- add rows/columns for specific calculations on a whim</a:t>
            </a:r>
          </a:p>
          <a:p>
            <a:r>
              <a:rPr lang="en-US" dirty="0" smtClean="0"/>
              <a:t>Changes to dataset are translated quicker  </a:t>
            </a:r>
            <a:r>
              <a:rPr lang="en-US" dirty="0" smtClean="0">
                <a:solidFill>
                  <a:schemeClr val="bg1">
                    <a:lumMod val="75000"/>
                  </a:schemeClr>
                </a:solidFill>
              </a:rPr>
              <a:t>-- just rerun the script after editing source data</a:t>
            </a:r>
          </a:p>
          <a:p>
            <a:r>
              <a:rPr lang="en-US" dirty="0" smtClean="0"/>
              <a:t>Unintentional formatting eliminated  </a:t>
            </a:r>
            <a:r>
              <a:rPr lang="en-US" dirty="0" smtClean="0">
                <a:solidFill>
                  <a:schemeClr val="bg1">
                    <a:lumMod val="75000"/>
                  </a:schemeClr>
                </a:solidFill>
              </a:rPr>
              <a:t>-- no warped settings when linked or pasted from Excel</a:t>
            </a:r>
          </a:p>
          <a:p>
            <a:r>
              <a:rPr lang="en-US" dirty="0" smtClean="0"/>
              <a:t>Clarification of headers unnecessary  </a:t>
            </a:r>
            <a:r>
              <a:rPr lang="en-US" dirty="0" smtClean="0">
                <a:solidFill>
                  <a:schemeClr val="bg1">
                    <a:lumMod val="75000"/>
                  </a:schemeClr>
                </a:solidFill>
              </a:rPr>
              <a:t>-- R script can include renaming abbreviations</a:t>
            </a:r>
          </a:p>
          <a:p>
            <a:endParaRPr lang="en-US" sz="1800" dirty="0" smtClean="0"/>
          </a:p>
          <a:p>
            <a:r>
              <a:rPr lang="en-US" b="1" dirty="0" smtClean="0">
                <a:solidFill>
                  <a:schemeClr val="tx1"/>
                </a:solidFill>
              </a:rPr>
              <a:t>CON’s:</a:t>
            </a:r>
          </a:p>
          <a:p>
            <a:r>
              <a:rPr lang="en-US" dirty="0" smtClean="0"/>
              <a:t>May need to edit table in Word for visual emphasis or ‘flare’  </a:t>
            </a:r>
            <a:r>
              <a:rPr lang="en-US" sz="1800" dirty="0" smtClean="0">
                <a:solidFill>
                  <a:schemeClr val="bg1">
                    <a:lumMod val="75000"/>
                  </a:schemeClr>
                </a:solidFill>
              </a:rPr>
              <a:t>-- rtf lacks ability to bold or highlight</a:t>
            </a:r>
            <a:endParaRPr lang="en-US" sz="1800" dirty="0">
              <a:solidFill>
                <a:schemeClr val="bg1">
                  <a:lumMod val="75000"/>
                </a:schemeClr>
              </a:solidFill>
            </a:endParaRPr>
          </a:p>
        </p:txBody>
      </p:sp>
    </p:spTree>
    <p:extLst>
      <p:ext uri="{BB962C8B-B14F-4D97-AF65-F5344CB8AC3E}">
        <p14:creationId xmlns:p14="http://schemas.microsoft.com/office/powerpoint/2010/main" val="405059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lstStyle/>
          <a:p>
            <a:r>
              <a:rPr lang="en-US" dirty="0" smtClean="0"/>
              <a:t>Many thanks to Josh Callaway of OIT’s research support staff for introducing CIRPC to rtf.</a:t>
            </a:r>
          </a:p>
          <a:p>
            <a:r>
              <a:rPr lang="en-US" dirty="0" smtClean="0"/>
              <a:t>If you’re interested in learning more about how we’re applying R to survey analysis or would like to share suggestions, contact us at </a:t>
            </a:r>
            <a:r>
              <a:rPr lang="en-US" b="1" dirty="0" smtClean="0">
                <a:solidFill>
                  <a:schemeClr val="accent2">
                    <a:lumMod val="60000"/>
                    <a:lumOff val="40000"/>
                  </a:schemeClr>
                </a:solidFill>
              </a:rPr>
              <a:t>cirpc.bus.utk.edu</a:t>
            </a:r>
            <a:r>
              <a:rPr lang="en-US" dirty="0" smtClean="0"/>
              <a:t>.</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313" y="5837652"/>
            <a:ext cx="3642367" cy="822962"/>
          </a:xfrm>
          <a:prstGeom prst="rect">
            <a:avLst/>
          </a:prstGeom>
        </p:spPr>
      </p:pic>
    </p:spTree>
    <p:extLst>
      <p:ext uri="{BB962C8B-B14F-4D97-AF65-F5344CB8AC3E}">
        <p14:creationId xmlns:p14="http://schemas.microsoft.com/office/powerpoint/2010/main" val="3047115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pivot table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3116" y="1976891"/>
            <a:ext cx="5549996" cy="4022725"/>
          </a:xfrm>
        </p:spPr>
      </p:pic>
      <p:sp>
        <p:nvSpPr>
          <p:cNvPr id="5" name="TextBox 4"/>
          <p:cNvSpPr txBox="1"/>
          <p:nvPr/>
        </p:nvSpPr>
        <p:spPr>
          <a:xfrm>
            <a:off x="7203522" y="2328054"/>
            <a:ext cx="2920192" cy="307777"/>
          </a:xfrm>
          <a:prstGeom prst="rect">
            <a:avLst/>
          </a:prstGeom>
          <a:solidFill>
            <a:schemeClr val="bg1">
              <a:lumMod val="85000"/>
            </a:schemeClr>
          </a:solidFill>
          <a:ln>
            <a:solidFill>
              <a:schemeClr val="accent2"/>
            </a:solidFill>
          </a:ln>
        </p:spPr>
        <p:txBody>
          <a:bodyPr wrap="square" rtlCol="0">
            <a:spAutoFit/>
          </a:bodyPr>
          <a:lstStyle/>
          <a:p>
            <a:r>
              <a:rPr lang="en-US" sz="1400" b="1" dirty="0" smtClean="0"/>
              <a:t>Notice this type of detail in Excel.</a:t>
            </a:r>
            <a:endParaRPr lang="en-US" sz="1400" b="1" dirty="0"/>
          </a:p>
        </p:txBody>
      </p:sp>
      <p:cxnSp>
        <p:nvCxnSpPr>
          <p:cNvPr id="6" name="Straight Arrow Connector 5"/>
          <p:cNvCxnSpPr/>
          <p:nvPr/>
        </p:nvCxnSpPr>
        <p:spPr>
          <a:xfrm flipH="1" flipV="1">
            <a:off x="6166134" y="2481943"/>
            <a:ext cx="939150" cy="595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410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 output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933" y="1911578"/>
            <a:ext cx="8146938" cy="4238013"/>
          </a:xfrm>
        </p:spPr>
      </p:pic>
    </p:spTree>
    <p:extLst>
      <p:ext uri="{BB962C8B-B14F-4D97-AF65-F5344CB8AC3E}">
        <p14:creationId xmlns:p14="http://schemas.microsoft.com/office/powerpoint/2010/main" val="1020452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 output:  sort by column value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9246" y="2306069"/>
            <a:ext cx="10011085" cy="1944384"/>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927011">
            <a:off x="6460389" y="4193939"/>
            <a:ext cx="2018422" cy="409575"/>
          </a:xfrm>
          <a:prstGeom prst="rect">
            <a:avLst/>
          </a:prstGeom>
          <a:ln>
            <a:solidFill>
              <a:schemeClr val="accent2"/>
            </a:solidFill>
          </a:ln>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b="-7038"/>
          <a:stretch/>
        </p:blipFill>
        <p:spPr>
          <a:xfrm rot="20958921">
            <a:off x="7637445" y="4676354"/>
            <a:ext cx="2901587" cy="377228"/>
          </a:xfrm>
          <a:prstGeom prst="rect">
            <a:avLst/>
          </a:prstGeom>
          <a:ln>
            <a:solidFill>
              <a:schemeClr val="accent2"/>
            </a:solidFill>
          </a:ln>
        </p:spPr>
      </p:pic>
    </p:spTree>
    <p:extLst>
      <p:ext uri="{BB962C8B-B14F-4D97-AF65-F5344CB8AC3E}">
        <p14:creationId xmlns:p14="http://schemas.microsoft.com/office/powerpoint/2010/main" val="1409267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packages for pivot tables</a:t>
            </a:r>
            <a:endParaRPr lang="en-US" dirty="0"/>
          </a:p>
        </p:txBody>
      </p:sp>
      <p:sp>
        <p:nvSpPr>
          <p:cNvPr id="3" name="Content Placeholder 2"/>
          <p:cNvSpPr>
            <a:spLocks noGrp="1"/>
          </p:cNvSpPr>
          <p:nvPr>
            <p:ph idx="1"/>
          </p:nvPr>
        </p:nvSpPr>
        <p:spPr/>
        <p:txBody>
          <a:bodyPr/>
          <a:lstStyle/>
          <a:p>
            <a:endParaRPr lang="en-US" dirty="0" smtClean="0"/>
          </a:p>
          <a:p>
            <a:r>
              <a:rPr lang="en-US" dirty="0" smtClean="0">
                <a:solidFill>
                  <a:srgbClr val="0066FF"/>
                </a:solidFill>
              </a:rPr>
              <a:t>library</a:t>
            </a:r>
            <a:r>
              <a:rPr lang="en-US" dirty="0" smtClean="0"/>
              <a:t>(reshape)</a:t>
            </a:r>
          </a:p>
          <a:p>
            <a:r>
              <a:rPr lang="en-US" dirty="0" smtClean="0">
                <a:solidFill>
                  <a:srgbClr val="0066FF"/>
                </a:solidFill>
              </a:rPr>
              <a:t>library</a:t>
            </a:r>
            <a:r>
              <a:rPr lang="en-US" dirty="0" smtClean="0"/>
              <a:t>(reshape2)</a:t>
            </a:r>
          </a:p>
          <a:p>
            <a:endParaRPr lang="en-US" dirty="0"/>
          </a:p>
          <a:p>
            <a:r>
              <a:rPr lang="en-US" dirty="0" smtClean="0"/>
              <a:t>melt()</a:t>
            </a:r>
          </a:p>
          <a:p>
            <a:r>
              <a:rPr lang="en-US" dirty="0" smtClean="0"/>
              <a:t>cast()</a:t>
            </a:r>
          </a:p>
          <a:p>
            <a:r>
              <a:rPr lang="en-US" dirty="0" smtClean="0"/>
              <a:t>acast()</a:t>
            </a:r>
          </a:p>
          <a:p>
            <a:r>
              <a:rPr lang="en-US" dirty="0" smtClean="0"/>
              <a:t>dcast()</a:t>
            </a:r>
            <a:endParaRPr lang="en-US" dirty="0"/>
          </a:p>
        </p:txBody>
      </p:sp>
    </p:spTree>
    <p:extLst>
      <p:ext uri="{BB962C8B-B14F-4D97-AF65-F5344CB8AC3E}">
        <p14:creationId xmlns:p14="http://schemas.microsoft.com/office/powerpoint/2010/main" val="1528879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85000"/>
                  </a:schemeClr>
                </a:solidFill>
              </a:rPr>
              <a:t>Example</a:t>
            </a:r>
            <a:r>
              <a:rPr lang="en-US" dirty="0" smtClean="0"/>
              <a:t/>
            </a:r>
            <a:br>
              <a:rPr lang="en-US" dirty="0" smtClean="0"/>
            </a:br>
            <a:r>
              <a:rPr lang="en-US" b="1" dirty="0" smtClean="0"/>
              <a:t>STEP 1:  </a:t>
            </a:r>
            <a:r>
              <a:rPr lang="en-US" dirty="0"/>
              <a:t>c</a:t>
            </a:r>
            <a:r>
              <a:rPr lang="en-US" dirty="0" smtClean="0"/>
              <a:t>reate a frequency table</a:t>
            </a:r>
            <a:endParaRPr lang="en-US" dirty="0"/>
          </a:p>
        </p:txBody>
      </p:sp>
      <p:sp>
        <p:nvSpPr>
          <p:cNvPr id="3" name="Content Placeholder 2"/>
          <p:cNvSpPr>
            <a:spLocks noGrp="1"/>
          </p:cNvSpPr>
          <p:nvPr>
            <p:ph idx="1"/>
          </p:nvPr>
        </p:nvSpPr>
        <p:spPr>
          <a:xfrm>
            <a:off x="2960015" y="1851481"/>
            <a:ext cx="8195665" cy="4246870"/>
          </a:xfrm>
        </p:spPr>
        <p:txBody>
          <a:bodyPr>
            <a:normAutofit fontScale="70000" lnSpcReduction="20000"/>
          </a:bodyPr>
          <a:lstStyle/>
          <a:p>
            <a:endParaRPr lang="en-US" dirty="0" smtClean="0"/>
          </a:p>
          <a:p>
            <a:r>
              <a:rPr lang="en-US" sz="2300" dirty="0" smtClean="0"/>
              <a:t>freqdata.1 &lt;- </a:t>
            </a:r>
            <a:r>
              <a:rPr lang="en-US" sz="2300" b="1" dirty="0" smtClean="0">
                <a:solidFill>
                  <a:srgbClr val="FF0000"/>
                </a:solidFill>
              </a:rPr>
              <a:t>mydata$EmployerBusinessStructure</a:t>
            </a:r>
          </a:p>
          <a:p>
            <a:r>
              <a:rPr lang="en-US" sz="2300" dirty="0"/>
              <a:t>CHAR1 &lt;- </a:t>
            </a:r>
            <a:r>
              <a:rPr lang="en-US" sz="2300" b="1" dirty="0">
                <a:solidFill>
                  <a:srgbClr val="FF0000"/>
                </a:solidFill>
              </a:rPr>
              <a:t>table</a:t>
            </a:r>
            <a:r>
              <a:rPr lang="en-US" sz="2300" dirty="0"/>
              <a:t>(freqdata.1)</a:t>
            </a:r>
          </a:p>
          <a:p>
            <a:r>
              <a:rPr lang="en-US" sz="2300" dirty="0"/>
              <a:t>CHAR1DF &lt;- as.data.frame(CHAR1)</a:t>
            </a:r>
          </a:p>
          <a:p>
            <a:r>
              <a:rPr lang="en-US" sz="2300" dirty="0"/>
              <a:t>rownames(CHAR1DF) &lt;- CHAR1DF$freqdata.1</a:t>
            </a:r>
          </a:p>
          <a:p>
            <a:r>
              <a:rPr lang="en-US" sz="2300" dirty="0" smtClean="0"/>
              <a:t>CHAR1_total &lt;- </a:t>
            </a:r>
            <a:r>
              <a:rPr lang="en-US" sz="2300" b="1" dirty="0">
                <a:solidFill>
                  <a:srgbClr val="FF0000"/>
                </a:solidFill>
              </a:rPr>
              <a:t>addmargins</a:t>
            </a:r>
            <a:r>
              <a:rPr lang="en-US" sz="2300" dirty="0"/>
              <a:t>(as.table(as.matrix(CHAR1DF[-1])), 1)</a:t>
            </a:r>
          </a:p>
          <a:p>
            <a:r>
              <a:rPr lang="en-US" sz="2300" dirty="0"/>
              <a:t>CHAR1_total &lt;- as.data.frame(CHAR1_total)</a:t>
            </a:r>
          </a:p>
          <a:p>
            <a:r>
              <a:rPr lang="en-US" sz="2300" dirty="0"/>
              <a:t>CHAR1_total &lt;- subset(CHAR1_total, select= -Var2)</a:t>
            </a:r>
          </a:p>
          <a:p>
            <a:r>
              <a:rPr lang="en-US" sz="2300" dirty="0">
                <a:solidFill>
                  <a:srgbClr val="0066FF"/>
                </a:solidFill>
              </a:rPr>
              <a:t>library</a:t>
            </a:r>
            <a:r>
              <a:rPr lang="en-US" sz="2300" dirty="0"/>
              <a:t>(</a:t>
            </a:r>
            <a:r>
              <a:rPr lang="en-US" sz="2300" b="1" dirty="0">
                <a:solidFill>
                  <a:srgbClr val="FF0000"/>
                </a:solidFill>
              </a:rPr>
              <a:t>gdata</a:t>
            </a:r>
            <a:r>
              <a:rPr lang="en-US" sz="2300" dirty="0"/>
              <a:t>)</a:t>
            </a:r>
          </a:p>
          <a:p>
            <a:r>
              <a:rPr lang="en-US" sz="2300" dirty="0"/>
              <a:t>CHAR1_total &lt;- </a:t>
            </a:r>
            <a:r>
              <a:rPr lang="en-US" sz="2300" b="1" dirty="0">
                <a:solidFill>
                  <a:srgbClr val="FF0000"/>
                </a:solidFill>
              </a:rPr>
              <a:t>rename.vars</a:t>
            </a:r>
            <a:r>
              <a:rPr lang="en-US" sz="2300" dirty="0"/>
              <a:t>(CHAR1_total,from="Var1",to="freqdata.1",info=FALSE)</a:t>
            </a:r>
          </a:p>
          <a:p>
            <a:r>
              <a:rPr lang="en-US" sz="2300" dirty="0"/>
              <a:t>CHAR1_totalRate &lt;- within(CHAR1_total, "Rate(%)"&lt;- </a:t>
            </a:r>
            <a:r>
              <a:rPr lang="en-US" sz="2300" b="1" dirty="0">
                <a:solidFill>
                  <a:srgbClr val="FF0000"/>
                </a:solidFill>
              </a:rPr>
              <a:t>round((Freq/tail(Freq,1)*100), digits=1))</a:t>
            </a:r>
          </a:p>
          <a:p>
            <a:r>
              <a:rPr lang="en-US" sz="2300" dirty="0"/>
              <a:t>CHAR1_totalRateSort &lt;- </a:t>
            </a:r>
            <a:r>
              <a:rPr lang="en-US" sz="2300" dirty="0" smtClean="0"/>
              <a:t>       CHAR1_totalRate[</a:t>
            </a:r>
            <a:r>
              <a:rPr lang="en-US" sz="2300" b="1" dirty="0" smtClean="0">
                <a:solidFill>
                  <a:srgbClr val="FF0000"/>
                </a:solidFill>
              </a:rPr>
              <a:t>do.call(order</a:t>
            </a:r>
            <a:r>
              <a:rPr lang="en-US" sz="2300" dirty="0" smtClean="0"/>
              <a:t>,data.frame(CHAR1_totalRate$Freq,</a:t>
            </a:r>
            <a:r>
              <a:rPr lang="en-US" sz="2300" b="1" dirty="0" smtClean="0">
                <a:solidFill>
                  <a:srgbClr val="FF0000"/>
                </a:solidFill>
              </a:rPr>
              <a:t>decreasing=TRUE</a:t>
            </a:r>
            <a:r>
              <a:rPr lang="en-US" sz="2300" dirty="0"/>
              <a:t>)),]</a:t>
            </a:r>
          </a:p>
        </p:txBody>
      </p:sp>
      <p:pic>
        <p:nvPicPr>
          <p:cNvPr id="4" name="Picture 3"/>
          <p:cNvPicPr>
            <a:picLocks noChangeAspect="1"/>
          </p:cNvPicPr>
          <p:nvPr/>
        </p:nvPicPr>
        <p:blipFill>
          <a:blip r:embed="rId3"/>
          <a:stretch>
            <a:fillRect/>
          </a:stretch>
        </p:blipFill>
        <p:spPr>
          <a:xfrm>
            <a:off x="1195439" y="1851480"/>
            <a:ext cx="1688437" cy="4246871"/>
          </a:xfrm>
          <a:prstGeom prst="rect">
            <a:avLst/>
          </a:prstGeom>
          <a:ln>
            <a:solidFill>
              <a:schemeClr val="accent2"/>
            </a:solidFill>
          </a:ln>
        </p:spPr>
      </p:pic>
      <p:sp>
        <p:nvSpPr>
          <p:cNvPr id="5" name="TextBox 4"/>
          <p:cNvSpPr txBox="1"/>
          <p:nvPr/>
        </p:nvSpPr>
        <p:spPr>
          <a:xfrm>
            <a:off x="1533054" y="3575797"/>
            <a:ext cx="895546" cy="369332"/>
          </a:xfrm>
          <a:prstGeom prst="rect">
            <a:avLst/>
          </a:prstGeom>
          <a:solidFill>
            <a:schemeClr val="bg1">
              <a:lumMod val="85000"/>
            </a:schemeClr>
          </a:solidFill>
          <a:ln>
            <a:solidFill>
              <a:schemeClr val="accent2"/>
            </a:solidFill>
          </a:ln>
        </p:spPr>
        <p:txBody>
          <a:bodyPr wrap="square" rtlCol="0">
            <a:spAutoFit/>
          </a:bodyPr>
          <a:lstStyle/>
          <a:p>
            <a:r>
              <a:rPr lang="en-US" dirty="0" smtClean="0"/>
              <a:t>mydata</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465" y="2155080"/>
            <a:ext cx="3084215" cy="1370762"/>
          </a:xfrm>
          <a:prstGeom prst="rect">
            <a:avLst/>
          </a:prstGeom>
        </p:spPr>
      </p:pic>
    </p:spTree>
    <p:extLst>
      <p:ext uri="{BB962C8B-B14F-4D97-AF65-F5344CB8AC3E}">
        <p14:creationId xmlns:p14="http://schemas.microsoft.com/office/powerpoint/2010/main" val="405480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a:t>
            </a:r>
            <a:r>
              <a:rPr lang="en-US" dirty="0" smtClean="0"/>
              <a:t>publish to .doc file</a:t>
            </a:r>
            <a:endParaRPr lang="en-US" dirty="0"/>
          </a:p>
        </p:txBody>
      </p:sp>
      <p:sp>
        <p:nvSpPr>
          <p:cNvPr id="3" name="Content Placeholder 2"/>
          <p:cNvSpPr>
            <a:spLocks noGrp="1"/>
          </p:cNvSpPr>
          <p:nvPr>
            <p:ph idx="1"/>
          </p:nvPr>
        </p:nvSpPr>
        <p:spPr>
          <a:xfrm>
            <a:off x="1175656" y="1845733"/>
            <a:ext cx="10229223" cy="4366808"/>
          </a:xfrm>
        </p:spPr>
        <p:txBody>
          <a:bodyPr>
            <a:noAutofit/>
          </a:bodyPr>
          <a:lstStyle/>
          <a:p>
            <a:pPr>
              <a:lnSpc>
                <a:spcPct val="100000"/>
              </a:lnSpc>
              <a:spcBef>
                <a:spcPts val="0"/>
              </a:spcBef>
              <a:spcAft>
                <a:spcPts val="0"/>
              </a:spcAft>
            </a:pPr>
            <a:r>
              <a:rPr lang="en-US" sz="1600" dirty="0">
                <a:solidFill>
                  <a:srgbClr val="0066FF"/>
                </a:solidFill>
              </a:rPr>
              <a:t>library</a:t>
            </a:r>
            <a:r>
              <a:rPr lang="en-US" sz="1600" dirty="0"/>
              <a:t>(rtf</a:t>
            </a:r>
            <a:r>
              <a:rPr lang="en-US" sz="1600" dirty="0" smtClean="0"/>
              <a:t>)</a:t>
            </a:r>
            <a:endParaRPr lang="en-US" sz="1600" dirty="0"/>
          </a:p>
          <a:p>
            <a:pPr>
              <a:lnSpc>
                <a:spcPct val="100000"/>
              </a:lnSpc>
              <a:spcBef>
                <a:spcPts val="0"/>
              </a:spcBef>
              <a:spcAft>
                <a:spcPts val="0"/>
              </a:spcAft>
            </a:pPr>
            <a:r>
              <a:rPr lang="en-US" sz="1600" dirty="0" smtClean="0"/>
              <a:t>FrequencyTables </a:t>
            </a:r>
            <a:r>
              <a:rPr lang="en-US" sz="1600" dirty="0"/>
              <a:t>&lt;- </a:t>
            </a:r>
            <a:r>
              <a:rPr lang="en-US" sz="1600" dirty="0" smtClean="0"/>
              <a:t>“~/R_2010HillsCoFL_FullSvcRest/Survey_Reports/FrequencyTablesCatRates.doc“</a:t>
            </a:r>
          </a:p>
          <a:p>
            <a:pPr>
              <a:lnSpc>
                <a:spcPct val="100000"/>
              </a:lnSpc>
              <a:spcBef>
                <a:spcPts val="0"/>
              </a:spcBef>
              <a:spcAft>
                <a:spcPts val="0"/>
              </a:spcAft>
            </a:pPr>
            <a:endParaRPr lang="en-US" sz="1600" dirty="0"/>
          </a:p>
          <a:p>
            <a:pPr>
              <a:lnSpc>
                <a:spcPct val="100000"/>
              </a:lnSpc>
              <a:spcBef>
                <a:spcPts val="0"/>
              </a:spcBef>
              <a:spcAft>
                <a:spcPts val="0"/>
              </a:spcAft>
            </a:pPr>
            <a:r>
              <a:rPr lang="en-US" sz="1600" dirty="0" smtClean="0"/>
              <a:t>rtf  &lt;-  RTF(FrequencyTables</a:t>
            </a:r>
            <a:r>
              <a:rPr lang="en-US" sz="1600" dirty="0"/>
              <a:t>, width=8.5, height=11, </a:t>
            </a:r>
            <a:r>
              <a:rPr lang="en-US" sz="1600" dirty="0" smtClean="0"/>
              <a:t>font.size=12, omi=c(0.5</a:t>
            </a:r>
            <a:r>
              <a:rPr lang="en-US" sz="1600" dirty="0"/>
              <a:t>, 0.5, 0.5, 0.5</a:t>
            </a:r>
            <a:r>
              <a:rPr lang="en-US" sz="1600" dirty="0" smtClean="0"/>
              <a:t>))</a:t>
            </a:r>
          </a:p>
          <a:p>
            <a:pPr>
              <a:lnSpc>
                <a:spcPct val="100000"/>
              </a:lnSpc>
              <a:spcBef>
                <a:spcPts val="0"/>
              </a:spcBef>
              <a:spcAft>
                <a:spcPts val="0"/>
              </a:spcAft>
            </a:pPr>
            <a:r>
              <a:rPr lang="en-US" sz="1600" b="1" dirty="0">
                <a:solidFill>
                  <a:schemeClr val="accent2"/>
                </a:solidFill>
              </a:rPr>
              <a:t> </a:t>
            </a:r>
            <a:r>
              <a:rPr lang="en-US" sz="1600" b="1" dirty="0" smtClean="0">
                <a:solidFill>
                  <a:schemeClr val="accent2"/>
                </a:solidFill>
              </a:rPr>
              <a:t>                                                                                                </a:t>
            </a:r>
            <a:r>
              <a:rPr lang="en-US" sz="1400" b="1" dirty="0" smtClean="0">
                <a:solidFill>
                  <a:schemeClr val="accent2"/>
                </a:solidFill>
              </a:rPr>
              <a:t># outer margins = (bottom, left, top, right)</a:t>
            </a:r>
          </a:p>
          <a:p>
            <a:pPr marL="0" indent="0">
              <a:lnSpc>
                <a:spcPct val="100000"/>
              </a:lnSpc>
              <a:spcBef>
                <a:spcPts val="0"/>
              </a:spcBef>
              <a:spcAft>
                <a:spcPts val="0"/>
              </a:spcAft>
              <a:buNone/>
            </a:pPr>
            <a:endParaRPr lang="en-US" sz="1600" b="1" dirty="0" smtClean="0">
              <a:solidFill>
                <a:schemeClr val="accent2"/>
              </a:solidFill>
            </a:endParaRPr>
          </a:p>
          <a:p>
            <a:pPr>
              <a:lnSpc>
                <a:spcPct val="100000"/>
              </a:lnSpc>
              <a:spcBef>
                <a:spcPts val="0"/>
              </a:spcBef>
              <a:spcAft>
                <a:spcPts val="0"/>
              </a:spcAft>
            </a:pPr>
            <a:r>
              <a:rPr lang="en-US" sz="1600" b="1" dirty="0" smtClean="0">
                <a:solidFill>
                  <a:srgbClr val="FF0000"/>
                </a:solidFill>
              </a:rPr>
              <a:t>addHeader</a:t>
            </a:r>
            <a:r>
              <a:rPr lang="en-US" sz="1600" dirty="0" smtClean="0"/>
              <a:t>(rtf</a:t>
            </a:r>
            <a:r>
              <a:rPr lang="en-US" sz="1600" dirty="0"/>
              <a:t>, title="FREQUENCY TABLES  --  CATEGORICAL DATA")</a:t>
            </a:r>
          </a:p>
          <a:p>
            <a:pPr>
              <a:lnSpc>
                <a:spcPct val="100000"/>
              </a:lnSpc>
              <a:spcBef>
                <a:spcPts val="0"/>
              </a:spcBef>
              <a:spcAft>
                <a:spcPts val="0"/>
              </a:spcAft>
            </a:pPr>
            <a:r>
              <a:rPr lang="en-US" sz="1600" dirty="0" smtClean="0"/>
              <a:t>addHeader(rtf</a:t>
            </a:r>
            <a:r>
              <a:rPr lang="en-US" sz="1600" dirty="0"/>
              <a:t>, </a:t>
            </a:r>
            <a:r>
              <a:rPr lang="en-US" sz="1600" dirty="0" smtClean="0"/>
              <a:t>title="</a:t>
            </a:r>
            <a:r>
              <a:rPr lang="en-US" sz="1600" dirty="0"/>
              <a:t>freqdata.1 = Employer Business Structure</a:t>
            </a:r>
            <a:r>
              <a:rPr lang="en-US" sz="1600" dirty="0" smtClean="0"/>
              <a:t>")</a:t>
            </a:r>
          </a:p>
          <a:p>
            <a:pPr marL="0" indent="0">
              <a:lnSpc>
                <a:spcPct val="100000"/>
              </a:lnSpc>
              <a:spcBef>
                <a:spcPts val="0"/>
              </a:spcBef>
              <a:spcAft>
                <a:spcPts val="0"/>
              </a:spcAft>
              <a:buNone/>
            </a:pPr>
            <a:r>
              <a:rPr lang="en-US" sz="1600" dirty="0"/>
              <a:t> </a:t>
            </a:r>
            <a:r>
              <a:rPr lang="en-US" sz="1600" dirty="0" smtClean="0"/>
              <a:t> </a:t>
            </a:r>
            <a:r>
              <a:rPr lang="en-US" sz="1600" b="1" dirty="0" smtClean="0">
                <a:solidFill>
                  <a:srgbClr val="FF0000"/>
                </a:solidFill>
              </a:rPr>
              <a:t>addTable</a:t>
            </a:r>
            <a:r>
              <a:rPr lang="en-US" sz="1600" dirty="0" smtClean="0"/>
              <a:t>(rtf</a:t>
            </a:r>
            <a:r>
              <a:rPr lang="en-US" sz="1600" dirty="0"/>
              <a:t>, CHAR1_totalRateSort, header.col.justify="L</a:t>
            </a:r>
            <a:r>
              <a:rPr lang="en-US" sz="1600" dirty="0" smtClean="0"/>
              <a:t>",</a:t>
            </a:r>
            <a:r>
              <a:rPr lang="en-US" sz="1600" dirty="0"/>
              <a:t> </a:t>
            </a:r>
            <a:r>
              <a:rPr lang="en-US" sz="1600" dirty="0" smtClean="0"/>
              <a:t>col.justify</a:t>
            </a:r>
            <a:r>
              <a:rPr lang="en-US" sz="1600" dirty="0"/>
              <a:t>="L</a:t>
            </a:r>
            <a:r>
              <a:rPr lang="en-US" sz="1600" dirty="0" smtClean="0"/>
              <a:t>", font.size=9</a:t>
            </a:r>
            <a:r>
              <a:rPr lang="en-US" sz="1600" dirty="0"/>
              <a:t>, </a:t>
            </a:r>
            <a:r>
              <a:rPr lang="en-US" sz="1600" dirty="0" smtClean="0"/>
              <a:t>row.names=FALSE</a:t>
            </a:r>
            <a:r>
              <a:rPr lang="en-US" sz="1600" dirty="0"/>
              <a:t>, </a:t>
            </a:r>
            <a:r>
              <a:rPr lang="en-US" sz="1600" dirty="0" smtClean="0"/>
              <a:t>NA.string="-")</a:t>
            </a:r>
            <a:endParaRPr lang="en-US" sz="1600" dirty="0"/>
          </a:p>
          <a:p>
            <a:pPr>
              <a:lnSpc>
                <a:spcPct val="100000"/>
              </a:lnSpc>
              <a:spcBef>
                <a:spcPts val="0"/>
              </a:spcBef>
              <a:spcAft>
                <a:spcPts val="0"/>
              </a:spcAft>
            </a:pPr>
            <a:r>
              <a:rPr lang="en-US" sz="1600" dirty="0"/>
              <a:t>addNewLine(rtf)</a:t>
            </a:r>
          </a:p>
          <a:p>
            <a:pPr>
              <a:lnSpc>
                <a:spcPct val="100000"/>
              </a:lnSpc>
              <a:spcBef>
                <a:spcPts val="0"/>
              </a:spcBef>
              <a:spcAft>
                <a:spcPts val="0"/>
              </a:spcAft>
            </a:pPr>
            <a:r>
              <a:rPr lang="en-US" sz="1600" b="1" dirty="0">
                <a:solidFill>
                  <a:srgbClr val="FF0000"/>
                </a:solidFill>
              </a:rPr>
              <a:t>addNewLine</a:t>
            </a:r>
            <a:r>
              <a:rPr lang="en-US" sz="1600" dirty="0"/>
              <a:t>(rtf</a:t>
            </a:r>
            <a:r>
              <a:rPr lang="en-US" sz="1600" dirty="0" smtClean="0"/>
              <a:t>)    </a:t>
            </a:r>
            <a:r>
              <a:rPr lang="en-US" sz="1400" b="1" dirty="0" smtClean="0">
                <a:solidFill>
                  <a:schemeClr val="accent2"/>
                </a:solidFill>
              </a:rPr>
              <a:t># addNewLine(rtf, n=2)</a:t>
            </a:r>
          </a:p>
          <a:p>
            <a:pPr>
              <a:lnSpc>
                <a:spcPct val="100000"/>
              </a:lnSpc>
              <a:spcBef>
                <a:spcPts val="0"/>
              </a:spcBef>
              <a:spcAft>
                <a:spcPts val="0"/>
              </a:spcAft>
            </a:pPr>
            <a:endParaRPr lang="en-US" sz="1600" b="1" dirty="0" smtClean="0">
              <a:solidFill>
                <a:schemeClr val="accent2"/>
              </a:solidFill>
            </a:endParaRPr>
          </a:p>
          <a:p>
            <a:pPr>
              <a:lnSpc>
                <a:spcPct val="100000"/>
              </a:lnSpc>
              <a:spcBef>
                <a:spcPts val="0"/>
              </a:spcBef>
              <a:spcAft>
                <a:spcPts val="0"/>
              </a:spcAft>
            </a:pPr>
            <a:r>
              <a:rPr lang="en-US" sz="1600" b="1" dirty="0">
                <a:solidFill>
                  <a:srgbClr val="FF0000"/>
                </a:solidFill>
              </a:rPr>
              <a:t>addPageBreak</a:t>
            </a:r>
            <a:r>
              <a:rPr lang="en-US" sz="1600" dirty="0"/>
              <a:t> </a:t>
            </a:r>
            <a:r>
              <a:rPr lang="en-US" sz="1600" dirty="0" smtClean="0"/>
              <a:t>(rtf)    </a:t>
            </a:r>
            <a:r>
              <a:rPr lang="en-US" sz="1400" b="1" dirty="0" smtClean="0">
                <a:solidFill>
                  <a:schemeClr val="accent2"/>
                </a:solidFill>
              </a:rPr>
              <a:t># add new page properties here</a:t>
            </a:r>
          </a:p>
          <a:p>
            <a:pPr>
              <a:lnSpc>
                <a:spcPct val="100000"/>
              </a:lnSpc>
              <a:spcBef>
                <a:spcPts val="0"/>
              </a:spcBef>
              <a:spcAft>
                <a:spcPts val="0"/>
              </a:spcAft>
            </a:pPr>
            <a:r>
              <a:rPr lang="en-US" sz="1600" b="1" dirty="0" smtClean="0">
                <a:solidFill>
                  <a:srgbClr val="FF0000"/>
                </a:solidFill>
              </a:rPr>
              <a:t>addSessionInfo</a:t>
            </a:r>
            <a:r>
              <a:rPr lang="en-US" sz="1600" dirty="0" smtClean="0"/>
              <a:t>(rtf)</a:t>
            </a:r>
          </a:p>
          <a:p>
            <a:pPr>
              <a:lnSpc>
                <a:spcPct val="100000"/>
              </a:lnSpc>
              <a:spcBef>
                <a:spcPts val="0"/>
              </a:spcBef>
              <a:spcAft>
                <a:spcPts val="0"/>
              </a:spcAft>
            </a:pPr>
            <a:r>
              <a:rPr lang="en-US" sz="1400" b="1" dirty="0">
                <a:solidFill>
                  <a:schemeClr val="accent2"/>
                </a:solidFill>
              </a:rPr>
              <a:t># </a:t>
            </a:r>
            <a:r>
              <a:rPr lang="en-US" sz="1400" b="1" dirty="0" smtClean="0">
                <a:solidFill>
                  <a:schemeClr val="accent2"/>
                </a:solidFill>
              </a:rPr>
              <a:t>setFontSize(rtf</a:t>
            </a:r>
            <a:r>
              <a:rPr lang="en-US" sz="1400" b="1" dirty="0">
                <a:solidFill>
                  <a:schemeClr val="accent2"/>
                </a:solidFill>
              </a:rPr>
              <a:t>, 9</a:t>
            </a:r>
            <a:r>
              <a:rPr lang="en-US" sz="1400" b="1" dirty="0" smtClean="0">
                <a:solidFill>
                  <a:schemeClr val="accent2"/>
                </a:solidFill>
              </a:rPr>
              <a:t>)</a:t>
            </a:r>
            <a:endParaRPr lang="en-US" sz="1400" b="1" dirty="0">
              <a:solidFill>
                <a:schemeClr val="accent2"/>
              </a:solidFill>
            </a:endParaRPr>
          </a:p>
          <a:p>
            <a:pPr marL="0" indent="0">
              <a:lnSpc>
                <a:spcPct val="100000"/>
              </a:lnSpc>
              <a:spcBef>
                <a:spcPts val="0"/>
              </a:spcBef>
              <a:spcAft>
                <a:spcPts val="0"/>
              </a:spcAft>
              <a:buNone/>
            </a:pPr>
            <a:r>
              <a:rPr lang="en-US" sz="1600" dirty="0"/>
              <a:t> </a:t>
            </a:r>
            <a:r>
              <a:rPr lang="en-US" sz="1600" dirty="0" smtClean="0"/>
              <a:t> </a:t>
            </a:r>
            <a:r>
              <a:rPr lang="en-US" sz="1600" b="1" dirty="0" smtClean="0">
                <a:solidFill>
                  <a:srgbClr val="FF0000"/>
                </a:solidFill>
              </a:rPr>
              <a:t>addParagraph</a:t>
            </a:r>
            <a:r>
              <a:rPr lang="en-US" sz="1600" dirty="0" smtClean="0"/>
              <a:t> </a:t>
            </a:r>
            <a:r>
              <a:rPr lang="en-US" sz="1600" dirty="0"/>
              <a:t>(rtf</a:t>
            </a:r>
            <a:r>
              <a:rPr lang="en-US" sz="1600" dirty="0" smtClean="0"/>
              <a:t>, "</a:t>
            </a:r>
            <a:r>
              <a:rPr lang="en-US" sz="1600" dirty="0"/>
              <a:t>R script filename:  rtf3_FrequencyDataCat_WHISARDrates.R\n</a:t>
            </a:r>
            <a:r>
              <a:rPr lang="en-US" sz="1600" dirty="0" smtClean="0"/>
              <a:t>") </a:t>
            </a:r>
          </a:p>
          <a:p>
            <a:pPr>
              <a:lnSpc>
                <a:spcPct val="100000"/>
              </a:lnSpc>
              <a:spcBef>
                <a:spcPts val="0"/>
              </a:spcBef>
              <a:spcAft>
                <a:spcPts val="0"/>
              </a:spcAft>
            </a:pPr>
            <a:r>
              <a:rPr lang="en-US" sz="1600" dirty="0" smtClean="0"/>
              <a:t>done(rtf)</a:t>
            </a:r>
            <a:endParaRPr lang="en-US" sz="1600" dirty="0"/>
          </a:p>
        </p:txBody>
      </p:sp>
    </p:spTree>
    <p:extLst>
      <p:ext uri="{BB962C8B-B14F-4D97-AF65-F5344CB8AC3E}">
        <p14:creationId xmlns:p14="http://schemas.microsoft.com/office/powerpoint/2010/main" val="345102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output</a:t>
            </a:r>
            <a:endParaRPr lang="en-US" dirty="0"/>
          </a:p>
        </p:txBody>
      </p:sp>
      <p:pic>
        <p:nvPicPr>
          <p:cNvPr id="8"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1109802" y="1900843"/>
            <a:ext cx="3633536" cy="1562385"/>
          </a:xfr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20823" y="3622396"/>
            <a:ext cx="5718758" cy="2422397"/>
          </a:xfrm>
          <a:prstGeom prst="rect">
            <a:avLst/>
          </a:prstGeom>
        </p:spPr>
      </p:pic>
      <p:sp>
        <p:nvSpPr>
          <p:cNvPr id="11" name="TextBox 10"/>
          <p:cNvSpPr txBox="1"/>
          <p:nvPr/>
        </p:nvSpPr>
        <p:spPr>
          <a:xfrm>
            <a:off x="6695193" y="2235729"/>
            <a:ext cx="4460487" cy="738664"/>
          </a:xfrm>
          <a:prstGeom prst="rect">
            <a:avLst/>
          </a:prstGeom>
          <a:solidFill>
            <a:schemeClr val="bg1">
              <a:lumMod val="85000"/>
            </a:schemeClr>
          </a:solidFill>
          <a:ln>
            <a:solidFill>
              <a:schemeClr val="accent2"/>
            </a:solidFill>
          </a:ln>
        </p:spPr>
        <p:txBody>
          <a:bodyPr wrap="square" rtlCol="0">
            <a:spAutoFit/>
          </a:bodyPr>
          <a:lstStyle/>
          <a:p>
            <a:r>
              <a:rPr lang="en-US" sz="1400" b="1" dirty="0" smtClean="0"/>
              <a:t>I could have eliminated this line and just renamed the first column in the table, but I anticipated using this script for other datasets and wanted to make it easy to edit.</a:t>
            </a:r>
            <a:endParaRPr lang="en-US" sz="1400" b="1" dirty="0"/>
          </a:p>
        </p:txBody>
      </p:sp>
      <p:cxnSp>
        <p:nvCxnSpPr>
          <p:cNvPr id="13" name="Straight Arrow Connector 12"/>
          <p:cNvCxnSpPr/>
          <p:nvPr/>
        </p:nvCxnSpPr>
        <p:spPr>
          <a:xfrm flipH="1">
            <a:off x="4743338" y="2385363"/>
            <a:ext cx="1814019" cy="4315"/>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01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‘rtf’ methods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8304" y="2434161"/>
            <a:ext cx="5543550" cy="2867025"/>
          </a:xfrm>
        </p:spPr>
      </p:pic>
    </p:spTree>
    <p:extLst>
      <p:ext uri="{BB962C8B-B14F-4D97-AF65-F5344CB8AC3E}">
        <p14:creationId xmlns:p14="http://schemas.microsoft.com/office/powerpoint/2010/main" val="529299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1112</TotalTime>
  <Words>1611</Words>
  <Application>Microsoft Office PowerPoint</Application>
  <PresentationFormat>Widescreen</PresentationFormat>
  <Paragraphs>126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‘PIVOT &amp; PUBLISH’ TABLES TO WORD USING ONLY R</vt:lpstr>
      <vt:lpstr>Excel pivot table</vt:lpstr>
      <vt:lpstr>R’s output</vt:lpstr>
      <vt:lpstr>More R output:  sort by column value</vt:lpstr>
      <vt:lpstr>R packages for pivot tables</vt:lpstr>
      <vt:lpstr>Example STEP 1:  create a frequency table</vt:lpstr>
      <vt:lpstr>STEP 2:  publish to .doc file</vt:lpstr>
      <vt:lpstr>Example output</vt:lpstr>
      <vt:lpstr>‘rtf’ methods</vt:lpstr>
      <vt:lpstr>More formatting tips</vt:lpstr>
      <vt:lpstr>I can do this in Excel.  Why use R?</vt:lpstr>
      <vt:lpstr>Finally</vt:lpstr>
    </vt:vector>
  </TitlesOfParts>
  <Company>University of Tennessee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‘PIVOT &amp; PUBLISH' TABLES TO WORD USING ONLY R</dc:title>
  <dc:creator>bcrombie</dc:creator>
  <cp:lastModifiedBy>bcrombie</cp:lastModifiedBy>
  <cp:revision>161</cp:revision>
  <cp:lastPrinted>2014-03-21T20:20:04Z</cp:lastPrinted>
  <dcterms:created xsi:type="dcterms:W3CDTF">2014-03-13T12:43:31Z</dcterms:created>
  <dcterms:modified xsi:type="dcterms:W3CDTF">2014-03-26T12:56:24Z</dcterms:modified>
</cp:coreProperties>
</file>