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304" r:id="rId3"/>
    <p:sldId id="300" r:id="rId4"/>
    <p:sldId id="281" r:id="rId5"/>
    <p:sldId id="283" r:id="rId6"/>
    <p:sldId id="257" r:id="rId7"/>
    <p:sldId id="284" r:id="rId8"/>
    <p:sldId id="258" r:id="rId9"/>
    <p:sldId id="286" r:id="rId10"/>
    <p:sldId id="285" r:id="rId11"/>
    <p:sldId id="287" r:id="rId12"/>
    <p:sldId id="288" r:id="rId13"/>
    <p:sldId id="291" r:id="rId14"/>
    <p:sldId id="293" r:id="rId15"/>
    <p:sldId id="294" r:id="rId16"/>
    <p:sldId id="305" r:id="rId17"/>
    <p:sldId id="296" r:id="rId18"/>
    <p:sldId id="299" r:id="rId19"/>
    <p:sldId id="301" r:id="rId20"/>
    <p:sldId id="303" r:id="rId21"/>
    <p:sldId id="302" r:id="rId22"/>
  </p:sldIdLst>
  <p:sldSz cx="9144000" cy="6858000" type="screen4x3"/>
  <p:notesSz cx="7086600" cy="9372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2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20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 autoAdjust="0"/>
    <p:restoredTop sz="79893" autoAdjust="0"/>
  </p:normalViewPr>
  <p:slideViewPr>
    <p:cSldViewPr>
      <p:cViewPr varScale="1">
        <p:scale>
          <a:sx n="103" d="100"/>
          <a:sy n="103" d="100"/>
        </p:scale>
        <p:origin x="2592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952"/>
        <p:guide pos="223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0" y="0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927FAF5F-B256-4F8D-95EA-36B20B37E6E5}" type="datetimeFigureOut">
              <a:rPr lang="en-US" smtClean="0"/>
              <a:pPr/>
              <a:t>2/4/16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3263"/>
            <a:ext cx="46863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6" tIns="47023" rIns="94046" bIns="470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0" y="4451985"/>
            <a:ext cx="5669280" cy="4217670"/>
          </a:xfrm>
          <a:prstGeom prst="rect">
            <a:avLst/>
          </a:prstGeom>
        </p:spPr>
        <p:txBody>
          <a:bodyPr vert="horz" lIns="94046" tIns="47023" rIns="94046" bIns="470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02343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0" y="8902343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A5F7504E-207D-4239-972F-436FB24615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97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Melvin Tobias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7504E-207D-4239-972F-436FB24615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11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7504E-207D-4239-972F-436FB24615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30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7504E-207D-4239-972F-436FB24615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39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80 and 95 percent </a:t>
            </a:r>
            <a:r>
              <a:rPr lang="en-US" smtClean="0"/>
              <a:t>prediction intervals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7504E-207D-4239-972F-436FB24615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91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7504E-207D-4239-972F-436FB24615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20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6CDFD73-3025-4C76-9465-C0CC7C4DAC13}" type="datetime1">
              <a:rPr lang="en-US" smtClean="0"/>
              <a:t>2/4/16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F75699E-6D78-4493-8CFA-DEA5C0AECA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 advTm="20000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4E95A-AD71-4D8F-A49C-DEE1BF5879F0}" type="datetime1">
              <a:rPr lang="en-US" smtClean="0"/>
              <a:t>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699E-6D78-4493-8CFA-DEA5C0AECA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20000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BA3F-10D5-487E-BD56-F40293F69136}" type="datetime1">
              <a:rPr lang="en-US" smtClean="0"/>
              <a:t>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699E-6D78-4493-8CFA-DEA5C0AECA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20000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E9FEB78-BA3D-4FB6-8EC1-5A0BA7E44800}" type="datetime1">
              <a:rPr lang="en-US" smtClean="0"/>
              <a:t>2/4/16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F75699E-6D78-4493-8CFA-DEA5C0AECA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 spd="slow" advClick="0" advTm="20000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140A17F-650B-43ED-9B72-92C3FA2BFAD8}" type="datetime1">
              <a:rPr lang="en-US" smtClean="0"/>
              <a:t>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F75699E-6D78-4493-8CFA-DEA5C0AECA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Click="0" advTm="20000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8CA9-8E57-4AC8-8398-5F950BF1A758}" type="datetime1">
              <a:rPr lang="en-US" smtClean="0"/>
              <a:t>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699E-6D78-4493-8CFA-DEA5C0AECA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slow" advClick="0" advTm="20000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7E461-30FE-4AE6-A0A5-550BA2A5BF51}" type="datetime1">
              <a:rPr lang="en-US" smtClean="0"/>
              <a:t>2/4/16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699E-6D78-4493-8CFA-DEA5C0AECA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 spd="slow" advClick="0" advTm="20000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DABE43F-2106-43DE-B665-5E5B5CE0EC80}" type="datetime1">
              <a:rPr lang="en-US" smtClean="0"/>
              <a:t>2/4/16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F75699E-6D78-4493-8CFA-DEA5C0AECA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 spd="slow" advClick="0" advTm="20000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30BD-CA9A-406F-8934-B0314338ED51}" type="datetime1">
              <a:rPr lang="en-US" smtClean="0"/>
              <a:t>2/4/16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699E-6D78-4493-8CFA-DEA5C0AECA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20000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2B57D10-1E6C-48D8-AB12-974AC6A168D2}" type="datetime1">
              <a:rPr lang="en-US" smtClean="0"/>
              <a:t>2/4/16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F75699E-6D78-4493-8CFA-DEA5C0AECA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 advTm="20000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33F59A9-35BF-44C1-83AE-51D7762428F7}" type="datetime1">
              <a:rPr lang="en-US" smtClean="0"/>
              <a:t>2/4/16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F75699E-6D78-4493-8CFA-DEA5C0AECA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 spd="slow" advClick="0" advTm="20000">
    <p:cut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17D3F28-0411-424E-B2E4-BE22485B1857}" type="datetime1">
              <a:rPr lang="en-US" smtClean="0"/>
              <a:t>2/4/16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F75699E-6D78-4493-8CFA-DEA5C0AECAA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 advClick="0" advTm="20000">
    <p:cut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media.readthedocs.org/pdf/a-little-book-of-r-for-time-series/latest/a-little-book-of-r-for-time-series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1"/>
            <a:ext cx="7772400" cy="4191000"/>
          </a:xfrm>
        </p:spPr>
        <p:txBody>
          <a:bodyPr>
            <a:normAutofit/>
          </a:bodyPr>
          <a:lstStyle/>
          <a:p>
            <a:r>
              <a:rPr lang="en-US" dirty="0" smtClean="0"/>
              <a:t>ARIMA Forecast for U.S. Construction Spending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/>
              <a:t>Construction Industry Research &amp; Policy Center</a:t>
            </a:r>
            <a:br>
              <a:rPr lang="en-US" sz="1800" dirty="0" smtClean="0"/>
            </a:br>
            <a:r>
              <a:rPr lang="en-US" sz="1800" dirty="0" smtClean="0"/>
              <a:t>The University of Tennessee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Edward L. Taylor</a:t>
            </a:r>
            <a:br>
              <a:rPr lang="en-US" sz="1800" dirty="0" smtClean="0"/>
            </a:br>
            <a:r>
              <a:rPr lang="en-US" sz="1800" dirty="0" smtClean="0"/>
              <a:t>February 2016</a:t>
            </a:r>
            <a:br>
              <a:rPr lang="en-US" sz="18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699E-6D78-4493-8CFA-DEA5C0AECAA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05272"/>
      </p:ext>
    </p:extLst>
  </p:cSld>
  <p:clrMapOvr>
    <a:masterClrMapping/>
  </p:clrMapOvr>
  <p:transition spd="slow" advClick="0" advTm="20000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 Function -  </a:t>
            </a:r>
            <a:r>
              <a:rPr lang="en-US" dirty="0" err="1" smtClean="0"/>
              <a:t>auto.arima</a:t>
            </a:r>
            <a:r>
              <a:rPr lang="en-US" dirty="0" smtClean="0"/>
              <a:t>{forecast}</a:t>
            </a:r>
            <a:br>
              <a:rPr lang="en-US" dirty="0" smtClean="0"/>
            </a:b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max: ARIMA(5,5,5)(5,5,5)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37338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Using the R function, </a:t>
            </a:r>
            <a:r>
              <a:rPr lang="en-US" u="sng" dirty="0" smtClean="0"/>
              <a:t>auto.arima</a:t>
            </a:r>
            <a:r>
              <a:rPr lang="en-US" dirty="0" smtClean="0"/>
              <a:t>, in the forecast library and AICc the selected model is: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0070C0"/>
                </a:solidFill>
              </a:rPr>
              <a:t>ARIMA (0,1,0) (1,1,2)[12]</a:t>
            </a: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Note: the seasonal portion of the model two MA parameters and an AR(1) term -  </a:t>
            </a:r>
            <a:r>
              <a:rPr lang="en-US" u="sng" dirty="0" smtClean="0"/>
              <a:t>not parsimonious.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AICc  = 2515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F75699E-6D78-4493-8CFA-DEA5C0AECAA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5562600"/>
            <a:ext cx="7467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# Use </a:t>
            </a:r>
            <a:r>
              <a:rPr lang="en-US" sz="1600" dirty="0" err="1"/>
              <a:t>auto.arima</a:t>
            </a:r>
            <a:r>
              <a:rPr lang="en-US" sz="1600" dirty="0"/>
              <a:t> function in the forecast </a:t>
            </a:r>
            <a:r>
              <a:rPr lang="en-US" sz="1600" dirty="0" smtClean="0"/>
              <a:t>package</a:t>
            </a:r>
          </a:p>
          <a:p>
            <a:r>
              <a:rPr lang="en-US" sz="1600" dirty="0" smtClean="0"/>
              <a:t>library(forecast)</a:t>
            </a:r>
          </a:p>
          <a:p>
            <a:r>
              <a:rPr lang="en-US" sz="1600" dirty="0" smtClean="0"/>
              <a:t>library(ggplot2)</a:t>
            </a:r>
          </a:p>
          <a:p>
            <a:r>
              <a:rPr lang="en-US" sz="1600" dirty="0" err="1" smtClean="0"/>
              <a:t>auto.arima</a:t>
            </a:r>
            <a:r>
              <a:rPr lang="en-US" sz="1600" dirty="0" smtClean="0"/>
              <a:t>(Spend.ts</a:t>
            </a:r>
            <a:r>
              <a:rPr lang="en-US" sz="1600" dirty="0"/>
              <a:t>, </a:t>
            </a:r>
            <a:r>
              <a:rPr lang="en-US" sz="1600" dirty="0" err="1"/>
              <a:t>ic</a:t>
            </a:r>
            <a:r>
              <a:rPr lang="en-US" sz="1600" dirty="0"/>
              <a:t>=c("</a:t>
            </a:r>
            <a:r>
              <a:rPr lang="en-US" sz="1600" dirty="0" err="1"/>
              <a:t>aicc</a:t>
            </a:r>
            <a:r>
              <a:rPr lang="en-US" sz="1600" dirty="0"/>
              <a:t>","</a:t>
            </a:r>
            <a:r>
              <a:rPr lang="en-US" sz="1600" dirty="0" err="1"/>
              <a:t>aic</a:t>
            </a:r>
            <a:r>
              <a:rPr lang="en-US" sz="1600" dirty="0"/>
              <a:t>","</a:t>
            </a:r>
            <a:r>
              <a:rPr lang="en-US" sz="1600" dirty="0" err="1"/>
              <a:t>bic</a:t>
            </a:r>
            <a:r>
              <a:rPr lang="en-US" sz="1600" dirty="0"/>
              <a:t>"))</a:t>
            </a:r>
          </a:p>
        </p:txBody>
      </p:sp>
    </p:spTree>
    <p:extLst>
      <p:ext uri="{BB962C8B-B14F-4D97-AF65-F5344CB8AC3E}">
        <p14:creationId xmlns:p14="http://schemas.microsoft.com/office/powerpoint/2010/main" val="2523724336"/>
      </p:ext>
    </p:extLst>
  </p:cSld>
  <p:clrMapOvr>
    <a:masterClrMapping/>
  </p:clrMapOvr>
  <p:transition spd="slow" advClick="0" advTm="20000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Another candidate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Using the log transformation, selection based on conditional sum of squares, and a constraint of maximum order 1; the model is: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0070C0"/>
                </a:solidFill>
              </a:rPr>
              <a:t>ARIMA (0,1,0) (1,0,0)[12]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Note: the seasonal portion of the model is</a:t>
            </a:r>
            <a:r>
              <a:rPr lang="en-US" dirty="0"/>
              <a:t> </a:t>
            </a:r>
            <a:r>
              <a:rPr lang="en-US" dirty="0" smtClean="0"/>
              <a:t>AR(1) w/ AICc = 2950. A </a:t>
            </a:r>
            <a:r>
              <a:rPr lang="en-US" u="sng" dirty="0" smtClean="0"/>
              <a:t>parsimonious</a:t>
            </a:r>
            <a:r>
              <a:rPr lang="en-US" dirty="0" smtClean="0"/>
              <a:t>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F75699E-6D78-4493-8CFA-DEA5C0AECAA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57805"/>
      </p:ext>
    </p:extLst>
  </p:cSld>
  <p:clrMapOvr>
    <a:masterClrMapping/>
  </p:clrMapOvr>
  <p:transition spd="slow" advClick="0" advTm="20000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WHITE NOISE?</a:t>
            </a:r>
            <a:br>
              <a:rPr lang="en-US" dirty="0" smtClean="0"/>
            </a:br>
            <a:r>
              <a:rPr lang="en-US" dirty="0" smtClean="0"/>
              <a:t>ACF of Residuals For Both Candidates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62" y="1727488"/>
            <a:ext cx="7390476" cy="461904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F75699E-6D78-4493-8CFA-DEA5C0AECAA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81603"/>
      </p:ext>
    </p:extLst>
  </p:cSld>
  <p:clrMapOvr>
    <a:masterClrMapping/>
  </p:clrMapOvr>
  <p:transition spd="slow" advClick="0" advTm="20000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Monthly Time Series - Abbreviated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50463"/>
            <a:ext cx="7458075" cy="174993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F75699E-6D78-4493-8CFA-DEA5C0AECAA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33226"/>
            <a:ext cx="7467600" cy="276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671969"/>
      </p:ext>
    </p:extLst>
  </p:cSld>
  <p:clrMapOvr>
    <a:masterClrMapping/>
  </p:clrMapOvr>
  <p:transition spd="slow" advClick="0" advTm="20000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Abbreviated Series w/o Seasonality</a:t>
            </a:r>
            <a:br>
              <a:rPr lang="en-US" dirty="0" smtClean="0"/>
            </a:br>
            <a:r>
              <a:rPr lang="en-US" dirty="0" smtClean="0"/>
              <a:t>Non-Stationary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F75699E-6D78-4493-8CFA-DEA5C0AECAA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84" y="3532416"/>
            <a:ext cx="7671816" cy="3028950"/>
          </a:xfrm>
        </p:spPr>
      </p:pic>
      <p:pic>
        <p:nvPicPr>
          <p:cNvPr id="5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86" y="1066800"/>
            <a:ext cx="7266214" cy="243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923093"/>
      </p:ext>
    </p:extLst>
  </p:cSld>
  <p:clrMapOvr>
    <a:masterClrMapping/>
  </p:clrMapOvr>
  <p:transition spd="slow" advClick="0" advTm="20000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Begin Fit of Abbreviated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&gt; Short.fit &lt;- </a:t>
            </a:r>
            <a:r>
              <a:rPr lang="en-US" dirty="0" smtClean="0">
                <a:latin typeface="Calibri" panose="020F0502020204030204" pitchFamily="34" charset="0"/>
              </a:rPr>
              <a:t>auto.arima (</a:t>
            </a:r>
            <a:r>
              <a:rPr lang="en-US" dirty="0">
                <a:latin typeface="Calibri" panose="020F0502020204030204" pitchFamily="34" charset="0"/>
              </a:rPr>
              <a:t>Short.Spend.ts)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&gt; Short.fit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Series: Short.Spend.ts </a:t>
            </a:r>
            <a:endParaRPr lang="en-US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u="sng" dirty="0">
                <a:solidFill>
                  <a:srgbClr val="0070C0"/>
                </a:solidFill>
                <a:latin typeface="Calibri" panose="020F0502020204030204" pitchFamily="34" charset="0"/>
              </a:rPr>
              <a:t>ARIMA(0,1,0)(0,1,0)[12]                    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sigma^2 estimated as 1675734:  log likelihood=-626.69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AIC=1255.38   AICc=1255.44   BIC=1257.67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F75699E-6D78-4493-8CFA-DEA5C0AECAA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83826"/>
      </p:ext>
    </p:extLst>
  </p:cSld>
  <p:clrMapOvr>
    <a:masterClrMapping/>
  </p:clrMapOvr>
  <p:transition spd="slow" advClick="0" advTm="20000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Abbreviated series White Noise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F75699E-6D78-4493-8CFA-DEA5C0AECAA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" y="1600199"/>
            <a:ext cx="6572250" cy="2933521"/>
          </a:xfrm>
        </p:spPr>
      </p:pic>
      <p:sp>
        <p:nvSpPr>
          <p:cNvPr id="9" name="TextBox 8"/>
          <p:cNvSpPr txBox="1"/>
          <p:nvPr/>
        </p:nvSpPr>
        <p:spPr>
          <a:xfrm>
            <a:off x="1828800" y="4794325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	</a:t>
            </a:r>
            <a:r>
              <a:rPr lang="en-US" dirty="0" smtClean="0">
                <a:latin typeface="Calibri" panose="020F0502020204030204" pitchFamily="34" charset="0"/>
              </a:rPr>
              <a:t>           Box-Ljung </a:t>
            </a:r>
            <a:r>
              <a:rPr lang="en-US" dirty="0">
                <a:latin typeface="Calibri" panose="020F0502020204030204" pitchFamily="34" charset="0"/>
              </a:rPr>
              <a:t>test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data:  Short.fit$residuals</a:t>
            </a:r>
          </a:p>
          <a:p>
            <a:r>
              <a:rPr lang="en-US" dirty="0">
                <a:latin typeface="Calibri" panose="020F0502020204030204" pitchFamily="34" charset="0"/>
              </a:rPr>
              <a:t>X-squared = 1.7974, </a:t>
            </a:r>
            <a:r>
              <a:rPr lang="en-US" dirty="0" smtClean="0">
                <a:latin typeface="Calibri" panose="020F0502020204030204" pitchFamily="34" charset="0"/>
              </a:rPr>
              <a:t>  df </a:t>
            </a:r>
            <a:r>
              <a:rPr lang="en-US" dirty="0">
                <a:latin typeface="Calibri" panose="020F0502020204030204" pitchFamily="34" charset="0"/>
              </a:rPr>
              <a:t>= 1, </a:t>
            </a:r>
            <a:r>
              <a:rPr lang="en-US" dirty="0" smtClean="0">
                <a:latin typeface="Calibri" panose="020F0502020204030204" pitchFamily="34" charset="0"/>
              </a:rPr>
              <a:t>     </a:t>
            </a:r>
            <a:r>
              <a:rPr lang="en-US" dirty="0" smtClean="0">
                <a:solidFill>
                  <a:srgbClr val="0070C0"/>
                </a:solidFill>
                <a:latin typeface="Calibri" panose="020F0502020204030204" pitchFamily="34" charset="0"/>
              </a:rPr>
              <a:t>p-value 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</a:rPr>
              <a:t>= 0.18</a:t>
            </a:r>
          </a:p>
        </p:txBody>
      </p:sp>
    </p:spTree>
    <p:extLst>
      <p:ext uri="{BB962C8B-B14F-4D97-AF65-F5344CB8AC3E}">
        <p14:creationId xmlns:p14="http://schemas.microsoft.com/office/powerpoint/2010/main" val="331055177"/>
      </p:ext>
    </p:extLst>
  </p:cSld>
  <p:clrMapOvr>
    <a:masterClrMapping/>
  </p:clrMapOvr>
  <p:transition spd="slow" advClick="0" advTm="20000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Normality of Residuals?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F75699E-6D78-4493-8CFA-DEA5C0AECAA9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191000"/>
            <a:ext cx="6572250" cy="214649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752600"/>
            <a:ext cx="4705350" cy="2159000"/>
          </a:xfrm>
        </p:spPr>
      </p:pic>
    </p:spTree>
    <p:extLst>
      <p:ext uri="{BB962C8B-B14F-4D97-AF65-F5344CB8AC3E}">
        <p14:creationId xmlns:p14="http://schemas.microsoft.com/office/powerpoint/2010/main" val="346515091"/>
      </p:ext>
    </p:extLst>
  </p:cSld>
  <p:clrMapOvr>
    <a:masterClrMapping/>
  </p:clrMapOvr>
  <p:transition spd="slow" advClick="0" advTm="20000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 – Random Walk Forecast</a:t>
            </a:r>
            <a:br>
              <a:rPr lang="en-US" dirty="0" smtClean="0"/>
            </a:br>
            <a:r>
              <a:rPr lang="en-US" dirty="0" smtClean="0"/>
              <a:t>ARIMA(0,1,0)(0,1,0)[12]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forecast.Arima</a:t>
            </a:r>
            <a:r>
              <a:rPr lang="en-US" dirty="0"/>
              <a:t>) </a:t>
            </a:r>
            <a:r>
              <a:rPr lang="en-US" dirty="0" smtClean="0"/>
              <a:t>{forecast</a:t>
            </a: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F75699E-6D78-4493-8CFA-DEA5C0AECAA9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24" y="1417638"/>
            <a:ext cx="7016576" cy="4837620"/>
          </a:xfrm>
        </p:spPr>
      </p:pic>
    </p:spTree>
    <p:extLst>
      <p:ext uri="{BB962C8B-B14F-4D97-AF65-F5344CB8AC3E}">
        <p14:creationId xmlns:p14="http://schemas.microsoft.com/office/powerpoint/2010/main" val="2987581385"/>
      </p:ext>
    </p:extLst>
  </p:cSld>
  <p:clrMapOvr>
    <a:masterClrMapping/>
  </p:clrMapOvr>
  <p:transition spd="slow" advClick="0" advTm="20000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A Little Book of R for Time Series</a:t>
            </a:r>
            <a:r>
              <a:rPr lang="en-US" dirty="0" smtClean="0"/>
              <a:t>, </a:t>
            </a:r>
            <a:r>
              <a:rPr lang="en-US" dirty="0" err="1" smtClean="0"/>
              <a:t>Coghlan</a:t>
            </a:r>
            <a:r>
              <a:rPr lang="en-US" dirty="0" smtClean="0"/>
              <a:t>, version 0.2,</a:t>
            </a:r>
          </a:p>
          <a:p>
            <a:pPr marL="0" indent="0">
              <a:buNone/>
            </a:pPr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media.readthedocs.org/pdf/a-little-book-of-r-for-time-series/latest/a-little-book-of-r-for-time-series.pdf</a:t>
            </a: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r>
              <a:rPr lang="en-US" i="1" dirty="0"/>
              <a:t>Introductory Time Series With </a:t>
            </a:r>
            <a:r>
              <a:rPr lang="en-US" i="1" dirty="0" smtClean="0"/>
              <a:t>R,</a:t>
            </a:r>
            <a:r>
              <a:rPr lang="en-US" i="1" dirty="0"/>
              <a:t/>
            </a:r>
            <a:br>
              <a:rPr lang="en-US" i="1" dirty="0"/>
            </a:br>
            <a:r>
              <a:rPr lang="en-US" dirty="0" err="1"/>
              <a:t>Cowpertwait</a:t>
            </a:r>
            <a:r>
              <a:rPr lang="en-US" dirty="0"/>
              <a:t> &amp; </a:t>
            </a:r>
            <a:r>
              <a:rPr lang="en-US" dirty="0" err="1"/>
              <a:t>Metclafe</a:t>
            </a:r>
            <a:r>
              <a:rPr lang="en-US" dirty="0"/>
              <a:t>, Springer </a:t>
            </a:r>
            <a:r>
              <a:rPr lang="en-US" dirty="0" smtClean="0"/>
              <a:t>2008</a:t>
            </a:r>
          </a:p>
          <a:p>
            <a:endParaRPr lang="en-US" dirty="0"/>
          </a:p>
          <a:p>
            <a:r>
              <a:rPr lang="en-US" i="1" dirty="0" smtClean="0"/>
              <a:t>Time Series Analysis and Its Applications (with R Examples), </a:t>
            </a:r>
            <a:r>
              <a:rPr lang="en-US" dirty="0" smtClean="0"/>
              <a:t>Springer, 3</a:t>
            </a:r>
            <a:r>
              <a:rPr lang="en-US" baseline="30000" dirty="0" smtClean="0"/>
              <a:t>rd</a:t>
            </a:r>
            <a:r>
              <a:rPr lang="en-US" dirty="0" smtClean="0"/>
              <a:t> 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F75699E-6D78-4493-8CFA-DEA5C0AECAA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08559"/>
      </p:ext>
    </p:extLst>
  </p:cSld>
  <p:clrMapOvr>
    <a:masterClrMapping/>
  </p:clrMapOvr>
  <p:transition spd="slow" advClick="0" advTm="20000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Me - BZAN graduate student since 2010</a:t>
            </a:r>
          </a:p>
          <a:p>
            <a:endParaRPr lang="en-US" dirty="0"/>
          </a:p>
          <a:p>
            <a:r>
              <a:rPr lang="en-US" dirty="0" smtClean="0"/>
              <a:t>Economics: Limdep, SAS, and Stata</a:t>
            </a:r>
          </a:p>
          <a:p>
            <a:endParaRPr lang="en-US" dirty="0"/>
          </a:p>
          <a:p>
            <a:r>
              <a:rPr lang="en-US" dirty="0" smtClean="0"/>
              <a:t>Business Analytics: JMP, SAS, NCSS, and </a:t>
            </a:r>
            <a:r>
              <a:rPr lang="is-IS" dirty="0" smtClean="0"/>
              <a:t> R</a:t>
            </a:r>
          </a:p>
          <a:p>
            <a:endParaRPr lang="is-IS" dirty="0"/>
          </a:p>
          <a:p>
            <a:r>
              <a:rPr lang="is-IS" dirty="0" smtClean="0"/>
              <a:t>Stick with R – powerful and free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F75699E-6D78-4493-8CFA-DEA5C0AECAA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81357"/>
      </p:ext>
    </p:extLst>
  </p:cSld>
  <p:clrMapOvr>
    <a:masterClrMapping/>
  </p:clrMapOvr>
  <p:transition spd="slow" advClick="0" advTm="20000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fact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Springer seems to be the favorite publisher for books on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Springer books </a:t>
            </a:r>
            <a:r>
              <a:rPr lang="en-US" dirty="0"/>
              <a:t>may be downloaded freely by UTK </a:t>
            </a:r>
            <a:r>
              <a:rPr lang="en-US" dirty="0" smtClean="0"/>
              <a:t>students, staff, and faculty </a:t>
            </a:r>
            <a:r>
              <a:rPr lang="en-US" dirty="0"/>
              <a:t>under </a:t>
            </a:r>
            <a:r>
              <a:rPr lang="en-US" dirty="0" smtClean="0"/>
              <a:t>the university’s  </a:t>
            </a:r>
            <a:r>
              <a:rPr lang="en-US" dirty="0"/>
              <a:t>institutional </a:t>
            </a:r>
            <a:r>
              <a:rPr lang="en-US" dirty="0" smtClean="0"/>
              <a:t>license.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F75699E-6D78-4493-8CFA-DEA5C0AECAA9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133600"/>
            <a:ext cx="22860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103303"/>
      </p:ext>
    </p:extLst>
  </p:cSld>
  <p:clrMapOvr>
    <a:masterClrMapping/>
  </p:clrMapOvr>
  <p:transition spd="slow" advClick="0" advTm="20000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dirty="0" smtClean="0"/>
          </a:p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sz="4800" dirty="0" smtClean="0"/>
              <a:t>Thank you.</a:t>
            </a:r>
          </a:p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sz="4800" dirty="0" smtClean="0"/>
              <a:t>Questions?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F75699E-6D78-4493-8CFA-DEA5C0AECAA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67368"/>
      </p:ext>
    </p:extLst>
  </p:cSld>
  <p:clrMapOvr>
    <a:masterClrMapping/>
  </p:clrMapOvr>
  <p:transition spd="slow" advClick="0" advTm="20000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7467600" cy="4873752"/>
          </a:xfrm>
        </p:spPr>
        <p:txBody>
          <a:bodyPr/>
          <a:lstStyle/>
          <a:p>
            <a:r>
              <a:rPr lang="en-US" dirty="0" smtClean="0"/>
              <a:t>Show the fundamentals  of a time series forecast model in R   	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0070C0"/>
                </a:solidFill>
              </a:rPr>
              <a:t>ARIMA(0,1,0)(0,1,0)[12]</a:t>
            </a:r>
          </a:p>
          <a:p>
            <a:endParaRPr lang="en-US" dirty="0" smtClean="0"/>
          </a:p>
          <a:p>
            <a:r>
              <a:rPr lang="en-US" dirty="0" smtClean="0"/>
              <a:t>Illustrate the functionality of the R commands </a:t>
            </a:r>
            <a:r>
              <a:rPr lang="en-US" u="sng" dirty="0" smtClean="0"/>
              <a:t>decompose {stats}</a:t>
            </a:r>
            <a:r>
              <a:rPr lang="en-US" dirty="0" smtClean="0"/>
              <a:t>,  </a:t>
            </a:r>
            <a:r>
              <a:rPr lang="en-US" u="sng" dirty="0" err="1" smtClean="0"/>
              <a:t>auto.arima</a:t>
            </a:r>
            <a:r>
              <a:rPr lang="en-US" u="sng" dirty="0" smtClean="0"/>
              <a:t> {stats}</a:t>
            </a:r>
            <a:r>
              <a:rPr lang="en-US" dirty="0" smtClean="0"/>
              <a:t>,  &amp; </a:t>
            </a:r>
            <a:r>
              <a:rPr lang="en-US" u="sng" dirty="0" err="1" smtClean="0"/>
              <a:t>forecast.Arima</a:t>
            </a:r>
            <a:r>
              <a:rPr lang="en-US" u="sng" dirty="0" smtClean="0"/>
              <a:t> {forecast}</a:t>
            </a:r>
          </a:p>
          <a:p>
            <a:endParaRPr lang="en-US" dirty="0" smtClean="0"/>
          </a:p>
          <a:p>
            <a:r>
              <a:rPr lang="en-US" dirty="0" smtClean="0"/>
              <a:t>Provide sources of free information about time series analysis in 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F75699E-6D78-4493-8CFA-DEA5C0AECAA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14217"/>
      </p:ext>
    </p:extLst>
  </p:cSld>
  <p:clrMapOvr>
    <a:masterClrMapping/>
  </p:clrMapOvr>
  <p:transition spd="slow" advClick="0" advTm="20000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Monthly Time Series</a:t>
            </a:r>
            <a:br>
              <a:rPr lang="en-US" dirty="0" smtClean="0"/>
            </a:br>
            <a:r>
              <a:rPr lang="en-US" sz="1600" dirty="0" smtClean="0"/>
              <a:t>Federal Reserve Economic Data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74682"/>
            <a:ext cx="6219825" cy="408791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F75699E-6D78-4493-8CFA-DEA5C0AECAA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5734051"/>
            <a:ext cx="74676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Spend.ts </a:t>
            </a:r>
            <a:r>
              <a:rPr lang="en-US" sz="1400" dirty="0"/>
              <a:t>&lt;- </a:t>
            </a:r>
            <a:r>
              <a:rPr lang="en-US" sz="1400" dirty="0" smtClean="0"/>
              <a:t> ts(</a:t>
            </a:r>
            <a:r>
              <a:rPr lang="en-US" sz="1400" dirty="0" err="1" smtClean="0"/>
              <a:t>Spend$TTLCON</a:t>
            </a:r>
            <a:r>
              <a:rPr lang="en-US" sz="1400" dirty="0"/>
              <a:t>, start = c(2000,1), end = c(2014,1), frequency = 12</a:t>
            </a:r>
            <a:r>
              <a:rPr lang="en-US" sz="1400" dirty="0" smtClean="0"/>
              <a:t>)</a:t>
            </a:r>
          </a:p>
          <a:p>
            <a:endParaRPr lang="en-US" sz="1600" dirty="0"/>
          </a:p>
          <a:p>
            <a:r>
              <a:rPr lang="en-US" sz="1400" dirty="0" smtClean="0"/>
              <a:t>plot.ts(Spend.ts</a:t>
            </a:r>
            <a:r>
              <a:rPr lang="en-US" sz="1400" dirty="0"/>
              <a:t>, ylab = "Spending ($ millions)", xlab = "Year", main = "U.S. Monthly Construction  </a:t>
            </a:r>
            <a:r>
              <a:rPr lang="en-US" sz="1400" dirty="0" smtClean="0"/>
              <a:t>Spending </a:t>
            </a:r>
            <a:r>
              <a:rPr lang="en-US" sz="1400" dirty="0"/>
              <a:t>Jan. 2000 - Jan. 2014", col="blue")</a:t>
            </a:r>
          </a:p>
        </p:txBody>
      </p:sp>
    </p:spTree>
    <p:extLst>
      <p:ext uri="{BB962C8B-B14F-4D97-AF65-F5344CB8AC3E}">
        <p14:creationId xmlns:p14="http://schemas.microsoft.com/office/powerpoint/2010/main" val="144592310"/>
      </p:ext>
    </p:extLst>
  </p:cSld>
  <p:clrMapOvr>
    <a:masterClrMapping/>
  </p:clrMapOvr>
  <p:transition spd="slow" advClick="0" advTm="20000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Forecast Result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F75699E-6D78-4493-8CFA-DEA5C0AECAA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65760" lvl="1" indent="0">
              <a:lnSpc>
                <a:spcPct val="150000"/>
              </a:lnSpc>
              <a:buNone/>
            </a:pPr>
            <a:r>
              <a:rPr lang="en-US" dirty="0" smtClean="0"/>
              <a:t>Using the powerful open source package R and an </a:t>
            </a:r>
            <a:endParaRPr lang="en-US" dirty="0"/>
          </a:p>
          <a:p>
            <a:pPr marL="365760" lvl="1" indent="0">
              <a:lnSpc>
                <a:spcPct val="150000"/>
              </a:lnSpc>
              <a:buNone/>
            </a:pPr>
            <a:r>
              <a:rPr lang="en-US" dirty="0" smtClean="0"/>
              <a:t>			</a:t>
            </a:r>
            <a:r>
              <a:rPr lang="en-US" i="1" u="sng" dirty="0" smtClean="0"/>
              <a:t>iterative</a:t>
            </a:r>
            <a:r>
              <a:rPr lang="en-US" dirty="0" smtClean="0"/>
              <a:t> fitting process,  I fit a </a:t>
            </a:r>
          </a:p>
          <a:p>
            <a:pPr marL="365760" lvl="1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		parsimonious seasonal random walk mod			model with residual white noise.</a:t>
            </a:r>
          </a:p>
          <a:p>
            <a:pPr marL="365760" lvl="1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0070C0"/>
                </a:solidFill>
              </a:rPr>
              <a:t>ARIMA (0, 1, 0) (0, 1, 0)[12]</a:t>
            </a:r>
          </a:p>
          <a:p>
            <a:pPr marL="365760" lvl="1" indent="0">
              <a:lnSpc>
                <a:spcPct val="150000"/>
              </a:lnSpc>
              <a:buNone/>
            </a:pPr>
            <a:endParaRPr lang="en-US" dirty="0"/>
          </a:p>
          <a:p>
            <a:pPr marL="365760" lvl="1" indent="0">
              <a:lnSpc>
                <a:spcPct val="150000"/>
              </a:lnSpc>
              <a:buNone/>
            </a:pPr>
            <a:r>
              <a:rPr lang="en-US" dirty="0" smtClean="0"/>
              <a:t>The model was the best fit given the complex nature of the time series and the constraint of achieving residual </a:t>
            </a:r>
          </a:p>
          <a:p>
            <a:pPr marL="365760" lvl="1" indent="0">
              <a:lnSpc>
                <a:spcPct val="150000"/>
              </a:lnSpc>
              <a:buNone/>
            </a:pPr>
            <a:r>
              <a:rPr lang="en-US" dirty="0" smtClean="0"/>
              <a:t>white noise.</a:t>
            </a: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133600"/>
            <a:ext cx="22860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76388"/>
      </p:ext>
    </p:extLst>
  </p:cSld>
  <p:clrMapOvr>
    <a:masterClrMapping/>
  </p:clrMapOvr>
  <p:transition spd="slow" advClick="0" advTm="20000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Function – decompose{stats}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4" y="1417638"/>
            <a:ext cx="7132363" cy="431641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F75699E-6D78-4493-8CFA-DEA5C0AECAA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905000" y="5840765"/>
            <a:ext cx="7367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plot(decompose(Spend.ts, type="</a:t>
            </a:r>
            <a:r>
              <a:rPr lang="en-US" sz="1600" dirty="0" err="1"/>
              <a:t>mult</a:t>
            </a:r>
            <a:r>
              <a:rPr lang="en-US" sz="1600" dirty="0"/>
              <a:t>"))</a:t>
            </a:r>
          </a:p>
        </p:txBody>
      </p:sp>
    </p:spTree>
    <p:extLst>
      <p:ext uri="{BB962C8B-B14F-4D97-AF65-F5344CB8AC3E}">
        <p14:creationId xmlns:p14="http://schemas.microsoft.com/office/powerpoint/2010/main" val="3178276548"/>
      </p:ext>
    </p:extLst>
  </p:cSld>
  <p:clrMapOvr>
    <a:masterClrMapping/>
  </p:clrMapOvr>
  <p:transition spd="slow" advClick="0" advTm="20000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Seasonality Box Plot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5" y="1752601"/>
            <a:ext cx="6648450" cy="38862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F75699E-6D78-4493-8CFA-DEA5C0AECAA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85800" y="5734050"/>
            <a:ext cx="7443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boxplot(Spend.ts ~ cycle(</a:t>
            </a:r>
            <a:r>
              <a:rPr lang="en-US" sz="1400" dirty="0" err="1"/>
              <a:t>Spend.ts</a:t>
            </a:r>
            <a:r>
              <a:rPr lang="en-US" sz="1400" dirty="0" smtClean="0"/>
              <a:t>),  xlab </a:t>
            </a:r>
            <a:r>
              <a:rPr lang="en-US" sz="1400" dirty="0"/>
              <a:t>= "Month",  </a:t>
            </a:r>
            <a:r>
              <a:rPr lang="en-US" sz="1400" dirty="0" smtClean="0"/>
              <a:t>ylab </a:t>
            </a:r>
            <a:r>
              <a:rPr lang="en-US" sz="1400" dirty="0"/>
              <a:t>= "Spending ($ millions)", </a:t>
            </a:r>
            <a:r>
              <a:rPr lang="en-US" sz="1400" dirty="0" smtClean="0"/>
              <a:t> xlab </a:t>
            </a:r>
            <a:r>
              <a:rPr lang="en-US" sz="1400" dirty="0"/>
              <a:t>= "", main= "Variation in Monthly Spending</a:t>
            </a:r>
            <a:r>
              <a:rPr lang="en-US" sz="1400" dirty="0" smtClean="0"/>
              <a:t>",  xaxt</a:t>
            </a:r>
            <a:r>
              <a:rPr lang="en-US" sz="1400" dirty="0"/>
              <a:t>="n</a:t>
            </a:r>
            <a:r>
              <a:rPr lang="en-US" sz="1400" dirty="0" smtClean="0"/>
              <a:t>", col="</a:t>
            </a:r>
            <a:r>
              <a:rPr lang="en-US" sz="1400" dirty="0"/>
              <a:t>gray")axis(1,at=1:12</a:t>
            </a:r>
            <a:r>
              <a:rPr lang="en-US" sz="1400" dirty="0" smtClean="0"/>
              <a:t>, labels=c</a:t>
            </a:r>
            <a:r>
              <a:rPr lang="en-US" sz="1400" dirty="0"/>
              <a:t>("Jan","Feb","Mar","Apr","May","Jun","Jul","Aug","Sep","Oct","Nov","Dec"))</a:t>
            </a:r>
          </a:p>
        </p:txBody>
      </p:sp>
    </p:spTree>
    <p:extLst>
      <p:ext uri="{BB962C8B-B14F-4D97-AF65-F5344CB8AC3E}">
        <p14:creationId xmlns:p14="http://schemas.microsoft.com/office/powerpoint/2010/main" val="3748917740"/>
      </p:ext>
    </p:extLst>
  </p:cSld>
  <p:clrMapOvr>
    <a:masterClrMapping/>
  </p:clrMapOvr>
  <p:transition spd="slow" advClick="0" advTm="20000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Acf</a:t>
            </a:r>
            <a:r>
              <a:rPr lang="en-US" dirty="0" smtClean="0"/>
              <a:t> / </a:t>
            </a:r>
            <a:r>
              <a:rPr lang="en-US" dirty="0" err="1" smtClean="0"/>
              <a:t>Pacf</a:t>
            </a:r>
            <a:r>
              <a:rPr lang="en-US" dirty="0" smtClean="0"/>
              <a:t>{stats}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17638"/>
            <a:ext cx="6967537" cy="452596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F75699E-6D78-4493-8CFA-DEA5C0AECAA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9854" y="5778204"/>
            <a:ext cx="75956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acf</a:t>
            </a:r>
            <a:r>
              <a:rPr lang="en-US" sz="1600" dirty="0"/>
              <a:t>(Spend.ts, </a:t>
            </a:r>
            <a:r>
              <a:rPr lang="en-US" sz="1600" dirty="0" err="1"/>
              <a:t>cex</a:t>
            </a:r>
            <a:r>
              <a:rPr lang="en-US" sz="1600" dirty="0"/>
              <a:t> =0.5, </a:t>
            </a:r>
            <a:r>
              <a:rPr lang="en-US" sz="1600" dirty="0" err="1"/>
              <a:t>xlim</a:t>
            </a:r>
            <a:r>
              <a:rPr lang="en-US" sz="1600" dirty="0"/>
              <a:t> = c(0,4</a:t>
            </a:r>
            <a:r>
              <a:rPr lang="en-US" sz="1600" dirty="0" smtClean="0"/>
              <a:t>), </a:t>
            </a:r>
            <a:r>
              <a:rPr lang="en-US" sz="1600" dirty="0" err="1" smtClean="0"/>
              <a:t>lag.max</a:t>
            </a:r>
            <a:r>
              <a:rPr lang="en-US" sz="1600" dirty="0" smtClean="0"/>
              <a:t>=48</a:t>
            </a:r>
            <a:r>
              <a:rPr lang="en-US" sz="1600" dirty="0"/>
              <a:t>,  </a:t>
            </a:r>
            <a:r>
              <a:rPr lang="en-US" sz="1600" dirty="0" smtClean="0"/>
              <a:t>xlab</a:t>
            </a:r>
            <a:r>
              <a:rPr lang="en-US" sz="1600" dirty="0"/>
              <a:t>= "Lag (Years)", main = "Construction Spending</a:t>
            </a:r>
            <a:r>
              <a:rPr lang="en-US" sz="1600" dirty="0" smtClean="0"/>
              <a:t>")</a:t>
            </a:r>
          </a:p>
          <a:p>
            <a:r>
              <a:rPr lang="en-US" sz="1600" dirty="0" err="1" smtClean="0"/>
              <a:t>pacf</a:t>
            </a:r>
            <a:r>
              <a:rPr lang="en-US" sz="1600" dirty="0" smtClean="0"/>
              <a:t>(Spend.ts</a:t>
            </a:r>
            <a:r>
              <a:rPr lang="en-US" sz="1600" dirty="0"/>
              <a:t>, </a:t>
            </a:r>
            <a:r>
              <a:rPr lang="en-US" sz="1600" dirty="0" err="1" smtClean="0"/>
              <a:t>xlim</a:t>
            </a:r>
            <a:r>
              <a:rPr lang="en-US" sz="1600" dirty="0" smtClean="0"/>
              <a:t> </a:t>
            </a:r>
            <a:r>
              <a:rPr lang="en-US" sz="1600" dirty="0"/>
              <a:t>= c(0,4</a:t>
            </a:r>
            <a:r>
              <a:rPr lang="en-US" sz="1600" dirty="0" smtClean="0"/>
              <a:t>), </a:t>
            </a:r>
            <a:r>
              <a:rPr lang="en-US" sz="1600" dirty="0" err="1" smtClean="0"/>
              <a:t>lag.max</a:t>
            </a:r>
            <a:r>
              <a:rPr lang="en-US" sz="1600" dirty="0" smtClean="0"/>
              <a:t>=48</a:t>
            </a:r>
            <a:r>
              <a:rPr lang="en-US" sz="1600" dirty="0"/>
              <a:t>, </a:t>
            </a:r>
            <a:r>
              <a:rPr lang="en-US" sz="1600" dirty="0" smtClean="0"/>
              <a:t> </a:t>
            </a:r>
            <a:r>
              <a:rPr lang="en-US" sz="1600" dirty="0"/>
              <a:t>xlab = "Lag (Years)", main = "Construction Spending")</a:t>
            </a:r>
          </a:p>
        </p:txBody>
      </p:sp>
    </p:spTree>
    <p:extLst>
      <p:ext uri="{BB962C8B-B14F-4D97-AF65-F5344CB8AC3E}">
        <p14:creationId xmlns:p14="http://schemas.microsoft.com/office/powerpoint/2010/main" val="2398946631"/>
      </p:ext>
    </p:extLst>
  </p:cSld>
  <p:clrMapOvr>
    <a:masterClrMapping/>
  </p:clrMapOvr>
  <p:transition spd="slow" advClick="0" advTm="20000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Consistent AIC (AICc)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F75699E-6D78-4493-8CFA-DEA5C0AECAA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676400"/>
            <a:ext cx="7467600" cy="487375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To avoid over-parameterization, the </a:t>
            </a:r>
            <a:r>
              <a:rPr lang="en-US" i="1" dirty="0" smtClean="0"/>
              <a:t>consistent </a:t>
            </a:r>
            <a:r>
              <a:rPr lang="en-US" dirty="0" err="1" smtClean="0"/>
              <a:t>Akaike</a:t>
            </a:r>
            <a:r>
              <a:rPr lang="en-US" dirty="0" smtClean="0"/>
              <a:t> Information Criteria (AICc)* can be used.</a:t>
            </a:r>
          </a:p>
          <a:p>
            <a:pPr marL="0" indent="0">
              <a:buNone/>
            </a:pPr>
            <a:r>
              <a:rPr lang="en-US" sz="2000" dirty="0"/>
              <a:t>*</a:t>
            </a:r>
            <a:r>
              <a:rPr lang="en-US" sz="2000" dirty="0" err="1"/>
              <a:t>Bozdogan</a:t>
            </a:r>
            <a:r>
              <a:rPr lang="en-US" sz="2000" dirty="0"/>
              <a:t>,</a:t>
            </a:r>
            <a:r>
              <a:rPr lang="en-US" sz="2000" i="1" dirty="0"/>
              <a:t> </a:t>
            </a:r>
            <a:r>
              <a:rPr lang="en-US" sz="2000" i="1" dirty="0" err="1"/>
              <a:t>Psychometrika</a:t>
            </a:r>
            <a:r>
              <a:rPr lang="en-US" sz="2000" i="1" dirty="0"/>
              <a:t>, 1987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u="sng" dirty="0" smtClean="0"/>
          </a:p>
          <a:p>
            <a:pPr marL="0" indent="0" algn="ctr">
              <a:buNone/>
            </a:pPr>
            <a:endParaRPr lang="en-US" u="sng" dirty="0"/>
          </a:p>
          <a:p>
            <a:pPr marL="0" indent="0" algn="ctr">
              <a:buNone/>
            </a:pPr>
            <a:r>
              <a:rPr lang="en-US" u="sng" dirty="0" smtClean="0"/>
              <a:t>OCCAM’S RAZOR</a:t>
            </a:r>
          </a:p>
          <a:p>
            <a:pPr marL="0" indent="0">
              <a:buNone/>
            </a:pPr>
            <a:r>
              <a:rPr lang="en-US" dirty="0" smtClean="0"/>
              <a:t>The goal in using consistent AIC is to choose the most parsimonious “true” model.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327674"/>
      </p:ext>
    </p:extLst>
  </p:cSld>
  <p:clrMapOvr>
    <a:masterClrMapping/>
  </p:clrMapOvr>
  <p:transition spd="slow" advClick="0" advTm="20000">
    <p:cut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1993</TotalTime>
  <Words>583</Words>
  <Application>Microsoft Macintosh PowerPoint</Application>
  <PresentationFormat>On-screen Show (4:3)</PresentationFormat>
  <Paragraphs>125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Century Schoolbook</vt:lpstr>
      <vt:lpstr>Courier New</vt:lpstr>
      <vt:lpstr>Wingdings</vt:lpstr>
      <vt:lpstr>Wingdings 2</vt:lpstr>
      <vt:lpstr>Oriel</vt:lpstr>
      <vt:lpstr>ARIMA Forecast for U.S. Construction Spending  Construction Industry Research &amp; Policy Center The University of Tennessee  Edward L. Taylor February 2016  </vt:lpstr>
      <vt:lpstr>Introduction</vt:lpstr>
      <vt:lpstr>Agenda</vt:lpstr>
      <vt:lpstr>Monthly Time Series Federal Reserve Economic Data</vt:lpstr>
      <vt:lpstr>Forecast Result</vt:lpstr>
      <vt:lpstr>R Function – decompose{stats} </vt:lpstr>
      <vt:lpstr>Seasonality Box Plot</vt:lpstr>
      <vt:lpstr>Acf / Pacf{stats}</vt:lpstr>
      <vt:lpstr>Consistent AIC (AICc) </vt:lpstr>
      <vt:lpstr>R Function -  auto.arima{forecast} max: ARIMA(5,5,5)(5,5,5) </vt:lpstr>
      <vt:lpstr>Another candidate</vt:lpstr>
      <vt:lpstr>WHITE NOISE? ACF of Residuals For Both Candidates</vt:lpstr>
      <vt:lpstr>Monthly Time Series - Abbreviated</vt:lpstr>
      <vt:lpstr>Abbreviated Series w/o Seasonality Non-Stationary</vt:lpstr>
      <vt:lpstr>Begin Fit of Abbreviated Series</vt:lpstr>
      <vt:lpstr>Abbreviated series White Noise ?</vt:lpstr>
      <vt:lpstr>Normality of Residuals?</vt:lpstr>
      <vt:lpstr>Summary – Random Walk Forecast ARIMA(0,1,0)(0,1,0)[12]  (forecast.Arima) {forecast}</vt:lpstr>
      <vt:lpstr>References</vt:lpstr>
      <vt:lpstr>Bonus fact</vt:lpstr>
      <vt:lpstr>The End</vt:lpstr>
    </vt:vector>
  </TitlesOfParts>
  <Company>University of Tennessee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</dc:creator>
  <cp:lastModifiedBy>Microsoft Office User</cp:lastModifiedBy>
  <cp:revision>187</cp:revision>
  <dcterms:created xsi:type="dcterms:W3CDTF">2012-07-18T17:11:39Z</dcterms:created>
  <dcterms:modified xsi:type="dcterms:W3CDTF">2016-02-04T18:05:54Z</dcterms:modified>
</cp:coreProperties>
</file>