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51"/>
  </p:handoutMasterIdLst>
  <p:sldIdLst>
    <p:sldId id="256" r:id="rId2"/>
    <p:sldId id="257" r:id="rId3"/>
    <p:sldId id="258" r:id="rId4"/>
    <p:sldId id="304" r:id="rId5"/>
    <p:sldId id="261" r:id="rId6"/>
    <p:sldId id="263" r:id="rId7"/>
    <p:sldId id="262" r:id="rId8"/>
    <p:sldId id="306" r:id="rId9"/>
    <p:sldId id="305" r:id="rId10"/>
    <p:sldId id="264" r:id="rId11"/>
    <p:sldId id="267" r:id="rId12"/>
    <p:sldId id="268" r:id="rId13"/>
    <p:sldId id="273" r:id="rId14"/>
    <p:sldId id="266" r:id="rId15"/>
    <p:sldId id="269" r:id="rId16"/>
    <p:sldId id="303" r:id="rId17"/>
    <p:sldId id="270" r:id="rId18"/>
    <p:sldId id="271" r:id="rId19"/>
    <p:sldId id="293" r:id="rId20"/>
    <p:sldId id="292" r:id="rId21"/>
    <p:sldId id="307" r:id="rId22"/>
    <p:sldId id="294" r:id="rId23"/>
    <p:sldId id="295" r:id="rId24"/>
    <p:sldId id="276" r:id="rId25"/>
    <p:sldId id="296" r:id="rId26"/>
    <p:sldId id="297" r:id="rId27"/>
    <p:sldId id="298" r:id="rId28"/>
    <p:sldId id="299" r:id="rId29"/>
    <p:sldId id="300" r:id="rId30"/>
    <p:sldId id="301" r:id="rId31"/>
    <p:sldId id="277" r:id="rId32"/>
    <p:sldId id="275" r:id="rId33"/>
    <p:sldId id="274" r:id="rId34"/>
    <p:sldId id="302" r:id="rId35"/>
    <p:sldId id="278" r:id="rId36"/>
    <p:sldId id="272" r:id="rId37"/>
    <p:sldId id="280" r:id="rId38"/>
    <p:sldId id="281" r:id="rId39"/>
    <p:sldId id="282" r:id="rId40"/>
    <p:sldId id="283" r:id="rId41"/>
    <p:sldId id="284" r:id="rId42"/>
    <p:sldId id="308" r:id="rId43"/>
    <p:sldId id="285" r:id="rId44"/>
    <p:sldId id="286" r:id="rId45"/>
    <p:sldId id="287" r:id="rId46"/>
    <p:sldId id="288" r:id="rId47"/>
    <p:sldId id="290" r:id="rId48"/>
    <p:sldId id="289" r:id="rId49"/>
    <p:sldId id="291" r:id="rId5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77" d="100"/>
          <a:sy n="77" d="100"/>
        </p:scale>
        <p:origin x="13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A35330F-7DA0-4758-A533-A25F6BC1270D}" type="datetimeFigureOut">
              <a:rPr lang="en-US" smtClean="0"/>
              <a:t>2/4/2016</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6719554-B94C-4322-9C7B-B92B32B3EA47}" type="slidenum">
              <a:rPr lang="en-US" smtClean="0"/>
              <a:t>‹#›</a:t>
            </a:fld>
            <a:endParaRPr lang="en-US"/>
          </a:p>
        </p:txBody>
      </p:sp>
    </p:spTree>
    <p:extLst>
      <p:ext uri="{BB962C8B-B14F-4D97-AF65-F5344CB8AC3E}">
        <p14:creationId xmlns:p14="http://schemas.microsoft.com/office/powerpoint/2010/main" val="241989403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2/4/2016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knoxvillemarathon.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5829" y="1964267"/>
            <a:ext cx="8354295" cy="2421464"/>
          </a:xfrm>
        </p:spPr>
        <p:txBody>
          <a:bodyPr/>
          <a:lstStyle/>
          <a:p>
            <a:r>
              <a:rPr lang="en-US" dirty="0" smtClean="0"/>
              <a:t>Analysis of finishing times for participants of the Knoxville marathon</a:t>
            </a:r>
            <a:endParaRPr lang="en-US" dirty="0"/>
          </a:p>
        </p:txBody>
      </p:sp>
      <p:sp>
        <p:nvSpPr>
          <p:cNvPr id="3" name="Subtitle 2"/>
          <p:cNvSpPr>
            <a:spLocks noGrp="1"/>
          </p:cNvSpPr>
          <p:nvPr>
            <p:ph type="subTitle" idx="1"/>
          </p:nvPr>
        </p:nvSpPr>
        <p:spPr/>
        <p:txBody>
          <a:bodyPr/>
          <a:lstStyle/>
          <a:p>
            <a:r>
              <a:rPr lang="en-US" dirty="0" smtClean="0"/>
              <a:t>Terry Higgins</a:t>
            </a:r>
            <a:endParaRPr lang="en-US" dirty="0"/>
          </a:p>
        </p:txBody>
      </p:sp>
    </p:spTree>
    <p:extLst>
      <p:ext uri="{BB962C8B-B14F-4D97-AF65-F5344CB8AC3E}">
        <p14:creationId xmlns:p14="http://schemas.microsoft.com/office/powerpoint/2010/main" val="2793059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the technology</a:t>
            </a:r>
            <a:endParaRPr lang="en-US" dirty="0"/>
          </a:p>
        </p:txBody>
      </p:sp>
      <p:sp>
        <p:nvSpPr>
          <p:cNvPr id="3" name="Content Placeholder 2"/>
          <p:cNvSpPr>
            <a:spLocks noGrp="1"/>
          </p:cNvSpPr>
          <p:nvPr>
            <p:ph idx="1"/>
          </p:nvPr>
        </p:nvSpPr>
        <p:spPr>
          <a:xfrm>
            <a:off x="685801" y="2142068"/>
            <a:ext cx="10131425" cy="2454984"/>
          </a:xfrm>
        </p:spPr>
        <p:txBody>
          <a:bodyPr/>
          <a:lstStyle/>
          <a:p>
            <a:endParaRPr lang="en-US" dirty="0" smtClean="0"/>
          </a:p>
          <a:p>
            <a:r>
              <a:rPr lang="en-US" dirty="0" smtClean="0"/>
              <a:t>Results which used to take days, now only take hours.</a:t>
            </a:r>
          </a:p>
          <a:p>
            <a:r>
              <a:rPr lang="en-US" dirty="0" smtClean="0"/>
              <a:t>Some races will even send out text messages when you pass certain parts of the course. This way friends and loved ones see how well you are destroying the course, or how well the course is destroying you.</a:t>
            </a:r>
          </a:p>
          <a:p>
            <a:r>
              <a:rPr lang="en-US" dirty="0" smtClean="0"/>
              <a:t>Nowadays, apps to record performance can provide live information about your pace, distance ran, etc. using a GPS signal. Perhaps, this is </a:t>
            </a:r>
            <a:r>
              <a:rPr lang="en-US" dirty="0" smtClean="0"/>
              <a:t>the </a:t>
            </a:r>
            <a:r>
              <a:rPr lang="en-US" dirty="0" smtClean="0"/>
              <a:t>future.</a:t>
            </a:r>
          </a:p>
        </p:txBody>
      </p:sp>
    </p:spTree>
    <p:extLst>
      <p:ext uri="{BB962C8B-B14F-4D97-AF65-F5344CB8AC3E}">
        <p14:creationId xmlns:p14="http://schemas.microsoft.com/office/powerpoint/2010/main" val="4113612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help the end, look at the beginning</a:t>
            </a:r>
            <a:endParaRPr lang="en-US" dirty="0"/>
          </a:p>
        </p:txBody>
      </p:sp>
      <p:sp>
        <p:nvSpPr>
          <p:cNvPr id="3" name="Content Placeholder 2"/>
          <p:cNvSpPr>
            <a:spLocks noGrp="1"/>
          </p:cNvSpPr>
          <p:nvPr>
            <p:ph idx="1"/>
          </p:nvPr>
        </p:nvSpPr>
        <p:spPr/>
        <p:txBody>
          <a:bodyPr/>
          <a:lstStyle/>
          <a:p>
            <a:r>
              <a:rPr lang="en-US" dirty="0" smtClean="0"/>
              <a:t>Races have become extremely popular over the past 15 years. Especially 5ks and Half Marathons. </a:t>
            </a:r>
          </a:p>
          <a:p>
            <a:r>
              <a:rPr lang="en-US" dirty="0" smtClean="0"/>
              <a:t>At </a:t>
            </a:r>
            <a:r>
              <a:rPr lang="en-US" dirty="0" smtClean="0"/>
              <a:t>large races, </a:t>
            </a:r>
            <a:r>
              <a:rPr lang="en-US" strike="sngStrike" dirty="0" smtClean="0"/>
              <a:t>cattle</a:t>
            </a:r>
            <a:r>
              <a:rPr lang="en-US" dirty="0" smtClean="0"/>
              <a:t> runners are now seeded into corrals based on predicted time.</a:t>
            </a:r>
          </a:p>
          <a:p>
            <a:r>
              <a:rPr lang="en-US" dirty="0" smtClean="0"/>
              <a:t>In “theory”, the faster runners are in the front and then each corral has slower runners</a:t>
            </a:r>
          </a:p>
          <a:p>
            <a:r>
              <a:rPr lang="en-US" dirty="0" smtClean="0"/>
              <a:t>Some big races even have Corral Police, which look at your bib and make sure you aren’t jumping corrals.</a:t>
            </a:r>
          </a:p>
          <a:p>
            <a:r>
              <a:rPr lang="en-US" dirty="0" smtClean="0"/>
              <a:t>For some runners, at very large races, it might be 20 minutes from the time the starting gun goes off until they cross the timing mat.</a:t>
            </a:r>
          </a:p>
          <a:p>
            <a:endParaRPr lang="en-US" dirty="0"/>
          </a:p>
        </p:txBody>
      </p:sp>
    </p:spTree>
    <p:extLst>
      <p:ext uri="{BB962C8B-B14F-4D97-AF65-F5344CB8AC3E}">
        <p14:creationId xmlns:p14="http://schemas.microsoft.com/office/powerpoint/2010/main" val="955809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Wibbly</a:t>
            </a:r>
            <a:r>
              <a:rPr lang="en-US" dirty="0" smtClean="0"/>
              <a:t> </a:t>
            </a:r>
            <a:r>
              <a:rPr lang="en-US" dirty="0" err="1" smtClean="0"/>
              <a:t>wobbley</a:t>
            </a:r>
            <a:r>
              <a:rPr lang="en-US" dirty="0" smtClean="0"/>
              <a:t> Timey </a:t>
            </a:r>
            <a:r>
              <a:rPr lang="en-US" dirty="0" err="1" smtClean="0"/>
              <a:t>whimey</a:t>
            </a:r>
            <a:endParaRPr lang="en-US" dirty="0"/>
          </a:p>
        </p:txBody>
      </p:sp>
      <p:sp>
        <p:nvSpPr>
          <p:cNvPr id="3" name="Content Placeholder 2"/>
          <p:cNvSpPr>
            <a:spLocks noGrp="1"/>
          </p:cNvSpPr>
          <p:nvPr>
            <p:ph idx="1"/>
          </p:nvPr>
        </p:nvSpPr>
        <p:spPr>
          <a:xfrm>
            <a:off x="685801" y="2142068"/>
            <a:ext cx="10131425" cy="1916366"/>
          </a:xfrm>
        </p:spPr>
        <p:txBody>
          <a:bodyPr/>
          <a:lstStyle/>
          <a:p>
            <a:r>
              <a:rPr lang="en-US" dirty="0" smtClean="0"/>
              <a:t>When </a:t>
            </a:r>
            <a:r>
              <a:rPr lang="en-US" dirty="0" smtClean="0"/>
              <a:t>looking at Race Results there are usually more than 1 time listed:</a:t>
            </a:r>
          </a:p>
          <a:p>
            <a:pPr marL="800100" lvl="1" indent="-342900">
              <a:buFont typeface="+mj-lt"/>
              <a:buAutoNum type="arabicPeriod"/>
            </a:pPr>
            <a:r>
              <a:rPr lang="en-US" dirty="0" smtClean="0"/>
              <a:t>Gun or Clock Time – Time from when the starter’s gun is fired (i.e. recording started)</a:t>
            </a:r>
          </a:p>
          <a:p>
            <a:pPr marL="800100" lvl="1" indent="-342900">
              <a:buFont typeface="+mj-lt"/>
              <a:buAutoNum type="arabicPeriod"/>
            </a:pPr>
            <a:r>
              <a:rPr lang="en-US" dirty="0" smtClean="0"/>
              <a:t>Chip Time – Elapsed Time from Start Line mat to Finish Line mat</a:t>
            </a:r>
          </a:p>
          <a:p>
            <a:pPr marL="800100" lvl="1" indent="-342900">
              <a:buFont typeface="+mj-lt"/>
              <a:buAutoNum type="arabicPeriod"/>
            </a:pPr>
            <a:r>
              <a:rPr lang="en-US" dirty="0" smtClean="0"/>
              <a:t>Split Time – Sometimes elapsed time from mat to mat, some times not</a:t>
            </a:r>
          </a:p>
        </p:txBody>
      </p:sp>
    </p:spTree>
    <p:extLst>
      <p:ext uri="{BB962C8B-B14F-4D97-AF65-F5344CB8AC3E}">
        <p14:creationId xmlns:p14="http://schemas.microsoft.com/office/powerpoint/2010/main" val="1008754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DATE-TIME CONTINUUM	</a:t>
            </a:r>
            <a:endParaRPr lang="en-US" dirty="0"/>
          </a:p>
        </p:txBody>
      </p:sp>
      <p:sp>
        <p:nvSpPr>
          <p:cNvPr id="3" name="Content Placeholder 2"/>
          <p:cNvSpPr>
            <a:spLocks noGrp="1"/>
          </p:cNvSpPr>
          <p:nvPr>
            <p:ph idx="1"/>
          </p:nvPr>
        </p:nvSpPr>
        <p:spPr/>
        <p:txBody>
          <a:bodyPr/>
          <a:lstStyle/>
          <a:p>
            <a:r>
              <a:rPr lang="en-US" dirty="0" smtClean="0"/>
              <a:t>Dates – Time of Day already a data handling nightmare</a:t>
            </a:r>
          </a:p>
          <a:p>
            <a:r>
              <a:rPr lang="en-US" dirty="0"/>
              <a:t>Elapsed </a:t>
            </a:r>
            <a:r>
              <a:rPr lang="en-US" dirty="0" smtClean="0"/>
              <a:t>Time </a:t>
            </a:r>
            <a:r>
              <a:rPr lang="en-US" dirty="0"/>
              <a:t>joins the fray</a:t>
            </a:r>
          </a:p>
          <a:p>
            <a:r>
              <a:rPr lang="en-US" dirty="0" smtClean="0"/>
              <a:t>Excel </a:t>
            </a:r>
            <a:r>
              <a:rPr lang="en-US" dirty="0" smtClean="0"/>
              <a:t>wants to be your </a:t>
            </a:r>
            <a:r>
              <a:rPr lang="en-US" dirty="0" smtClean="0"/>
              <a:t>friend of best intentions</a:t>
            </a:r>
            <a:endParaRPr lang="en-US" dirty="0" smtClean="0"/>
          </a:p>
          <a:p>
            <a:r>
              <a:rPr lang="en-US" dirty="0" smtClean="0"/>
              <a:t>Goal is </a:t>
            </a:r>
            <a:r>
              <a:rPr lang="en-US" dirty="0" smtClean="0"/>
              <a:t>to get all of the time variables </a:t>
            </a:r>
            <a:r>
              <a:rPr lang="en-US" dirty="0" smtClean="0"/>
              <a:t>converted into </a:t>
            </a:r>
            <a:r>
              <a:rPr lang="en-US" dirty="0" smtClean="0"/>
              <a:t>minutes</a:t>
            </a:r>
            <a:endParaRPr lang="en-US" dirty="0"/>
          </a:p>
        </p:txBody>
      </p:sp>
    </p:spTree>
    <p:extLst>
      <p:ext uri="{BB962C8B-B14F-4D97-AF65-F5344CB8AC3E}">
        <p14:creationId xmlns:p14="http://schemas.microsoft.com/office/powerpoint/2010/main" val="1319398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3729" y="2141538"/>
            <a:ext cx="6315567" cy="3649662"/>
          </a:xfrm>
        </p:spPr>
      </p:pic>
    </p:spTree>
    <p:extLst>
      <p:ext uri="{BB962C8B-B14F-4D97-AF65-F5344CB8AC3E}">
        <p14:creationId xmlns:p14="http://schemas.microsoft.com/office/powerpoint/2010/main" val="2958606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the Knoxville Marathon</a:t>
            </a:r>
            <a:endParaRPr lang="en-US" dirty="0"/>
          </a:p>
        </p:txBody>
      </p:sp>
      <p:sp>
        <p:nvSpPr>
          <p:cNvPr id="3" name="Content Placeholder 2"/>
          <p:cNvSpPr>
            <a:spLocks noGrp="1"/>
          </p:cNvSpPr>
          <p:nvPr>
            <p:ph idx="1"/>
          </p:nvPr>
        </p:nvSpPr>
        <p:spPr/>
        <p:txBody>
          <a:bodyPr/>
          <a:lstStyle/>
          <a:p>
            <a:r>
              <a:rPr lang="en-US" dirty="0"/>
              <a:t>Almost all marathons have a set “date”, just like the </a:t>
            </a:r>
            <a:r>
              <a:rPr lang="en-US" dirty="0" smtClean="0"/>
              <a:t>“Third </a:t>
            </a:r>
            <a:r>
              <a:rPr lang="en-US" dirty="0"/>
              <a:t>Saturday in </a:t>
            </a:r>
            <a:r>
              <a:rPr lang="en-US" dirty="0" smtClean="0"/>
              <a:t>October” </a:t>
            </a:r>
            <a:r>
              <a:rPr lang="en-US" dirty="0"/>
              <a:t>means UT is playing Alabama</a:t>
            </a:r>
          </a:p>
          <a:p>
            <a:r>
              <a:rPr lang="en-US" dirty="0" smtClean="0"/>
              <a:t>Knoxville marathon is held on the last Sunday in March, unless Easter falls on that day, like this year, which it pushed back a week. </a:t>
            </a:r>
          </a:p>
          <a:p>
            <a:r>
              <a:rPr lang="en-US" dirty="0"/>
              <a:t>First race was held on March 20</a:t>
            </a:r>
            <a:r>
              <a:rPr lang="en-US" baseline="30000" dirty="0"/>
              <a:t>th</a:t>
            </a:r>
            <a:r>
              <a:rPr lang="en-US" dirty="0"/>
              <a:t> </a:t>
            </a:r>
            <a:r>
              <a:rPr lang="en-US" dirty="0" smtClean="0"/>
              <a:t>2005; This year is April 3</a:t>
            </a:r>
            <a:r>
              <a:rPr lang="en-US" baseline="30000" dirty="0" smtClean="0"/>
              <a:t>rd</a:t>
            </a:r>
            <a:r>
              <a:rPr lang="en-US" dirty="0" smtClean="0"/>
              <a:t> 2016</a:t>
            </a:r>
          </a:p>
          <a:p>
            <a:r>
              <a:rPr lang="en-US" dirty="0" smtClean="0"/>
              <a:t>The website </a:t>
            </a:r>
            <a:r>
              <a:rPr lang="en-US" dirty="0" smtClean="0"/>
              <a:t>(</a:t>
            </a:r>
            <a:r>
              <a:rPr lang="en-US" dirty="0" smtClean="0">
                <a:hlinkClick r:id="rId2"/>
              </a:rPr>
              <a:t>www.knoxville</a:t>
            </a:r>
            <a:r>
              <a:rPr lang="en-US" dirty="0" smtClean="0">
                <a:hlinkClick r:id="rId2"/>
              </a:rPr>
              <a:t>marathon.com</a:t>
            </a:r>
            <a:r>
              <a:rPr lang="en-US" dirty="0" smtClean="0"/>
              <a:t>) </a:t>
            </a:r>
            <a:r>
              <a:rPr lang="en-US" dirty="0" smtClean="0"/>
              <a:t>has </a:t>
            </a:r>
            <a:r>
              <a:rPr lang="en-US" dirty="0" smtClean="0"/>
              <a:t>links to the results from 2005-2015.</a:t>
            </a:r>
          </a:p>
          <a:p>
            <a:endParaRPr lang="en-US" dirty="0"/>
          </a:p>
        </p:txBody>
      </p:sp>
    </p:spTree>
    <p:extLst>
      <p:ext uri="{BB962C8B-B14F-4D97-AF65-F5344CB8AC3E}">
        <p14:creationId xmlns:p14="http://schemas.microsoft.com/office/powerpoint/2010/main" val="3871207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VISION (in a perfect world)	</a:t>
            </a:r>
            <a:endParaRPr lang="en-US" dirty="0"/>
          </a:p>
        </p:txBody>
      </p:sp>
      <p:sp>
        <p:nvSpPr>
          <p:cNvPr id="3" name="Content Placeholder 2"/>
          <p:cNvSpPr>
            <a:spLocks noGrp="1"/>
          </p:cNvSpPr>
          <p:nvPr>
            <p:ph idx="1"/>
          </p:nvPr>
        </p:nvSpPr>
        <p:spPr/>
        <p:txBody>
          <a:bodyPr/>
          <a:lstStyle/>
          <a:p>
            <a:r>
              <a:rPr lang="en-US" dirty="0" smtClean="0"/>
              <a:t>I would extract each year’s data into a text file.</a:t>
            </a:r>
          </a:p>
          <a:p>
            <a:r>
              <a:rPr lang="en-US" dirty="0" smtClean="0"/>
              <a:t>I would use 2005 data and create a boiler plate for processing the data.</a:t>
            </a:r>
          </a:p>
          <a:p>
            <a:r>
              <a:rPr lang="en-US" dirty="0" smtClean="0"/>
              <a:t>I would create a loop, that would import the desired year(s) worth of data, process it, then export as a flat data file for future analysis.</a:t>
            </a:r>
          </a:p>
          <a:p>
            <a:endParaRPr lang="en-US" dirty="0"/>
          </a:p>
        </p:txBody>
      </p:sp>
    </p:spTree>
    <p:extLst>
      <p:ext uri="{BB962C8B-B14F-4D97-AF65-F5344CB8AC3E}">
        <p14:creationId xmlns:p14="http://schemas.microsoft.com/office/powerpoint/2010/main" val="497354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laid plans… *sigh*</a:t>
            </a:r>
            <a:endParaRPr lang="en-US" dirty="0"/>
          </a:p>
        </p:txBody>
      </p:sp>
      <p:sp>
        <p:nvSpPr>
          <p:cNvPr id="3" name="Content Placeholder 2"/>
          <p:cNvSpPr>
            <a:spLocks noGrp="1"/>
          </p:cNvSpPr>
          <p:nvPr>
            <p:ph idx="1"/>
          </p:nvPr>
        </p:nvSpPr>
        <p:spPr/>
        <p:txBody>
          <a:bodyPr>
            <a:normAutofit/>
          </a:bodyPr>
          <a:lstStyle/>
          <a:p>
            <a:r>
              <a:rPr lang="en-US" dirty="0" smtClean="0"/>
              <a:t>3 different entities have been used for timing.</a:t>
            </a:r>
          </a:p>
          <a:p>
            <a:r>
              <a:rPr lang="en-US" dirty="0" smtClean="0"/>
              <a:t>Results provided have 6 different configurations, just on variables regarding times alone.</a:t>
            </a:r>
          </a:p>
          <a:p>
            <a:r>
              <a:rPr lang="en-US" dirty="0" smtClean="0"/>
              <a:t>Results </a:t>
            </a:r>
            <a:r>
              <a:rPr lang="en-US" dirty="0" smtClean="0"/>
              <a:t>have to be extracted from the webpage, but these different configurations provide different obstacles</a:t>
            </a:r>
          </a:p>
          <a:p>
            <a:r>
              <a:rPr lang="en-US" dirty="0" smtClean="0"/>
              <a:t>Easiest: Straight </a:t>
            </a:r>
            <a:r>
              <a:rPr lang="en-US" dirty="0"/>
              <a:t>Text from </a:t>
            </a:r>
            <a:r>
              <a:rPr lang="en-US" dirty="0" smtClean="0"/>
              <a:t>HTML, fast and easy, paste into text editor (Notepad++), raw data is Tab delimited, ready to go.</a:t>
            </a:r>
          </a:p>
          <a:p>
            <a:r>
              <a:rPr lang="en-US" dirty="0" smtClean="0"/>
              <a:t>Hardest: HTML table in a fixed sized frame made Copy &amp; Paste very frustrating because you had to be precise. (View Page/Frame  Source was not helpful) </a:t>
            </a:r>
            <a:endParaRPr lang="en-US" dirty="0"/>
          </a:p>
          <a:p>
            <a:endParaRPr lang="en-US" dirty="0" smtClean="0"/>
          </a:p>
          <a:p>
            <a:endParaRPr lang="en-US" dirty="0"/>
          </a:p>
        </p:txBody>
      </p:sp>
    </p:spTree>
    <p:extLst>
      <p:ext uri="{BB962C8B-B14F-4D97-AF65-F5344CB8AC3E}">
        <p14:creationId xmlns:p14="http://schemas.microsoft.com/office/powerpoint/2010/main" val="2619987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we’re off to a great start</a:t>
            </a:r>
            <a:endParaRPr lang="en-US" dirty="0"/>
          </a:p>
        </p:txBody>
      </p:sp>
      <p:sp>
        <p:nvSpPr>
          <p:cNvPr id="3" name="Content Placeholder 2"/>
          <p:cNvSpPr>
            <a:spLocks noGrp="1"/>
          </p:cNvSpPr>
          <p:nvPr>
            <p:ph idx="1"/>
          </p:nvPr>
        </p:nvSpPr>
        <p:spPr>
          <a:xfrm>
            <a:off x="685801" y="2142067"/>
            <a:ext cx="10131425" cy="4120947"/>
          </a:xfrm>
        </p:spPr>
        <p:txBody>
          <a:bodyPr/>
          <a:lstStyle/>
          <a:p>
            <a:r>
              <a:rPr lang="en-US" dirty="0" smtClean="0"/>
              <a:t>2005 result were very user friendly. Select, Copy &amp; Paste right from race results page.</a:t>
            </a:r>
          </a:p>
          <a:p>
            <a:r>
              <a:rPr lang="en-US" dirty="0" smtClean="0"/>
              <a:t>Pasted into text editor, Tab-Delimited format.</a:t>
            </a:r>
          </a:p>
          <a:p>
            <a:r>
              <a:rPr lang="en-US" dirty="0" smtClean="0"/>
              <a:t>When I read the table into R, I had 920 Finishers and 11 variables</a:t>
            </a:r>
          </a:p>
          <a:p>
            <a:endParaRPr lang="en-US" dirty="0" smtClean="0"/>
          </a:p>
        </p:txBody>
      </p:sp>
    </p:spTree>
    <p:extLst>
      <p:ext uri="{BB962C8B-B14F-4D97-AF65-F5344CB8AC3E}">
        <p14:creationId xmlns:p14="http://schemas.microsoft.com/office/powerpoint/2010/main" val="3558301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609600"/>
            <a:ext cx="10525479" cy="5884935"/>
          </a:xfrm>
        </p:spPr>
      </p:pic>
    </p:spTree>
    <p:extLst>
      <p:ext uri="{BB962C8B-B14F-4D97-AF65-F5344CB8AC3E}">
        <p14:creationId xmlns:p14="http://schemas.microsoft.com/office/powerpoint/2010/main" val="3071516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Masters in Statistics from UT in 2004.</a:t>
            </a:r>
            <a:endParaRPr lang="en-US" dirty="0" smtClean="0"/>
          </a:p>
          <a:p>
            <a:r>
              <a:rPr lang="en-US" dirty="0" smtClean="0"/>
              <a:t>Director </a:t>
            </a:r>
            <a:r>
              <a:rPr lang="en-US" dirty="0" smtClean="0"/>
              <a:t>of Research at the Construction Industry Research and Policy Center (CIRPC) at the University of Tennessee – Knoxville.</a:t>
            </a:r>
          </a:p>
          <a:p>
            <a:r>
              <a:rPr lang="en-US" dirty="0" smtClean="0"/>
              <a:t>CIRPC </a:t>
            </a:r>
            <a:r>
              <a:rPr lang="en-US" dirty="0" smtClean="0"/>
              <a:t>has “Center status” </a:t>
            </a:r>
            <a:r>
              <a:rPr lang="en-US" dirty="0" smtClean="0"/>
              <a:t>under the Haslam College of Business and the majority of our funds come from a contract with the U.S. Department of Labor.</a:t>
            </a:r>
          </a:p>
          <a:p>
            <a:r>
              <a:rPr lang="en-US" dirty="0" smtClean="0"/>
              <a:t>Our primary contractual obligation is to assist USDOL with support for surveys associated with the Davis-Bacon and Related Acts. Think: If a construction project has Federal Money in it, the General Contractor has certain legal obligations to fulfill in the rates they pay their employees.</a:t>
            </a:r>
          </a:p>
          <a:p>
            <a:r>
              <a:rPr lang="en-US" dirty="0" smtClean="0"/>
              <a:t>We also do statistical analysis for the Wage &amp; Hour Division on an as-needed basis</a:t>
            </a:r>
            <a:r>
              <a:rPr lang="en-US" dirty="0" smtClean="0"/>
              <a:t>.</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391093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part 1</a:t>
            </a:r>
            <a:endParaRPr lang="en-US" dirty="0"/>
          </a:p>
        </p:txBody>
      </p:sp>
      <p:sp>
        <p:nvSpPr>
          <p:cNvPr id="3" name="Content Placeholder 2"/>
          <p:cNvSpPr>
            <a:spLocks noGrp="1"/>
          </p:cNvSpPr>
          <p:nvPr>
            <p:ph idx="1"/>
          </p:nvPr>
        </p:nvSpPr>
        <p:spPr>
          <a:xfrm>
            <a:off x="685801" y="1665962"/>
            <a:ext cx="10131425" cy="4772415"/>
          </a:xfrm>
          <a:solidFill>
            <a:schemeClr val="bg1"/>
          </a:solidFill>
        </p:spPr>
        <p:txBody>
          <a:bodyPr>
            <a:normAutofit/>
          </a:bodyPr>
          <a:lstStyle/>
          <a:p>
            <a:pPr marL="0" indent="0">
              <a:buNone/>
            </a:pPr>
            <a:r>
              <a:rPr lang="en-US" b="1" dirty="0" err="1" smtClean="0"/>
              <a:t>SourcePath</a:t>
            </a:r>
            <a:r>
              <a:rPr lang="en-US" b="1" dirty="0" smtClean="0"/>
              <a:t>&lt;-c("C:/Users/TERRY_XPS/Dropbox/CloudDox/Running/")</a:t>
            </a:r>
          </a:p>
          <a:p>
            <a:pPr marL="0" indent="0">
              <a:buNone/>
            </a:pPr>
            <a:r>
              <a:rPr lang="en-US" b="1" dirty="0" err="1" smtClean="0"/>
              <a:t>SourceFolderName</a:t>
            </a:r>
            <a:r>
              <a:rPr lang="en-US" b="1" dirty="0" smtClean="0"/>
              <a:t> &lt;- c("Race Results/")</a:t>
            </a:r>
          </a:p>
          <a:p>
            <a:pPr marL="0" indent="0">
              <a:buNone/>
            </a:pPr>
            <a:r>
              <a:rPr lang="en-US" b="1" dirty="0" smtClean="0"/>
              <a:t>Locale &lt;- paste(</a:t>
            </a:r>
            <a:r>
              <a:rPr lang="en-US" b="1" dirty="0" err="1" smtClean="0"/>
              <a:t>SourcePath,SourceFolderName,sep</a:t>
            </a:r>
            <a:r>
              <a:rPr lang="en-US" b="1" dirty="0" smtClean="0"/>
              <a:t>="")</a:t>
            </a:r>
          </a:p>
          <a:p>
            <a:pPr marL="0" indent="0">
              <a:buNone/>
            </a:pPr>
            <a:r>
              <a:rPr lang="en-US" b="1" dirty="0" smtClean="0">
                <a:solidFill>
                  <a:schemeClr val="accent6">
                    <a:lumMod val="75000"/>
                  </a:schemeClr>
                </a:solidFill>
              </a:rPr>
              <a:t># Set Date Time Frame</a:t>
            </a:r>
          </a:p>
          <a:p>
            <a:pPr marL="0" indent="0">
              <a:buNone/>
            </a:pPr>
            <a:r>
              <a:rPr lang="en-US" b="1" dirty="0" smtClean="0">
                <a:solidFill>
                  <a:schemeClr val="accent6">
                    <a:lumMod val="75000"/>
                  </a:schemeClr>
                </a:solidFill>
              </a:rPr>
              <a:t># 2005 through 2015</a:t>
            </a:r>
          </a:p>
          <a:p>
            <a:pPr marL="0" indent="0">
              <a:buNone/>
            </a:pPr>
            <a:r>
              <a:rPr lang="en-US" b="1" dirty="0" err="1" smtClean="0"/>
              <a:t>StartYear</a:t>
            </a:r>
            <a:r>
              <a:rPr lang="en-US" b="1" dirty="0" smtClean="0"/>
              <a:t>&lt;-2005</a:t>
            </a:r>
          </a:p>
          <a:p>
            <a:pPr marL="0" indent="0">
              <a:buNone/>
            </a:pPr>
            <a:r>
              <a:rPr lang="en-US" b="1" dirty="0" smtClean="0">
                <a:solidFill>
                  <a:schemeClr val="accent6">
                    <a:lumMod val="75000"/>
                  </a:schemeClr>
                </a:solidFill>
              </a:rPr>
              <a:t>#</a:t>
            </a:r>
            <a:r>
              <a:rPr lang="en-US" b="1" dirty="0" err="1" smtClean="0">
                <a:solidFill>
                  <a:schemeClr val="accent6">
                    <a:lumMod val="75000"/>
                  </a:schemeClr>
                </a:solidFill>
              </a:rPr>
              <a:t>EndYear</a:t>
            </a:r>
            <a:r>
              <a:rPr lang="en-US" b="1" dirty="0" smtClean="0">
                <a:solidFill>
                  <a:schemeClr val="accent6">
                    <a:lumMod val="75000"/>
                  </a:schemeClr>
                </a:solidFill>
              </a:rPr>
              <a:t> &lt;-2005 # Just to test</a:t>
            </a:r>
          </a:p>
          <a:p>
            <a:pPr marL="0" indent="0">
              <a:buNone/>
            </a:pPr>
            <a:r>
              <a:rPr lang="en-US" b="1" dirty="0" smtClean="0">
                <a:solidFill>
                  <a:schemeClr val="accent6">
                    <a:lumMod val="75000"/>
                  </a:schemeClr>
                </a:solidFill>
              </a:rPr>
              <a:t>#</a:t>
            </a:r>
            <a:r>
              <a:rPr lang="en-US" b="1" dirty="0" err="1" smtClean="0">
                <a:solidFill>
                  <a:schemeClr val="accent6">
                    <a:lumMod val="75000"/>
                  </a:schemeClr>
                </a:solidFill>
              </a:rPr>
              <a:t>TimeFrame</a:t>
            </a:r>
            <a:r>
              <a:rPr lang="en-US" b="1" dirty="0" smtClean="0">
                <a:solidFill>
                  <a:schemeClr val="accent6">
                    <a:lumMod val="75000"/>
                  </a:schemeClr>
                </a:solidFill>
              </a:rPr>
              <a:t> &lt;- </a:t>
            </a:r>
            <a:r>
              <a:rPr lang="en-US" b="1" dirty="0" err="1" smtClean="0">
                <a:solidFill>
                  <a:schemeClr val="accent6">
                    <a:lumMod val="75000"/>
                  </a:schemeClr>
                </a:solidFill>
              </a:rPr>
              <a:t>seq</a:t>
            </a:r>
            <a:r>
              <a:rPr lang="en-US" b="1" dirty="0" smtClean="0">
                <a:solidFill>
                  <a:schemeClr val="accent6">
                    <a:lumMod val="75000"/>
                  </a:schemeClr>
                </a:solidFill>
              </a:rPr>
              <a:t>(</a:t>
            </a:r>
            <a:r>
              <a:rPr lang="en-US" b="1" dirty="0" err="1" smtClean="0">
                <a:solidFill>
                  <a:schemeClr val="accent6">
                    <a:lumMod val="75000"/>
                  </a:schemeClr>
                </a:solidFill>
              </a:rPr>
              <a:t>StartYear:EndYear</a:t>
            </a:r>
            <a:r>
              <a:rPr lang="en-US" b="1" dirty="0" smtClean="0">
                <a:solidFill>
                  <a:schemeClr val="accent6">
                    <a:lumMod val="75000"/>
                  </a:schemeClr>
                </a:solidFill>
              </a:rPr>
              <a:t>)+(StartYear-1)</a:t>
            </a:r>
          </a:p>
          <a:p>
            <a:pPr marL="0" indent="0">
              <a:buNone/>
            </a:pPr>
            <a:r>
              <a:rPr lang="en-US" b="1" dirty="0" smtClean="0">
                <a:solidFill>
                  <a:schemeClr val="accent6">
                    <a:lumMod val="75000"/>
                  </a:schemeClr>
                </a:solidFill>
              </a:rPr>
              <a:t># Reads in the first data file to capture Column Names</a:t>
            </a:r>
          </a:p>
          <a:p>
            <a:pPr marL="0" indent="0">
              <a:buNone/>
            </a:pPr>
            <a:r>
              <a:rPr lang="en-US" b="1" dirty="0" err="1" smtClean="0"/>
              <a:t>myDR</a:t>
            </a:r>
            <a:r>
              <a:rPr lang="en-US" b="1" dirty="0" smtClean="0"/>
              <a:t> &lt;- read.csv(paste(Locale,"CHKM-",</a:t>
            </a:r>
            <a:r>
              <a:rPr lang="en-US" b="1" dirty="0" err="1" smtClean="0"/>
              <a:t>StartYear</a:t>
            </a:r>
            <a:r>
              <a:rPr lang="en-US" b="1" dirty="0" smtClean="0"/>
              <a:t>,"results.csv",</a:t>
            </a:r>
            <a:r>
              <a:rPr lang="en-US" b="1" dirty="0" err="1" smtClean="0"/>
              <a:t>sep</a:t>
            </a:r>
            <a:r>
              <a:rPr lang="en-US" b="1" dirty="0" smtClean="0"/>
              <a:t>=""))</a:t>
            </a:r>
            <a:endParaRPr lang="en-US" b="1" dirty="0"/>
          </a:p>
        </p:txBody>
      </p:sp>
    </p:spTree>
    <p:extLst>
      <p:ext uri="{BB962C8B-B14F-4D97-AF65-F5344CB8AC3E}">
        <p14:creationId xmlns:p14="http://schemas.microsoft.com/office/powerpoint/2010/main" val="2032821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Number NEXT</a:t>
            </a:r>
            <a:endParaRPr lang="en-US" dirty="0"/>
          </a:p>
        </p:txBody>
      </p:sp>
      <p:sp>
        <p:nvSpPr>
          <p:cNvPr id="3" name="Content Placeholder 2"/>
          <p:cNvSpPr>
            <a:spLocks noGrp="1"/>
          </p:cNvSpPr>
          <p:nvPr>
            <p:ph idx="1"/>
          </p:nvPr>
        </p:nvSpPr>
        <p:spPr/>
        <p:txBody>
          <a:bodyPr/>
          <a:lstStyle/>
          <a:p>
            <a:r>
              <a:rPr lang="en-US" dirty="0" smtClean="0"/>
              <a:t>Convert HH:MM:SS to Minutes (Decimal)</a:t>
            </a:r>
          </a:p>
          <a:p>
            <a:endParaRPr lang="en-US" dirty="0"/>
          </a:p>
        </p:txBody>
      </p:sp>
    </p:spTree>
    <p:extLst>
      <p:ext uri="{BB962C8B-B14F-4D97-AF65-F5344CB8AC3E}">
        <p14:creationId xmlns:p14="http://schemas.microsoft.com/office/powerpoint/2010/main" val="111254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006" y="0"/>
            <a:ext cx="8779014" cy="6869032"/>
          </a:xfrm>
        </p:spPr>
      </p:pic>
      <p:sp>
        <p:nvSpPr>
          <p:cNvPr id="5" name="Oval 4"/>
          <p:cNvSpPr/>
          <p:nvPr/>
        </p:nvSpPr>
        <p:spPr>
          <a:xfrm>
            <a:off x="4045907" y="1240077"/>
            <a:ext cx="1390389" cy="738108"/>
          </a:xfrm>
          <a:prstGeom prst="ellipse">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p:cNvSpPr/>
          <p:nvPr/>
        </p:nvSpPr>
        <p:spPr>
          <a:xfrm>
            <a:off x="4496844" y="4098395"/>
            <a:ext cx="864296" cy="410975"/>
          </a:xfrm>
          <a:prstGeom prst="ellipse">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dk1"/>
              </a:solidFill>
            </a:endParaRPr>
          </a:p>
        </p:txBody>
      </p:sp>
    </p:spTree>
    <p:extLst>
      <p:ext uri="{BB962C8B-B14F-4D97-AF65-F5344CB8AC3E}">
        <p14:creationId xmlns:p14="http://schemas.microsoft.com/office/powerpoint/2010/main" val="415177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250" y="609600"/>
            <a:ext cx="9617554" cy="5181600"/>
          </a:xfrm>
        </p:spPr>
      </p:pic>
      <p:sp>
        <p:nvSpPr>
          <p:cNvPr id="5" name="Oval 4"/>
          <p:cNvSpPr/>
          <p:nvPr/>
        </p:nvSpPr>
        <p:spPr>
          <a:xfrm>
            <a:off x="7941501" y="801667"/>
            <a:ext cx="2116899" cy="826718"/>
          </a:xfrm>
          <a:prstGeom prst="ellipse">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dk1"/>
              </a:solidFill>
            </a:endParaRPr>
          </a:p>
        </p:txBody>
      </p:sp>
    </p:spTree>
    <p:extLst>
      <p:ext uri="{BB962C8B-B14F-4D97-AF65-F5344CB8AC3E}">
        <p14:creationId xmlns:p14="http://schemas.microsoft.com/office/powerpoint/2010/main" val="3083940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make Excel “work</a:t>
            </a:r>
            <a:r>
              <a:rPr lang="en-US" dirty="0" smtClean="0"/>
              <a:t>”</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dirty="0" smtClean="0"/>
              <a:t>Data from the website had to be pasted into Excel</a:t>
            </a:r>
          </a:p>
          <a:p>
            <a:pPr marL="342900" indent="-342900">
              <a:buFont typeface="+mj-lt"/>
              <a:buAutoNum type="arabicPeriod"/>
            </a:pPr>
            <a:r>
              <a:rPr lang="en-US" dirty="0" smtClean="0"/>
              <a:t>Save As a CSV file, which Excel gives that extra “Are You Sure???” Dialog Box</a:t>
            </a:r>
          </a:p>
          <a:p>
            <a:pPr marL="342900" indent="-342900">
              <a:buFont typeface="+mj-lt"/>
              <a:buAutoNum type="arabicPeriod"/>
            </a:pPr>
            <a:r>
              <a:rPr lang="en-US" dirty="0" smtClean="0"/>
              <a:t>Open </a:t>
            </a:r>
            <a:r>
              <a:rPr lang="en-US" dirty="0"/>
              <a:t>CSV file in </a:t>
            </a:r>
            <a:r>
              <a:rPr lang="en-US" dirty="0" smtClean="0"/>
              <a:t>Text Editor</a:t>
            </a:r>
          </a:p>
          <a:p>
            <a:pPr marL="342900" indent="-342900">
              <a:buFont typeface="+mj-lt"/>
              <a:buAutoNum type="arabicPeriod"/>
            </a:pPr>
            <a:r>
              <a:rPr lang="en-US" dirty="0" smtClean="0"/>
              <a:t>Paste Back into Excel</a:t>
            </a:r>
          </a:p>
          <a:p>
            <a:pPr marL="342900" indent="-342900">
              <a:buFont typeface="+mj-lt"/>
              <a:buAutoNum type="arabicPeriod"/>
            </a:pPr>
            <a:r>
              <a:rPr lang="en-US" dirty="0" smtClean="0"/>
              <a:t>Text to Column on the comma </a:t>
            </a:r>
          </a:p>
          <a:p>
            <a:pPr marL="342900" indent="-342900">
              <a:buFont typeface="+mj-lt"/>
              <a:buAutoNum type="arabicPeriod"/>
            </a:pPr>
            <a:r>
              <a:rPr lang="en-US" dirty="0" smtClean="0"/>
              <a:t>Then the Time components are broken out using Text to Column on the colon delimiter</a:t>
            </a:r>
            <a:endParaRPr lang="en-US" dirty="0"/>
          </a:p>
          <a:p>
            <a:pPr marL="342900" indent="-342900">
              <a:buFont typeface="+mj-lt"/>
              <a:buAutoNum type="arabicPeriod"/>
            </a:pPr>
            <a:endParaRPr lang="en-US" dirty="0" smtClean="0"/>
          </a:p>
        </p:txBody>
      </p:sp>
    </p:spTree>
    <p:extLst>
      <p:ext uri="{BB962C8B-B14F-4D97-AF65-F5344CB8AC3E}">
        <p14:creationId xmlns:p14="http://schemas.microsoft.com/office/powerpoint/2010/main" val="4228571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92" y="0"/>
            <a:ext cx="10131425" cy="1456267"/>
          </a:xfrm>
        </p:spPr>
        <p:txBody>
          <a:bodyPr/>
          <a:lstStyle/>
          <a:p>
            <a:r>
              <a:rPr lang="en-US" dirty="0" smtClean="0"/>
              <a:t>AND Then…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227" y="1173248"/>
            <a:ext cx="8208356" cy="5684752"/>
          </a:xfrm>
        </p:spPr>
      </p:pic>
    </p:spTree>
    <p:extLst>
      <p:ext uri="{BB962C8B-B14F-4D97-AF65-F5344CB8AC3E}">
        <p14:creationId xmlns:p14="http://schemas.microsoft.com/office/powerpoint/2010/main" val="999229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3435" y="1076738"/>
            <a:ext cx="8916637" cy="5781262"/>
          </a:xfrm>
        </p:spPr>
      </p:pic>
      <p:sp>
        <p:nvSpPr>
          <p:cNvPr id="5" name="Title 1"/>
          <p:cNvSpPr txBox="1">
            <a:spLocks/>
          </p:cNvSpPr>
          <p:nvPr/>
        </p:nvSpPr>
        <p:spPr>
          <a:xfrm>
            <a:off x="591692"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AND Then…</a:t>
            </a:r>
            <a:endParaRPr lang="en-US" dirty="0"/>
          </a:p>
        </p:txBody>
      </p:sp>
    </p:spTree>
    <p:extLst>
      <p:ext uri="{BB962C8B-B14F-4D97-AF65-F5344CB8AC3E}">
        <p14:creationId xmlns:p14="http://schemas.microsoft.com/office/powerpoint/2010/main" val="605669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5962" y="980902"/>
            <a:ext cx="8722147" cy="5877098"/>
          </a:xfrm>
        </p:spPr>
      </p:pic>
      <p:sp>
        <p:nvSpPr>
          <p:cNvPr id="5" name="Oval 4"/>
          <p:cNvSpPr/>
          <p:nvPr/>
        </p:nvSpPr>
        <p:spPr>
          <a:xfrm>
            <a:off x="3620022" y="2437169"/>
            <a:ext cx="713984" cy="551146"/>
          </a:xfrm>
          <a:prstGeom prst="ellipse">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dk1"/>
              </a:solidFill>
            </a:endParaRPr>
          </a:p>
        </p:txBody>
      </p:sp>
      <p:sp>
        <p:nvSpPr>
          <p:cNvPr id="6" name="Oval 5"/>
          <p:cNvSpPr/>
          <p:nvPr/>
        </p:nvSpPr>
        <p:spPr>
          <a:xfrm>
            <a:off x="8492646" y="4622104"/>
            <a:ext cx="1215025" cy="475989"/>
          </a:xfrm>
          <a:prstGeom prst="ellipse">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dk1"/>
              </a:solidFill>
            </a:endParaRPr>
          </a:p>
        </p:txBody>
      </p:sp>
      <p:sp>
        <p:nvSpPr>
          <p:cNvPr id="7" name="Title 1"/>
          <p:cNvSpPr>
            <a:spLocks noGrp="1"/>
          </p:cNvSpPr>
          <p:nvPr>
            <p:ph type="title"/>
          </p:nvPr>
        </p:nvSpPr>
        <p:spPr>
          <a:xfrm>
            <a:off x="591692" y="0"/>
            <a:ext cx="10131425" cy="1456267"/>
          </a:xfrm>
        </p:spPr>
        <p:txBody>
          <a:bodyPr/>
          <a:lstStyle/>
          <a:p>
            <a:r>
              <a:rPr lang="en-US" dirty="0" smtClean="0"/>
              <a:t>AND Then…</a:t>
            </a:r>
            <a:endParaRPr lang="en-US" dirty="0"/>
          </a:p>
        </p:txBody>
      </p:sp>
    </p:spTree>
    <p:extLst>
      <p:ext uri="{BB962C8B-B14F-4D97-AF65-F5344CB8AC3E}">
        <p14:creationId xmlns:p14="http://schemas.microsoft.com/office/powerpoint/2010/main" val="4205885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337" y="1011618"/>
            <a:ext cx="9448137" cy="5589597"/>
          </a:xfrm>
        </p:spPr>
      </p:pic>
      <p:sp>
        <p:nvSpPr>
          <p:cNvPr id="5" name="Oval 4"/>
          <p:cNvSpPr/>
          <p:nvPr/>
        </p:nvSpPr>
        <p:spPr>
          <a:xfrm>
            <a:off x="4647156" y="2592888"/>
            <a:ext cx="977030" cy="588723"/>
          </a:xfrm>
          <a:prstGeom prst="ellipse">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dk1"/>
              </a:solidFill>
            </a:endParaRPr>
          </a:p>
        </p:txBody>
      </p:sp>
      <p:sp>
        <p:nvSpPr>
          <p:cNvPr id="6" name="Oval 5"/>
          <p:cNvSpPr/>
          <p:nvPr/>
        </p:nvSpPr>
        <p:spPr>
          <a:xfrm>
            <a:off x="8567802" y="1290181"/>
            <a:ext cx="1039661" cy="638828"/>
          </a:xfrm>
          <a:prstGeom prst="ellipse">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dk1"/>
              </a:solidFill>
            </a:endParaRPr>
          </a:p>
        </p:txBody>
      </p:sp>
      <p:sp>
        <p:nvSpPr>
          <p:cNvPr id="7" name="Title 1"/>
          <p:cNvSpPr txBox="1">
            <a:spLocks/>
          </p:cNvSpPr>
          <p:nvPr/>
        </p:nvSpPr>
        <p:spPr>
          <a:xfrm>
            <a:off x="591692"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AND Then…</a:t>
            </a:r>
            <a:endParaRPr lang="en-US" dirty="0"/>
          </a:p>
        </p:txBody>
      </p:sp>
    </p:spTree>
    <p:extLst>
      <p:ext uri="{BB962C8B-B14F-4D97-AF65-F5344CB8AC3E}">
        <p14:creationId xmlns:p14="http://schemas.microsoft.com/office/powerpoint/2010/main" val="1290789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THEN….</a:t>
            </a:r>
            <a:endParaRPr lang="en-US" dirty="0"/>
          </a:p>
        </p:txBody>
      </p:sp>
      <p:sp>
        <p:nvSpPr>
          <p:cNvPr id="3" name="Content Placeholder 2"/>
          <p:cNvSpPr>
            <a:spLocks noGrp="1"/>
          </p:cNvSpPr>
          <p:nvPr>
            <p:ph idx="1"/>
          </p:nvPr>
        </p:nvSpPr>
        <p:spPr/>
        <p:txBody>
          <a:bodyPr/>
          <a:lstStyle/>
          <a:p>
            <a:r>
              <a:rPr lang="en-US" dirty="0"/>
              <a:t>Once you had the right format, you needed </a:t>
            </a:r>
            <a:r>
              <a:rPr lang="en-US" dirty="0" smtClean="0"/>
              <a:t>blank </a:t>
            </a:r>
            <a:r>
              <a:rPr lang="en-US" dirty="0"/>
              <a:t>columns to the right of your </a:t>
            </a:r>
            <a:r>
              <a:rPr lang="en-US" dirty="0" smtClean="0"/>
              <a:t>data for each delimiter</a:t>
            </a:r>
            <a:endParaRPr lang="en-US" dirty="0"/>
          </a:p>
          <a:p>
            <a:r>
              <a:rPr lang="en-US" dirty="0"/>
              <a:t>Use the 3 step “Text to Columns” with delimiter of “:”</a:t>
            </a:r>
          </a:p>
          <a:p>
            <a:r>
              <a:rPr lang="en-US" dirty="0"/>
              <a:t>Write in the variable name for new columns</a:t>
            </a:r>
          </a:p>
          <a:p>
            <a:r>
              <a:rPr lang="en-US" dirty="0"/>
              <a:t>Repeat for each variable involving time</a:t>
            </a:r>
          </a:p>
          <a:p>
            <a:endParaRPr lang="en-US" dirty="0"/>
          </a:p>
        </p:txBody>
      </p:sp>
    </p:spTree>
    <p:extLst>
      <p:ext uri="{BB962C8B-B14F-4D97-AF65-F5344CB8AC3E}">
        <p14:creationId xmlns:p14="http://schemas.microsoft.com/office/powerpoint/2010/main" val="2749357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 experience	</a:t>
            </a:r>
            <a:endParaRPr lang="en-US" dirty="0"/>
          </a:p>
        </p:txBody>
      </p:sp>
      <p:sp>
        <p:nvSpPr>
          <p:cNvPr id="3" name="Content Placeholder 2"/>
          <p:cNvSpPr>
            <a:spLocks noGrp="1"/>
          </p:cNvSpPr>
          <p:nvPr>
            <p:ph idx="1"/>
          </p:nvPr>
        </p:nvSpPr>
        <p:spPr/>
        <p:txBody>
          <a:bodyPr/>
          <a:lstStyle/>
          <a:p>
            <a:r>
              <a:rPr lang="en-US" dirty="0" smtClean="0"/>
              <a:t>Before 2009, I was interested in R, </a:t>
            </a:r>
            <a:r>
              <a:rPr lang="en-US" dirty="0" smtClean="0"/>
              <a:t>to breakaway from SAS</a:t>
            </a:r>
            <a:r>
              <a:rPr lang="en-US" dirty="0" smtClean="0"/>
              <a:t>. I </a:t>
            </a:r>
            <a:r>
              <a:rPr lang="en-US" dirty="0" smtClean="0"/>
              <a:t>was </a:t>
            </a:r>
            <a:r>
              <a:rPr lang="en-US" dirty="0" smtClean="0"/>
              <a:t>100% Excel.</a:t>
            </a:r>
          </a:p>
          <a:p>
            <a:r>
              <a:rPr lang="en-US" dirty="0" smtClean="0"/>
              <a:t>In 2009 </a:t>
            </a:r>
            <a:r>
              <a:rPr lang="en-US" dirty="0"/>
              <a:t>American Recovery and Reinvestment </a:t>
            </a:r>
            <a:r>
              <a:rPr lang="en-US" dirty="0" smtClean="0"/>
              <a:t>Act (ARRA) kept me very busy.</a:t>
            </a:r>
            <a:endParaRPr lang="en-US" dirty="0" smtClean="0"/>
          </a:p>
          <a:p>
            <a:r>
              <a:rPr lang="en-US" dirty="0" smtClean="0"/>
              <a:t>In </a:t>
            </a:r>
            <a:r>
              <a:rPr lang="en-US" dirty="0" smtClean="0"/>
              <a:t>late 2010, when ARRA was not as a hot topic for me, I started to look into R. </a:t>
            </a:r>
          </a:p>
          <a:p>
            <a:r>
              <a:rPr lang="en-US" dirty="0" smtClean="0"/>
              <a:t>Since 2011, it has been a “learn when I can” experience.</a:t>
            </a:r>
          </a:p>
          <a:p>
            <a:r>
              <a:rPr lang="en-US" dirty="0"/>
              <a:t>In 2013, </a:t>
            </a:r>
            <a:r>
              <a:rPr lang="en-US" dirty="0" smtClean="0"/>
              <a:t>focused </a:t>
            </a:r>
            <a:r>
              <a:rPr lang="en-US" dirty="0"/>
              <a:t>on converting data </a:t>
            </a:r>
            <a:r>
              <a:rPr lang="en-US" dirty="0" smtClean="0"/>
              <a:t>processing/reports </a:t>
            </a:r>
            <a:r>
              <a:rPr lang="en-US" dirty="0"/>
              <a:t>from </a:t>
            </a:r>
            <a:r>
              <a:rPr lang="en-US" dirty="0" smtClean="0"/>
              <a:t>Excel/Access </a:t>
            </a:r>
            <a:r>
              <a:rPr lang="en-US" dirty="0"/>
              <a:t>to R. </a:t>
            </a:r>
          </a:p>
          <a:p>
            <a:r>
              <a:rPr lang="en-US" dirty="0"/>
              <a:t>I have almost all of our contractual obligations converted over. I’m 85% R, 10% Excel, and 5% Access. </a:t>
            </a:r>
          </a:p>
          <a:p>
            <a:endParaRPr lang="en-US" dirty="0" smtClean="0"/>
          </a:p>
        </p:txBody>
      </p:sp>
    </p:spTree>
    <p:extLst>
      <p:ext uri="{BB962C8B-B14F-4D97-AF65-F5344CB8AC3E}">
        <p14:creationId xmlns:p14="http://schemas.microsoft.com/office/powerpoint/2010/main" val="13717851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FINALLY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598" y="1790897"/>
            <a:ext cx="11653731" cy="3996127"/>
          </a:xfrm>
        </p:spPr>
      </p:pic>
    </p:spTree>
    <p:extLst>
      <p:ext uri="{BB962C8B-B14F-4D97-AF65-F5344CB8AC3E}">
        <p14:creationId xmlns:p14="http://schemas.microsoft.com/office/powerpoint/2010/main" val="4211990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SKINNING A CAT METHOD #42 : </a:t>
            </a:r>
            <a:r>
              <a:rPr lang="en-US" dirty="0" err="1" smtClean="0"/>
              <a:t>tidyr</a:t>
            </a:r>
            <a:endParaRPr lang="en-US" dirty="0"/>
          </a:p>
        </p:txBody>
      </p:sp>
      <p:sp>
        <p:nvSpPr>
          <p:cNvPr id="3" name="Content Placeholder 2"/>
          <p:cNvSpPr>
            <a:spLocks noGrp="1"/>
          </p:cNvSpPr>
          <p:nvPr>
            <p:ph idx="1"/>
          </p:nvPr>
        </p:nvSpPr>
        <p:spPr>
          <a:xfrm>
            <a:off x="685801" y="2142067"/>
            <a:ext cx="10131425" cy="2642875"/>
          </a:xfrm>
        </p:spPr>
        <p:txBody>
          <a:bodyPr/>
          <a:lstStyle/>
          <a:p>
            <a:r>
              <a:rPr lang="en-US" dirty="0" smtClean="0"/>
              <a:t>The </a:t>
            </a:r>
            <a:r>
              <a:rPr lang="en-US" dirty="0"/>
              <a:t>code that I found was “separate” from the </a:t>
            </a:r>
            <a:r>
              <a:rPr lang="en-US" dirty="0" err="1"/>
              <a:t>tidyr</a:t>
            </a:r>
            <a:r>
              <a:rPr lang="en-US" dirty="0"/>
              <a:t> package</a:t>
            </a:r>
          </a:p>
          <a:p>
            <a:r>
              <a:rPr lang="en-US" dirty="0" smtClean="0"/>
              <a:t>I used the first one to create a new working data frame (my$DR2), </a:t>
            </a:r>
            <a:r>
              <a:rPr lang="en-US" strike="sngStrike" dirty="0" smtClean="0"/>
              <a:t>just in case</a:t>
            </a:r>
            <a:r>
              <a:rPr lang="en-US" dirty="0" smtClean="0"/>
              <a:t> when I messed up and needed to rerun from the beginning</a:t>
            </a:r>
          </a:p>
          <a:p>
            <a:endParaRPr lang="en-US" dirty="0"/>
          </a:p>
          <a:p>
            <a:endParaRPr lang="en-US" dirty="0"/>
          </a:p>
        </p:txBody>
      </p:sp>
      <p:sp>
        <p:nvSpPr>
          <p:cNvPr id="4" name="TextBox 3"/>
          <p:cNvSpPr txBox="1"/>
          <p:nvPr/>
        </p:nvSpPr>
        <p:spPr>
          <a:xfrm>
            <a:off x="685801" y="4121063"/>
            <a:ext cx="10131425" cy="1990288"/>
          </a:xfrm>
          <a:prstGeom prst="rect">
            <a:avLst/>
          </a:prstGeom>
          <a:solidFill>
            <a:schemeClr val="bg1"/>
          </a:solidFill>
        </p:spPr>
        <p:txBody>
          <a:bodyPr wrap="square" rtlCol="0">
            <a:spAutoFit/>
          </a:bodyPr>
          <a:lstStyle/>
          <a:p>
            <a:pPr>
              <a:spcAft>
                <a:spcPts val="1000"/>
              </a:spcAft>
            </a:pPr>
            <a:r>
              <a:rPr lang="en-US" b="1" dirty="0" smtClean="0">
                <a:solidFill>
                  <a:schemeClr val="accent6">
                    <a:lumMod val="75000"/>
                  </a:schemeClr>
                </a:solidFill>
              </a:rPr>
              <a:t># Split Time Variables into components of Hours, Minutes, Seconds</a:t>
            </a:r>
          </a:p>
          <a:p>
            <a:pPr>
              <a:spcAft>
                <a:spcPts val="1000"/>
              </a:spcAft>
            </a:pPr>
            <a:r>
              <a:rPr lang="en-US" b="1" dirty="0" smtClean="0"/>
              <a:t>myDR2 </a:t>
            </a:r>
            <a:r>
              <a:rPr lang="en-US" b="1" dirty="0"/>
              <a:t>&lt;-  separate(</a:t>
            </a:r>
            <a:r>
              <a:rPr lang="en-US" b="1" dirty="0" err="1"/>
              <a:t>myDR</a:t>
            </a:r>
            <a:r>
              <a:rPr lang="en-US" b="1" dirty="0"/>
              <a:t>, HALFWAY, into = c("HALF_H", "HALF_M","HALF_S"),</a:t>
            </a:r>
            <a:r>
              <a:rPr lang="en-US" b="1" dirty="0" err="1"/>
              <a:t>sep</a:t>
            </a:r>
            <a:r>
              <a:rPr lang="en-US" b="1" dirty="0"/>
              <a:t> = ":")</a:t>
            </a:r>
          </a:p>
          <a:p>
            <a:pPr>
              <a:spcAft>
                <a:spcPts val="1000"/>
              </a:spcAft>
            </a:pPr>
            <a:r>
              <a:rPr lang="en-US" b="1" dirty="0"/>
              <a:t>myDR2 &lt;-  separate(myDR2, FINAL.CHIP, into = c("CHIP_H", "CHIP_M","CHIP_S"),</a:t>
            </a:r>
            <a:r>
              <a:rPr lang="en-US" b="1" dirty="0" err="1"/>
              <a:t>sep</a:t>
            </a:r>
            <a:r>
              <a:rPr lang="en-US" b="1" dirty="0"/>
              <a:t> = ":")</a:t>
            </a:r>
          </a:p>
          <a:p>
            <a:pPr>
              <a:spcAft>
                <a:spcPts val="1000"/>
              </a:spcAft>
            </a:pPr>
            <a:r>
              <a:rPr lang="en-US" b="1" dirty="0"/>
              <a:t>myDR2 &lt;-  separate(myDR2, FINAL.GUN, into = c("GUN_H", "GUN_M","GUN_S"),</a:t>
            </a:r>
            <a:r>
              <a:rPr lang="en-US" b="1" dirty="0" err="1"/>
              <a:t>sep</a:t>
            </a:r>
            <a:r>
              <a:rPr lang="en-US" b="1" dirty="0"/>
              <a:t> = ":")</a:t>
            </a:r>
          </a:p>
          <a:p>
            <a:pPr>
              <a:spcAft>
                <a:spcPts val="1000"/>
              </a:spcAft>
            </a:pPr>
            <a:r>
              <a:rPr lang="en-US" b="1" dirty="0"/>
              <a:t>myDR2 &lt;-  separate(myDR2, PACE, into = c("PACE_M","PACE_S"),</a:t>
            </a:r>
            <a:r>
              <a:rPr lang="en-US" b="1" dirty="0" err="1"/>
              <a:t>sep</a:t>
            </a:r>
            <a:r>
              <a:rPr lang="en-US" b="1" dirty="0"/>
              <a:t> = ":")</a:t>
            </a:r>
            <a:endParaRPr lang="en-US" b="1" dirty="0"/>
          </a:p>
        </p:txBody>
      </p:sp>
    </p:spTree>
    <p:extLst>
      <p:ext uri="{BB962C8B-B14F-4D97-AF65-F5344CB8AC3E}">
        <p14:creationId xmlns:p14="http://schemas.microsoft.com/office/powerpoint/2010/main" val="162520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IT has to be the right time (FORMAT)</a:t>
            </a:r>
            <a:endParaRPr lang="en-US" dirty="0"/>
          </a:p>
        </p:txBody>
      </p:sp>
      <p:sp>
        <p:nvSpPr>
          <p:cNvPr id="3" name="Content Placeholder 2"/>
          <p:cNvSpPr>
            <a:spLocks noGrp="1"/>
          </p:cNvSpPr>
          <p:nvPr>
            <p:ph idx="1"/>
          </p:nvPr>
        </p:nvSpPr>
        <p:spPr>
          <a:solidFill>
            <a:schemeClr val="bg1"/>
          </a:solidFill>
        </p:spPr>
        <p:txBody>
          <a:bodyPr/>
          <a:lstStyle/>
          <a:p>
            <a:pPr marL="0" indent="0">
              <a:buNone/>
            </a:pPr>
            <a:r>
              <a:rPr lang="en-US" b="1" dirty="0">
                <a:solidFill>
                  <a:schemeClr val="accent6">
                    <a:lumMod val="75000"/>
                  </a:schemeClr>
                </a:solidFill>
              </a:rPr>
              <a:t>#Convert Time Variables from Factor to Character</a:t>
            </a:r>
          </a:p>
          <a:p>
            <a:pPr marL="0" indent="0">
              <a:buNone/>
            </a:pPr>
            <a:r>
              <a:rPr lang="en-US" b="1" dirty="0" err="1"/>
              <a:t>myDR$HALFWAY</a:t>
            </a:r>
            <a:r>
              <a:rPr lang="en-US" b="1" dirty="0"/>
              <a:t>&lt;-</a:t>
            </a:r>
            <a:r>
              <a:rPr lang="en-US" b="1" dirty="0" err="1" smtClean="0"/>
              <a:t>as.character</a:t>
            </a:r>
            <a:r>
              <a:rPr lang="en-US" b="1" dirty="0" smtClean="0"/>
              <a:t>(</a:t>
            </a:r>
            <a:r>
              <a:rPr lang="en-US" b="1" dirty="0" err="1" smtClean="0"/>
              <a:t>myDR$HALFWAY</a:t>
            </a:r>
            <a:r>
              <a:rPr lang="en-US" b="1" dirty="0" smtClean="0"/>
              <a:t>)</a:t>
            </a:r>
          </a:p>
          <a:p>
            <a:pPr marL="0" indent="0">
              <a:buNone/>
            </a:pPr>
            <a:r>
              <a:rPr lang="en-US" b="1" dirty="0" err="1" smtClean="0"/>
              <a:t>myDR$FINAL.CHIP</a:t>
            </a:r>
            <a:r>
              <a:rPr lang="en-US" b="1" dirty="0"/>
              <a:t>&lt;-</a:t>
            </a:r>
            <a:r>
              <a:rPr lang="en-US" b="1" dirty="0" err="1"/>
              <a:t>as.character</a:t>
            </a:r>
            <a:r>
              <a:rPr lang="en-US" b="1" dirty="0"/>
              <a:t>(</a:t>
            </a:r>
            <a:r>
              <a:rPr lang="en-US" b="1" dirty="0" err="1"/>
              <a:t>myDR$FINAL.CHIP</a:t>
            </a:r>
            <a:r>
              <a:rPr lang="en-US" b="1" dirty="0"/>
              <a:t>)</a:t>
            </a:r>
          </a:p>
          <a:p>
            <a:pPr marL="0" indent="0">
              <a:buNone/>
            </a:pPr>
            <a:r>
              <a:rPr lang="en-US" b="1" dirty="0" err="1"/>
              <a:t>myDR$FINAL.GUN</a:t>
            </a:r>
            <a:r>
              <a:rPr lang="en-US" b="1" dirty="0"/>
              <a:t>&lt;-</a:t>
            </a:r>
            <a:r>
              <a:rPr lang="en-US" b="1" dirty="0" err="1"/>
              <a:t>as.character</a:t>
            </a:r>
            <a:r>
              <a:rPr lang="en-US" b="1" dirty="0"/>
              <a:t>(</a:t>
            </a:r>
            <a:r>
              <a:rPr lang="en-US" b="1" dirty="0" err="1"/>
              <a:t>myDR$FINAL.GUN</a:t>
            </a:r>
            <a:r>
              <a:rPr lang="en-US" b="1" dirty="0"/>
              <a:t>)</a:t>
            </a:r>
          </a:p>
          <a:p>
            <a:pPr marL="0" indent="0">
              <a:buNone/>
            </a:pPr>
            <a:r>
              <a:rPr lang="en-US" b="1" dirty="0" err="1"/>
              <a:t>myDR$PACE</a:t>
            </a:r>
            <a:r>
              <a:rPr lang="en-US" b="1" dirty="0"/>
              <a:t>&lt;-</a:t>
            </a:r>
            <a:r>
              <a:rPr lang="en-US" b="1" dirty="0" err="1"/>
              <a:t>as.character</a:t>
            </a:r>
            <a:r>
              <a:rPr lang="en-US" b="1" dirty="0"/>
              <a:t>(</a:t>
            </a:r>
            <a:r>
              <a:rPr lang="en-US" b="1" dirty="0" err="1"/>
              <a:t>myDR$PACE</a:t>
            </a:r>
            <a:r>
              <a:rPr lang="en-US" b="1" dirty="0"/>
              <a:t>)</a:t>
            </a:r>
          </a:p>
          <a:p>
            <a:endParaRPr lang="en-US" dirty="0"/>
          </a:p>
        </p:txBody>
      </p:sp>
    </p:spTree>
    <p:extLst>
      <p:ext uri="{BB962C8B-B14F-4D97-AF65-F5344CB8AC3E}">
        <p14:creationId xmlns:p14="http://schemas.microsoft.com/office/powerpoint/2010/main" val="2427003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en-US" dirty="0">
                <a:solidFill>
                  <a:schemeClr val="accent6">
                    <a:lumMod val="75000"/>
                  </a:schemeClr>
                </a:solidFill>
              </a:rPr>
              <a:t> </a:t>
            </a:r>
            <a:r>
              <a:rPr lang="en-US" dirty="0" err="1" smtClean="0"/>
              <a:t>ssing</a:t>
            </a:r>
            <a:r>
              <a:rPr lang="en-US" dirty="0" smtClean="0"/>
              <a:t> d</a:t>
            </a:r>
            <a:r>
              <a:rPr lang="en-US" dirty="0">
                <a:solidFill>
                  <a:schemeClr val="accent6">
                    <a:lumMod val="75000"/>
                  </a:schemeClr>
                </a:solidFill>
              </a:rPr>
              <a:t> </a:t>
            </a:r>
            <a:r>
              <a:rPr lang="en-US" dirty="0" smtClean="0"/>
              <a:t>ta</a:t>
            </a:r>
            <a:endParaRPr lang="en-US" dirty="0"/>
          </a:p>
        </p:txBody>
      </p:sp>
      <p:sp>
        <p:nvSpPr>
          <p:cNvPr id="3" name="Content Placeholder 2"/>
          <p:cNvSpPr>
            <a:spLocks noGrp="1"/>
          </p:cNvSpPr>
          <p:nvPr>
            <p:ph idx="1"/>
          </p:nvPr>
        </p:nvSpPr>
        <p:spPr>
          <a:xfrm>
            <a:off x="685801" y="2142067"/>
            <a:ext cx="10131425" cy="2354777"/>
          </a:xfrm>
        </p:spPr>
        <p:txBody>
          <a:bodyPr/>
          <a:lstStyle/>
          <a:p>
            <a:r>
              <a:rPr lang="en-US" dirty="0" smtClean="0"/>
              <a:t>Timing technology is not perfect and there are missing data in 2005 &amp; 2006</a:t>
            </a:r>
          </a:p>
          <a:p>
            <a:r>
              <a:rPr lang="en-US" dirty="0" smtClean="0"/>
              <a:t>This was a straightforward fix, which I didn’t have to edit the source file, but added it into the script for the 2005 data</a:t>
            </a:r>
          </a:p>
          <a:p>
            <a:endParaRPr lang="en-US" dirty="0"/>
          </a:p>
        </p:txBody>
      </p:sp>
      <p:sp>
        <p:nvSpPr>
          <p:cNvPr id="4" name="TextBox 3"/>
          <p:cNvSpPr txBox="1"/>
          <p:nvPr/>
        </p:nvSpPr>
        <p:spPr>
          <a:xfrm>
            <a:off x="685801" y="4070959"/>
            <a:ext cx="10374681" cy="1200329"/>
          </a:xfrm>
          <a:prstGeom prst="rect">
            <a:avLst/>
          </a:prstGeom>
          <a:solidFill>
            <a:schemeClr val="bg1"/>
          </a:solidFill>
        </p:spPr>
        <p:txBody>
          <a:bodyPr wrap="square" rtlCol="0">
            <a:spAutoFit/>
          </a:bodyPr>
          <a:lstStyle/>
          <a:p>
            <a:endParaRPr lang="en-US" b="1" dirty="0" smtClean="0">
              <a:solidFill>
                <a:schemeClr val="accent6">
                  <a:lumMod val="75000"/>
                </a:schemeClr>
              </a:solidFill>
            </a:endParaRPr>
          </a:p>
          <a:p>
            <a:r>
              <a:rPr lang="en-US" b="1" dirty="0" smtClean="0">
                <a:solidFill>
                  <a:schemeClr val="accent6">
                    <a:lumMod val="75000"/>
                  </a:schemeClr>
                </a:solidFill>
              </a:rPr>
              <a:t># </a:t>
            </a:r>
            <a:r>
              <a:rPr lang="en-US" b="1" dirty="0">
                <a:solidFill>
                  <a:schemeClr val="accent6">
                    <a:lumMod val="75000"/>
                  </a:schemeClr>
                </a:solidFill>
              </a:rPr>
              <a:t>Sets Time as "0:0:0" format</a:t>
            </a:r>
          </a:p>
          <a:p>
            <a:r>
              <a:rPr lang="en-US" b="1" dirty="0" err="1"/>
              <a:t>myDR$HALFWAY</a:t>
            </a:r>
            <a:r>
              <a:rPr lang="en-US" b="1" dirty="0"/>
              <a:t>[</a:t>
            </a:r>
            <a:r>
              <a:rPr lang="en-US" b="1" dirty="0" err="1"/>
              <a:t>myDR$HALFWAY</a:t>
            </a:r>
            <a:r>
              <a:rPr lang="en-US" b="1" dirty="0"/>
              <a:t>==""] &lt;- "</a:t>
            </a:r>
            <a:r>
              <a:rPr lang="en-US" b="1" dirty="0" smtClean="0"/>
              <a:t>0:0:0“</a:t>
            </a:r>
          </a:p>
          <a:p>
            <a:endParaRPr lang="en-US" b="1" dirty="0"/>
          </a:p>
        </p:txBody>
      </p:sp>
    </p:spTree>
    <p:extLst>
      <p:ext uri="{BB962C8B-B14F-4D97-AF65-F5344CB8AC3E}">
        <p14:creationId xmlns:p14="http://schemas.microsoft.com/office/powerpoint/2010/main" val="11810452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Benchmarking</a:t>
            </a:r>
            <a:endParaRPr lang="en-US" dirty="0"/>
          </a:p>
        </p:txBody>
      </p:sp>
      <p:sp>
        <p:nvSpPr>
          <p:cNvPr id="3" name="Content Placeholder 2"/>
          <p:cNvSpPr>
            <a:spLocks noGrp="1"/>
          </p:cNvSpPr>
          <p:nvPr>
            <p:ph idx="1"/>
          </p:nvPr>
        </p:nvSpPr>
        <p:spPr>
          <a:xfrm>
            <a:off x="685801" y="2142068"/>
            <a:ext cx="10131425" cy="2129308"/>
          </a:xfrm>
        </p:spPr>
        <p:txBody>
          <a:bodyPr/>
          <a:lstStyle/>
          <a:p>
            <a:r>
              <a:rPr lang="en-US" dirty="0" smtClean="0"/>
              <a:t>Terry using Excel for 4 variables  - 1 minute 38 seconds</a:t>
            </a:r>
          </a:p>
          <a:p>
            <a:r>
              <a:rPr lang="en-US" dirty="0" smtClean="0"/>
              <a:t>R for 4 variables – 0.02 seconds</a:t>
            </a:r>
            <a:endParaRPr lang="en-US" dirty="0"/>
          </a:p>
        </p:txBody>
      </p:sp>
    </p:spTree>
    <p:extLst>
      <p:ext uri="{BB962C8B-B14F-4D97-AF65-F5344CB8AC3E}">
        <p14:creationId xmlns:p14="http://schemas.microsoft.com/office/powerpoint/2010/main" val="1025360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into minutes</a:t>
            </a:r>
            <a:endParaRPr lang="en-US" dirty="0"/>
          </a:p>
        </p:txBody>
      </p:sp>
      <p:sp>
        <p:nvSpPr>
          <p:cNvPr id="3" name="Content Placeholder 2"/>
          <p:cNvSpPr>
            <a:spLocks noGrp="1"/>
          </p:cNvSpPr>
          <p:nvPr>
            <p:ph idx="1"/>
          </p:nvPr>
        </p:nvSpPr>
        <p:spPr>
          <a:xfrm>
            <a:off x="685801" y="1834716"/>
            <a:ext cx="10131425" cy="445021"/>
          </a:xfrm>
        </p:spPr>
        <p:txBody>
          <a:bodyPr/>
          <a:lstStyle/>
          <a:p>
            <a:r>
              <a:rPr lang="en-US" dirty="0" smtClean="0"/>
              <a:t>The 2005 </a:t>
            </a:r>
            <a:r>
              <a:rPr lang="en-US" dirty="0" smtClean="0"/>
              <a:t>winner of the Knoxville Marathon finished in 2:22:55 or 142.9 minutes </a:t>
            </a:r>
            <a:r>
              <a:rPr lang="en-US" dirty="0"/>
              <a:t>(</a:t>
            </a:r>
            <a:r>
              <a:rPr lang="en-US" dirty="0" smtClean="0"/>
              <a:t>2.38 hours)</a:t>
            </a:r>
          </a:p>
        </p:txBody>
      </p:sp>
      <p:sp>
        <p:nvSpPr>
          <p:cNvPr id="4" name="Content Placeholder 2"/>
          <p:cNvSpPr txBox="1">
            <a:spLocks/>
          </p:cNvSpPr>
          <p:nvPr/>
        </p:nvSpPr>
        <p:spPr>
          <a:xfrm>
            <a:off x="685801" y="2279737"/>
            <a:ext cx="10131425" cy="4396519"/>
          </a:xfrm>
          <a:prstGeom prst="rect">
            <a:avLst/>
          </a:prstGeom>
          <a:solidFill>
            <a:schemeClr val="bg1"/>
          </a:solidFill>
        </p:spPr>
        <p:txBody>
          <a:bodyPr vert="horz" lIns="91440" tIns="45720" rIns="91440" bIns="45720"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b="1" dirty="0" smtClean="0">
                <a:solidFill>
                  <a:schemeClr val="accent6">
                    <a:lumMod val="75000"/>
                  </a:schemeClr>
                </a:solidFill>
              </a:rPr>
              <a:t># Converts the created Time related columns to numeric</a:t>
            </a:r>
          </a:p>
          <a:p>
            <a:pPr marL="0" indent="0">
              <a:buFont typeface="Arial"/>
              <a:buNone/>
            </a:pPr>
            <a:r>
              <a:rPr lang="en-US" b="1" dirty="0" smtClean="0"/>
              <a:t>z&lt;-8:18</a:t>
            </a:r>
          </a:p>
          <a:p>
            <a:pPr marL="0" indent="0">
              <a:buFont typeface="Arial"/>
              <a:buNone/>
            </a:pPr>
            <a:r>
              <a:rPr lang="en-US" b="1" dirty="0" smtClean="0"/>
              <a:t>for (</a:t>
            </a:r>
            <a:r>
              <a:rPr lang="en-US" b="1" dirty="0" err="1" smtClean="0"/>
              <a:t>i</a:t>
            </a:r>
            <a:r>
              <a:rPr lang="en-US" b="1" dirty="0" smtClean="0"/>
              <a:t> in z){</a:t>
            </a:r>
          </a:p>
          <a:p>
            <a:pPr marL="0" indent="0">
              <a:buFont typeface="Arial"/>
              <a:buNone/>
            </a:pPr>
            <a:r>
              <a:rPr lang="en-US" b="1" dirty="0" smtClean="0"/>
              <a:t>myDR2[,</a:t>
            </a:r>
            <a:r>
              <a:rPr lang="en-US" b="1" dirty="0" err="1" smtClean="0"/>
              <a:t>i</a:t>
            </a:r>
            <a:r>
              <a:rPr lang="en-US" b="1" dirty="0" smtClean="0"/>
              <a:t>] &lt;-</a:t>
            </a:r>
            <a:r>
              <a:rPr lang="en-US" b="1" dirty="0" err="1" smtClean="0"/>
              <a:t>as.numeric</a:t>
            </a:r>
            <a:r>
              <a:rPr lang="en-US" b="1" dirty="0" smtClean="0"/>
              <a:t>(myDR2[,</a:t>
            </a:r>
            <a:r>
              <a:rPr lang="en-US" b="1" dirty="0" err="1" smtClean="0"/>
              <a:t>i</a:t>
            </a:r>
            <a:r>
              <a:rPr lang="en-US" b="1" dirty="0" smtClean="0"/>
              <a:t>])}</a:t>
            </a:r>
          </a:p>
          <a:p>
            <a:pPr marL="0" indent="0">
              <a:buFont typeface="Arial"/>
              <a:buNone/>
            </a:pPr>
            <a:endParaRPr lang="en-US" b="1" dirty="0" smtClean="0"/>
          </a:p>
          <a:p>
            <a:pPr marL="0" indent="0">
              <a:buFont typeface="Arial"/>
              <a:buNone/>
            </a:pPr>
            <a:r>
              <a:rPr lang="en-US" b="1" dirty="0" smtClean="0">
                <a:solidFill>
                  <a:schemeClr val="accent6">
                    <a:lumMod val="75000"/>
                  </a:schemeClr>
                </a:solidFill>
              </a:rPr>
              <a:t># Creates a time in minutes for each of the Time </a:t>
            </a:r>
            <a:r>
              <a:rPr lang="en-US" b="1" dirty="0" smtClean="0">
                <a:solidFill>
                  <a:schemeClr val="bg1"/>
                </a:solidFill>
              </a:rPr>
              <a:t>Variable</a:t>
            </a:r>
          </a:p>
          <a:p>
            <a:pPr marL="0" indent="0">
              <a:buFont typeface="Arial"/>
              <a:buNone/>
            </a:pPr>
            <a:r>
              <a:rPr lang="en-US" b="1" dirty="0" smtClean="0"/>
              <a:t>myDR2$GUN_HALF &lt;- (myDR2$HALF_H*60)+myDR2$HALF_M+(myDR2$HALF_S/60) </a:t>
            </a:r>
            <a:r>
              <a:rPr lang="en-US" b="1" dirty="0" smtClean="0">
                <a:solidFill>
                  <a:schemeClr val="accent6">
                    <a:lumMod val="75000"/>
                  </a:schemeClr>
                </a:solidFill>
              </a:rPr>
              <a:t># Half Way Elapsed Gun Time of Runner</a:t>
            </a:r>
          </a:p>
          <a:p>
            <a:pPr marL="0" indent="0">
              <a:buFont typeface="Arial"/>
              <a:buNone/>
            </a:pPr>
            <a:r>
              <a:rPr lang="en-US" b="1" dirty="0" smtClean="0"/>
              <a:t>myDR2$CHIP_FINAL &lt;- (myDR2$CHIP_H*60)+myDR2$CHIP_M+(myDR2$CHIP_S/60) </a:t>
            </a:r>
            <a:r>
              <a:rPr lang="en-US" b="1" dirty="0" smtClean="0">
                <a:solidFill>
                  <a:schemeClr val="accent6">
                    <a:lumMod val="75000"/>
                  </a:schemeClr>
                </a:solidFill>
              </a:rPr>
              <a:t># Net Time of Runner</a:t>
            </a:r>
          </a:p>
          <a:p>
            <a:pPr marL="0" indent="0">
              <a:buFont typeface="Arial"/>
              <a:buNone/>
            </a:pPr>
            <a:r>
              <a:rPr lang="en-US" b="1" dirty="0" smtClean="0"/>
              <a:t>myDR2$GUN_FINAL &lt;- (myDR2$GUN_H*60)+myDR2$GUN_M+(myDR2$GUN_S/60) </a:t>
            </a:r>
            <a:r>
              <a:rPr lang="en-US" b="1" dirty="0" smtClean="0">
                <a:solidFill>
                  <a:schemeClr val="accent6">
                    <a:lumMod val="75000"/>
                  </a:schemeClr>
                </a:solidFill>
              </a:rPr>
              <a:t># Total Elapsed Time of Runner</a:t>
            </a:r>
          </a:p>
          <a:p>
            <a:pPr marL="0" indent="0">
              <a:buFont typeface="Arial"/>
              <a:buNone/>
            </a:pPr>
            <a:r>
              <a:rPr lang="en-US" b="1" dirty="0" smtClean="0"/>
              <a:t>myDR2$GUN_PACE.FINAL &lt;- myDR2$PACE_M+(myDR2$PACE_S/60) </a:t>
            </a:r>
            <a:r>
              <a:rPr lang="en-US" b="1" dirty="0" smtClean="0">
                <a:solidFill>
                  <a:schemeClr val="accent6">
                    <a:lumMod val="75000"/>
                  </a:schemeClr>
                </a:solidFill>
              </a:rPr>
              <a:t># Overall Average Pace (Gun)</a:t>
            </a:r>
            <a:endParaRPr lang="en-US" b="1" dirty="0">
              <a:solidFill>
                <a:schemeClr val="accent6">
                  <a:lumMod val="75000"/>
                </a:schemeClr>
              </a:solidFill>
            </a:endParaRPr>
          </a:p>
        </p:txBody>
      </p:sp>
    </p:spTree>
    <p:extLst>
      <p:ext uri="{BB962C8B-B14F-4D97-AF65-F5344CB8AC3E}">
        <p14:creationId xmlns:p14="http://schemas.microsoft.com/office/powerpoint/2010/main" val="2659932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2006 headache</a:t>
            </a:r>
            <a:endParaRPr lang="en-US" dirty="0"/>
          </a:p>
        </p:txBody>
      </p:sp>
      <p:sp>
        <p:nvSpPr>
          <p:cNvPr id="3" name="Content Placeholder 2"/>
          <p:cNvSpPr>
            <a:spLocks noGrp="1"/>
          </p:cNvSpPr>
          <p:nvPr>
            <p:ph idx="1"/>
          </p:nvPr>
        </p:nvSpPr>
        <p:spPr/>
        <p:txBody>
          <a:bodyPr/>
          <a:lstStyle/>
          <a:p>
            <a:r>
              <a:rPr lang="en-US" dirty="0" smtClean="0"/>
              <a:t>Initially</a:t>
            </a:r>
            <a:r>
              <a:rPr lang="en-US" dirty="0"/>
              <a:t>, I thought it was going to be </a:t>
            </a:r>
            <a:r>
              <a:rPr lang="en-US" dirty="0" smtClean="0"/>
              <a:t>fine because it there were no issues reading into R</a:t>
            </a:r>
            <a:endParaRPr lang="en-US" dirty="0"/>
          </a:p>
          <a:p>
            <a:r>
              <a:rPr lang="en-US" dirty="0"/>
              <a:t>There were a couple of runners that had data in an extra, untitled column</a:t>
            </a:r>
          </a:p>
          <a:p>
            <a:r>
              <a:rPr lang="en-US" dirty="0"/>
              <a:t>I didn’t recognize it at first, because the “problem children” weren’t at the very </a:t>
            </a:r>
            <a:r>
              <a:rPr lang="en-US" dirty="0" smtClean="0"/>
              <a:t>top</a:t>
            </a:r>
          </a:p>
          <a:p>
            <a:endParaRPr lang="en-US" dirty="0"/>
          </a:p>
        </p:txBody>
      </p:sp>
    </p:spTree>
    <p:extLst>
      <p:ext uri="{BB962C8B-B14F-4D97-AF65-F5344CB8AC3E}">
        <p14:creationId xmlns:p14="http://schemas.microsoft.com/office/powerpoint/2010/main" val="1633395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SURGERY</a:t>
            </a:r>
            <a:endParaRPr lang="en-US" dirty="0"/>
          </a:p>
        </p:txBody>
      </p:sp>
      <p:sp>
        <p:nvSpPr>
          <p:cNvPr id="3" name="Content Placeholder 2"/>
          <p:cNvSpPr>
            <a:spLocks noGrp="1"/>
          </p:cNvSpPr>
          <p:nvPr>
            <p:ph idx="1"/>
          </p:nvPr>
        </p:nvSpPr>
        <p:spPr/>
        <p:txBody>
          <a:bodyPr/>
          <a:lstStyle/>
          <a:p>
            <a:r>
              <a:rPr lang="en-US" dirty="0"/>
              <a:t>Once I figured out that there was an extra column, </a:t>
            </a:r>
            <a:r>
              <a:rPr lang="en-US" dirty="0" smtClean="0"/>
              <a:t>which runner(s) were impacted, what time was being listed</a:t>
            </a:r>
            <a:endParaRPr lang="en-US" dirty="0"/>
          </a:p>
          <a:p>
            <a:r>
              <a:rPr lang="en-US" dirty="0" smtClean="0"/>
              <a:t>I </a:t>
            </a:r>
            <a:r>
              <a:rPr lang="en-US" dirty="0"/>
              <a:t>pulled the data into Excel, moved the data, then </a:t>
            </a:r>
            <a:r>
              <a:rPr lang="en-US" dirty="0" smtClean="0"/>
              <a:t>resaved</a:t>
            </a:r>
          </a:p>
          <a:p>
            <a:r>
              <a:rPr lang="en-US" dirty="0" smtClean="0"/>
              <a:t>I went ahead and filled in all the missing time values with “0:0:0”</a:t>
            </a:r>
            <a:endParaRPr lang="en-US" dirty="0"/>
          </a:p>
          <a:p>
            <a:endParaRPr lang="en-US" dirty="0"/>
          </a:p>
        </p:txBody>
      </p:sp>
    </p:spTree>
    <p:extLst>
      <p:ext uri="{BB962C8B-B14F-4D97-AF65-F5344CB8AC3E}">
        <p14:creationId xmlns:p14="http://schemas.microsoft.com/office/powerpoint/2010/main" val="1760239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NAMING and CONSISTENCY</a:t>
            </a:r>
            <a:endParaRPr lang="en-US" dirty="0"/>
          </a:p>
        </p:txBody>
      </p:sp>
      <p:sp>
        <p:nvSpPr>
          <p:cNvPr id="3" name="Content Placeholder 2"/>
          <p:cNvSpPr>
            <a:spLocks noGrp="1"/>
          </p:cNvSpPr>
          <p:nvPr>
            <p:ph idx="1"/>
          </p:nvPr>
        </p:nvSpPr>
        <p:spPr/>
        <p:txBody>
          <a:bodyPr/>
          <a:lstStyle/>
          <a:p>
            <a:r>
              <a:rPr lang="en-US" dirty="0" smtClean="0"/>
              <a:t>Once the 2006 data was stitched back up, I was able to use the 2005 code as a template</a:t>
            </a:r>
          </a:p>
          <a:p>
            <a:r>
              <a:rPr lang="en-US" dirty="0" smtClean="0"/>
              <a:t>The 2006 data had a 10k (6.2 mile) and a 20 mile split time</a:t>
            </a:r>
          </a:p>
          <a:p>
            <a:r>
              <a:rPr lang="en-US" dirty="0" smtClean="0"/>
              <a:t>Had to decide how I was going to handle the variable names </a:t>
            </a:r>
            <a:endParaRPr lang="en-US" dirty="0" smtClean="0"/>
          </a:p>
          <a:p>
            <a:r>
              <a:rPr lang="en-US" dirty="0" smtClean="0"/>
              <a:t>Right now: MAKE_MODEL format (CHIP_FINAL or GUN_SPL.10k)</a:t>
            </a:r>
            <a:endParaRPr lang="en-US" dirty="0"/>
          </a:p>
        </p:txBody>
      </p:sp>
    </p:spTree>
    <p:extLst>
      <p:ext uri="{BB962C8B-B14F-4D97-AF65-F5344CB8AC3E}">
        <p14:creationId xmlns:p14="http://schemas.microsoft.com/office/powerpoint/2010/main" val="148607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a:t>
            </a:r>
            <a:endParaRPr lang="en-US" dirty="0"/>
          </a:p>
        </p:txBody>
      </p:sp>
      <p:sp>
        <p:nvSpPr>
          <p:cNvPr id="3" name="Content Placeholder 2"/>
          <p:cNvSpPr>
            <a:spLocks noGrp="1"/>
          </p:cNvSpPr>
          <p:nvPr>
            <p:ph idx="1"/>
          </p:nvPr>
        </p:nvSpPr>
        <p:spPr/>
        <p:txBody>
          <a:bodyPr/>
          <a:lstStyle/>
          <a:p>
            <a:r>
              <a:rPr lang="en-US" dirty="0" smtClean="0"/>
              <a:t>At almost all marathons, finishers receive some sort of commemorative medal. Medals are as unique as their location. Some places, like Knoxville, go above and beyond for their runners.</a:t>
            </a:r>
          </a:p>
          <a:p>
            <a:r>
              <a:rPr lang="en-US" dirty="0" smtClean="0"/>
              <a:t>For Knoxville, which is typical, there are awards (usually $$) for the Top 3 Males and Top 3 Females</a:t>
            </a:r>
          </a:p>
          <a:p>
            <a:r>
              <a:rPr lang="en-US" dirty="0" smtClean="0"/>
              <a:t>Masters (40 to 49), Grand Masters (50 to 59), and Veterans (60+)</a:t>
            </a:r>
          </a:p>
          <a:p>
            <a:r>
              <a:rPr lang="en-US" dirty="0" smtClean="0"/>
              <a:t>Standard Age </a:t>
            </a:r>
            <a:r>
              <a:rPr lang="en-US" dirty="0"/>
              <a:t>Group categories </a:t>
            </a:r>
            <a:r>
              <a:rPr lang="en-US" dirty="0" smtClean="0"/>
              <a:t>are by </a:t>
            </a:r>
            <a:r>
              <a:rPr lang="en-US" dirty="0"/>
              <a:t>Gender in 5 year intervals. E.g. Males 40 to </a:t>
            </a:r>
            <a:r>
              <a:rPr lang="en-US" dirty="0" smtClean="0"/>
              <a:t>44, Males 45 to 49, </a:t>
            </a:r>
            <a:r>
              <a:rPr lang="en-US" dirty="0" err="1" smtClean="0"/>
              <a:t>etc</a:t>
            </a:r>
            <a:endParaRPr lang="en-US" dirty="0" smtClean="0"/>
          </a:p>
          <a:p>
            <a:r>
              <a:rPr lang="en-US" dirty="0" smtClean="0"/>
              <a:t>As you can guess, listing Age/Gender is different as well between years</a:t>
            </a:r>
            <a:endParaRPr lang="en-US" dirty="0"/>
          </a:p>
          <a:p>
            <a:endParaRPr lang="en-US" dirty="0" smtClean="0"/>
          </a:p>
          <a:p>
            <a:endParaRPr lang="en-US" dirty="0"/>
          </a:p>
        </p:txBody>
      </p:sp>
    </p:spTree>
    <p:extLst>
      <p:ext uri="{BB962C8B-B14F-4D97-AF65-F5344CB8AC3E}">
        <p14:creationId xmlns:p14="http://schemas.microsoft.com/office/powerpoint/2010/main" val="3476260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PRESENTATION</a:t>
            </a:r>
            <a:endParaRPr lang="en-US" dirty="0"/>
          </a:p>
        </p:txBody>
      </p:sp>
      <p:sp>
        <p:nvSpPr>
          <p:cNvPr id="3" name="Content Placeholder 2"/>
          <p:cNvSpPr>
            <a:spLocks noGrp="1"/>
          </p:cNvSpPr>
          <p:nvPr>
            <p:ph idx="1"/>
          </p:nvPr>
        </p:nvSpPr>
        <p:spPr>
          <a:xfrm>
            <a:off x="685801" y="2142068"/>
            <a:ext cx="10131425" cy="3356858"/>
          </a:xfrm>
        </p:spPr>
        <p:txBody>
          <a:bodyPr>
            <a:normAutofit/>
          </a:bodyPr>
          <a:lstStyle/>
          <a:p>
            <a:r>
              <a:rPr lang="en-US" dirty="0" smtClean="0"/>
              <a:t>Finish Line results </a:t>
            </a:r>
            <a:r>
              <a:rPr lang="en-US" dirty="0"/>
              <a:t>from the Covenant Health Knoxville Marathon (2005-2015)</a:t>
            </a:r>
          </a:p>
          <a:p>
            <a:r>
              <a:rPr lang="en-US" dirty="0" smtClean="0"/>
              <a:t>Explain how this data was collected </a:t>
            </a:r>
          </a:p>
          <a:p>
            <a:r>
              <a:rPr lang="en-US" dirty="0" smtClean="0"/>
              <a:t>Highlight some issues with the </a:t>
            </a:r>
            <a:r>
              <a:rPr lang="en-US" dirty="0" smtClean="0"/>
              <a:t>data</a:t>
            </a:r>
          </a:p>
          <a:p>
            <a:r>
              <a:rPr lang="en-US" dirty="0" smtClean="0"/>
              <a:t>Show my approach to the problems</a:t>
            </a:r>
            <a:endParaRPr lang="en-US" dirty="0" smtClean="0"/>
          </a:p>
        </p:txBody>
      </p:sp>
      <p:pic>
        <p:nvPicPr>
          <p:cNvPr id="1026" name="Picture 2" descr="Knoxville Mara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500" y="890210"/>
            <a:ext cx="1799895" cy="108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13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is (sometimes) just a number</a:t>
            </a:r>
            <a:endParaRPr lang="en-US" dirty="0"/>
          </a:p>
        </p:txBody>
      </p:sp>
      <p:sp>
        <p:nvSpPr>
          <p:cNvPr id="3" name="Content Placeholder 2"/>
          <p:cNvSpPr>
            <a:spLocks noGrp="1"/>
          </p:cNvSpPr>
          <p:nvPr>
            <p:ph idx="1"/>
          </p:nvPr>
        </p:nvSpPr>
        <p:spPr/>
        <p:txBody>
          <a:bodyPr/>
          <a:lstStyle/>
          <a:p>
            <a:r>
              <a:rPr lang="en-US" dirty="0" smtClean="0"/>
              <a:t>2005</a:t>
            </a:r>
          </a:p>
          <a:p>
            <a:r>
              <a:rPr lang="en-US" dirty="0" smtClean="0"/>
              <a:t>2 Variables: AGE, GENDER (“30”, “M”)</a:t>
            </a:r>
          </a:p>
          <a:p>
            <a:endParaRPr lang="en-US" dirty="0"/>
          </a:p>
          <a:p>
            <a:r>
              <a:rPr lang="en-US" dirty="0" smtClean="0"/>
              <a:t>2006</a:t>
            </a:r>
          </a:p>
          <a:p>
            <a:r>
              <a:rPr lang="en-US" dirty="0" smtClean="0"/>
              <a:t>1 Variable: AGE.DIVISION (“Marathon M Overall Winner” or “Marathon M 30 to 34”)</a:t>
            </a:r>
          </a:p>
        </p:txBody>
      </p:sp>
    </p:spTree>
    <p:extLst>
      <p:ext uri="{BB962C8B-B14F-4D97-AF65-F5344CB8AC3E}">
        <p14:creationId xmlns:p14="http://schemas.microsoft.com/office/powerpoint/2010/main" val="27813763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Living in data harmony</a:t>
            </a:r>
            <a:endParaRPr lang="en-US" dirty="0"/>
          </a:p>
        </p:txBody>
      </p:sp>
      <p:sp>
        <p:nvSpPr>
          <p:cNvPr id="3" name="Content Placeholder 2"/>
          <p:cNvSpPr>
            <a:spLocks noGrp="1"/>
          </p:cNvSpPr>
          <p:nvPr>
            <p:ph idx="1"/>
          </p:nvPr>
        </p:nvSpPr>
        <p:spPr/>
        <p:txBody>
          <a:bodyPr/>
          <a:lstStyle/>
          <a:p>
            <a:pPr marL="0" indent="0">
              <a:buNone/>
            </a:pPr>
            <a:r>
              <a:rPr lang="en-US" dirty="0" smtClean="0"/>
              <a:t>2005</a:t>
            </a:r>
          </a:p>
          <a:p>
            <a:r>
              <a:rPr lang="en-US" dirty="0" smtClean="0"/>
              <a:t>Assign each Age into a Division and then paste() Gender (“M 30 to 34”)</a:t>
            </a:r>
          </a:p>
          <a:p>
            <a:pPr marL="0" indent="0">
              <a:buNone/>
            </a:pPr>
            <a:r>
              <a:rPr lang="en-US" dirty="0" smtClean="0"/>
              <a:t>2006</a:t>
            </a:r>
          </a:p>
          <a:p>
            <a:r>
              <a:rPr lang="en-US" dirty="0" smtClean="0"/>
              <a:t>First had to remove the text “Marathon ”</a:t>
            </a:r>
          </a:p>
          <a:p>
            <a:r>
              <a:rPr lang="en-US" dirty="0" smtClean="0"/>
              <a:t>If the runner was a winner of a Non Age Group award (Overall, Masters, Grandmasters, Vet), their age had to be lookup on website. About ~19 of them</a:t>
            </a:r>
          </a:p>
          <a:p>
            <a:r>
              <a:rPr lang="en-US" dirty="0" smtClean="0"/>
              <a:t>Then, found out that 2006 reported the age group “24 and under” but in 2005 I had created: “15 to 19” and “20 to 24”</a:t>
            </a:r>
            <a:endParaRPr lang="en-US" dirty="0"/>
          </a:p>
        </p:txBody>
      </p:sp>
    </p:spTree>
    <p:extLst>
      <p:ext uri="{BB962C8B-B14F-4D97-AF65-F5344CB8AC3E}">
        <p14:creationId xmlns:p14="http://schemas.microsoft.com/office/powerpoint/2010/main" val="15316604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 splits, </a:t>
            </a:r>
            <a:r>
              <a:rPr lang="en-US" dirty="0" err="1" smtClean="0"/>
              <a:t>mo</a:t>
            </a:r>
            <a:r>
              <a:rPr lang="en-US" dirty="0" smtClean="0"/>
              <a:t>’ analysis</a:t>
            </a:r>
            <a:endParaRPr lang="en-US" dirty="0"/>
          </a:p>
        </p:txBody>
      </p:sp>
      <p:sp>
        <p:nvSpPr>
          <p:cNvPr id="3" name="Content Placeholder 2"/>
          <p:cNvSpPr>
            <a:spLocks noGrp="1"/>
          </p:cNvSpPr>
          <p:nvPr>
            <p:ph idx="1"/>
          </p:nvPr>
        </p:nvSpPr>
        <p:spPr>
          <a:xfrm>
            <a:off x="685801" y="2142067"/>
            <a:ext cx="10131425" cy="1503007"/>
          </a:xfrm>
        </p:spPr>
        <p:txBody>
          <a:bodyPr/>
          <a:lstStyle/>
          <a:p>
            <a:r>
              <a:rPr lang="en-US" dirty="0" smtClean="0"/>
              <a:t>Even Splits – Time for the 2</a:t>
            </a:r>
            <a:r>
              <a:rPr lang="en-US" baseline="30000" dirty="0" smtClean="0"/>
              <a:t>nd</a:t>
            </a:r>
            <a:r>
              <a:rPr lang="en-US" dirty="0" smtClean="0"/>
              <a:t> half of marathon is equal to 1</a:t>
            </a:r>
            <a:r>
              <a:rPr lang="en-US" baseline="30000" dirty="0" smtClean="0"/>
              <a:t>st</a:t>
            </a:r>
            <a:r>
              <a:rPr lang="en-US" dirty="0" smtClean="0"/>
              <a:t> Half</a:t>
            </a:r>
          </a:p>
          <a:p>
            <a:r>
              <a:rPr lang="en-US" dirty="0" smtClean="0"/>
              <a:t>Negative Splits – Runner is faster for the 2</a:t>
            </a:r>
            <a:r>
              <a:rPr lang="en-US" baseline="30000" dirty="0" smtClean="0"/>
              <a:t>nd</a:t>
            </a:r>
            <a:r>
              <a:rPr lang="en-US" dirty="0" smtClean="0"/>
              <a:t> Half</a:t>
            </a:r>
          </a:p>
          <a:p>
            <a:r>
              <a:rPr lang="en-US" dirty="0" smtClean="0"/>
              <a:t>Positive Splits – Runner is slower for the 2</a:t>
            </a:r>
            <a:r>
              <a:rPr lang="en-US" baseline="30000" dirty="0" smtClean="0"/>
              <a:t>nd</a:t>
            </a:r>
            <a:r>
              <a:rPr lang="en-US" dirty="0" smtClean="0"/>
              <a:t> Half</a:t>
            </a:r>
            <a:endParaRPr lang="en-US" dirty="0"/>
          </a:p>
        </p:txBody>
      </p:sp>
      <p:sp>
        <p:nvSpPr>
          <p:cNvPr id="5" name="TextBox 4"/>
          <p:cNvSpPr txBox="1"/>
          <p:nvPr/>
        </p:nvSpPr>
        <p:spPr>
          <a:xfrm>
            <a:off x="685801" y="4096011"/>
            <a:ext cx="10131425" cy="1585049"/>
          </a:xfrm>
          <a:prstGeom prst="rect">
            <a:avLst/>
          </a:prstGeom>
          <a:solidFill>
            <a:schemeClr val="bg1"/>
          </a:solidFill>
        </p:spPr>
        <p:txBody>
          <a:bodyPr wrap="square" rtlCol="0">
            <a:spAutoFit/>
          </a:bodyPr>
          <a:lstStyle/>
          <a:p>
            <a:pPr>
              <a:spcAft>
                <a:spcPts val="1000"/>
              </a:spcAft>
            </a:pPr>
            <a:endParaRPr lang="en-US" b="1" dirty="0" smtClean="0"/>
          </a:p>
          <a:p>
            <a:pPr>
              <a:spcAft>
                <a:spcPts val="1000"/>
              </a:spcAft>
            </a:pPr>
            <a:r>
              <a:rPr lang="en-US" b="1" dirty="0" smtClean="0"/>
              <a:t>myDR2$GUN_FIRST </a:t>
            </a:r>
            <a:r>
              <a:rPr lang="en-US" b="1" dirty="0"/>
              <a:t>&lt;- myDR2$GUN_SPL.10k+myDR2$GUN_SPL.HALF </a:t>
            </a:r>
            <a:r>
              <a:rPr lang="en-US" b="1" dirty="0">
                <a:solidFill>
                  <a:schemeClr val="accent6">
                    <a:lumMod val="75000"/>
                  </a:schemeClr>
                </a:solidFill>
              </a:rPr>
              <a:t># Create First Half </a:t>
            </a:r>
            <a:r>
              <a:rPr lang="en-US" b="1" dirty="0" smtClean="0">
                <a:solidFill>
                  <a:schemeClr val="accent6">
                    <a:lumMod val="75000"/>
                  </a:schemeClr>
                </a:solidFill>
              </a:rPr>
              <a:t>Split </a:t>
            </a:r>
            <a:r>
              <a:rPr lang="en-US" b="1" dirty="0">
                <a:solidFill>
                  <a:schemeClr val="accent6">
                    <a:lumMod val="75000"/>
                  </a:schemeClr>
                </a:solidFill>
              </a:rPr>
              <a:t>Time</a:t>
            </a:r>
          </a:p>
          <a:p>
            <a:pPr>
              <a:spcAft>
                <a:spcPts val="1000"/>
              </a:spcAft>
            </a:pPr>
            <a:r>
              <a:rPr lang="en-US" b="1" dirty="0"/>
              <a:t>myDR2$GUN_SECOND &lt;- myDR2$GUN_FINAL-myDR2$GUN_FIRST </a:t>
            </a:r>
            <a:r>
              <a:rPr lang="en-US" b="1" dirty="0" smtClean="0">
                <a:solidFill>
                  <a:schemeClr val="accent6">
                    <a:lumMod val="75000"/>
                  </a:schemeClr>
                </a:solidFill>
              </a:rPr>
              <a:t># Create </a:t>
            </a:r>
            <a:r>
              <a:rPr lang="en-US" b="1" dirty="0">
                <a:solidFill>
                  <a:schemeClr val="accent6">
                    <a:lumMod val="75000"/>
                  </a:schemeClr>
                </a:solidFill>
              </a:rPr>
              <a:t>Second Half Split </a:t>
            </a:r>
            <a:r>
              <a:rPr lang="en-US" b="1" dirty="0" smtClean="0">
                <a:solidFill>
                  <a:schemeClr val="accent6">
                    <a:lumMod val="75000"/>
                  </a:schemeClr>
                </a:solidFill>
              </a:rPr>
              <a:t>Time</a:t>
            </a:r>
          </a:p>
          <a:p>
            <a:pPr>
              <a:spcAft>
                <a:spcPts val="1000"/>
              </a:spcAft>
            </a:pPr>
            <a:endParaRPr lang="en-US" b="1" dirty="0">
              <a:solidFill>
                <a:schemeClr val="accent6">
                  <a:lumMod val="75000"/>
                </a:schemeClr>
              </a:solidFill>
            </a:endParaRPr>
          </a:p>
        </p:txBody>
      </p:sp>
    </p:spTree>
    <p:extLst>
      <p:ext uri="{BB962C8B-B14F-4D97-AF65-F5344CB8AC3E}">
        <p14:creationId xmlns:p14="http://schemas.microsoft.com/office/powerpoint/2010/main" val="3052112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graphS</a:t>
            </a:r>
            <a:endParaRPr lang="en-US" dirty="0"/>
          </a:p>
        </p:txBody>
      </p:sp>
      <p:sp>
        <p:nvSpPr>
          <p:cNvPr id="3" name="Content Placeholder 2"/>
          <p:cNvSpPr>
            <a:spLocks noGrp="1"/>
          </p:cNvSpPr>
          <p:nvPr>
            <p:ph idx="1"/>
          </p:nvPr>
        </p:nvSpPr>
        <p:spPr/>
        <p:txBody>
          <a:bodyPr/>
          <a:lstStyle/>
          <a:p>
            <a:r>
              <a:rPr lang="en-US" dirty="0" smtClean="0"/>
              <a:t>I have not graphed any of the 2006 data information yet, it’s still in the data cleansing / variable harmonizing process</a:t>
            </a:r>
          </a:p>
          <a:p>
            <a:r>
              <a:rPr lang="en-US" dirty="0" smtClean="0"/>
              <a:t>I do have a couple of graphs of the 2005 information</a:t>
            </a:r>
          </a:p>
          <a:p>
            <a:pPr marL="0" indent="0">
              <a:buNone/>
            </a:pPr>
            <a:endParaRPr lang="en-US" dirty="0"/>
          </a:p>
        </p:txBody>
      </p:sp>
    </p:spTree>
    <p:extLst>
      <p:ext uri="{BB962C8B-B14F-4D97-AF65-F5344CB8AC3E}">
        <p14:creationId xmlns:p14="http://schemas.microsoft.com/office/powerpoint/2010/main" val="513256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9107" y="14593"/>
            <a:ext cx="6843408" cy="6843408"/>
          </a:xfr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849831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761" y="0"/>
            <a:ext cx="9490840" cy="6858000"/>
          </a:xfrm>
        </p:spPr>
      </p:pic>
    </p:spTree>
    <p:extLst>
      <p:ext uri="{BB962C8B-B14F-4D97-AF65-F5344CB8AC3E}">
        <p14:creationId xmlns:p14="http://schemas.microsoft.com/office/powerpoint/2010/main" val="803898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934" y="-2317"/>
            <a:ext cx="6864263" cy="6864263"/>
          </a:xfrm>
        </p:spPr>
      </p:pic>
    </p:spTree>
    <p:extLst>
      <p:ext uri="{BB962C8B-B14F-4D97-AF65-F5344CB8AC3E}">
        <p14:creationId xmlns:p14="http://schemas.microsoft.com/office/powerpoint/2010/main" val="2176029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761" y="0"/>
            <a:ext cx="9490840" cy="6858000"/>
          </a:xfrm>
        </p:spPr>
      </p:pic>
    </p:spTree>
    <p:extLst>
      <p:ext uri="{BB962C8B-B14F-4D97-AF65-F5344CB8AC3E}">
        <p14:creationId xmlns:p14="http://schemas.microsoft.com/office/powerpoint/2010/main" val="3267682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761" y="-5616"/>
            <a:ext cx="9498612" cy="6863616"/>
          </a:xfrm>
        </p:spPr>
      </p:pic>
    </p:spTree>
    <p:extLst>
      <p:ext uri="{BB962C8B-B14F-4D97-AF65-F5344CB8AC3E}">
        <p14:creationId xmlns:p14="http://schemas.microsoft.com/office/powerpoint/2010/main" val="1578039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next?</a:t>
            </a:r>
            <a:endParaRPr lang="en-US" dirty="0"/>
          </a:p>
        </p:txBody>
      </p:sp>
      <p:sp>
        <p:nvSpPr>
          <p:cNvPr id="3" name="Content Placeholder 2"/>
          <p:cNvSpPr>
            <a:spLocks noGrp="1"/>
          </p:cNvSpPr>
          <p:nvPr>
            <p:ph idx="1"/>
          </p:nvPr>
        </p:nvSpPr>
        <p:spPr/>
        <p:txBody>
          <a:bodyPr/>
          <a:lstStyle/>
          <a:p>
            <a:r>
              <a:rPr lang="en-US" dirty="0" smtClean="0"/>
              <a:t>City, State is also another demographic that can be standardized and used as a comparison. I already know there’s a problem</a:t>
            </a:r>
          </a:p>
          <a:p>
            <a:r>
              <a:rPr lang="en-US" dirty="0" smtClean="0"/>
              <a:t>Continue to cleanse the data from 2007 through 2015</a:t>
            </a:r>
          </a:p>
          <a:p>
            <a:r>
              <a:rPr lang="en-US" dirty="0" smtClean="0"/>
              <a:t>In 2010, one of the split times is 20.5 miles (not 20 miles); in 2015, there’s a 30k (18.7 miles) split time</a:t>
            </a:r>
          </a:p>
          <a:p>
            <a:r>
              <a:rPr lang="en-US" dirty="0" smtClean="0"/>
              <a:t>In 2012 and 2013, no split times are listed on the general results page</a:t>
            </a:r>
          </a:p>
          <a:p>
            <a:endParaRPr lang="en-US" dirty="0"/>
          </a:p>
        </p:txBody>
      </p:sp>
    </p:spTree>
    <p:extLst>
      <p:ext uri="{BB962C8B-B14F-4D97-AF65-F5344CB8AC3E}">
        <p14:creationId xmlns:p14="http://schemas.microsoft.com/office/powerpoint/2010/main" val="369244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and RUNNING…</a:t>
            </a:r>
            <a:endParaRPr lang="en-US" dirty="0"/>
          </a:p>
        </p:txBody>
      </p:sp>
      <p:pic>
        <p:nvPicPr>
          <p:cNvPr id="1026" name="Picture 2" descr="https://da8lb468m8h1w.cloudfront.net/v2/cpanel/7759652-121359398_5-s1-v1.png?palett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1" y="2605001"/>
            <a:ext cx="3649662" cy="36496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a8lb468m8h1w.cloudfront.net/v2/cpanel/9090071-121359398_5-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5326" y="2605001"/>
            <a:ext cx="3771900" cy="3790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5801" y="2065867"/>
            <a:ext cx="3394519" cy="369332"/>
          </a:xfrm>
          <a:prstGeom prst="rect">
            <a:avLst/>
          </a:prstGeom>
        </p:spPr>
        <p:txBody>
          <a:bodyPr wrap="none">
            <a:spAutoFit/>
          </a:bodyPr>
          <a:lstStyle/>
          <a:p>
            <a:r>
              <a:rPr lang="en-US" dirty="0"/>
              <a:t>Usually </a:t>
            </a:r>
            <a:r>
              <a:rPr lang="en-US" dirty="0" smtClean="0"/>
              <a:t>falls </a:t>
            </a:r>
            <a:r>
              <a:rPr lang="en-US" dirty="0"/>
              <a:t>into 1 of 2 </a:t>
            </a:r>
            <a:r>
              <a:rPr lang="en-US" dirty="0" smtClean="0"/>
              <a:t>categories:</a:t>
            </a:r>
            <a:endParaRPr lang="en-US" dirty="0"/>
          </a:p>
        </p:txBody>
      </p:sp>
    </p:spTree>
    <p:extLst>
      <p:ext uri="{BB962C8B-B14F-4D97-AF65-F5344CB8AC3E}">
        <p14:creationId xmlns:p14="http://schemas.microsoft.com/office/powerpoint/2010/main" val="93715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time(</a:t>
            </a:r>
            <a:r>
              <a:rPr lang="en-US" dirty="0" err="1" smtClean="0"/>
              <a:t>ing</a:t>
            </a:r>
            <a:r>
              <a:rPr lang="en-US" dirty="0" smtClean="0"/>
              <a:t> Chips)</a:t>
            </a:r>
            <a:endParaRPr lang="en-US" dirty="0"/>
          </a:p>
        </p:txBody>
      </p:sp>
      <p:sp>
        <p:nvSpPr>
          <p:cNvPr id="3" name="Content Placeholder 2"/>
          <p:cNvSpPr>
            <a:spLocks noGrp="1"/>
          </p:cNvSpPr>
          <p:nvPr>
            <p:ph idx="1"/>
          </p:nvPr>
        </p:nvSpPr>
        <p:spPr/>
        <p:txBody>
          <a:bodyPr>
            <a:normAutofit/>
          </a:bodyPr>
          <a:lstStyle/>
          <a:p>
            <a:r>
              <a:rPr lang="en-US" dirty="0" err="1" smtClean="0"/>
              <a:t>Pheidippides</a:t>
            </a:r>
            <a:r>
              <a:rPr lang="en-US" dirty="0" smtClean="0"/>
              <a:t> inadvertent creates a historical footnote by dying at the end of a long run.</a:t>
            </a:r>
          </a:p>
          <a:p>
            <a:r>
              <a:rPr lang="en-US" dirty="0" smtClean="0"/>
              <a:t>The modern Olympics created an event in 1896 to see who, in the world, is best at not dying.</a:t>
            </a:r>
          </a:p>
          <a:p>
            <a:r>
              <a:rPr lang="en-US" dirty="0" smtClean="0"/>
              <a:t>1921 Olympic Committee officially </a:t>
            </a:r>
            <a:r>
              <a:rPr lang="en-US" dirty="0" smtClean="0"/>
              <a:t>set </a:t>
            </a:r>
            <a:r>
              <a:rPr lang="en-US" dirty="0" smtClean="0"/>
              <a:t>the distance to 42.195 km (26.195 miles).</a:t>
            </a:r>
          </a:p>
          <a:p>
            <a:r>
              <a:rPr lang="en-US" dirty="0" smtClean="0"/>
              <a:t>Early 1990s, a company called Champion Chip produces passive Radio </a:t>
            </a:r>
            <a:r>
              <a:rPr lang="en-US" dirty="0"/>
              <a:t>Frequency (RF) chip </a:t>
            </a:r>
            <a:r>
              <a:rPr lang="en-US" dirty="0" smtClean="0"/>
              <a:t>technology to track athletes</a:t>
            </a:r>
            <a:r>
              <a:rPr lang="en-US" dirty="0" smtClean="0"/>
              <a:t>.</a:t>
            </a:r>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664307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HERDING CATTLE AT THE FINISH LINE</a:t>
            </a:r>
            <a:endParaRPr lang="en-US" dirty="0"/>
          </a:p>
        </p:txBody>
      </p:sp>
      <p:sp>
        <p:nvSpPr>
          <p:cNvPr id="3" name="Content Placeholder 2"/>
          <p:cNvSpPr>
            <a:spLocks noGrp="1"/>
          </p:cNvSpPr>
          <p:nvPr>
            <p:ph idx="1"/>
          </p:nvPr>
        </p:nvSpPr>
        <p:spPr>
          <a:xfrm>
            <a:off x="685801" y="2142068"/>
            <a:ext cx="10131425" cy="2349721"/>
          </a:xfrm>
        </p:spPr>
        <p:txBody>
          <a:bodyPr/>
          <a:lstStyle/>
          <a:p>
            <a:r>
              <a:rPr lang="en-US" dirty="0" smtClean="0"/>
              <a:t>People directing runners to stay in line (of their order of finish) as they entered the finishing chutes. </a:t>
            </a:r>
          </a:p>
          <a:p>
            <a:r>
              <a:rPr lang="en-US" dirty="0" smtClean="0"/>
              <a:t>Another group pulled off the tear away portion of their running bib and put them on a GIANT pin that kept them in </a:t>
            </a:r>
            <a:r>
              <a:rPr lang="en-US" dirty="0" smtClean="0"/>
              <a:t>order.</a:t>
            </a:r>
            <a:endParaRPr lang="en-US" dirty="0" smtClean="0"/>
          </a:p>
          <a:p>
            <a:r>
              <a:rPr lang="en-US" dirty="0" smtClean="0"/>
              <a:t>Another person was tasked to key into a recorder, Bib numbers, this would capture the time the runner crossed the finish line.</a:t>
            </a:r>
          </a:p>
          <a:p>
            <a:r>
              <a:rPr lang="en-US" dirty="0" smtClean="0"/>
              <a:t>Then all the information would be put into a computer and eventually results would be </a:t>
            </a:r>
            <a:r>
              <a:rPr lang="en-US" dirty="0" smtClean="0"/>
              <a:t>ready.</a:t>
            </a:r>
            <a:endParaRPr lang="en-US" dirty="0"/>
          </a:p>
        </p:txBody>
      </p:sp>
    </p:spTree>
    <p:extLst>
      <p:ext uri="{BB962C8B-B14F-4D97-AF65-F5344CB8AC3E}">
        <p14:creationId xmlns:p14="http://schemas.microsoft.com/office/powerpoint/2010/main" val="2384790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“paper”</a:t>
            </a:r>
            <a:endParaRPr lang="en-US" dirty="0"/>
          </a:p>
        </p:txBody>
      </p:sp>
      <p:sp>
        <p:nvSpPr>
          <p:cNvPr id="3" name="Content Placeholder 2"/>
          <p:cNvSpPr>
            <a:spLocks noGrp="1"/>
          </p:cNvSpPr>
          <p:nvPr>
            <p:ph idx="1"/>
          </p:nvPr>
        </p:nvSpPr>
        <p:spPr/>
        <p:txBody>
          <a:bodyPr/>
          <a:lstStyle/>
          <a:p>
            <a:r>
              <a:rPr lang="en-US" dirty="0"/>
              <a:t>The runner wears a “chip” (i.e. the transmitter) (though it might be a different configuration) and when they pass over a “mat” (i.e. the receiver) their information is recorded for that location.</a:t>
            </a:r>
          </a:p>
          <a:p>
            <a:r>
              <a:rPr lang="en-US" dirty="0" smtClean="0"/>
              <a:t>At </a:t>
            </a:r>
            <a:r>
              <a:rPr lang="en-US" dirty="0"/>
              <a:t>first, it was a luxury at some races. You would be charged $$$, if your chip was not returned. </a:t>
            </a:r>
          </a:p>
          <a:p>
            <a:r>
              <a:rPr lang="en-US" dirty="0" smtClean="0"/>
              <a:t>Now</a:t>
            </a:r>
            <a:r>
              <a:rPr lang="en-US" dirty="0"/>
              <a:t>, the timing chips are </a:t>
            </a:r>
            <a:r>
              <a:rPr lang="en-US" dirty="0" smtClean="0"/>
              <a:t>“disposable”. </a:t>
            </a:r>
            <a:r>
              <a:rPr lang="en-US" dirty="0"/>
              <a:t>Many are part of the running bib, but some are still the shoe version, and you get to keep the chip as a souvenir</a:t>
            </a:r>
            <a:r>
              <a:rPr lang="en-US" dirty="0" smtClean="0"/>
              <a:t>.</a:t>
            </a:r>
          </a:p>
          <a:p>
            <a:r>
              <a:rPr lang="en-US" dirty="0" smtClean="0"/>
              <a:t>Most </a:t>
            </a:r>
            <a:r>
              <a:rPr lang="en-US" dirty="0"/>
              <a:t>races will have a Start Mat and a Finish Mat. Other Mats out on the course are referred to as “Splits” and are used to identify cheating, especially at races were real money is at stake. </a:t>
            </a:r>
          </a:p>
          <a:p>
            <a:endParaRPr lang="en-US" dirty="0"/>
          </a:p>
          <a:p>
            <a:endParaRPr lang="en-US" dirty="0"/>
          </a:p>
        </p:txBody>
      </p:sp>
    </p:spTree>
    <p:extLst>
      <p:ext uri="{BB962C8B-B14F-4D97-AF65-F5344CB8AC3E}">
        <p14:creationId xmlns:p14="http://schemas.microsoft.com/office/powerpoint/2010/main" val="41794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descr="https://scontent-iad3-1.xx.fbcdn.net/hphotos-xfa1/t31.0-8/11149745_10152750336241570_3453469404860755024_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5191" y="609600"/>
            <a:ext cx="9324472" cy="619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05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1496</TotalTime>
  <Words>2400</Words>
  <Application>Microsoft Office PowerPoint</Application>
  <PresentationFormat>Widescreen</PresentationFormat>
  <Paragraphs>192</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Celestial</vt:lpstr>
      <vt:lpstr>Analysis of finishing times for participants of the Knoxville marathon</vt:lpstr>
      <vt:lpstr>Background</vt:lpstr>
      <vt:lpstr>My R experience </vt:lpstr>
      <vt:lpstr>TODAY’s PRESENTATION</vt:lpstr>
      <vt:lpstr>STATISTICS and RUNNING…</vt:lpstr>
      <vt:lpstr>A brief history of time(ing Chips)</vt:lpstr>
      <vt:lpstr>HERDING CATTLE AT THE FINISH LINE</vt:lpstr>
      <vt:lpstr>NO more “paper”</vt:lpstr>
      <vt:lpstr>PowerPoint Presentation</vt:lpstr>
      <vt:lpstr>We have the technology</vt:lpstr>
      <vt:lpstr>To help the end, look at the beginning</vt:lpstr>
      <vt:lpstr>Wibbly wobbley Timey whimey</vt:lpstr>
      <vt:lpstr>DATE-TIME CONTINUUM </vt:lpstr>
      <vt:lpstr>CASE STUDY</vt:lpstr>
      <vt:lpstr>History of the Knoxville Marathon</vt:lpstr>
      <vt:lpstr>MY VISION (in a perfect world) </vt:lpstr>
      <vt:lpstr>Best laid plans… *sigh*</vt:lpstr>
      <vt:lpstr>AND we’re off to a great start</vt:lpstr>
      <vt:lpstr>PowerPoint Presentation</vt:lpstr>
      <vt:lpstr>Code part 1</vt:lpstr>
      <vt:lpstr>Obstacle Number NEXT</vt:lpstr>
      <vt:lpstr>PowerPoint Presentation</vt:lpstr>
      <vt:lpstr>PowerPoint Presentation</vt:lpstr>
      <vt:lpstr>To make Excel “work”</vt:lpstr>
      <vt:lpstr>AND Then…</vt:lpstr>
      <vt:lpstr>PowerPoint Presentation</vt:lpstr>
      <vt:lpstr>AND Then…</vt:lpstr>
      <vt:lpstr>PowerPoint Presentation</vt:lpstr>
      <vt:lpstr>AND THEN….</vt:lpstr>
      <vt:lpstr>AND FINALLY</vt:lpstr>
      <vt:lpstr>SKINNING A CAT METHOD #42 : tidyr</vt:lpstr>
      <vt:lpstr>BUT IT has to be the right time (FORMAT)</vt:lpstr>
      <vt:lpstr>M ssing d ta</vt:lpstr>
      <vt:lpstr>Benchmarking</vt:lpstr>
      <vt:lpstr>CONVERT into minutes</vt:lpstr>
      <vt:lpstr>The 2006 headache</vt:lpstr>
      <vt:lpstr>EXCEL SURGERY</vt:lpstr>
      <vt:lpstr>Variable NAMING and CONSISTENCY</vt:lpstr>
      <vt:lpstr>Winning </vt:lpstr>
      <vt:lpstr>Age is (sometimes) just a number</vt:lpstr>
      <vt:lpstr>Living in data harmony</vt:lpstr>
      <vt:lpstr>Mo’ splits, mo’ analysis</vt:lpstr>
      <vt:lpstr>graphS</vt:lpstr>
      <vt:lpstr>PowerPoint Presentation</vt:lpstr>
      <vt:lpstr>PowerPoint Presentation</vt:lpstr>
      <vt:lpstr>PowerPoint Presentation</vt:lpstr>
      <vt:lpstr>PowerPoint Presentation</vt:lpstr>
      <vt:lpstr>PowerPoint Presentation</vt:lpstr>
      <vt:lpstr>SO what next?</vt:lpstr>
    </vt:vector>
  </TitlesOfParts>
  <Company>University of Tennessee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at working with marathon Data</dc:title>
  <dc:creator>Terry Higgins</dc:creator>
  <cp:lastModifiedBy>Terry Higgins</cp:lastModifiedBy>
  <cp:revision>78</cp:revision>
  <cp:lastPrinted>2016-02-01T20:47:56Z</cp:lastPrinted>
  <dcterms:created xsi:type="dcterms:W3CDTF">2016-02-01T16:29:43Z</dcterms:created>
  <dcterms:modified xsi:type="dcterms:W3CDTF">2016-02-04T19:20:38Z</dcterms:modified>
</cp:coreProperties>
</file>