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3" r:id="rId6"/>
    <p:sldId id="264" r:id="rId7"/>
    <p:sldId id="261" r:id="rId8"/>
    <p:sldId id="262" r:id="rId9"/>
  </p:sldIdLst>
  <p:sldSz cx="9144000" cy="5143500" type="screen16x9"/>
  <p:notesSz cx="6858000" cy="9144000"/>
  <p:embeddedFontLst>
    <p:embeddedFont>
      <p:font typeface="Average" panose="020B0604020202020204" charset="0"/>
      <p:regular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15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3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HackZon 2022</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indent="0"/>
            <a:r>
              <a:rPr lang="en" sz="2800" dirty="0">
                <a:solidFill>
                  <a:schemeClr val="accent5">
                    <a:lumMod val="60000"/>
                    <a:lumOff val="40000"/>
                  </a:schemeClr>
                </a:solidFill>
              </a:rPr>
              <a:t>Team Pineapple </a:t>
            </a:r>
            <a:r>
              <a:rPr lang="en-IN" sz="4000" b="0" i="0" dirty="0">
                <a:solidFill>
                  <a:srgbClr val="E0E0E0"/>
                </a:solidFill>
                <a:effectLst/>
                <a:latin typeface="Apple Color Emoji"/>
              </a:rPr>
              <a:t>🍍</a:t>
            </a:r>
            <a:endParaRPr lang="en-IN" sz="4000" b="1" i="0" dirty="0">
              <a:solidFill>
                <a:srgbClr val="E0E0E0"/>
              </a:solidFill>
              <a:effectLst/>
              <a:latin typeface="Helvetica Neue"/>
            </a:endParaRPr>
          </a:p>
          <a:p>
            <a:pPr marL="0" lvl="0" indent="0" algn="ctr" rtl="0">
              <a:spcBef>
                <a:spcPts val="0"/>
              </a:spcBef>
              <a:spcAft>
                <a:spcPts val="0"/>
              </a:spcAft>
              <a:buNone/>
            </a:pPr>
            <a:endParaRPr sz="2800" dirty="0">
              <a:solidFill>
                <a:schemeClr val="accent5">
                  <a:lumMod val="60000"/>
                  <a:lumOff val="40000"/>
                </a:schemeClr>
              </a:solidFill>
            </a:endParaRPr>
          </a:p>
        </p:txBody>
      </p:sp>
      <p:sp>
        <p:nvSpPr>
          <p:cNvPr id="61" name="Google Shape;61;p13"/>
          <p:cNvSpPr txBox="1"/>
          <p:nvPr/>
        </p:nvSpPr>
        <p:spPr>
          <a:xfrm>
            <a:off x="754700" y="3378675"/>
            <a:ext cx="2670300" cy="13387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p>
          <a:p>
            <a:pPr marL="0" lvl="0" indent="0" algn="l" rtl="0">
              <a:spcBef>
                <a:spcPts val="0"/>
              </a:spcBef>
              <a:spcAft>
                <a:spcPts val="0"/>
              </a:spcAft>
              <a:buNone/>
            </a:pPr>
            <a:r>
              <a:rPr lang="en" sz="1500" dirty="0">
                <a:solidFill>
                  <a:schemeClr val="dk1"/>
                </a:solidFill>
                <a:latin typeface="Average"/>
                <a:ea typeface="Average"/>
                <a:cs typeface="Average"/>
                <a:sym typeface="Average"/>
              </a:rPr>
              <a:t>Nitin A</a:t>
            </a:r>
          </a:p>
          <a:p>
            <a:pPr marL="0" lvl="0" indent="0" algn="l" rtl="0">
              <a:spcBef>
                <a:spcPts val="0"/>
              </a:spcBef>
              <a:spcAft>
                <a:spcPts val="0"/>
              </a:spcAft>
              <a:buNone/>
            </a:pPr>
            <a:r>
              <a:rPr lang="en" sz="1500" dirty="0">
                <a:solidFill>
                  <a:schemeClr val="dk1"/>
                </a:solidFill>
                <a:latin typeface="Average"/>
                <a:ea typeface="Average"/>
                <a:cs typeface="Average"/>
                <a:sym typeface="Average"/>
              </a:rPr>
              <a:t>Amogh Bharadhwaj</a:t>
            </a:r>
          </a:p>
          <a:p>
            <a:pPr marL="0" lvl="0" indent="0" algn="l" rtl="0">
              <a:spcBef>
                <a:spcPts val="0"/>
              </a:spcBef>
              <a:spcAft>
                <a:spcPts val="0"/>
              </a:spcAft>
              <a:buNone/>
            </a:pPr>
            <a:r>
              <a:rPr lang="en" sz="1500" dirty="0">
                <a:solidFill>
                  <a:schemeClr val="dk1"/>
                </a:solidFill>
                <a:latin typeface="Average"/>
                <a:ea typeface="Average"/>
                <a:cs typeface="Average"/>
                <a:sym typeface="Average"/>
              </a:rPr>
              <a:t>K N Pranav</a:t>
            </a:r>
          </a:p>
          <a:p>
            <a:pPr marL="0" lvl="0" indent="0" algn="l" rtl="0">
              <a:spcBef>
                <a:spcPts val="0"/>
              </a:spcBef>
              <a:spcAft>
                <a:spcPts val="0"/>
              </a:spcAft>
              <a:buNone/>
            </a:pPr>
            <a:endParaRPr sz="1500" dirty="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Project objective: </a:t>
            </a:r>
          </a:p>
          <a:p>
            <a:pPr marL="0" lvl="0" indent="0" algn="l" rtl="0">
              <a:spcBef>
                <a:spcPts val="0"/>
              </a:spcBef>
              <a:spcAft>
                <a:spcPts val="0"/>
              </a:spcAft>
              <a:buNone/>
            </a:pPr>
            <a:r>
              <a:rPr lang="en-US" sz="4200" dirty="0"/>
              <a:t>Recommendation Engine for a Travelling Library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 order to maximize the profits of our travelling librarian by bringing along only the books he needs and by giving him a delivery path that is the most efficient, we use the Reccomendation Engine on each of the patrons in order to select the books they are most likely to read next and calulating all of their locations based on their coordinates and generating the most effective path to deliver all the books.</a:t>
            </a:r>
          </a:p>
          <a:p>
            <a:pPr marL="0" lvl="0" indent="0" algn="l" rtl="0">
              <a:spcBef>
                <a:spcPts val="0"/>
              </a:spcBef>
              <a:spcAft>
                <a:spcPts val="1600"/>
              </a:spcAft>
              <a:buNone/>
            </a:pPr>
            <a:r>
              <a:rPr lang="en" dirty="0"/>
              <a:t>We generate the the reccomended books based on the patron’s previously read books, their age, gender, preferences etc. </a:t>
            </a:r>
            <a:br>
              <a:rPr lang="en" dirty="0"/>
            </a:br>
            <a:r>
              <a:rPr lang="en" dirty="0"/>
              <a:t>There is also an option to add more books to the collection as well as register as a new patron.</a:t>
            </a:r>
          </a:p>
          <a:p>
            <a:pPr marL="0" lvl="0" indent="0" algn="l" rtl="0">
              <a:spcBef>
                <a:spcPts val="0"/>
              </a:spcBef>
              <a:spcAft>
                <a:spcPts val="1600"/>
              </a:spcAft>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of Idea into the Project</a:t>
            </a:r>
            <a:endParaRPr/>
          </a:p>
        </p:txBody>
      </p:sp>
      <p:sp>
        <p:nvSpPr>
          <p:cNvPr id="78" name="Google Shape;78;p16"/>
          <p:cNvSpPr txBox="1">
            <a:spLocks noGrp="1"/>
          </p:cNvSpPr>
          <p:nvPr>
            <p:ph type="body" idx="2"/>
          </p:nvPr>
        </p:nvSpPr>
        <p:spPr>
          <a:xfrm>
            <a:off x="4684318" y="724200"/>
            <a:ext cx="4346268" cy="3695100"/>
          </a:xfrm>
          <a:prstGeom prst="rect">
            <a:avLst/>
          </a:prstGeom>
        </p:spPr>
        <p:txBody>
          <a:bodyPr spcFirstLastPara="1" wrap="square" lIns="91425" tIns="91425" rIns="91425" bIns="91425" anchor="ctr" anchorCtr="0">
            <a:noAutofit/>
          </a:bodyPr>
          <a:lstStyle/>
          <a:p>
            <a:r>
              <a:rPr lang="en-IN" dirty="0"/>
              <a:t>Initially we create a set of rules that need to be passed for a book to be tagged as “recommendable”.</a:t>
            </a:r>
          </a:p>
          <a:p>
            <a:r>
              <a:rPr lang="en-IN" dirty="0"/>
              <a:t>We compile a list of recommendable books which is compiled into a list with all other patrons.</a:t>
            </a:r>
          </a:p>
          <a:p>
            <a:r>
              <a:rPr lang="en-IN" dirty="0"/>
              <a:t>All the patrons’ locations are calculated after which the most efficient traversal route is found for the librarian.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a:t>
            </a:r>
            <a:endParaRPr dirty="0"/>
          </a:p>
        </p:txBody>
      </p:sp>
      <p:pic>
        <p:nvPicPr>
          <p:cNvPr id="4" name="Picture 3">
            <a:extLst>
              <a:ext uri="{FF2B5EF4-FFF2-40B4-BE49-F238E27FC236}">
                <a16:creationId xmlns:a16="http://schemas.microsoft.com/office/drawing/2014/main" id="{77E1BCC4-686E-DC46-6C4D-664ECDC16F02}"/>
              </a:ext>
            </a:extLst>
          </p:cNvPr>
          <p:cNvPicPr>
            <a:picLocks noChangeAspect="1"/>
          </p:cNvPicPr>
          <p:nvPr/>
        </p:nvPicPr>
        <p:blipFill>
          <a:blip r:embed="rId3"/>
          <a:stretch>
            <a:fillRect/>
          </a:stretch>
        </p:blipFill>
        <p:spPr>
          <a:xfrm>
            <a:off x="377456" y="1075882"/>
            <a:ext cx="3810000" cy="3105150"/>
          </a:xfrm>
          <a:prstGeom prst="rect">
            <a:avLst/>
          </a:prstGeom>
        </p:spPr>
      </p:pic>
      <p:pic>
        <p:nvPicPr>
          <p:cNvPr id="7" name="Picture 6">
            <a:extLst>
              <a:ext uri="{FF2B5EF4-FFF2-40B4-BE49-F238E27FC236}">
                <a16:creationId xmlns:a16="http://schemas.microsoft.com/office/drawing/2014/main" id="{4265B8DB-BDC8-4C3B-9D07-CE96EEBF4323}"/>
              </a:ext>
            </a:extLst>
          </p:cNvPr>
          <p:cNvPicPr>
            <a:picLocks noChangeAspect="1"/>
          </p:cNvPicPr>
          <p:nvPr/>
        </p:nvPicPr>
        <p:blipFill>
          <a:blip r:embed="rId4"/>
          <a:stretch>
            <a:fillRect/>
          </a:stretch>
        </p:blipFill>
        <p:spPr>
          <a:xfrm>
            <a:off x="4438096" y="1075882"/>
            <a:ext cx="4067175" cy="1647825"/>
          </a:xfrm>
          <a:prstGeom prst="rect">
            <a:avLst/>
          </a:prstGeom>
        </p:spPr>
      </p:pic>
    </p:spTree>
    <p:extLst>
      <p:ext uri="{BB962C8B-B14F-4D97-AF65-F5344CB8AC3E}">
        <p14:creationId xmlns:p14="http://schemas.microsoft.com/office/powerpoint/2010/main" val="39760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a:t>
            </a:r>
            <a:endParaRPr dirty="0"/>
          </a:p>
        </p:txBody>
      </p:sp>
      <p:pic>
        <p:nvPicPr>
          <p:cNvPr id="3" name="Picture 2">
            <a:extLst>
              <a:ext uri="{FF2B5EF4-FFF2-40B4-BE49-F238E27FC236}">
                <a16:creationId xmlns:a16="http://schemas.microsoft.com/office/drawing/2014/main" id="{E42914ED-6794-B6D6-AB1B-4D0254D1165F}"/>
              </a:ext>
            </a:extLst>
          </p:cNvPr>
          <p:cNvPicPr>
            <a:picLocks noChangeAspect="1"/>
          </p:cNvPicPr>
          <p:nvPr/>
        </p:nvPicPr>
        <p:blipFill>
          <a:blip r:embed="rId3"/>
          <a:stretch>
            <a:fillRect/>
          </a:stretch>
        </p:blipFill>
        <p:spPr>
          <a:xfrm>
            <a:off x="0" y="1785217"/>
            <a:ext cx="9144000" cy="1757363"/>
          </a:xfrm>
          <a:prstGeom prst="rect">
            <a:avLst/>
          </a:prstGeom>
        </p:spPr>
      </p:pic>
    </p:spTree>
    <p:extLst>
      <p:ext uri="{BB962C8B-B14F-4D97-AF65-F5344CB8AC3E}">
        <p14:creationId xmlns:p14="http://schemas.microsoft.com/office/powerpoint/2010/main" val="205650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0250" y="526350"/>
            <a:ext cx="6227100" cy="11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Future scope:</a:t>
            </a:r>
            <a:endParaRPr sz="4200"/>
          </a:p>
        </p:txBody>
      </p:sp>
      <p:sp>
        <p:nvSpPr>
          <p:cNvPr id="104" name="Google Shape;104;p18"/>
          <p:cNvSpPr txBox="1"/>
          <p:nvPr/>
        </p:nvSpPr>
        <p:spPr>
          <a:xfrm>
            <a:off x="557300" y="1532600"/>
            <a:ext cx="7988100" cy="22621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dirty="0">
                <a:latin typeface="Average"/>
                <a:ea typeface="Average"/>
                <a:cs typeface="Average"/>
                <a:sym typeface="Average"/>
              </a:rPr>
              <a:t>The system is built in such a manner that it can be extended and refined further by just adding more rules without any other changes.</a:t>
            </a:r>
          </a:p>
          <a:p>
            <a:pPr marL="0" lvl="0" indent="0" algn="l" rtl="0">
              <a:spcBef>
                <a:spcPts val="0"/>
              </a:spcBef>
              <a:spcAft>
                <a:spcPts val="0"/>
              </a:spcAft>
              <a:buNone/>
            </a:pPr>
            <a:endParaRPr lang="en-IN" sz="1500" dirty="0">
              <a:latin typeface="Average"/>
              <a:ea typeface="Average"/>
              <a:cs typeface="Average"/>
              <a:sym typeface="Average"/>
            </a:endParaRPr>
          </a:p>
          <a:p>
            <a:pPr marL="0" lvl="0" indent="0" algn="l" rtl="0">
              <a:spcBef>
                <a:spcPts val="0"/>
              </a:spcBef>
              <a:spcAft>
                <a:spcPts val="0"/>
              </a:spcAft>
              <a:buNone/>
            </a:pPr>
            <a:r>
              <a:rPr lang="en-IN" sz="1500" dirty="0">
                <a:latin typeface="Average"/>
                <a:ea typeface="Average"/>
                <a:cs typeface="Average"/>
                <a:sym typeface="Average"/>
              </a:rPr>
              <a:t>An interface would make it easier to access and modify the library index as well as add new users, for the hackathon we focused on making a solid and feasible backend.</a:t>
            </a:r>
          </a:p>
          <a:p>
            <a:pPr marL="0" lvl="0" indent="0" algn="l" rtl="0">
              <a:spcBef>
                <a:spcPts val="0"/>
              </a:spcBef>
              <a:spcAft>
                <a:spcPts val="0"/>
              </a:spcAft>
              <a:buNone/>
            </a:pPr>
            <a:endParaRPr lang="en-IN" sz="1500" dirty="0">
              <a:latin typeface="Average"/>
              <a:ea typeface="Average"/>
              <a:cs typeface="Average"/>
              <a:sym typeface="Average"/>
            </a:endParaRPr>
          </a:p>
          <a:p>
            <a:pPr marL="0" lvl="0" indent="0" algn="l" rtl="0">
              <a:spcBef>
                <a:spcPts val="0"/>
              </a:spcBef>
              <a:spcAft>
                <a:spcPts val="0"/>
              </a:spcAft>
              <a:buNone/>
            </a:pPr>
            <a:r>
              <a:rPr lang="en-IN" sz="1500" dirty="0">
                <a:latin typeface="Average"/>
                <a:ea typeface="Average"/>
                <a:cs typeface="Average"/>
                <a:sym typeface="Average"/>
              </a:rPr>
              <a:t>The navigation route can be enhanced for improved accuracy.</a:t>
            </a:r>
          </a:p>
          <a:p>
            <a:pPr marL="0" lvl="0" indent="0" algn="l" rtl="0">
              <a:spcBef>
                <a:spcPts val="0"/>
              </a:spcBef>
              <a:spcAft>
                <a:spcPts val="0"/>
              </a:spcAft>
              <a:buNone/>
            </a:pPr>
            <a:endParaRPr lang="en-IN" sz="1500" dirty="0">
              <a:latin typeface="Average"/>
              <a:ea typeface="Average"/>
              <a:cs typeface="Average"/>
              <a:sym typeface="Average"/>
            </a:endParaRPr>
          </a:p>
          <a:p>
            <a:pPr marL="0" lvl="0" indent="0" algn="l" rtl="0">
              <a:spcBef>
                <a:spcPts val="0"/>
              </a:spcBef>
              <a:spcAft>
                <a:spcPts val="0"/>
              </a:spcAft>
              <a:buNone/>
            </a:pPr>
            <a:endParaRPr sz="1500" dirty="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665227" y="1584900"/>
            <a:ext cx="3813545" cy="19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Thank You</a:t>
            </a:r>
            <a:endParaRPr sz="5000" dirty="0"/>
          </a:p>
          <a:p>
            <a:pPr marL="0" lvl="0" indent="0" algn="ctr" rtl="0">
              <a:spcBef>
                <a:spcPts val="0"/>
              </a:spcBef>
              <a:spcAft>
                <a:spcPts val="0"/>
              </a:spcAft>
              <a:buNone/>
            </a:pPr>
            <a:r>
              <a:rPr lang="en-IN" sz="3600" dirty="0">
                <a:solidFill>
                  <a:schemeClr val="accent5">
                    <a:lumMod val="75000"/>
                  </a:schemeClr>
                </a:solidFill>
              </a:rPr>
              <a:t>Team Pineapple</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289</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Oswald</vt:lpstr>
      <vt:lpstr>Arial</vt:lpstr>
      <vt:lpstr>Average</vt:lpstr>
      <vt:lpstr>Apple Color Emoji</vt:lpstr>
      <vt:lpstr>Helvetica Neue</vt:lpstr>
      <vt:lpstr>Slate</vt:lpstr>
      <vt:lpstr>HackZon 2022</vt:lpstr>
      <vt:lpstr>Project objective:  Recommendation Engine for a Travelling Library</vt:lpstr>
      <vt:lpstr>Solution</vt:lpstr>
      <vt:lpstr>Implementation of Idea into the Project</vt:lpstr>
      <vt:lpstr>Output</vt:lpstr>
      <vt:lpstr>Output</vt:lpstr>
      <vt:lpstr>Future scope:</vt:lpstr>
      <vt:lpstr>Thank You Team Pineapple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dc:creator>NITIN</dc:creator>
  <cp:lastModifiedBy>pranav srinivasan</cp:lastModifiedBy>
  <cp:revision>4</cp:revision>
  <dcterms:modified xsi:type="dcterms:W3CDTF">2022-11-16T17:08:33Z</dcterms:modified>
</cp:coreProperties>
</file>