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9" r:id="rId3"/>
    <p:sldId id="260" r:id="rId4"/>
    <p:sldId id="261" r:id="rId5"/>
    <p:sldId id="289" r:id="rId6"/>
    <p:sldId id="318" r:id="rId7"/>
    <p:sldId id="319" r:id="rId8"/>
    <p:sldId id="320" r:id="rId9"/>
    <p:sldId id="321" r:id="rId10"/>
    <p:sldId id="315" r:id="rId11"/>
    <p:sldId id="296" r:id="rId12"/>
    <p:sldId id="311" r:id="rId13"/>
    <p:sldId id="312" r:id="rId14"/>
    <p:sldId id="278" r:id="rId15"/>
    <p:sldId id="283" r:id="rId16"/>
    <p:sldId id="279" r:id="rId17"/>
    <p:sldId id="280" r:id="rId18"/>
    <p:sldId id="281" r:id="rId19"/>
    <p:sldId id="282" r:id="rId20"/>
    <p:sldId id="317" r:id="rId21"/>
  </p:sldIdLst>
  <p:sldSz cx="12192000" cy="6858000"/>
  <p:notesSz cx="6700838" cy="983615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nto Yoshikawa" initials="KY" lastIdx="4" clrIdx="0">
    <p:extLst>
      <p:ext uri="{19B8F6BF-5375-455C-9EA6-DF929625EA0E}">
        <p15:presenceInfo xmlns:p15="http://schemas.microsoft.com/office/powerpoint/2012/main" userId="1702a265df8680c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4" autoAdjust="0"/>
    <p:restoredTop sz="94216" autoAdjust="0"/>
  </p:normalViewPr>
  <p:slideViewPr>
    <p:cSldViewPr snapToGrid="0">
      <p:cViewPr varScale="1">
        <p:scale>
          <a:sx n="72" d="100"/>
          <a:sy n="72" d="100"/>
        </p:scale>
        <p:origin x="45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4428"/>
    </p:cViewPr>
  </p:sorter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A97D3ABD-22BC-4F59-A973-AE6FBB2E80F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03696" cy="4935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8A65606-AE53-4F21-8E78-1411F36D64F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795591" y="0"/>
            <a:ext cx="2903696" cy="4935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823046-F47F-4D98-B828-4BC3D84251ED}" type="datetimeFigureOut">
              <a:rPr kumimoji="1" lang="ja-JP" altLang="en-US" smtClean="0"/>
              <a:t>2020/2/23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8CA1009-D709-4934-94B4-929DC31B960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42636"/>
            <a:ext cx="2903696" cy="49351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8D0ECFA-4DCC-46CB-BF67-9FC57E42116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795591" y="9342636"/>
            <a:ext cx="2903696" cy="49351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57DF99-037B-49DC-8A5A-83B52A0603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9300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03696" cy="4935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795591" y="0"/>
            <a:ext cx="2903696" cy="4935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3BF0F4-AB3F-451B-8FAB-14ECAF8BDCD6}" type="datetimeFigureOut">
              <a:rPr kumimoji="1" lang="ja-JP" altLang="en-US" smtClean="0"/>
              <a:t>2020/2/23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0050" y="1230313"/>
            <a:ext cx="5900738" cy="3319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0084" y="4733647"/>
            <a:ext cx="5360670" cy="387298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42636"/>
            <a:ext cx="2903696" cy="49351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795591" y="9342636"/>
            <a:ext cx="2903696" cy="49351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E1A7A-869B-4A53-9FF0-527253AC11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7039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F90EA065-0B92-44B9-BD62-747858483C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64331"/>
            <a:ext cx="9144000" cy="58130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73B3CBE-A13B-4604-A15E-0592AD3F7DEF}"/>
              </a:ext>
            </a:extLst>
          </p:cNvPr>
          <p:cNvSpPr/>
          <p:nvPr userDrawn="1"/>
        </p:nvSpPr>
        <p:spPr>
          <a:xfrm>
            <a:off x="9144" y="-31352"/>
            <a:ext cx="12182856" cy="421146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B5351FF3-8E5D-426F-A38D-D29DF8E2A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129" y="1402478"/>
            <a:ext cx="11586759" cy="1485722"/>
          </a:xfrm>
        </p:spPr>
        <p:txBody>
          <a:bodyPr anchor="b"/>
          <a:lstStyle>
            <a:lvl1pPr algn="ctr">
              <a:defRPr sz="6000">
                <a:solidFill>
                  <a:schemeClr val="bg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C8FCFFE-D227-4657-8317-2EFB57843447}"/>
              </a:ext>
            </a:extLst>
          </p:cNvPr>
          <p:cNvSpPr/>
          <p:nvPr userDrawn="1"/>
        </p:nvSpPr>
        <p:spPr>
          <a:xfrm>
            <a:off x="11639007" y="6357181"/>
            <a:ext cx="479408" cy="36512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スライド番号プレースホルダー 3">
            <a:extLst>
              <a:ext uri="{FF2B5EF4-FFF2-40B4-BE49-F238E27FC236}">
                <a16:creationId xmlns:a16="http://schemas.microsoft.com/office/drawing/2014/main" id="{EF8F6BCF-6596-4D35-A134-55E7E24EBA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39249" y="6356350"/>
            <a:ext cx="505886" cy="365125"/>
          </a:xfrm>
        </p:spPr>
        <p:txBody>
          <a:bodyPr/>
          <a:lstStyle>
            <a:lvl1pPr>
              <a:defRPr b="1">
                <a:solidFill>
                  <a:schemeClr val="bg2"/>
                </a:solidFill>
              </a:defRPr>
            </a:lvl1pPr>
          </a:lstStyle>
          <a:p>
            <a:fld id="{DDF0D982-9803-4B95-931A-6E5198CB233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0103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3D4FE90-2899-46D0-B64B-44DE36DA3C9D}"/>
              </a:ext>
            </a:extLst>
          </p:cNvPr>
          <p:cNvSpPr/>
          <p:nvPr userDrawn="1"/>
        </p:nvSpPr>
        <p:spPr>
          <a:xfrm>
            <a:off x="0" y="0"/>
            <a:ext cx="12192000" cy="74066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08D3095E-4555-47AA-AB60-4A51C1A25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374" y="51618"/>
            <a:ext cx="10358845" cy="6668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5590C66-DAD4-4CF2-8A32-F82AC69B7666}"/>
              </a:ext>
            </a:extLst>
          </p:cNvPr>
          <p:cNvSpPr/>
          <p:nvPr userDrawn="1"/>
        </p:nvSpPr>
        <p:spPr>
          <a:xfrm>
            <a:off x="11639007" y="6357181"/>
            <a:ext cx="479408" cy="36512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スライド番号プレースホルダー 3">
            <a:extLst>
              <a:ext uri="{FF2B5EF4-FFF2-40B4-BE49-F238E27FC236}">
                <a16:creationId xmlns:a16="http://schemas.microsoft.com/office/drawing/2014/main" id="{93F57600-5222-4C3E-91EE-2CF1246866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81167" y="6356350"/>
            <a:ext cx="479408" cy="365125"/>
          </a:xfrm>
        </p:spPr>
        <p:txBody>
          <a:bodyPr/>
          <a:lstStyle>
            <a:lvl1pPr>
              <a:defRPr b="1">
                <a:solidFill>
                  <a:schemeClr val="bg2"/>
                </a:solidFill>
              </a:defRPr>
            </a:lvl1pPr>
          </a:lstStyle>
          <a:p>
            <a:fld id="{DDF0D982-9803-4B95-931A-6E5198CB233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5593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9AC0F02-3D45-4F19-8450-476FAAF7D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131" y="417378"/>
            <a:ext cx="11691257" cy="666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848D488-2D8E-4EF5-8F78-2AB2A58F3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5131" y="1436914"/>
            <a:ext cx="11691258" cy="4570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4207B3-7D9E-4939-BC63-9DAD37F416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4689" y="6356350"/>
            <a:ext cx="4702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0D982-9803-4B95-931A-6E5198CB233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7930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7" Type="http://schemas.openxmlformats.org/officeDocument/2006/relationships/image" Target="../media/image73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0.png"/><Relationship Id="rId5" Type="http://schemas.openxmlformats.org/officeDocument/2006/relationships/image" Target="../media/image480.png"/><Relationship Id="rId4" Type="http://schemas.openxmlformats.org/officeDocument/2006/relationships/image" Target="../media/image47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6.png"/><Relationship Id="rId5" Type="http://schemas.openxmlformats.org/officeDocument/2006/relationships/image" Target="../media/image4.png"/><Relationship Id="rId15" Type="http://schemas.openxmlformats.org/officeDocument/2006/relationships/image" Target="../media/image25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Relationship Id="rId1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320.png"/><Relationship Id="rId18" Type="http://schemas.openxmlformats.org/officeDocument/2006/relationships/image" Target="../media/image69.png"/><Relationship Id="rId3" Type="http://schemas.openxmlformats.org/officeDocument/2006/relationships/image" Target="../media/image63.png"/><Relationship Id="rId7" Type="http://schemas.openxmlformats.org/officeDocument/2006/relationships/image" Target="../media/image14.png"/><Relationship Id="rId12" Type="http://schemas.openxmlformats.org/officeDocument/2006/relationships/image" Target="../media/image310.png"/><Relationship Id="rId17" Type="http://schemas.openxmlformats.org/officeDocument/2006/relationships/image" Target="../media/image360.png"/><Relationship Id="rId2" Type="http://schemas.openxmlformats.org/officeDocument/2006/relationships/image" Target="../media/image1.png"/><Relationship Id="rId16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0.png"/><Relationship Id="rId11" Type="http://schemas.openxmlformats.org/officeDocument/2006/relationships/image" Target="../media/image5.png"/><Relationship Id="rId5" Type="http://schemas.openxmlformats.org/officeDocument/2006/relationships/image" Target="../media/image13.png"/><Relationship Id="rId15" Type="http://schemas.openxmlformats.org/officeDocument/2006/relationships/image" Target="../media/image340.png"/><Relationship Id="rId10" Type="http://schemas.openxmlformats.org/officeDocument/2006/relationships/image" Target="../media/image4.png"/><Relationship Id="rId4" Type="http://schemas.openxmlformats.org/officeDocument/2006/relationships/image" Target="../media/image64.png"/><Relationship Id="rId9" Type="http://schemas.openxmlformats.org/officeDocument/2006/relationships/image" Target="../media/image3.png"/><Relationship Id="rId14" Type="http://schemas.openxmlformats.org/officeDocument/2006/relationships/image" Target="../media/image6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18" Type="http://schemas.openxmlformats.org/officeDocument/2006/relationships/image" Target="../media/image10.png"/><Relationship Id="rId3" Type="http://schemas.openxmlformats.org/officeDocument/2006/relationships/image" Target="../media/image39.png"/><Relationship Id="rId21" Type="http://schemas.openxmlformats.org/officeDocument/2006/relationships/image" Target="../media/image690.png"/><Relationship Id="rId7" Type="http://schemas.openxmlformats.org/officeDocument/2006/relationships/image" Target="../media/image5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" Type="http://schemas.openxmlformats.org/officeDocument/2006/relationships/image" Target="../media/image1.png"/><Relationship Id="rId16" Type="http://schemas.openxmlformats.org/officeDocument/2006/relationships/image" Target="../media/image72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44.png"/><Relationship Id="rId5" Type="http://schemas.openxmlformats.org/officeDocument/2006/relationships/image" Target="../media/image3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19" Type="http://schemas.openxmlformats.org/officeDocument/2006/relationships/image" Target="../media/image8.png"/><Relationship Id="rId4" Type="http://schemas.openxmlformats.org/officeDocument/2006/relationships/image" Target="../media/image70.png"/><Relationship Id="rId9" Type="http://schemas.openxmlformats.org/officeDocument/2006/relationships/image" Target="../media/image42.png"/><Relationship Id="rId14" Type="http://schemas.openxmlformats.org/officeDocument/2006/relationships/image" Target="../media/image71.png"/><Relationship Id="rId22" Type="http://schemas.openxmlformats.org/officeDocument/2006/relationships/image" Target="../media/image70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E7D3927B-6BBB-4283-979C-D3D65D03D0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042" y="993913"/>
            <a:ext cx="11700862" cy="2371364"/>
          </a:xfrm>
        </p:spPr>
        <p:txBody>
          <a:bodyPr>
            <a:normAutofit/>
          </a:bodyPr>
          <a:lstStyle/>
          <a:p>
            <a:r>
              <a:rPr lang="ja-JP" altLang="en-US" sz="6600" dirty="0"/>
              <a:t>影響力最大化問題に関する</a:t>
            </a:r>
            <a:br>
              <a:rPr lang="en-US" altLang="ja-JP" sz="6600"/>
            </a:br>
            <a:r>
              <a:rPr lang="ja-JP" altLang="en-US" sz="6600"/>
              <a:t>成果物</a:t>
            </a:r>
            <a:endParaRPr kumimoji="1" lang="ja-JP" altLang="en-US" sz="66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6852B1C-AB08-4DFF-B6B1-DF271EB9DD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F0D982-9803-4B95-931A-6E5198CB2332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F7EA0E75-3985-410B-BCA5-154C4C915D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1052" y="4960728"/>
            <a:ext cx="9454832" cy="1002749"/>
          </a:xfrm>
        </p:spPr>
        <p:txBody>
          <a:bodyPr>
            <a:noAutofit/>
          </a:bodyPr>
          <a:lstStyle/>
          <a:p>
            <a:r>
              <a:rPr kumimoji="1" lang="ja-JP" altLang="en-US" sz="2800"/>
              <a:t>由川 拳都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04689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CBD242-2230-4E99-8C7E-F9BB9321D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影響力最大化問題で生じる問題と解決策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DF64F50-8559-4FFD-B76A-2A0C41DBC7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F0D982-9803-4B95-931A-6E5198CB2332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04DA9ED2-02F9-4ED2-AE09-AA38C5AEC4DA}"/>
              </a:ext>
            </a:extLst>
          </p:cNvPr>
          <p:cNvSpPr/>
          <p:nvPr/>
        </p:nvSpPr>
        <p:spPr>
          <a:xfrm>
            <a:off x="532125" y="2204130"/>
            <a:ext cx="1232958" cy="736228"/>
          </a:xfrm>
          <a:prstGeom prst="flowChartAlternateProcess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/>
              <a:t>貪欲法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F07E2F6-5AA9-4C97-A9C3-354B51B511FF}"/>
              </a:ext>
            </a:extLst>
          </p:cNvPr>
          <p:cNvSpPr txBox="1"/>
          <p:nvPr/>
        </p:nvSpPr>
        <p:spPr>
          <a:xfrm>
            <a:off x="1914490" y="1471566"/>
            <a:ext cx="6384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インフルエンサーの推定が</a:t>
            </a:r>
            <a:r>
              <a:rPr kumimoji="1" lang="en-US" altLang="ja-JP" sz="2800" b="1" dirty="0"/>
              <a:t>NP-</a:t>
            </a:r>
            <a:r>
              <a:rPr kumimoji="1" lang="ja-JP" altLang="en-US" sz="2800" b="1" dirty="0"/>
              <a:t>困難</a:t>
            </a:r>
          </a:p>
        </p:txBody>
      </p:sp>
      <p:sp>
        <p:nvSpPr>
          <p:cNvPr id="17" name="フローチャート: 代替処理 16">
            <a:extLst>
              <a:ext uri="{FF2B5EF4-FFF2-40B4-BE49-F238E27FC236}">
                <a16:creationId xmlns:a16="http://schemas.microsoft.com/office/drawing/2014/main" id="{65AC26D4-381D-45DE-A05D-CC4104D782BB}"/>
              </a:ext>
            </a:extLst>
          </p:cNvPr>
          <p:cNvSpPr/>
          <p:nvPr/>
        </p:nvSpPr>
        <p:spPr>
          <a:xfrm>
            <a:off x="581185" y="833455"/>
            <a:ext cx="1183898" cy="736228"/>
          </a:xfrm>
          <a:prstGeom prst="flowChartAlternateProcess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/>
              <a:t>問題</a:t>
            </a:r>
            <a:endParaRPr kumimoji="1" lang="ja-JP" altLang="en-US" sz="2400" b="1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CE84EA2-57D2-4D50-8A73-4DED3DA487BF}"/>
              </a:ext>
            </a:extLst>
          </p:cNvPr>
          <p:cNvSpPr txBox="1"/>
          <p:nvPr/>
        </p:nvSpPr>
        <p:spPr>
          <a:xfrm>
            <a:off x="9036004" y="1465693"/>
            <a:ext cx="3586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/>
              <a:t>貪欲法で解決</a:t>
            </a:r>
            <a:endParaRPr kumimoji="1" lang="ja-JP" altLang="en-US" sz="2800" b="1" dirty="0"/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58DD282A-6509-4E80-A503-00B5328B1A53}"/>
              </a:ext>
            </a:extLst>
          </p:cNvPr>
          <p:cNvSpPr/>
          <p:nvPr/>
        </p:nvSpPr>
        <p:spPr>
          <a:xfrm>
            <a:off x="7902456" y="1352538"/>
            <a:ext cx="1001073" cy="66684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矢印: 下 34">
            <a:extLst>
              <a:ext uri="{FF2B5EF4-FFF2-40B4-BE49-F238E27FC236}">
                <a16:creationId xmlns:a16="http://schemas.microsoft.com/office/drawing/2014/main" id="{FDD14BF6-AA6A-4FEA-9F6A-ED32229CE5E1}"/>
              </a:ext>
            </a:extLst>
          </p:cNvPr>
          <p:cNvSpPr/>
          <p:nvPr/>
        </p:nvSpPr>
        <p:spPr>
          <a:xfrm>
            <a:off x="5587639" y="2618678"/>
            <a:ext cx="952381" cy="3481871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B830E750-9C75-452B-8DC0-36A73B6FC49C}"/>
              </a:ext>
            </a:extLst>
          </p:cNvPr>
          <p:cNvGrpSpPr/>
          <p:nvPr/>
        </p:nvGrpSpPr>
        <p:grpSpPr>
          <a:xfrm>
            <a:off x="2823985" y="2181360"/>
            <a:ext cx="7225291" cy="1042824"/>
            <a:chOff x="2823985" y="2946227"/>
            <a:chExt cx="7225291" cy="1042824"/>
          </a:xfrm>
        </p:grpSpPr>
        <p:sp>
          <p:nvSpPr>
            <p:cNvPr id="37" name="四角形: 角を丸くする 36">
              <a:extLst>
                <a:ext uri="{FF2B5EF4-FFF2-40B4-BE49-F238E27FC236}">
                  <a16:creationId xmlns:a16="http://schemas.microsoft.com/office/drawing/2014/main" id="{62A6E15A-9DEC-4E70-9675-59758397D7B6}"/>
                </a:ext>
              </a:extLst>
            </p:cNvPr>
            <p:cNvSpPr/>
            <p:nvPr/>
          </p:nvSpPr>
          <p:spPr>
            <a:xfrm>
              <a:off x="2823985" y="2946227"/>
              <a:ext cx="6544030" cy="1042824"/>
            </a:xfrm>
            <a:prstGeom prst="roundRect">
              <a:avLst/>
            </a:prstGeom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558F2F3D-C96F-4835-BB59-CE6D143A32EF}"/>
                </a:ext>
              </a:extLst>
            </p:cNvPr>
            <p:cNvGrpSpPr/>
            <p:nvPr/>
          </p:nvGrpSpPr>
          <p:grpSpPr>
            <a:xfrm>
              <a:off x="2823985" y="3246024"/>
              <a:ext cx="7225291" cy="506710"/>
              <a:chOff x="1627161" y="3397549"/>
              <a:chExt cx="7225291" cy="506710"/>
            </a:xfrm>
          </p:grpSpPr>
          <p:pic>
            <p:nvPicPr>
              <p:cNvPr id="39" name="図 38">
                <a:extLst>
                  <a:ext uri="{FF2B5EF4-FFF2-40B4-BE49-F238E27FC236}">
                    <a16:creationId xmlns:a16="http://schemas.microsoft.com/office/drawing/2014/main" id="{3AB388B6-B15D-4FA3-A087-9265993DFF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6000" y="3425687"/>
                <a:ext cx="952381" cy="352381"/>
              </a:xfrm>
              <a:prstGeom prst="rect">
                <a:avLst/>
              </a:prstGeom>
            </p:spPr>
          </p:pic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191EC05A-DAA7-4089-9542-1B2FD5EBD458}"/>
                  </a:ext>
                </a:extLst>
              </p:cNvPr>
              <p:cNvSpPr txBox="1"/>
              <p:nvPr/>
            </p:nvSpPr>
            <p:spPr>
              <a:xfrm>
                <a:off x="7139940" y="3397549"/>
                <a:ext cx="17125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 dirty="0"/>
                  <a:t>とする</a:t>
                </a:r>
              </a:p>
            </p:txBody>
          </p:sp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08CDC9A2-FFDC-4A35-BF01-CF0825373DA9}"/>
                  </a:ext>
                </a:extLst>
              </p:cNvPr>
              <p:cNvSpPr txBox="1"/>
              <p:nvPr/>
            </p:nvSpPr>
            <p:spPr>
              <a:xfrm>
                <a:off x="1627161" y="3442594"/>
                <a:ext cx="47748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400" dirty="0"/>
                  <a:t>インフルエンサーの初期集合を</a:t>
                </a:r>
                <a:endParaRPr kumimoji="1" lang="ja-JP" altLang="en-US" sz="2400" dirty="0"/>
              </a:p>
            </p:txBody>
          </p:sp>
        </p:grpSp>
      </p:grp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64DB3A34-D74B-42F4-8701-B83CB2C11B3A}"/>
              </a:ext>
            </a:extLst>
          </p:cNvPr>
          <p:cNvGrpSpPr/>
          <p:nvPr/>
        </p:nvGrpSpPr>
        <p:grpSpPr>
          <a:xfrm>
            <a:off x="2720424" y="3292667"/>
            <a:ext cx="9141656" cy="1987282"/>
            <a:chOff x="2720424" y="3855586"/>
            <a:chExt cx="9141656" cy="19872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DC6FA61D-1E66-4761-8C91-CEF021C0AC37}"/>
                    </a:ext>
                  </a:extLst>
                </p:cNvPr>
                <p:cNvSpPr txBox="1"/>
                <p:nvPr/>
              </p:nvSpPr>
              <p:spPr>
                <a:xfrm>
                  <a:off x="9701385" y="3855586"/>
                  <a:ext cx="216069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r>
                    <a:rPr lang="ja-JP" altLang="en-US" sz="2400" dirty="0"/>
                    <a:t>回繰り返す</a:t>
                  </a:r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DC6FA61D-1E66-4761-8C91-CEF021C0AC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1385" y="3855586"/>
                  <a:ext cx="2160695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845" t="-7895" b="-3157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4" name="グループ化 43">
              <a:extLst>
                <a:ext uri="{FF2B5EF4-FFF2-40B4-BE49-F238E27FC236}">
                  <a16:creationId xmlns:a16="http://schemas.microsoft.com/office/drawing/2014/main" id="{F4EDEE55-2265-4DD3-8401-6CCFB353B2F8}"/>
                </a:ext>
              </a:extLst>
            </p:cNvPr>
            <p:cNvGrpSpPr/>
            <p:nvPr/>
          </p:nvGrpSpPr>
          <p:grpSpPr>
            <a:xfrm>
              <a:off x="2720424" y="3986811"/>
              <a:ext cx="8578259" cy="1856057"/>
              <a:chOff x="2720424" y="4191531"/>
              <a:chExt cx="8578259" cy="1856057"/>
            </a:xfrm>
          </p:grpSpPr>
          <p:sp>
            <p:nvSpPr>
              <p:cNvPr id="46" name="四角形: 角を丸くする 45">
                <a:extLst>
                  <a:ext uri="{FF2B5EF4-FFF2-40B4-BE49-F238E27FC236}">
                    <a16:creationId xmlns:a16="http://schemas.microsoft.com/office/drawing/2014/main" id="{98666B30-8AEB-43EB-B274-F3A9B6134FD3}"/>
                  </a:ext>
                </a:extLst>
              </p:cNvPr>
              <p:cNvSpPr/>
              <p:nvPr/>
            </p:nvSpPr>
            <p:spPr>
              <a:xfrm>
                <a:off x="2720424" y="4191531"/>
                <a:ext cx="6860336" cy="1856057"/>
              </a:xfrm>
              <a:prstGeom prst="roundRect">
                <a:avLst/>
              </a:prstGeom>
              <a:ln w="28575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47" name="グループ化 46">
                <a:extLst>
                  <a:ext uri="{FF2B5EF4-FFF2-40B4-BE49-F238E27FC236}">
                    <a16:creationId xmlns:a16="http://schemas.microsoft.com/office/drawing/2014/main" id="{78D20E0B-0769-43DF-B109-C25FF42C1375}"/>
                  </a:ext>
                </a:extLst>
              </p:cNvPr>
              <p:cNvGrpSpPr/>
              <p:nvPr/>
            </p:nvGrpSpPr>
            <p:grpSpPr>
              <a:xfrm>
                <a:off x="2851281" y="4427848"/>
                <a:ext cx="8447402" cy="1447960"/>
                <a:chOff x="1739371" y="4159896"/>
                <a:chExt cx="8447402" cy="1447960"/>
              </a:xfrm>
            </p:grpSpPr>
            <p:pic>
              <p:nvPicPr>
                <p:cNvPr id="48" name="図 47">
                  <a:extLst>
                    <a:ext uri="{FF2B5EF4-FFF2-40B4-BE49-F238E27FC236}">
                      <a16:creationId xmlns:a16="http://schemas.microsoft.com/office/drawing/2014/main" id="{0C7F6EDE-A467-4138-BAD3-589877861F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35790" y="4159896"/>
                  <a:ext cx="2948300" cy="391287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テキスト ボックス 48">
                      <a:extLst>
                        <a:ext uri="{FF2B5EF4-FFF2-40B4-BE49-F238E27FC236}">
                          <a16:creationId xmlns:a16="http://schemas.microsoft.com/office/drawing/2014/main" id="{0ACC42C5-D90C-467A-A26E-18962FD291C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39371" y="5146191"/>
                      <a:ext cx="844740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ja-JP" sz="2400" dirty="0"/>
                        <a:t>(</a:t>
                      </a:r>
                      <a14:m>
                        <m:oMath xmlns:m="http://schemas.openxmlformats.org/officeDocument/2006/math"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d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インフルエンサー</m:t>
                          </m:r>
                          <m:r>
                            <a:rPr lang="ja-JP" altLang="en-US" sz="2000" i="1" smtClean="0">
                              <a:latin typeface="Cambria Math" panose="02040503050406030204" pitchFamily="18" charset="0"/>
                            </a:rPr>
                            <m:t>に</m:t>
                          </m:r>
                          <m:r>
                            <a:rPr kumimoji="1" lang="ja-JP" altLang="en-US" sz="2000" i="1" smtClean="0">
                              <a:latin typeface="Cambria Math" panose="02040503050406030204" pitchFamily="18" charset="0"/>
                            </a:rPr>
                            <m:t>より</m:t>
                          </m:r>
                        </m:oMath>
                      </a14:m>
                      <a:r>
                        <a:rPr kumimoji="1" lang="ja-JP" altLang="en-US" sz="2000" dirty="0"/>
                        <a:t>影響を受けたユーザー数</a:t>
                      </a:r>
                      <a:r>
                        <a:rPr kumimoji="1" lang="en-US" altLang="ja-JP" sz="2000" dirty="0"/>
                        <a:t>)</a:t>
                      </a:r>
                      <a:endParaRPr kumimoji="1" lang="ja-JP" altLang="en-US" sz="2400" dirty="0"/>
                    </a:p>
                  </p:txBody>
                </p:sp>
              </mc:Choice>
              <mc:Fallback xmlns="">
                <p:sp>
                  <p:nvSpPr>
                    <p:cNvPr id="49" name="テキスト ボックス 48">
                      <a:extLst>
                        <a:ext uri="{FF2B5EF4-FFF2-40B4-BE49-F238E27FC236}">
                          <a16:creationId xmlns:a16="http://schemas.microsoft.com/office/drawing/2014/main" id="{0ACC42C5-D90C-467A-A26E-18962FD291C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39371" y="5146191"/>
                      <a:ext cx="8447402" cy="46166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155" t="-13158" b="-2631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テキスト ボックス 49">
                      <a:extLst>
                        <a:ext uri="{FF2B5EF4-FFF2-40B4-BE49-F238E27FC236}">
                          <a16:creationId xmlns:a16="http://schemas.microsoft.com/office/drawing/2014/main" id="{576E3CB7-32A7-4ECF-A5D2-7D613CC868A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74692" y="4685586"/>
                      <a:ext cx="654403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ja-JP" altLang="en-US" sz="2400" dirty="0"/>
                        <a:t>を最大化させるノード</a:t>
                      </a:r>
                      <a14:m>
                        <m:oMath xmlns:m="http://schemas.openxmlformats.org/officeDocument/2006/math"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a14:m>
                      <a:r>
                        <a:rPr kumimoji="1" lang="ja-JP" altLang="en-US" sz="2400" dirty="0"/>
                        <a:t>を求め，</a:t>
                      </a:r>
                      <a14:m>
                        <m:oMath xmlns:m="http://schemas.openxmlformats.org/officeDocument/2006/math"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oMath>
                      </a14:m>
                      <a:r>
                        <a:rPr kumimoji="1" lang="ja-JP" altLang="en-US" sz="2400" dirty="0"/>
                        <a:t>に追加</a:t>
                      </a:r>
                    </a:p>
                  </p:txBody>
                </p:sp>
              </mc:Choice>
              <mc:Fallback xmlns="">
                <p:sp>
                  <p:nvSpPr>
                    <p:cNvPr id="50" name="テキスト ボックス 49">
                      <a:extLst>
                        <a:ext uri="{FF2B5EF4-FFF2-40B4-BE49-F238E27FC236}">
                          <a16:creationId xmlns:a16="http://schemas.microsoft.com/office/drawing/2014/main" id="{576E3CB7-32A7-4ECF-A5D2-7D613CC868A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74692" y="4685586"/>
                      <a:ext cx="6544030" cy="46166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491" t="-8000" b="-3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45" name="矢印: 右カーブ 44">
              <a:extLst>
                <a:ext uri="{FF2B5EF4-FFF2-40B4-BE49-F238E27FC236}">
                  <a16:creationId xmlns:a16="http://schemas.microsoft.com/office/drawing/2014/main" id="{2D637BAA-C495-45A7-89F9-C2FE8EBE8F87}"/>
                </a:ext>
              </a:extLst>
            </p:cNvPr>
            <p:cNvSpPr/>
            <p:nvPr/>
          </p:nvSpPr>
          <p:spPr>
            <a:xfrm rot="10800000">
              <a:off x="9621704" y="4223128"/>
              <a:ext cx="1064493" cy="1447960"/>
            </a:xfrm>
            <a:prstGeom prst="curvedRight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522094F8-2073-4C97-B624-EF1EC385F6A8}"/>
              </a:ext>
            </a:extLst>
          </p:cNvPr>
          <p:cNvSpPr/>
          <p:nvPr/>
        </p:nvSpPr>
        <p:spPr>
          <a:xfrm>
            <a:off x="4111936" y="6052180"/>
            <a:ext cx="3942180" cy="647393"/>
          </a:xfrm>
          <a:prstGeom prst="round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b="1" dirty="0"/>
              <a:t>終了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10085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5" grpId="0" animBg="1"/>
      <p:bldP spid="5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C09792-DDBC-464F-8F2E-D7D1FE80A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374" y="51618"/>
            <a:ext cx="10762678" cy="66684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しかし，貪欲法は非常に時間がかかったので</a:t>
            </a:r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23D2CE0-4F87-48F6-B62C-0D74519BA1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F0D982-9803-4B95-931A-6E5198CB2332}" type="slidenum">
              <a:rPr lang="ja-JP" altLang="en-US" smtClean="0"/>
              <a:pPr/>
              <a:t>11</a:t>
            </a:fld>
            <a:endParaRPr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3A16846-3A05-4896-80DD-5D034D05EEEB}"/>
              </a:ext>
            </a:extLst>
          </p:cNvPr>
          <p:cNvSpPr txBox="1"/>
          <p:nvPr/>
        </p:nvSpPr>
        <p:spPr>
          <a:xfrm>
            <a:off x="722244" y="1228904"/>
            <a:ext cx="8441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線形閾値モデル</a:t>
            </a:r>
            <a:endParaRPr kumimoji="1" lang="en-US" altLang="ja-JP" sz="40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5597BC1-A886-496A-9432-88DC94B2B98E}"/>
              </a:ext>
            </a:extLst>
          </p:cNvPr>
          <p:cNvSpPr txBox="1"/>
          <p:nvPr/>
        </p:nvSpPr>
        <p:spPr>
          <a:xfrm>
            <a:off x="735495" y="3270048"/>
            <a:ext cx="8441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/>
              <a:t>独立カスケードモデル</a:t>
            </a:r>
            <a:endParaRPr kumimoji="1" lang="en-US" altLang="ja-JP" sz="40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46F8403-2673-4EDC-A52D-41E2B4BDFD51}"/>
              </a:ext>
            </a:extLst>
          </p:cNvPr>
          <p:cNvSpPr txBox="1"/>
          <p:nvPr/>
        </p:nvSpPr>
        <p:spPr>
          <a:xfrm>
            <a:off x="1640095" y="2266122"/>
            <a:ext cx="11042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LDAG (Local Directed Acyclic Graph: </a:t>
            </a:r>
            <a:r>
              <a:rPr lang="ja-JP" altLang="en-US" sz="2800" dirty="0"/>
              <a:t>局所</a:t>
            </a:r>
            <a:r>
              <a:rPr kumimoji="1" lang="ja-JP" altLang="en-US" sz="2800" dirty="0"/>
              <a:t>有向非巡回グラフ</a:t>
            </a:r>
            <a:r>
              <a:rPr kumimoji="1" lang="en-US" altLang="ja-JP" sz="2800" dirty="0"/>
              <a:t>)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28139B7-538C-4FE2-83BB-7CDD4A2FEECF}"/>
              </a:ext>
            </a:extLst>
          </p:cNvPr>
          <p:cNvSpPr txBox="1"/>
          <p:nvPr/>
        </p:nvSpPr>
        <p:spPr>
          <a:xfrm>
            <a:off x="1680273" y="4232953"/>
            <a:ext cx="11042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err="1"/>
              <a:t>DregreeDiscount</a:t>
            </a:r>
            <a:r>
              <a:rPr kumimoji="1" lang="en-US" altLang="ja-JP" sz="3200" dirty="0"/>
              <a:t> (</a:t>
            </a:r>
            <a:r>
              <a:rPr kumimoji="1" lang="ja-JP" altLang="en-US" sz="3200" dirty="0"/>
              <a:t>次数割引</a:t>
            </a:r>
            <a:r>
              <a:rPr kumimoji="1" lang="en-US" altLang="ja-JP" sz="3200" dirty="0"/>
              <a:t>) </a:t>
            </a:r>
            <a:r>
              <a:rPr kumimoji="1" lang="ja-JP" altLang="en-US" sz="3200" dirty="0"/>
              <a:t>アルゴリズム</a:t>
            </a:r>
            <a:endParaRPr kumimoji="1" lang="en-US" altLang="ja-JP" sz="3200" dirty="0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AD664D4C-23E1-49E8-AD42-E840529A5D53}"/>
              </a:ext>
            </a:extLst>
          </p:cNvPr>
          <p:cNvSpPr/>
          <p:nvPr/>
        </p:nvSpPr>
        <p:spPr>
          <a:xfrm>
            <a:off x="702364" y="2239618"/>
            <a:ext cx="887895" cy="569843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0BD97FE5-CCD1-4384-9231-54FB40DC8024}"/>
              </a:ext>
            </a:extLst>
          </p:cNvPr>
          <p:cNvSpPr/>
          <p:nvPr/>
        </p:nvSpPr>
        <p:spPr>
          <a:xfrm>
            <a:off x="735494" y="4260579"/>
            <a:ext cx="887895" cy="569843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FC1EF7F-0F92-4229-90E0-296ACAB72C8C}"/>
              </a:ext>
            </a:extLst>
          </p:cNvPr>
          <p:cNvSpPr txBox="1"/>
          <p:nvPr/>
        </p:nvSpPr>
        <p:spPr>
          <a:xfrm>
            <a:off x="944777" y="5273250"/>
            <a:ext cx="2156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を適用</a:t>
            </a:r>
            <a:endParaRPr kumimoji="1"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4265636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5CE4E6-34F7-4E5E-983D-5C967518F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LDAG</a:t>
            </a:r>
            <a:r>
              <a:rPr kumimoji="1" lang="ja-JP" altLang="en-US" dirty="0"/>
              <a:t>の概要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D31BC05-2A24-4402-B6CA-4C5C9DA881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F0D982-9803-4B95-931A-6E5198CB2332}" type="slidenum">
              <a:rPr lang="ja-JP" altLang="en-US" smtClean="0"/>
              <a:pPr/>
              <a:t>12</a:t>
            </a:fld>
            <a:endParaRPr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2C3C80-DAD5-461F-B84A-C5BB411D4823}"/>
              </a:ext>
            </a:extLst>
          </p:cNvPr>
          <p:cNvSpPr txBox="1"/>
          <p:nvPr/>
        </p:nvSpPr>
        <p:spPr>
          <a:xfrm>
            <a:off x="1166191" y="927655"/>
            <a:ext cx="10358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全グラフ内でインフルエンサー</a:t>
            </a:r>
            <a:r>
              <a:rPr lang="ja-JP" altLang="en-US" sz="2800" dirty="0"/>
              <a:t>とその隣人のみで構成される</a:t>
            </a:r>
            <a:endParaRPr lang="en-US" altLang="ja-JP" sz="2800" dirty="0"/>
          </a:p>
          <a:p>
            <a:r>
              <a:rPr lang="ja-JP" altLang="en-US" sz="2800" dirty="0"/>
              <a:t>部分グラフを発見し，そのグラフ内でインフルエンサーを推定</a:t>
            </a:r>
            <a:endParaRPr kumimoji="1" lang="ja-JP" altLang="en-US" sz="2800" dirty="0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5DB20BCE-8C32-4F0E-91D7-92C65E715A43}"/>
              </a:ext>
            </a:extLst>
          </p:cNvPr>
          <p:cNvSpPr/>
          <p:nvPr/>
        </p:nvSpPr>
        <p:spPr>
          <a:xfrm>
            <a:off x="1292087" y="1868561"/>
            <a:ext cx="876790" cy="530084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C4C6248-864A-4109-A943-F01B24DD0542}"/>
              </a:ext>
            </a:extLst>
          </p:cNvPr>
          <p:cNvSpPr txBox="1"/>
          <p:nvPr/>
        </p:nvSpPr>
        <p:spPr>
          <a:xfrm>
            <a:off x="2352261" y="1881151"/>
            <a:ext cx="8885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/>
              <a:t>インフルエンサーの探索範囲の削減</a:t>
            </a:r>
            <a:endParaRPr kumimoji="1" lang="ja-JP" altLang="en-US" sz="2800" b="1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940FD38F-9739-4AB8-9E91-30C9EC829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264" y="3891619"/>
            <a:ext cx="867434" cy="86743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1F8C67F2-E6D7-4E96-90D9-BB3C63D459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4" y="4719672"/>
            <a:ext cx="887548" cy="887548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29CEFCF5-A957-4E1E-A01D-2AFF2DC4A0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762" y="2922415"/>
            <a:ext cx="834037" cy="834037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0D523FC3-A0A0-4837-BDBF-CDCCCADC95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524" y="2845008"/>
            <a:ext cx="928922" cy="928922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659E5419-1DA4-4D62-AC6A-4A7A913B2B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583" y="3453685"/>
            <a:ext cx="928922" cy="928922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6DF7E7FD-C622-43B8-9F5D-3D1C65AAF9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062" y="2984887"/>
            <a:ext cx="961911" cy="961911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2556BD45-82EB-47DB-A46E-6C3F1BF6B1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733" y="5037871"/>
            <a:ext cx="867434" cy="867434"/>
          </a:xfrm>
          <a:prstGeom prst="rect">
            <a:avLst/>
          </a:prstGeom>
        </p:spPr>
      </p:pic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9E067769-B329-4E41-8EDB-663F24FBA334}"/>
              </a:ext>
            </a:extLst>
          </p:cNvPr>
          <p:cNvCxnSpPr>
            <a:cxnSpLocks/>
          </p:cNvCxnSpPr>
          <p:nvPr/>
        </p:nvCxnSpPr>
        <p:spPr>
          <a:xfrm flipV="1">
            <a:off x="745988" y="3429000"/>
            <a:ext cx="672000" cy="1769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E4D087E7-8DA9-4A2D-B521-5B0757DB8B2D}"/>
              </a:ext>
            </a:extLst>
          </p:cNvPr>
          <p:cNvCxnSpPr>
            <a:cxnSpLocks/>
            <a:stCxn id="15" idx="2"/>
            <a:endCxn id="9" idx="0"/>
          </p:cNvCxnSpPr>
          <p:nvPr/>
        </p:nvCxnSpPr>
        <p:spPr>
          <a:xfrm>
            <a:off x="463894" y="3946798"/>
            <a:ext cx="50494" cy="77287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4B4626B1-3186-4ACB-836D-5060F6BABF81}"/>
              </a:ext>
            </a:extLst>
          </p:cNvPr>
          <p:cNvCxnSpPr>
            <a:cxnSpLocks/>
          </p:cNvCxnSpPr>
          <p:nvPr/>
        </p:nvCxnSpPr>
        <p:spPr>
          <a:xfrm>
            <a:off x="1879964" y="3781862"/>
            <a:ext cx="535956" cy="5830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BAF6C9CF-70A7-4737-A681-86B28F2B7755}"/>
              </a:ext>
            </a:extLst>
          </p:cNvPr>
          <p:cNvCxnSpPr>
            <a:cxnSpLocks/>
          </p:cNvCxnSpPr>
          <p:nvPr/>
        </p:nvCxnSpPr>
        <p:spPr>
          <a:xfrm>
            <a:off x="2048546" y="3364084"/>
            <a:ext cx="856216" cy="2835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3B685060-8D79-41E9-B785-6EDF81FAA619}"/>
              </a:ext>
            </a:extLst>
          </p:cNvPr>
          <p:cNvCxnSpPr>
            <a:cxnSpLocks/>
          </p:cNvCxnSpPr>
          <p:nvPr/>
        </p:nvCxnSpPr>
        <p:spPr>
          <a:xfrm flipH="1" flipV="1">
            <a:off x="729024" y="4002534"/>
            <a:ext cx="906806" cy="103533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D05A6D2D-8418-4EFD-9D8B-165079F33815}"/>
              </a:ext>
            </a:extLst>
          </p:cNvPr>
          <p:cNvCxnSpPr>
            <a:cxnSpLocks/>
          </p:cNvCxnSpPr>
          <p:nvPr/>
        </p:nvCxnSpPr>
        <p:spPr>
          <a:xfrm flipV="1">
            <a:off x="2948294" y="4264403"/>
            <a:ext cx="1389462" cy="15508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3CF244D9-80E1-4642-8FDB-CB0E0275D1F8}"/>
              </a:ext>
            </a:extLst>
          </p:cNvPr>
          <p:cNvCxnSpPr>
            <a:cxnSpLocks/>
          </p:cNvCxnSpPr>
          <p:nvPr/>
        </p:nvCxnSpPr>
        <p:spPr>
          <a:xfrm>
            <a:off x="3511336" y="3389673"/>
            <a:ext cx="956639" cy="3225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" name="図 40">
            <a:extLst>
              <a:ext uri="{FF2B5EF4-FFF2-40B4-BE49-F238E27FC236}">
                <a16:creationId xmlns:a16="http://schemas.microsoft.com/office/drawing/2014/main" id="{B7712DA5-4C8B-4047-9069-AD014653B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251" y="3991016"/>
            <a:ext cx="867434" cy="867434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F151D8B1-EC20-4069-82F4-A0F3C65E55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749" y="3021812"/>
            <a:ext cx="834037" cy="834037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3B6918F5-FCDE-4D8D-8F67-70E35032AA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511" y="2944405"/>
            <a:ext cx="928922" cy="928922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C99C146D-EDEA-4D04-B170-EC002264D2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570" y="3553082"/>
            <a:ext cx="928922" cy="928922"/>
          </a:xfrm>
          <a:prstGeom prst="rect">
            <a:avLst/>
          </a:prstGeom>
        </p:spPr>
      </p:pic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11A4D9AD-9EA7-4F3A-B72B-C8224DC68495}"/>
              </a:ext>
            </a:extLst>
          </p:cNvPr>
          <p:cNvCxnSpPr>
            <a:cxnSpLocks/>
          </p:cNvCxnSpPr>
          <p:nvPr/>
        </p:nvCxnSpPr>
        <p:spPr>
          <a:xfrm>
            <a:off x="8578171" y="3869242"/>
            <a:ext cx="535956" cy="5830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6B1D0722-2759-4B14-BFCF-36DE3BB32D0B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8800533" y="3410473"/>
            <a:ext cx="856216" cy="2835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AAE693CA-B3D7-49F4-AB9C-C1AA7DBC9695}"/>
              </a:ext>
            </a:extLst>
          </p:cNvPr>
          <p:cNvCxnSpPr>
            <a:cxnSpLocks/>
          </p:cNvCxnSpPr>
          <p:nvPr/>
        </p:nvCxnSpPr>
        <p:spPr>
          <a:xfrm flipV="1">
            <a:off x="9700281" y="4363800"/>
            <a:ext cx="1389462" cy="15508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183C0F0E-7073-4524-AC3D-63E69496672F}"/>
              </a:ext>
            </a:extLst>
          </p:cNvPr>
          <p:cNvCxnSpPr>
            <a:cxnSpLocks/>
          </p:cNvCxnSpPr>
          <p:nvPr/>
        </p:nvCxnSpPr>
        <p:spPr>
          <a:xfrm>
            <a:off x="10263323" y="3489070"/>
            <a:ext cx="956639" cy="3225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矢印: 右 48">
            <a:extLst>
              <a:ext uri="{FF2B5EF4-FFF2-40B4-BE49-F238E27FC236}">
                <a16:creationId xmlns:a16="http://schemas.microsoft.com/office/drawing/2014/main" id="{CA0419B1-2552-4068-B44F-0A290F3725D8}"/>
              </a:ext>
            </a:extLst>
          </p:cNvPr>
          <p:cNvSpPr/>
          <p:nvPr/>
        </p:nvSpPr>
        <p:spPr>
          <a:xfrm>
            <a:off x="5093368" y="3613980"/>
            <a:ext cx="2994631" cy="627616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6003D258-69E7-4CCD-A063-7844ED9D8E0E}"/>
              </a:ext>
            </a:extLst>
          </p:cNvPr>
          <p:cNvSpPr/>
          <p:nvPr/>
        </p:nvSpPr>
        <p:spPr>
          <a:xfrm>
            <a:off x="5436205" y="3376307"/>
            <a:ext cx="2043517" cy="1059711"/>
          </a:xfrm>
          <a:prstGeom prst="round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b="1" dirty="0"/>
              <a:t>LDAG</a:t>
            </a:r>
          </a:p>
        </p:txBody>
      </p:sp>
      <p:sp>
        <p:nvSpPr>
          <p:cNvPr id="51" name="吹き出し: 角を丸めた四角形 50">
            <a:extLst>
              <a:ext uri="{FF2B5EF4-FFF2-40B4-BE49-F238E27FC236}">
                <a16:creationId xmlns:a16="http://schemas.microsoft.com/office/drawing/2014/main" id="{AF98630C-EEFD-4262-86D4-DCAA657963E6}"/>
              </a:ext>
            </a:extLst>
          </p:cNvPr>
          <p:cNvSpPr/>
          <p:nvPr/>
        </p:nvSpPr>
        <p:spPr>
          <a:xfrm>
            <a:off x="3783806" y="2531463"/>
            <a:ext cx="2106812" cy="802954"/>
          </a:xfrm>
          <a:prstGeom prst="wedgeRoundRectCallout">
            <a:avLst>
              <a:gd name="adj1" fmla="val -63276"/>
              <a:gd name="adj2" fmla="val -8468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インフルエンサー</a:t>
            </a:r>
          </a:p>
        </p:txBody>
      </p:sp>
      <p:sp>
        <p:nvSpPr>
          <p:cNvPr id="52" name="吹き出し: 角を丸めた四角形 51">
            <a:extLst>
              <a:ext uri="{FF2B5EF4-FFF2-40B4-BE49-F238E27FC236}">
                <a16:creationId xmlns:a16="http://schemas.microsoft.com/office/drawing/2014/main" id="{B9694872-B5F9-494D-91CA-44E47647C215}"/>
              </a:ext>
            </a:extLst>
          </p:cNvPr>
          <p:cNvSpPr/>
          <p:nvPr/>
        </p:nvSpPr>
        <p:spPr>
          <a:xfrm>
            <a:off x="10032213" y="2153775"/>
            <a:ext cx="2106812" cy="802954"/>
          </a:xfrm>
          <a:prstGeom prst="wedgeRoundRectCallout">
            <a:avLst>
              <a:gd name="adj1" fmla="val -34341"/>
              <a:gd name="adj2" fmla="val 8065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インフルエンサー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749AE29C-85C8-43F2-A8DE-CF254AFBDBA2}"/>
              </a:ext>
            </a:extLst>
          </p:cNvPr>
          <p:cNvSpPr txBox="1"/>
          <p:nvPr/>
        </p:nvSpPr>
        <p:spPr>
          <a:xfrm>
            <a:off x="7759547" y="5091609"/>
            <a:ext cx="43618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/>
              <a:t>グラフ内で最も影響を与えさせた</a:t>
            </a:r>
            <a:endParaRPr lang="en-US" altLang="ja-JP" sz="2000" b="1" dirty="0"/>
          </a:p>
          <a:p>
            <a:r>
              <a:rPr lang="ja-JP" altLang="en-US" sz="2000" b="1" dirty="0"/>
              <a:t>ユーザーをインフルエンサーと推定</a:t>
            </a:r>
            <a:endParaRPr lang="en-US" altLang="ja-JP" sz="2000" b="1" dirty="0"/>
          </a:p>
        </p:txBody>
      </p:sp>
    </p:spTree>
    <p:extLst>
      <p:ext uri="{BB962C8B-B14F-4D97-AF65-F5344CB8AC3E}">
        <p14:creationId xmlns:p14="http://schemas.microsoft.com/office/powerpoint/2010/main" val="2083983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460875-02FC-41F0-84CD-F48EAE47C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err="1"/>
              <a:t>DegreeDiscount</a:t>
            </a:r>
            <a:r>
              <a:rPr kumimoji="1" lang="ja-JP" altLang="en-US" dirty="0"/>
              <a:t>アルゴリズムの概要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503DF54-0440-4C26-A81C-D2BA0AD8DB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F0D982-9803-4B95-931A-6E5198CB2332}" type="slidenum">
              <a:rPr lang="ja-JP" altLang="en-US" smtClean="0"/>
              <a:pPr/>
              <a:t>13</a:t>
            </a:fld>
            <a:endParaRPr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584313B-C645-495C-BB35-E16C31594036}"/>
              </a:ext>
            </a:extLst>
          </p:cNvPr>
          <p:cNvSpPr txBox="1"/>
          <p:nvPr/>
        </p:nvSpPr>
        <p:spPr>
          <a:xfrm>
            <a:off x="463825" y="1060174"/>
            <a:ext cx="11210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インフルエンサー </a:t>
            </a:r>
            <a:r>
              <a:rPr kumimoji="1" lang="en-US" altLang="ja-JP" sz="3200" dirty="0"/>
              <a:t>= </a:t>
            </a:r>
            <a:r>
              <a:rPr kumimoji="1" lang="ja-JP" altLang="en-US" sz="3200" dirty="0"/>
              <a:t>友人の多い人物であると仮定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C0B2525-2C22-4567-83A1-E8FB1DE6AA9E}"/>
              </a:ext>
            </a:extLst>
          </p:cNvPr>
          <p:cNvSpPr/>
          <p:nvPr/>
        </p:nvSpPr>
        <p:spPr>
          <a:xfrm>
            <a:off x="450573" y="1895061"/>
            <a:ext cx="1258958" cy="675861"/>
          </a:xfrm>
          <a:prstGeom prst="round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/>
              <a:t>処理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B4B1475-7910-496F-8912-3C2712E08BE2}"/>
              </a:ext>
            </a:extLst>
          </p:cNvPr>
          <p:cNvSpPr/>
          <p:nvPr/>
        </p:nvSpPr>
        <p:spPr>
          <a:xfrm>
            <a:off x="5165995" y="5863386"/>
            <a:ext cx="1875180" cy="755372"/>
          </a:xfrm>
          <a:prstGeom prst="round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b="1" dirty="0"/>
              <a:t>終了</a:t>
            </a:r>
            <a:endParaRPr kumimoji="1" lang="ja-JP" altLang="en-US" sz="2800" b="1" dirty="0"/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96A44CC6-C208-4622-ACAC-07515B3983CB}"/>
              </a:ext>
            </a:extLst>
          </p:cNvPr>
          <p:cNvSpPr/>
          <p:nvPr/>
        </p:nvSpPr>
        <p:spPr>
          <a:xfrm>
            <a:off x="5614143" y="2366887"/>
            <a:ext cx="952381" cy="3481871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144AFAF4-CD21-4138-8344-8EAEE5A6AEDC}"/>
              </a:ext>
            </a:extLst>
          </p:cNvPr>
          <p:cNvSpPr/>
          <p:nvPr/>
        </p:nvSpPr>
        <p:spPr>
          <a:xfrm>
            <a:off x="2676938" y="2332386"/>
            <a:ext cx="6997148" cy="914397"/>
          </a:xfrm>
          <a:prstGeom prst="round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/>
              <a:t>各ユーザーの友人の数を求める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577F197C-EEC8-46D5-9EB9-9D3AAA9289F3}"/>
              </a:ext>
            </a:extLst>
          </p:cNvPr>
          <p:cNvSpPr/>
          <p:nvPr/>
        </p:nvSpPr>
        <p:spPr>
          <a:xfrm>
            <a:off x="1749289" y="3703985"/>
            <a:ext cx="8978347" cy="1172816"/>
          </a:xfrm>
          <a:prstGeom prst="round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/>
              <a:t>(</a:t>
            </a:r>
            <a:r>
              <a:rPr kumimoji="1" lang="ja-JP" altLang="en-US" sz="2800" b="1" dirty="0"/>
              <a:t>ユーザーの友人の数 </a:t>
            </a:r>
            <a:r>
              <a:rPr kumimoji="1" lang="en-US" altLang="ja-JP" sz="2800" b="1" dirty="0"/>
              <a:t>- </a:t>
            </a:r>
            <a:r>
              <a:rPr kumimoji="1" lang="ja-JP" altLang="en-US" sz="2800" b="1" dirty="0"/>
              <a:t>影響を受けた友人の数</a:t>
            </a:r>
            <a:r>
              <a:rPr kumimoji="1" lang="en-US" altLang="ja-JP" sz="2800" b="1" dirty="0"/>
              <a:t>)</a:t>
            </a:r>
            <a:r>
              <a:rPr kumimoji="1" lang="ja-JP" altLang="en-US" sz="2800" b="1" dirty="0"/>
              <a:t>の値が最も大きい人物をインフルエンサーと推定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0FE0B01-4529-4FBE-B009-AD903E6B641F}"/>
                  </a:ext>
                </a:extLst>
              </p:cNvPr>
              <p:cNvSpPr txBox="1"/>
              <p:nvPr/>
            </p:nvSpPr>
            <p:spPr>
              <a:xfrm>
                <a:off x="10386055" y="3017103"/>
                <a:ext cx="21606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ja-JP" altLang="en-US" sz="2400" dirty="0"/>
                  <a:t>回繰り返す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0FE0B01-4529-4FBE-B009-AD903E6B6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6055" y="3017103"/>
                <a:ext cx="2160695" cy="461665"/>
              </a:xfrm>
              <a:prstGeom prst="rect">
                <a:avLst/>
              </a:prstGeom>
              <a:blipFill>
                <a:blip r:embed="rId2"/>
                <a:stretch>
                  <a:fillRect l="-847" t="-7895" b="-31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矢印: 右カーブ 12">
            <a:extLst>
              <a:ext uri="{FF2B5EF4-FFF2-40B4-BE49-F238E27FC236}">
                <a16:creationId xmlns:a16="http://schemas.microsoft.com/office/drawing/2014/main" id="{CC6D2F42-9747-447F-B98C-3CD0B18EBECE}"/>
              </a:ext>
            </a:extLst>
          </p:cNvPr>
          <p:cNvSpPr/>
          <p:nvPr/>
        </p:nvSpPr>
        <p:spPr>
          <a:xfrm rot="10800000">
            <a:off x="10814400" y="3474680"/>
            <a:ext cx="1064493" cy="1447960"/>
          </a:xfrm>
          <a:prstGeom prst="curved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048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D5061B-2B2C-46E3-9773-467F184F0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データセット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536FCE4-7C81-45CC-8955-39D7D58695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F0D982-9803-4B95-931A-6E5198CB2332}" type="slidenum">
              <a:rPr lang="ja-JP" altLang="en-US" smtClean="0"/>
              <a:pPr/>
              <a:t>14</a:t>
            </a:fld>
            <a:endParaRPr lang="ja-JP" altLang="en-US" dirty="0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284F45BD-9B3F-4F83-B107-83174C90C589}"/>
              </a:ext>
            </a:extLst>
          </p:cNvPr>
          <p:cNvGrpSpPr/>
          <p:nvPr/>
        </p:nvGrpSpPr>
        <p:grpSpPr>
          <a:xfrm>
            <a:off x="2490774" y="1276150"/>
            <a:ext cx="6825504" cy="1974368"/>
            <a:chOff x="1744014" y="1215190"/>
            <a:chExt cx="6825504" cy="1974368"/>
          </a:xfrm>
        </p:grpSpPr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095F0433-91E3-414F-9F8C-434B133B0EC2}"/>
                </a:ext>
              </a:extLst>
            </p:cNvPr>
            <p:cNvSpPr/>
            <p:nvPr/>
          </p:nvSpPr>
          <p:spPr>
            <a:xfrm>
              <a:off x="1744014" y="1215190"/>
              <a:ext cx="712674" cy="688903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b="1" dirty="0"/>
                <a:t>1</a:t>
              </a:r>
              <a:endParaRPr kumimoji="1" lang="ja-JP" altLang="en-US" sz="2800" b="1" dirty="0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8632B737-9A8A-4B94-8367-15660CFA30E1}"/>
                </a:ext>
              </a:extLst>
            </p:cNvPr>
            <p:cNvSpPr txBox="1"/>
            <p:nvPr/>
          </p:nvSpPr>
          <p:spPr>
            <a:xfrm>
              <a:off x="2700127" y="1292750"/>
              <a:ext cx="58693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b="1" dirty="0"/>
                <a:t>Facebook</a:t>
              </a:r>
              <a:r>
                <a:rPr kumimoji="1" lang="ja-JP" altLang="en-US" sz="3200" b="1" dirty="0"/>
                <a:t>のソーシャルグラフ</a:t>
              </a:r>
            </a:p>
          </p:txBody>
        </p: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396402F7-9907-42E1-AEA7-76040A6E2F8B}"/>
                </a:ext>
              </a:extLst>
            </p:cNvPr>
            <p:cNvGrpSpPr/>
            <p:nvPr/>
          </p:nvGrpSpPr>
          <p:grpSpPr>
            <a:xfrm>
              <a:off x="2745848" y="2026258"/>
              <a:ext cx="5142508" cy="1163300"/>
              <a:chOff x="2745848" y="2026258"/>
              <a:chExt cx="5142508" cy="1163300"/>
            </a:xfrm>
          </p:grpSpPr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CFC0027-B67A-4D54-82DC-845C03A3D43C}"/>
                  </a:ext>
                </a:extLst>
              </p:cNvPr>
              <p:cNvSpPr txBox="1"/>
              <p:nvPr/>
            </p:nvSpPr>
            <p:spPr>
              <a:xfrm>
                <a:off x="2745848" y="2026258"/>
                <a:ext cx="51425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800" dirty="0"/>
                  <a:t>ノード</a:t>
                </a:r>
                <a:r>
                  <a:rPr kumimoji="1" lang="en-US" altLang="ja-JP" sz="2800" dirty="0"/>
                  <a:t>(</a:t>
                </a:r>
                <a:r>
                  <a:rPr kumimoji="1" lang="ja-JP" altLang="en-US" sz="2800" dirty="0"/>
                  <a:t>ユーザー数</a:t>
                </a:r>
                <a:r>
                  <a:rPr kumimoji="1" lang="en-US" altLang="ja-JP" sz="2800" dirty="0"/>
                  <a:t>):  4039  </a:t>
                </a:r>
                <a:endParaRPr kumimoji="1" lang="ja-JP" altLang="en-US" sz="2800" dirty="0"/>
              </a:p>
            </p:txBody>
          </p: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E88B78C8-73CC-4F60-B413-63ED6C06F3DA}"/>
                  </a:ext>
                </a:extLst>
              </p:cNvPr>
              <p:cNvSpPr txBox="1"/>
              <p:nvPr/>
            </p:nvSpPr>
            <p:spPr>
              <a:xfrm>
                <a:off x="2747836" y="2666338"/>
                <a:ext cx="42035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800" dirty="0"/>
                  <a:t>エッジ</a:t>
                </a:r>
                <a:r>
                  <a:rPr kumimoji="1" lang="en-US" altLang="ja-JP" sz="2800" dirty="0"/>
                  <a:t>(</a:t>
                </a:r>
                <a:r>
                  <a:rPr kumimoji="1" lang="ja-JP" altLang="en-US" sz="2800" dirty="0"/>
                  <a:t>友人関係</a:t>
                </a:r>
                <a:r>
                  <a:rPr kumimoji="1" lang="en-US" altLang="ja-JP" sz="2800" dirty="0"/>
                  <a:t>):  88234 </a:t>
                </a:r>
                <a:endParaRPr kumimoji="1" lang="ja-JP" altLang="en-US" sz="2800" dirty="0"/>
              </a:p>
            </p:txBody>
          </p:sp>
        </p:grp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BB6C4867-739B-4183-9672-0E0700D9F439}"/>
              </a:ext>
            </a:extLst>
          </p:cNvPr>
          <p:cNvGrpSpPr/>
          <p:nvPr/>
        </p:nvGrpSpPr>
        <p:grpSpPr>
          <a:xfrm>
            <a:off x="2506014" y="4156510"/>
            <a:ext cx="6467300" cy="1867688"/>
            <a:chOff x="997254" y="3470710"/>
            <a:chExt cx="6467300" cy="1867688"/>
          </a:xfrm>
        </p:grpSpPr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B5D20A1C-506C-4F01-B61D-ABE30C0F89E8}"/>
                </a:ext>
              </a:extLst>
            </p:cNvPr>
            <p:cNvSpPr/>
            <p:nvPr/>
          </p:nvSpPr>
          <p:spPr>
            <a:xfrm>
              <a:off x="997254" y="3470710"/>
              <a:ext cx="712674" cy="688903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800" b="1" dirty="0"/>
                <a:t>2</a:t>
              </a:r>
              <a:endParaRPr kumimoji="1" lang="ja-JP" altLang="en-US" sz="2800" b="1" dirty="0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3B495D44-8873-419E-88DD-009475E57530}"/>
                </a:ext>
              </a:extLst>
            </p:cNvPr>
            <p:cNvSpPr txBox="1"/>
            <p:nvPr/>
          </p:nvSpPr>
          <p:spPr>
            <a:xfrm>
              <a:off x="2060048" y="3519778"/>
              <a:ext cx="54045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b="1" dirty="0"/>
                <a:t>Twitter</a:t>
              </a:r>
              <a:r>
                <a:rPr lang="ja-JP" altLang="en-US" sz="3200" b="1" dirty="0"/>
                <a:t>のソーシャルグラフ</a:t>
              </a:r>
              <a:endParaRPr kumimoji="1" lang="ja-JP" altLang="en-US" sz="3200" b="1" dirty="0"/>
            </a:p>
          </p:txBody>
        </p: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99BADD9B-20F8-40FF-8447-FBDDE17D5207}"/>
                </a:ext>
              </a:extLst>
            </p:cNvPr>
            <p:cNvGrpSpPr/>
            <p:nvPr/>
          </p:nvGrpSpPr>
          <p:grpSpPr>
            <a:xfrm>
              <a:off x="2145524" y="4175098"/>
              <a:ext cx="4980832" cy="1163300"/>
              <a:chOff x="2145524" y="4175098"/>
              <a:chExt cx="4980832" cy="1163300"/>
            </a:xfrm>
          </p:grpSpPr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A664A525-9563-4675-8F5E-9FFD212BC6CD}"/>
                  </a:ext>
                </a:extLst>
              </p:cNvPr>
              <p:cNvSpPr txBox="1"/>
              <p:nvPr/>
            </p:nvSpPr>
            <p:spPr>
              <a:xfrm>
                <a:off x="2160764" y="4175098"/>
                <a:ext cx="45388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800" dirty="0"/>
                  <a:t>ノード</a:t>
                </a:r>
                <a:r>
                  <a:rPr kumimoji="1" lang="en-US" altLang="ja-JP" sz="2800" dirty="0"/>
                  <a:t>(</a:t>
                </a:r>
                <a:r>
                  <a:rPr kumimoji="1" lang="ja-JP" altLang="en-US" sz="2800" dirty="0"/>
                  <a:t>ユーザー数</a:t>
                </a:r>
                <a:r>
                  <a:rPr kumimoji="1" lang="en-US" altLang="ja-JP" sz="2800" dirty="0"/>
                  <a:t>):  81306 </a:t>
                </a:r>
                <a:endParaRPr kumimoji="1" lang="ja-JP" altLang="en-US" sz="2800" dirty="0"/>
              </a:p>
            </p:txBody>
          </p: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255FCE55-5C3A-4EAC-B588-90C17F6B5E77}"/>
                  </a:ext>
                </a:extLst>
              </p:cNvPr>
              <p:cNvSpPr txBox="1"/>
              <p:nvPr/>
            </p:nvSpPr>
            <p:spPr>
              <a:xfrm>
                <a:off x="2145524" y="4815178"/>
                <a:ext cx="49808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800" dirty="0"/>
                  <a:t>エッジ</a:t>
                </a:r>
                <a:r>
                  <a:rPr kumimoji="1" lang="en-US" altLang="ja-JP" sz="2800" dirty="0"/>
                  <a:t>(</a:t>
                </a:r>
                <a:r>
                  <a:rPr kumimoji="1" lang="ja-JP" altLang="en-US" sz="2800" dirty="0"/>
                  <a:t>友人関係</a:t>
                </a:r>
                <a:r>
                  <a:rPr kumimoji="1" lang="en-US" altLang="ja-JP" sz="2800" dirty="0"/>
                  <a:t>): </a:t>
                </a:r>
                <a:r>
                  <a:rPr lang="en-US" altLang="ja-JP" sz="2800" dirty="0"/>
                  <a:t>1768149</a:t>
                </a:r>
                <a:endParaRPr kumimoji="1" lang="ja-JP" altLang="en-US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45486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13E92E-2457-4FFE-97CB-145FF076A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実験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34A4A10-BD18-4F56-9209-8E83507D8F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F0D982-9803-4B95-931A-6E5198CB2332}" type="slidenum">
              <a:rPr lang="ja-JP" altLang="en-US" smtClean="0"/>
              <a:pPr/>
              <a:t>15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3F32F0B-B93C-470F-9F4A-27C1A484CC7F}"/>
                  </a:ext>
                </a:extLst>
              </p:cNvPr>
              <p:cNvSpPr txBox="1"/>
              <p:nvPr/>
            </p:nvSpPr>
            <p:spPr>
              <a:xfrm>
                <a:off x="4516322" y="2114701"/>
                <a:ext cx="50640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100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200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300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400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500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3F32F0B-B93C-470F-9F4A-27C1A484CC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322" y="2114701"/>
                <a:ext cx="5064036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018EF0A-B795-4E4F-8803-402895863D11}"/>
                  </a:ext>
                </a:extLst>
              </p:cNvPr>
              <p:cNvSpPr txBox="1"/>
              <p:nvPr/>
            </p:nvSpPr>
            <p:spPr>
              <a:xfrm>
                <a:off x="4552101" y="2866086"/>
                <a:ext cx="65671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100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200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300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400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500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018EF0A-B795-4E4F-8803-402895863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101" y="2866086"/>
                <a:ext cx="6567137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楕円 7">
            <a:extLst>
              <a:ext uri="{FF2B5EF4-FFF2-40B4-BE49-F238E27FC236}">
                <a16:creationId xmlns:a16="http://schemas.microsoft.com/office/drawing/2014/main" id="{8CE5F0F3-447F-4E05-94FA-7BABFE2E0528}"/>
              </a:ext>
            </a:extLst>
          </p:cNvPr>
          <p:cNvSpPr/>
          <p:nvPr/>
        </p:nvSpPr>
        <p:spPr>
          <a:xfrm>
            <a:off x="899160" y="2202310"/>
            <a:ext cx="289560" cy="32753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E4C81C6-3114-4758-B754-063B73FC21B4}"/>
              </a:ext>
            </a:extLst>
          </p:cNvPr>
          <p:cNvSpPr txBox="1"/>
          <p:nvPr/>
        </p:nvSpPr>
        <p:spPr>
          <a:xfrm>
            <a:off x="1275804" y="2139172"/>
            <a:ext cx="4865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線形閾値モデル</a:t>
            </a:r>
            <a:r>
              <a:rPr kumimoji="1" lang="en-US" altLang="ja-JP" sz="2800" dirty="0"/>
              <a:t>:</a:t>
            </a:r>
            <a:endParaRPr kumimoji="1" lang="ja-JP" altLang="en-US" sz="2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7D93A0E2-33FF-49EE-A72C-8ECAC04C63BC}"/>
              </a:ext>
            </a:extLst>
          </p:cNvPr>
          <p:cNvSpPr/>
          <p:nvPr/>
        </p:nvSpPr>
        <p:spPr>
          <a:xfrm>
            <a:off x="899160" y="2979550"/>
            <a:ext cx="289560" cy="32753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A156D79-0E0C-4A1C-B957-C5C9FB8CE90B}"/>
              </a:ext>
            </a:extLst>
          </p:cNvPr>
          <p:cNvSpPr txBox="1"/>
          <p:nvPr/>
        </p:nvSpPr>
        <p:spPr>
          <a:xfrm>
            <a:off x="1321524" y="2855452"/>
            <a:ext cx="5246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独立カスケードモデル</a:t>
            </a:r>
            <a:r>
              <a:rPr kumimoji="1" lang="en-US" altLang="ja-JP" sz="2800" dirty="0"/>
              <a:t>: </a:t>
            </a:r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A22F8BB4-C17B-42B0-B092-6FD5F7EB8857}"/>
                  </a:ext>
                </a:extLst>
              </p:cNvPr>
              <p:cNvSpPr txBox="1"/>
              <p:nvPr/>
            </p:nvSpPr>
            <p:spPr>
              <a:xfrm>
                <a:off x="4116872" y="4893682"/>
                <a:ext cx="65671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1000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2000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3000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4000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5000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A22F8BB4-C17B-42B0-B092-6FD5F7EB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872" y="4893682"/>
                <a:ext cx="6567137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F2A07B2C-F6B0-4BAD-881B-10B62B4FDD00}"/>
                  </a:ext>
                </a:extLst>
              </p:cNvPr>
              <p:cNvSpPr txBox="1"/>
              <p:nvPr/>
            </p:nvSpPr>
            <p:spPr>
              <a:xfrm>
                <a:off x="5048393" y="5539049"/>
                <a:ext cx="65671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1000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2000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3000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4000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5000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F2A07B2C-F6B0-4BAD-881B-10B62B4FD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393" y="5539049"/>
                <a:ext cx="6567137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楕円 20">
            <a:extLst>
              <a:ext uri="{FF2B5EF4-FFF2-40B4-BE49-F238E27FC236}">
                <a16:creationId xmlns:a16="http://schemas.microsoft.com/office/drawing/2014/main" id="{12156CA8-6551-4398-98CF-4F3935316526}"/>
              </a:ext>
            </a:extLst>
          </p:cNvPr>
          <p:cNvSpPr/>
          <p:nvPr/>
        </p:nvSpPr>
        <p:spPr>
          <a:xfrm>
            <a:off x="944880" y="4915030"/>
            <a:ext cx="289560" cy="32753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34EB115-93B7-43D8-B093-B01061E3F5BA}"/>
              </a:ext>
            </a:extLst>
          </p:cNvPr>
          <p:cNvSpPr txBox="1"/>
          <p:nvPr/>
        </p:nvSpPr>
        <p:spPr>
          <a:xfrm>
            <a:off x="1321524" y="4851892"/>
            <a:ext cx="4865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線形閾値モデル</a:t>
            </a:r>
            <a:r>
              <a:rPr kumimoji="1" lang="en-US" altLang="ja-JP" sz="2800" dirty="0"/>
              <a:t> :</a:t>
            </a:r>
            <a:endParaRPr kumimoji="1" lang="ja-JP" altLang="en-US" sz="2800" dirty="0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E0395F4E-9A91-404C-862C-DBC0D4EDEDC2}"/>
              </a:ext>
            </a:extLst>
          </p:cNvPr>
          <p:cNvSpPr/>
          <p:nvPr/>
        </p:nvSpPr>
        <p:spPr>
          <a:xfrm>
            <a:off x="944880" y="5692270"/>
            <a:ext cx="289560" cy="32753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CC6E17F-394E-4B5E-9D96-82B80AF36E03}"/>
              </a:ext>
            </a:extLst>
          </p:cNvPr>
          <p:cNvSpPr txBox="1"/>
          <p:nvPr/>
        </p:nvSpPr>
        <p:spPr>
          <a:xfrm>
            <a:off x="1367244" y="5568172"/>
            <a:ext cx="5246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独立カスケードモデル</a:t>
            </a:r>
            <a:r>
              <a:rPr kumimoji="1" lang="en-US" altLang="ja-JP" sz="2800" dirty="0"/>
              <a:t>: </a:t>
            </a:r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8B80DA6F-3816-4515-A31E-807FA0E3DE3E}"/>
                  </a:ext>
                </a:extLst>
              </p:cNvPr>
              <p:cNvSpPr txBox="1"/>
              <p:nvPr/>
            </p:nvSpPr>
            <p:spPr>
              <a:xfrm>
                <a:off x="2794084" y="1296325"/>
                <a:ext cx="78146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800" b="0" dirty="0"/>
                  <a:t>時間 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ja-JP" sz="2800" dirty="0"/>
                  <a:t> 200   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ja-JP" sz="2800" dirty="0"/>
                  <a:t> =</a:t>
                </a:r>
                <a:r>
                  <a:rPr lang="ja-JP" altLang="en-US" sz="2800" dirty="0"/>
                  <a:t>インフルエンサーの数</a:t>
                </a:r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8B80DA6F-3816-4515-A31E-807FA0E3D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084" y="1296325"/>
                <a:ext cx="7814639" cy="523220"/>
              </a:xfrm>
              <a:prstGeom prst="rect">
                <a:avLst/>
              </a:prstGeom>
              <a:blipFill>
                <a:blip r:embed="rId6"/>
                <a:stretch>
                  <a:fillRect l="-1560" t="-20000" b="-352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5E8F8893-F247-4C4C-BF59-C7BADA8E2C81}"/>
                  </a:ext>
                </a:extLst>
              </p:cNvPr>
              <p:cNvSpPr txBox="1"/>
              <p:nvPr/>
            </p:nvSpPr>
            <p:spPr>
              <a:xfrm>
                <a:off x="2837643" y="3844375"/>
                <a:ext cx="74460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800" dirty="0"/>
                  <a:t>時間 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ja-JP" sz="2800" dirty="0"/>
                  <a:t> 50   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ja-JP" sz="2800" dirty="0"/>
                  <a:t> =</a:t>
                </a:r>
                <a:r>
                  <a:rPr lang="ja-JP" altLang="en-US" sz="2800" dirty="0"/>
                  <a:t>インフルエンサーの数</a:t>
                </a:r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5E8F8893-F247-4C4C-BF59-C7BADA8E2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7643" y="3844375"/>
                <a:ext cx="7446044" cy="523220"/>
              </a:xfrm>
              <a:prstGeom prst="rect">
                <a:avLst/>
              </a:prstGeom>
              <a:blipFill>
                <a:blip r:embed="rId7"/>
                <a:stretch>
                  <a:fillRect l="-1637" t="-20000" b="-352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0C650B02-405E-4AD0-B6B2-50C9EDC7A140}"/>
              </a:ext>
            </a:extLst>
          </p:cNvPr>
          <p:cNvSpPr/>
          <p:nvPr/>
        </p:nvSpPr>
        <p:spPr>
          <a:xfrm>
            <a:off x="520808" y="1019790"/>
            <a:ext cx="1957346" cy="766443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b="1" dirty="0"/>
              <a:t>Facebook </a:t>
            </a: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0CCB66C7-F70B-4ECF-8676-27E75735F223}"/>
              </a:ext>
            </a:extLst>
          </p:cNvPr>
          <p:cNvSpPr/>
          <p:nvPr/>
        </p:nvSpPr>
        <p:spPr>
          <a:xfrm>
            <a:off x="507558" y="3707170"/>
            <a:ext cx="1957346" cy="766442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Twitter</a:t>
            </a:r>
          </a:p>
        </p:txBody>
      </p:sp>
    </p:spTree>
    <p:extLst>
      <p:ext uri="{BB962C8B-B14F-4D97-AF65-F5344CB8AC3E}">
        <p14:creationId xmlns:p14="http://schemas.microsoft.com/office/powerpoint/2010/main" val="370396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CFC46E-227A-4D87-B33F-F32817D6D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374" y="51618"/>
            <a:ext cx="11968626" cy="66684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結果</a:t>
            </a:r>
            <a:r>
              <a:rPr kumimoji="1" lang="en-US" altLang="ja-JP" dirty="0"/>
              <a:t>: </a:t>
            </a:r>
            <a:r>
              <a:rPr kumimoji="1" lang="ja-JP" altLang="en-US" sz="4000" dirty="0"/>
              <a:t>線形閾値モデル </a:t>
            </a:r>
            <a:r>
              <a:rPr kumimoji="1" lang="en-US" altLang="ja-JP" sz="4000" dirty="0"/>
              <a:t>(Facebook</a:t>
            </a:r>
            <a:r>
              <a:rPr kumimoji="1" lang="ja-JP" altLang="en-US" sz="4000" dirty="0"/>
              <a:t>のソーシャルグラフ</a:t>
            </a:r>
            <a:r>
              <a:rPr kumimoji="1" lang="en-US" altLang="ja-JP" sz="4000" dirty="0"/>
              <a:t>)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B091E22-67CD-4261-8174-D7D9D281A0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F0D982-9803-4B95-931A-6E5198CB2332}" type="slidenum">
              <a:rPr lang="ja-JP" altLang="en-US" smtClean="0"/>
              <a:pPr/>
              <a:t>16</a:t>
            </a:fld>
            <a:endParaRPr lang="ja-JP" altLang="en-US" dirty="0"/>
          </a:p>
        </p:txBody>
      </p:sp>
      <p:pic>
        <p:nvPicPr>
          <p:cNvPr id="11" name="図 10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CAD9A7E6-18C0-45FE-BDBF-3A08EA060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89" y="1325880"/>
            <a:ext cx="5466809" cy="45866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表 4">
                <a:extLst>
                  <a:ext uri="{FF2B5EF4-FFF2-40B4-BE49-F238E27FC236}">
                    <a16:creationId xmlns:a16="http://schemas.microsoft.com/office/drawing/2014/main" id="{20FE5EB4-E64B-4B41-85A7-E4C0F0BE344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2708075"/>
                  </p:ext>
                </p:extLst>
              </p:nvPr>
            </p:nvGraphicFramePr>
            <p:xfrm>
              <a:off x="5044440" y="1553235"/>
              <a:ext cx="7132320" cy="438912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566160">
                      <a:extLst>
                        <a:ext uri="{9D8B030D-6E8A-4147-A177-3AD203B41FA5}">
                          <a16:colId xmlns:a16="http://schemas.microsoft.com/office/drawing/2014/main" val="2059867039"/>
                        </a:ext>
                      </a:extLst>
                    </a:gridCol>
                    <a:gridCol w="3566160">
                      <a:extLst>
                        <a:ext uri="{9D8B030D-6E8A-4147-A177-3AD203B41FA5}">
                          <a16:colId xmlns:a16="http://schemas.microsoft.com/office/drawing/2014/main" val="2351821794"/>
                        </a:ext>
                      </a:extLst>
                    </a:gridCol>
                  </a:tblGrid>
                  <a:tr h="656565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250000"/>
                            </a:lnSpc>
                          </a:pPr>
                          <a:r>
                            <a:rPr kumimoji="1" lang="ja-JP" altLang="en-US" dirty="0"/>
                            <a:t>       インフルエンサーの数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oMath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dirty="0"/>
                            <a:t>インフルエンサーにより</a:t>
                          </a:r>
                          <a:endParaRPr kumimoji="1" lang="en-US" altLang="ja-JP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dirty="0"/>
                            <a:t>活性化したユーザーの平均</a:t>
                          </a:r>
                          <a:r>
                            <a:rPr kumimoji="1" lang="en-US" altLang="ja-JP" dirty="0"/>
                            <a:t> 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dirty="0"/>
                            <a:t>/ </a:t>
                          </a:r>
                          <a:r>
                            <a:rPr kumimoji="1" lang="ja-JP" altLang="en-US" dirty="0"/>
                            <a:t>全ユーザー数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9534416"/>
                      </a:ext>
                    </a:extLst>
                  </a:tr>
                  <a:tr h="5533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200" dirty="0"/>
                            <a:t>0</a:t>
                          </a:r>
                          <a:endParaRPr kumimoji="1" lang="ja-JP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200" dirty="0"/>
                            <a:t>0 / 4039</a:t>
                          </a:r>
                          <a:endParaRPr kumimoji="1" lang="ja-JP" alt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1818707"/>
                      </a:ext>
                    </a:extLst>
                  </a:tr>
                  <a:tr h="5533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200" dirty="0"/>
                            <a:t>100</a:t>
                          </a:r>
                          <a:endParaRPr kumimoji="1" lang="ja-JP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200" dirty="0"/>
                            <a:t>208.34 / 4039</a:t>
                          </a:r>
                          <a:endParaRPr kumimoji="1" lang="ja-JP" alt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64460495"/>
                      </a:ext>
                    </a:extLst>
                  </a:tr>
                  <a:tr h="5533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200" dirty="0"/>
                            <a:t>200</a:t>
                          </a:r>
                          <a:endParaRPr kumimoji="1" lang="ja-JP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200" dirty="0"/>
                            <a:t>459.46 / 4039</a:t>
                          </a:r>
                          <a:endParaRPr kumimoji="1" lang="ja-JP" alt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7898711"/>
                      </a:ext>
                    </a:extLst>
                  </a:tr>
                  <a:tr h="5533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200" dirty="0"/>
                            <a:t>300</a:t>
                          </a:r>
                          <a:endParaRPr kumimoji="1" lang="ja-JP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200" dirty="0"/>
                            <a:t>822.48 / 4039</a:t>
                          </a:r>
                          <a:endParaRPr kumimoji="1" lang="ja-JP" alt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9443534"/>
                      </a:ext>
                    </a:extLst>
                  </a:tr>
                  <a:tr h="5533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200" dirty="0"/>
                            <a:t>400</a:t>
                          </a:r>
                          <a:endParaRPr kumimoji="1" lang="ja-JP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200" dirty="0"/>
                            <a:t>1075.44 / 4039</a:t>
                          </a:r>
                          <a:endParaRPr kumimoji="1" lang="ja-JP" alt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5810643"/>
                      </a:ext>
                    </a:extLst>
                  </a:tr>
                  <a:tr h="5533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200" dirty="0"/>
                            <a:t>500</a:t>
                          </a:r>
                          <a:endParaRPr kumimoji="1" lang="ja-JP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200" dirty="0"/>
                            <a:t>1332.66 / 4039</a:t>
                          </a:r>
                          <a:endParaRPr kumimoji="1" lang="ja-JP" alt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57941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表 4">
                <a:extLst>
                  <a:ext uri="{FF2B5EF4-FFF2-40B4-BE49-F238E27FC236}">
                    <a16:creationId xmlns:a16="http://schemas.microsoft.com/office/drawing/2014/main" id="{20FE5EB4-E64B-4B41-85A7-E4C0F0BE344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2708075"/>
                  </p:ext>
                </p:extLst>
              </p:nvPr>
            </p:nvGraphicFramePr>
            <p:xfrm>
              <a:off x="5044440" y="1553235"/>
              <a:ext cx="7132320" cy="438912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566160">
                      <a:extLst>
                        <a:ext uri="{9D8B030D-6E8A-4147-A177-3AD203B41FA5}">
                          <a16:colId xmlns:a16="http://schemas.microsoft.com/office/drawing/2014/main" val="2059867039"/>
                        </a:ext>
                      </a:extLst>
                    </a:gridCol>
                    <a:gridCol w="3566160">
                      <a:extLst>
                        <a:ext uri="{9D8B030D-6E8A-4147-A177-3AD203B41FA5}">
                          <a16:colId xmlns:a16="http://schemas.microsoft.com/office/drawing/2014/main" val="2351821794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71" t="-2000" r="-100512" b="-4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dirty="0"/>
                            <a:t>インフルエンサーにより</a:t>
                          </a:r>
                          <a:endParaRPr kumimoji="1" lang="en-US" altLang="ja-JP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dirty="0"/>
                            <a:t>活性化したユーザーの平均</a:t>
                          </a:r>
                          <a:r>
                            <a:rPr kumimoji="1" lang="en-US" altLang="ja-JP" dirty="0"/>
                            <a:t> 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dirty="0"/>
                            <a:t>/ </a:t>
                          </a:r>
                          <a:r>
                            <a:rPr kumimoji="1" lang="ja-JP" altLang="en-US" dirty="0"/>
                            <a:t>全ユーザー数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9534416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200" dirty="0"/>
                            <a:t>0</a:t>
                          </a:r>
                          <a:endParaRPr kumimoji="1" lang="ja-JP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200" dirty="0"/>
                            <a:t>0 / 4039</a:t>
                          </a:r>
                          <a:endParaRPr kumimoji="1" lang="ja-JP" alt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1818707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200" dirty="0"/>
                            <a:t>100</a:t>
                          </a:r>
                          <a:endParaRPr kumimoji="1" lang="ja-JP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200" dirty="0"/>
                            <a:t>208.34 / 4039</a:t>
                          </a:r>
                          <a:endParaRPr kumimoji="1" lang="ja-JP" alt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6446049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200" dirty="0"/>
                            <a:t>200</a:t>
                          </a:r>
                          <a:endParaRPr kumimoji="1" lang="ja-JP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200" dirty="0"/>
                            <a:t>459.46 / 4039</a:t>
                          </a:r>
                          <a:endParaRPr kumimoji="1" lang="ja-JP" alt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7898711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200" dirty="0"/>
                            <a:t>300</a:t>
                          </a:r>
                          <a:endParaRPr kumimoji="1" lang="ja-JP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200" dirty="0"/>
                            <a:t>822.48 / 4039</a:t>
                          </a:r>
                          <a:endParaRPr kumimoji="1" lang="ja-JP" alt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9443534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200" dirty="0"/>
                            <a:t>400</a:t>
                          </a:r>
                          <a:endParaRPr kumimoji="1" lang="ja-JP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200" dirty="0"/>
                            <a:t>1075.44 / 4039</a:t>
                          </a:r>
                          <a:endParaRPr kumimoji="1" lang="ja-JP" alt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581064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200" dirty="0"/>
                            <a:t>500</a:t>
                          </a:r>
                          <a:endParaRPr kumimoji="1" lang="ja-JP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200" dirty="0"/>
                            <a:t>1332.66 / 4039</a:t>
                          </a:r>
                          <a:endParaRPr kumimoji="1" lang="ja-JP" alt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579415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25087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CFC46E-227A-4D87-B33F-F32817D6D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374" y="51618"/>
            <a:ext cx="11968626" cy="666840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結果</a:t>
            </a:r>
            <a:r>
              <a:rPr kumimoji="1" lang="en-US" altLang="ja-JP" dirty="0"/>
              <a:t>:</a:t>
            </a:r>
            <a:r>
              <a:rPr lang="ja-JP" altLang="en-US" dirty="0"/>
              <a:t> </a:t>
            </a:r>
            <a:r>
              <a:rPr lang="ja-JP" altLang="en-US" sz="4000" dirty="0"/>
              <a:t>線形閾値モデル </a:t>
            </a:r>
            <a:r>
              <a:rPr lang="en-US" altLang="ja-JP" sz="4000" dirty="0"/>
              <a:t>(Twitter</a:t>
            </a:r>
            <a:r>
              <a:rPr lang="ja-JP" altLang="en-US" sz="4000" dirty="0"/>
              <a:t>のソーシャルグラフ</a:t>
            </a:r>
            <a:r>
              <a:rPr lang="en-US" altLang="ja-JP" sz="4000" dirty="0"/>
              <a:t>)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B091E22-67CD-4261-8174-D7D9D281A0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F0D982-9803-4B95-931A-6E5198CB2332}" type="slidenum">
              <a:rPr lang="ja-JP" altLang="en-US" smtClean="0"/>
              <a:pPr/>
              <a:t>17</a:t>
            </a:fld>
            <a:endParaRPr lang="ja-JP" altLang="en-US" dirty="0"/>
          </a:p>
        </p:txBody>
      </p:sp>
      <p:pic>
        <p:nvPicPr>
          <p:cNvPr id="7" name="図 6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C6D8B839-4177-4538-8818-AF1D90EA84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6841"/>
            <a:ext cx="5516886" cy="46622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 7">
                <a:extLst>
                  <a:ext uri="{FF2B5EF4-FFF2-40B4-BE49-F238E27FC236}">
                    <a16:creationId xmlns:a16="http://schemas.microsoft.com/office/drawing/2014/main" id="{1B237FE3-4E5F-4D2F-8E28-4DB84F6D69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7471618"/>
                  </p:ext>
                </p:extLst>
              </p:nvPr>
            </p:nvGraphicFramePr>
            <p:xfrm>
              <a:off x="5044440" y="1659915"/>
              <a:ext cx="7132320" cy="438912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566160">
                      <a:extLst>
                        <a:ext uri="{9D8B030D-6E8A-4147-A177-3AD203B41FA5}">
                          <a16:colId xmlns:a16="http://schemas.microsoft.com/office/drawing/2014/main" val="2059867039"/>
                        </a:ext>
                      </a:extLst>
                    </a:gridCol>
                    <a:gridCol w="3566160">
                      <a:extLst>
                        <a:ext uri="{9D8B030D-6E8A-4147-A177-3AD203B41FA5}">
                          <a16:colId xmlns:a16="http://schemas.microsoft.com/office/drawing/2014/main" val="2351821794"/>
                        </a:ext>
                      </a:extLst>
                    </a:gridCol>
                  </a:tblGrid>
                  <a:tr h="65656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50000"/>
                            </a:lnSpc>
                          </a:pPr>
                          <a:r>
                            <a:rPr kumimoji="1" lang="ja-JP" altLang="en-US" dirty="0"/>
                            <a:t>インフルエンサーの数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oMath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dirty="0"/>
                            <a:t>インフルエンサーにより</a:t>
                          </a:r>
                          <a:endParaRPr kumimoji="1" lang="en-US" altLang="ja-JP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dirty="0"/>
                            <a:t>活性化したユーザーの平均</a:t>
                          </a:r>
                          <a:r>
                            <a:rPr kumimoji="1" lang="en-US" altLang="ja-JP" dirty="0"/>
                            <a:t> 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dirty="0"/>
                            <a:t>/ </a:t>
                          </a:r>
                          <a:r>
                            <a:rPr kumimoji="1" lang="ja-JP" altLang="en-US" dirty="0"/>
                            <a:t>全ユーザー数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9534416"/>
                      </a:ext>
                    </a:extLst>
                  </a:tr>
                  <a:tr h="5533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200" dirty="0"/>
                            <a:t>0</a:t>
                          </a:r>
                          <a:endParaRPr kumimoji="1" lang="ja-JP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200" dirty="0"/>
                            <a:t>0 / 81306</a:t>
                          </a:r>
                          <a:endParaRPr kumimoji="1" lang="ja-JP" alt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1818707"/>
                      </a:ext>
                    </a:extLst>
                  </a:tr>
                  <a:tr h="5533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200" dirty="0"/>
                            <a:t>1000</a:t>
                          </a:r>
                          <a:endParaRPr kumimoji="1" lang="ja-JP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200" dirty="0"/>
                            <a:t>4173.6 / 81306</a:t>
                          </a:r>
                          <a:endParaRPr kumimoji="1" lang="ja-JP" alt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64460495"/>
                      </a:ext>
                    </a:extLst>
                  </a:tr>
                  <a:tr h="5533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200" dirty="0"/>
                            <a:t>2000</a:t>
                          </a:r>
                          <a:endParaRPr kumimoji="1" lang="ja-JP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200" dirty="0"/>
                            <a:t>4066.2 / 81306</a:t>
                          </a:r>
                          <a:endParaRPr kumimoji="1" lang="ja-JP" alt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7898711"/>
                      </a:ext>
                    </a:extLst>
                  </a:tr>
                  <a:tr h="5533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200" dirty="0"/>
                            <a:t>3000</a:t>
                          </a:r>
                          <a:endParaRPr kumimoji="1" lang="ja-JP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200" dirty="0"/>
                            <a:t> 6537.2 / 81306</a:t>
                          </a:r>
                          <a:endParaRPr kumimoji="1" lang="ja-JP" alt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9443534"/>
                      </a:ext>
                    </a:extLst>
                  </a:tr>
                  <a:tr h="5533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200" dirty="0"/>
                            <a:t>4000</a:t>
                          </a:r>
                          <a:endParaRPr kumimoji="1" lang="ja-JP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200" dirty="0"/>
                            <a:t>9147.4 / 81306</a:t>
                          </a:r>
                          <a:endParaRPr kumimoji="1" lang="ja-JP" alt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5810643"/>
                      </a:ext>
                    </a:extLst>
                  </a:tr>
                  <a:tr h="5533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200" dirty="0"/>
                            <a:t>5000</a:t>
                          </a:r>
                          <a:endParaRPr kumimoji="1" lang="ja-JP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200" dirty="0"/>
                            <a:t>10766.8 / 81306</a:t>
                          </a:r>
                          <a:endParaRPr kumimoji="1" lang="ja-JP" alt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57941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 7">
                <a:extLst>
                  <a:ext uri="{FF2B5EF4-FFF2-40B4-BE49-F238E27FC236}">
                    <a16:creationId xmlns:a16="http://schemas.microsoft.com/office/drawing/2014/main" id="{1B237FE3-4E5F-4D2F-8E28-4DB84F6D69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7471618"/>
                  </p:ext>
                </p:extLst>
              </p:nvPr>
            </p:nvGraphicFramePr>
            <p:xfrm>
              <a:off x="5044440" y="1659915"/>
              <a:ext cx="7132320" cy="438912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566160">
                      <a:extLst>
                        <a:ext uri="{9D8B030D-6E8A-4147-A177-3AD203B41FA5}">
                          <a16:colId xmlns:a16="http://schemas.microsoft.com/office/drawing/2014/main" val="2059867039"/>
                        </a:ext>
                      </a:extLst>
                    </a:gridCol>
                    <a:gridCol w="3566160">
                      <a:extLst>
                        <a:ext uri="{9D8B030D-6E8A-4147-A177-3AD203B41FA5}">
                          <a16:colId xmlns:a16="http://schemas.microsoft.com/office/drawing/2014/main" val="2351821794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71" t="-2000" r="-100512" b="-4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dirty="0"/>
                            <a:t>インフルエンサーにより</a:t>
                          </a:r>
                          <a:endParaRPr kumimoji="1" lang="en-US" altLang="ja-JP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dirty="0"/>
                            <a:t>活性化したユーザーの平均</a:t>
                          </a:r>
                          <a:r>
                            <a:rPr kumimoji="1" lang="en-US" altLang="ja-JP" dirty="0"/>
                            <a:t> 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dirty="0"/>
                            <a:t>/ </a:t>
                          </a:r>
                          <a:r>
                            <a:rPr kumimoji="1" lang="ja-JP" altLang="en-US" dirty="0"/>
                            <a:t>全ユーザー数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9534416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200" dirty="0"/>
                            <a:t>0</a:t>
                          </a:r>
                          <a:endParaRPr kumimoji="1" lang="ja-JP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200" dirty="0"/>
                            <a:t>0 / 81306</a:t>
                          </a:r>
                          <a:endParaRPr kumimoji="1" lang="ja-JP" alt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1818707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200" dirty="0"/>
                            <a:t>1000</a:t>
                          </a:r>
                          <a:endParaRPr kumimoji="1" lang="ja-JP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200" dirty="0"/>
                            <a:t>4173.6 / 81306</a:t>
                          </a:r>
                          <a:endParaRPr kumimoji="1" lang="ja-JP" alt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6446049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200" dirty="0"/>
                            <a:t>2000</a:t>
                          </a:r>
                          <a:endParaRPr kumimoji="1" lang="ja-JP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200" dirty="0"/>
                            <a:t>4066.2 / 81306</a:t>
                          </a:r>
                          <a:endParaRPr kumimoji="1" lang="ja-JP" alt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7898711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200" dirty="0"/>
                            <a:t>3000</a:t>
                          </a:r>
                          <a:endParaRPr kumimoji="1" lang="ja-JP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200" dirty="0"/>
                            <a:t> 6537.2 / 81306</a:t>
                          </a:r>
                          <a:endParaRPr kumimoji="1" lang="ja-JP" alt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9443534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200" dirty="0"/>
                            <a:t>4000</a:t>
                          </a:r>
                          <a:endParaRPr kumimoji="1" lang="ja-JP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200" dirty="0"/>
                            <a:t>9147.4 / 81306</a:t>
                          </a:r>
                          <a:endParaRPr kumimoji="1" lang="ja-JP" alt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581064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200" dirty="0"/>
                            <a:t>5000</a:t>
                          </a:r>
                          <a:endParaRPr kumimoji="1" lang="ja-JP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200" dirty="0"/>
                            <a:t>10766.8 / 81306</a:t>
                          </a:r>
                          <a:endParaRPr kumimoji="1" lang="ja-JP" alt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579415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51693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CFC46E-227A-4D87-B33F-F32817D6D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374" y="51618"/>
            <a:ext cx="11968626" cy="666840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結果</a:t>
            </a:r>
            <a:r>
              <a:rPr kumimoji="1" lang="en-US" altLang="ja-JP" dirty="0"/>
              <a:t>: </a:t>
            </a:r>
            <a:r>
              <a:rPr kumimoji="1" lang="ja-JP" altLang="en-US" sz="3600" dirty="0"/>
              <a:t>独立カスケードモデル </a:t>
            </a:r>
            <a:r>
              <a:rPr kumimoji="1" lang="en-US" altLang="ja-JP" sz="3600" dirty="0"/>
              <a:t>(Facebook</a:t>
            </a:r>
            <a:r>
              <a:rPr kumimoji="1" lang="ja-JP" altLang="en-US" sz="3600" dirty="0"/>
              <a:t>のソーシャルグラフ</a:t>
            </a:r>
            <a:r>
              <a:rPr kumimoji="1" lang="en-US" altLang="ja-JP" sz="3600" dirty="0"/>
              <a:t>)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B091E22-67CD-4261-8174-D7D9D281A0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F0D982-9803-4B95-931A-6E5198CB2332}" type="slidenum">
              <a:rPr lang="ja-JP" altLang="en-US" smtClean="0"/>
              <a:pPr/>
              <a:t>18</a:t>
            </a:fld>
            <a:endParaRPr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665043C-FD40-4B6D-BFEC-AC023CD3E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5880"/>
            <a:ext cx="5490977" cy="48615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 6">
                <a:extLst>
                  <a:ext uri="{FF2B5EF4-FFF2-40B4-BE49-F238E27FC236}">
                    <a16:creationId xmlns:a16="http://schemas.microsoft.com/office/drawing/2014/main" id="{02E1757F-0FA0-465F-AD83-9F012FA9DDC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1888536"/>
                  </p:ext>
                </p:extLst>
              </p:nvPr>
            </p:nvGraphicFramePr>
            <p:xfrm>
              <a:off x="5151120" y="1659915"/>
              <a:ext cx="7056120" cy="438912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566160">
                      <a:extLst>
                        <a:ext uri="{9D8B030D-6E8A-4147-A177-3AD203B41FA5}">
                          <a16:colId xmlns:a16="http://schemas.microsoft.com/office/drawing/2014/main" val="2059867039"/>
                        </a:ext>
                      </a:extLst>
                    </a:gridCol>
                    <a:gridCol w="3489960">
                      <a:extLst>
                        <a:ext uri="{9D8B030D-6E8A-4147-A177-3AD203B41FA5}">
                          <a16:colId xmlns:a16="http://schemas.microsoft.com/office/drawing/2014/main" val="2351821794"/>
                        </a:ext>
                      </a:extLst>
                    </a:gridCol>
                  </a:tblGrid>
                  <a:tr h="65656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2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dirty="0"/>
                            <a:t>インフルエンサーの数</a:t>
                          </a:r>
                          <a:r>
                            <a:rPr kumimoji="1" lang="ja-JP" altLang="en-US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oMath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dirty="0"/>
                            <a:t>インフルエンサーにより</a:t>
                          </a:r>
                          <a:endParaRPr kumimoji="1" lang="en-US" altLang="ja-JP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dirty="0"/>
                            <a:t>活性化したユーザーの平均</a:t>
                          </a:r>
                          <a:r>
                            <a:rPr kumimoji="1" lang="en-US" altLang="ja-JP" dirty="0"/>
                            <a:t> 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dirty="0"/>
                            <a:t>/ </a:t>
                          </a:r>
                          <a:r>
                            <a:rPr kumimoji="1" lang="ja-JP" altLang="en-US" dirty="0"/>
                            <a:t>全ユーザー数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9534416"/>
                      </a:ext>
                    </a:extLst>
                  </a:tr>
                  <a:tr h="5533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200" dirty="0"/>
                            <a:t>0</a:t>
                          </a:r>
                          <a:endParaRPr kumimoji="1" lang="ja-JP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200" dirty="0"/>
                            <a:t>0 / 4039</a:t>
                          </a:r>
                          <a:endParaRPr kumimoji="1" lang="ja-JP" alt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1818707"/>
                      </a:ext>
                    </a:extLst>
                  </a:tr>
                  <a:tr h="5533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200" dirty="0"/>
                            <a:t>100</a:t>
                          </a:r>
                          <a:endParaRPr kumimoji="1" lang="ja-JP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200" dirty="0"/>
                            <a:t>3924.24 / 4039</a:t>
                          </a:r>
                          <a:endParaRPr kumimoji="1" lang="ja-JP" alt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64460495"/>
                      </a:ext>
                    </a:extLst>
                  </a:tr>
                  <a:tr h="5533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200" dirty="0"/>
                            <a:t>200</a:t>
                          </a:r>
                          <a:endParaRPr kumimoji="1" lang="ja-JP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200" dirty="0"/>
                            <a:t>3932.34 / 4039</a:t>
                          </a:r>
                          <a:endParaRPr kumimoji="1" lang="ja-JP" alt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7898711"/>
                      </a:ext>
                    </a:extLst>
                  </a:tr>
                  <a:tr h="5533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200" dirty="0"/>
                            <a:t>300</a:t>
                          </a:r>
                          <a:endParaRPr kumimoji="1" lang="ja-JP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200" dirty="0"/>
                            <a:t>3936.98 / 4039</a:t>
                          </a:r>
                          <a:endParaRPr kumimoji="1" lang="ja-JP" alt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9443534"/>
                      </a:ext>
                    </a:extLst>
                  </a:tr>
                  <a:tr h="5533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200" dirty="0"/>
                            <a:t>400</a:t>
                          </a:r>
                          <a:endParaRPr kumimoji="1" lang="ja-JP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200" dirty="0"/>
                            <a:t>3939.86 / 4039</a:t>
                          </a:r>
                          <a:endParaRPr kumimoji="1" lang="ja-JP" alt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5810643"/>
                      </a:ext>
                    </a:extLst>
                  </a:tr>
                  <a:tr h="5533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200" dirty="0"/>
                            <a:t>500</a:t>
                          </a:r>
                          <a:endParaRPr kumimoji="1" lang="ja-JP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200" dirty="0"/>
                            <a:t>3942.02 / 4039</a:t>
                          </a:r>
                          <a:endParaRPr kumimoji="1" lang="ja-JP" alt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57941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 6">
                <a:extLst>
                  <a:ext uri="{FF2B5EF4-FFF2-40B4-BE49-F238E27FC236}">
                    <a16:creationId xmlns:a16="http://schemas.microsoft.com/office/drawing/2014/main" id="{02E1757F-0FA0-465F-AD83-9F012FA9DDC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1888536"/>
                  </p:ext>
                </p:extLst>
              </p:nvPr>
            </p:nvGraphicFramePr>
            <p:xfrm>
              <a:off x="5151120" y="1659915"/>
              <a:ext cx="7056120" cy="438912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566160">
                      <a:extLst>
                        <a:ext uri="{9D8B030D-6E8A-4147-A177-3AD203B41FA5}">
                          <a16:colId xmlns:a16="http://schemas.microsoft.com/office/drawing/2014/main" val="2059867039"/>
                        </a:ext>
                      </a:extLst>
                    </a:gridCol>
                    <a:gridCol w="3489960">
                      <a:extLst>
                        <a:ext uri="{9D8B030D-6E8A-4147-A177-3AD203B41FA5}">
                          <a16:colId xmlns:a16="http://schemas.microsoft.com/office/drawing/2014/main" val="2351821794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42" t="-2000" r="-98632" b="-4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dirty="0"/>
                            <a:t>インフルエンサーにより</a:t>
                          </a:r>
                          <a:endParaRPr kumimoji="1" lang="en-US" altLang="ja-JP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dirty="0"/>
                            <a:t>活性化したユーザーの平均</a:t>
                          </a:r>
                          <a:r>
                            <a:rPr kumimoji="1" lang="en-US" altLang="ja-JP" dirty="0"/>
                            <a:t> 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dirty="0"/>
                            <a:t>/ </a:t>
                          </a:r>
                          <a:r>
                            <a:rPr kumimoji="1" lang="ja-JP" altLang="en-US" dirty="0"/>
                            <a:t>全ユーザー数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9534416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200" dirty="0"/>
                            <a:t>0</a:t>
                          </a:r>
                          <a:endParaRPr kumimoji="1" lang="ja-JP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200" dirty="0"/>
                            <a:t>0 / 4039</a:t>
                          </a:r>
                          <a:endParaRPr kumimoji="1" lang="ja-JP" alt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1818707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200" dirty="0"/>
                            <a:t>100</a:t>
                          </a:r>
                          <a:endParaRPr kumimoji="1" lang="ja-JP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200" dirty="0"/>
                            <a:t>3924.24 / 4039</a:t>
                          </a:r>
                          <a:endParaRPr kumimoji="1" lang="ja-JP" alt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6446049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200" dirty="0"/>
                            <a:t>200</a:t>
                          </a:r>
                          <a:endParaRPr kumimoji="1" lang="ja-JP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200" dirty="0"/>
                            <a:t>3932.34 / 4039</a:t>
                          </a:r>
                          <a:endParaRPr kumimoji="1" lang="ja-JP" alt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7898711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200" dirty="0"/>
                            <a:t>300</a:t>
                          </a:r>
                          <a:endParaRPr kumimoji="1" lang="ja-JP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200" dirty="0"/>
                            <a:t>3936.98 / 4039</a:t>
                          </a:r>
                          <a:endParaRPr kumimoji="1" lang="ja-JP" alt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9443534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200" dirty="0"/>
                            <a:t>400</a:t>
                          </a:r>
                          <a:endParaRPr kumimoji="1" lang="ja-JP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200" dirty="0"/>
                            <a:t>3939.86 / 4039</a:t>
                          </a:r>
                          <a:endParaRPr kumimoji="1" lang="ja-JP" alt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581064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200" dirty="0"/>
                            <a:t>500</a:t>
                          </a:r>
                          <a:endParaRPr kumimoji="1" lang="ja-JP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200" dirty="0"/>
                            <a:t>3942.02 / 4039</a:t>
                          </a:r>
                          <a:endParaRPr kumimoji="1" lang="ja-JP" alt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579415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34792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CFC46E-227A-4D87-B33F-F32817D6D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374" y="51618"/>
            <a:ext cx="11968626" cy="66684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結果</a:t>
            </a:r>
            <a:r>
              <a:rPr kumimoji="1" lang="en-US" altLang="ja-JP" dirty="0"/>
              <a:t>: </a:t>
            </a:r>
            <a:r>
              <a:rPr kumimoji="1" lang="ja-JP" altLang="en-US" sz="3600" dirty="0"/>
              <a:t>独立カスケードモデル</a:t>
            </a:r>
            <a:r>
              <a:rPr kumimoji="1" lang="en-US" altLang="ja-JP" sz="3600" dirty="0"/>
              <a:t>(Twitter</a:t>
            </a:r>
            <a:r>
              <a:rPr kumimoji="1" lang="ja-JP" altLang="en-US" sz="3600" dirty="0"/>
              <a:t>のソーシャルグラフ</a:t>
            </a:r>
            <a:r>
              <a:rPr kumimoji="1" lang="en-US" altLang="ja-JP" sz="3600" dirty="0"/>
              <a:t>)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B091E22-67CD-4261-8174-D7D9D281A0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F0D982-9803-4B95-931A-6E5198CB2332}" type="slidenum">
              <a:rPr lang="ja-JP" altLang="en-US" smtClean="0"/>
              <a:pPr/>
              <a:t>19</a:t>
            </a:fld>
            <a:endParaRPr lang="ja-JP" altLang="en-US" dirty="0"/>
          </a:p>
        </p:txBody>
      </p:sp>
      <p:pic>
        <p:nvPicPr>
          <p:cNvPr id="5" name="図 4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2115976B-F484-4E4C-82AC-E38C12628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71600"/>
            <a:ext cx="5547360" cy="45719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C4CFCD89-C5C9-4506-8DC0-979F9702D6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3892957"/>
                  </p:ext>
                </p:extLst>
              </p:nvPr>
            </p:nvGraphicFramePr>
            <p:xfrm>
              <a:off x="5151120" y="1659915"/>
              <a:ext cx="7010400" cy="438912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596640">
                      <a:extLst>
                        <a:ext uri="{9D8B030D-6E8A-4147-A177-3AD203B41FA5}">
                          <a16:colId xmlns:a16="http://schemas.microsoft.com/office/drawing/2014/main" val="2059867039"/>
                        </a:ext>
                      </a:extLst>
                    </a:gridCol>
                    <a:gridCol w="3413760">
                      <a:extLst>
                        <a:ext uri="{9D8B030D-6E8A-4147-A177-3AD203B41FA5}">
                          <a16:colId xmlns:a16="http://schemas.microsoft.com/office/drawing/2014/main" val="2351821794"/>
                        </a:ext>
                      </a:extLst>
                    </a:gridCol>
                  </a:tblGrid>
                  <a:tr h="59560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50000"/>
                            </a:lnSpc>
                          </a:pPr>
                          <a:r>
                            <a:rPr kumimoji="1" lang="ja-JP" altLang="en-US" dirty="0"/>
                            <a:t>インフルエンサーの数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oMath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dirty="0"/>
                            <a:t>インフルエンサーにより</a:t>
                          </a:r>
                          <a:endParaRPr kumimoji="1" lang="en-US" altLang="ja-JP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dirty="0"/>
                            <a:t>活性化したユーザーの平均</a:t>
                          </a:r>
                          <a:r>
                            <a:rPr kumimoji="1" lang="en-US" altLang="ja-JP" dirty="0"/>
                            <a:t> 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dirty="0"/>
                            <a:t>/ </a:t>
                          </a:r>
                          <a:r>
                            <a:rPr kumimoji="1" lang="ja-JP" altLang="en-US" dirty="0"/>
                            <a:t>全ユーザー数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9534416"/>
                      </a:ext>
                    </a:extLst>
                  </a:tr>
                  <a:tr h="5533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200" dirty="0"/>
                            <a:t>0</a:t>
                          </a:r>
                          <a:endParaRPr kumimoji="1" lang="ja-JP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200" dirty="0"/>
                            <a:t>0 / 81306</a:t>
                          </a:r>
                          <a:endParaRPr kumimoji="1" lang="ja-JP" alt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1818707"/>
                      </a:ext>
                    </a:extLst>
                  </a:tr>
                  <a:tr h="5533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200" dirty="0"/>
                            <a:t>1000</a:t>
                          </a:r>
                          <a:endParaRPr kumimoji="1" lang="ja-JP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200" dirty="0"/>
                            <a:t>76661.6 / 81306</a:t>
                          </a:r>
                          <a:endParaRPr kumimoji="1" lang="ja-JP" alt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64460495"/>
                      </a:ext>
                    </a:extLst>
                  </a:tr>
                  <a:tr h="5533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200" dirty="0"/>
                            <a:t>2000</a:t>
                          </a:r>
                          <a:endParaRPr kumimoji="1" lang="ja-JP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200" dirty="0"/>
                            <a:t>76663.4 / 81306</a:t>
                          </a:r>
                          <a:endParaRPr kumimoji="1" lang="ja-JP" alt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7898711"/>
                      </a:ext>
                    </a:extLst>
                  </a:tr>
                  <a:tr h="5533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200" dirty="0"/>
                            <a:t>3000</a:t>
                          </a:r>
                          <a:endParaRPr kumimoji="1" lang="ja-JP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200" dirty="0"/>
                            <a:t>76842.4 / 81306</a:t>
                          </a:r>
                          <a:endParaRPr kumimoji="1" lang="ja-JP" alt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9443534"/>
                      </a:ext>
                    </a:extLst>
                  </a:tr>
                  <a:tr h="5533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200" dirty="0"/>
                            <a:t>4000</a:t>
                          </a:r>
                          <a:endParaRPr kumimoji="1" lang="ja-JP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200" dirty="0"/>
                            <a:t>76751.6 / 81306</a:t>
                          </a:r>
                          <a:endParaRPr kumimoji="1" lang="ja-JP" alt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5810643"/>
                      </a:ext>
                    </a:extLst>
                  </a:tr>
                  <a:tr h="5533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200" dirty="0"/>
                            <a:t>5000</a:t>
                          </a:r>
                          <a:endParaRPr kumimoji="1" lang="ja-JP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200" dirty="0"/>
                            <a:t>76656.2 / 81306</a:t>
                          </a:r>
                          <a:endParaRPr kumimoji="1" lang="ja-JP" alt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57941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C4CFCD89-C5C9-4506-8DC0-979F9702D6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3892957"/>
                  </p:ext>
                </p:extLst>
              </p:nvPr>
            </p:nvGraphicFramePr>
            <p:xfrm>
              <a:off x="5151120" y="1659915"/>
              <a:ext cx="7010400" cy="438912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596640">
                      <a:extLst>
                        <a:ext uri="{9D8B030D-6E8A-4147-A177-3AD203B41FA5}">
                          <a16:colId xmlns:a16="http://schemas.microsoft.com/office/drawing/2014/main" val="2059867039"/>
                        </a:ext>
                      </a:extLst>
                    </a:gridCol>
                    <a:gridCol w="3413760">
                      <a:extLst>
                        <a:ext uri="{9D8B030D-6E8A-4147-A177-3AD203B41FA5}">
                          <a16:colId xmlns:a16="http://schemas.microsoft.com/office/drawing/2014/main" val="2351821794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39" t="-2000" r="-95763" b="-4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dirty="0"/>
                            <a:t>インフルエンサーにより</a:t>
                          </a:r>
                          <a:endParaRPr kumimoji="1" lang="en-US" altLang="ja-JP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dirty="0"/>
                            <a:t>活性化したユーザーの平均</a:t>
                          </a:r>
                          <a:r>
                            <a:rPr kumimoji="1" lang="en-US" altLang="ja-JP" dirty="0"/>
                            <a:t> 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dirty="0"/>
                            <a:t>/ </a:t>
                          </a:r>
                          <a:r>
                            <a:rPr kumimoji="1" lang="ja-JP" altLang="en-US" dirty="0"/>
                            <a:t>全ユーザー数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9534416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200" dirty="0"/>
                            <a:t>0</a:t>
                          </a:r>
                          <a:endParaRPr kumimoji="1" lang="ja-JP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200" dirty="0"/>
                            <a:t>0 / 81306</a:t>
                          </a:r>
                          <a:endParaRPr kumimoji="1" lang="ja-JP" alt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1818707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200" dirty="0"/>
                            <a:t>1000</a:t>
                          </a:r>
                          <a:endParaRPr kumimoji="1" lang="ja-JP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200" dirty="0"/>
                            <a:t>76661.6 / 81306</a:t>
                          </a:r>
                          <a:endParaRPr kumimoji="1" lang="ja-JP" alt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6446049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200" dirty="0"/>
                            <a:t>2000</a:t>
                          </a:r>
                          <a:endParaRPr kumimoji="1" lang="ja-JP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200" dirty="0"/>
                            <a:t>76663.4 / 81306</a:t>
                          </a:r>
                          <a:endParaRPr kumimoji="1" lang="ja-JP" alt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7898711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200" dirty="0"/>
                            <a:t>3000</a:t>
                          </a:r>
                          <a:endParaRPr kumimoji="1" lang="ja-JP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200" dirty="0"/>
                            <a:t>76842.4 / 81306</a:t>
                          </a:r>
                          <a:endParaRPr kumimoji="1" lang="ja-JP" alt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9443534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200" dirty="0"/>
                            <a:t>4000</a:t>
                          </a:r>
                          <a:endParaRPr kumimoji="1" lang="ja-JP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200" dirty="0"/>
                            <a:t>76751.6 / 81306</a:t>
                          </a:r>
                          <a:endParaRPr kumimoji="1" lang="ja-JP" alt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581064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200" dirty="0"/>
                            <a:t>5000</a:t>
                          </a:r>
                          <a:endParaRPr kumimoji="1" lang="ja-JP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200" dirty="0"/>
                            <a:t>76656.2 / 81306</a:t>
                          </a:r>
                          <a:endParaRPr kumimoji="1" lang="ja-JP" alt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579415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51269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6BF253-18B9-4B1B-B48D-79328298A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影響力最大化問題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FED8183-AEAA-4705-B646-62F931C700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F0D982-9803-4B95-931A-6E5198CB2332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5" name="スライド番号プレースホルダー 2">
            <a:extLst>
              <a:ext uri="{FF2B5EF4-FFF2-40B4-BE49-F238E27FC236}">
                <a16:creationId xmlns:a16="http://schemas.microsoft.com/office/drawing/2014/main" id="{23FBDE90-2FE2-4C06-9C55-6F03D05F31FB}"/>
              </a:ext>
            </a:extLst>
          </p:cNvPr>
          <p:cNvSpPr txBox="1">
            <a:spLocks/>
          </p:cNvSpPr>
          <p:nvPr/>
        </p:nvSpPr>
        <p:spPr>
          <a:xfrm>
            <a:off x="11581167" y="7173470"/>
            <a:ext cx="479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DF0D982-9803-4B95-931A-6E5198CB2332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807358B-9D7D-430D-87B4-D09CB8C38BDA}"/>
              </a:ext>
            </a:extLst>
          </p:cNvPr>
          <p:cNvSpPr txBox="1"/>
          <p:nvPr/>
        </p:nvSpPr>
        <p:spPr>
          <a:xfrm>
            <a:off x="7119588" y="4182850"/>
            <a:ext cx="34591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影響力を持つユーザー</a:t>
            </a:r>
            <a:r>
              <a:rPr lang="en-US" altLang="ja-JP" sz="2400" dirty="0"/>
              <a:t>(</a:t>
            </a:r>
            <a:r>
              <a:rPr lang="ja-JP" altLang="en-US" sz="2400" dirty="0"/>
              <a:t>インフルエンサー</a:t>
            </a:r>
            <a:r>
              <a:rPr lang="en-US" altLang="ja-JP" sz="2400" dirty="0"/>
              <a:t>)</a:t>
            </a:r>
            <a:endParaRPr kumimoji="1" lang="ja-JP" altLang="en-US" sz="2400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E67511DB-CA25-43E3-9CFD-F6286764783F}"/>
              </a:ext>
            </a:extLst>
          </p:cNvPr>
          <p:cNvGrpSpPr/>
          <p:nvPr/>
        </p:nvGrpSpPr>
        <p:grpSpPr>
          <a:xfrm>
            <a:off x="6731092" y="1127821"/>
            <a:ext cx="3144028" cy="3011339"/>
            <a:chOff x="737029" y="984737"/>
            <a:chExt cx="3144028" cy="3011339"/>
          </a:xfrm>
        </p:grpSpPr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1C4D67AF-F715-42B7-8668-763A9A1AF084}"/>
                </a:ext>
              </a:extLst>
            </p:cNvPr>
            <p:cNvSpPr/>
            <p:nvPr/>
          </p:nvSpPr>
          <p:spPr>
            <a:xfrm>
              <a:off x="737029" y="984737"/>
              <a:ext cx="3144028" cy="301133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F184711D-4A11-4214-8132-F5A1075F2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0531" y="1642149"/>
              <a:ext cx="862818" cy="862818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6FD2EFBD-847E-41F9-A014-D1D63F5D89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2167" y="2540135"/>
              <a:ext cx="844062" cy="844062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8FAE746E-E83B-4BB2-AA20-37BE81AD5D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4027" y="1369990"/>
              <a:ext cx="829994" cy="829994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6C2AAA8B-4474-473D-B580-26A96D16F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8097" y="2093738"/>
              <a:ext cx="942535" cy="942535"/>
            </a:xfrm>
            <a:prstGeom prst="rect">
              <a:avLst/>
            </a:prstGeom>
          </p:spPr>
        </p:pic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596789C6-4259-4AF7-9234-865106134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5056" y="2891564"/>
              <a:ext cx="956603" cy="956603"/>
            </a:xfrm>
            <a:prstGeom prst="rect">
              <a:avLst/>
            </a:prstGeom>
          </p:spPr>
        </p:pic>
      </p:grp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AB22D5F-009F-4D11-A3E2-B030DC665975}"/>
              </a:ext>
            </a:extLst>
          </p:cNvPr>
          <p:cNvSpPr txBox="1"/>
          <p:nvPr/>
        </p:nvSpPr>
        <p:spPr>
          <a:xfrm>
            <a:off x="1409535" y="5349358"/>
            <a:ext cx="107703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/>
              <a:t>ソーシャルネットワーク内のインフルエンサーを推定</a:t>
            </a:r>
            <a:endParaRPr lang="en-US" altLang="ja-JP" sz="2800" b="1" dirty="0"/>
          </a:p>
          <a:p>
            <a:r>
              <a:rPr lang="ja-JP" altLang="en-US" sz="2800" b="1" dirty="0"/>
              <a:t>インフルエンサーにより影響を受けたユーザー数を推定</a:t>
            </a:r>
            <a:endParaRPr kumimoji="1" lang="ja-JP" altLang="en-US" sz="2800" b="1" dirty="0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24EFAD5F-28BB-48A3-8CE0-51DC43092671}"/>
              </a:ext>
            </a:extLst>
          </p:cNvPr>
          <p:cNvSpPr/>
          <p:nvPr/>
        </p:nvSpPr>
        <p:spPr>
          <a:xfrm>
            <a:off x="1799811" y="1340798"/>
            <a:ext cx="2798695" cy="29230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6892712A-15C7-473E-B01F-E1756B69A3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354" y="3260815"/>
            <a:ext cx="867434" cy="867434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63AE4E22-1150-4423-B89F-D29BDAE027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132" y="2557033"/>
            <a:ext cx="887548" cy="887548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DE461C47-3781-46DC-9D87-F157A519B4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352" y="1613096"/>
            <a:ext cx="834037" cy="834037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B75C0967-91FF-40BF-95EE-84354A8EF33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346" y="1480034"/>
            <a:ext cx="828854" cy="828854"/>
          </a:xfrm>
          <a:prstGeom prst="rect">
            <a:avLst/>
          </a:prstGeom>
        </p:spPr>
      </p:pic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11E16566-C8B5-4962-ADBC-E32A6BAB37F0}"/>
              </a:ext>
            </a:extLst>
          </p:cNvPr>
          <p:cNvCxnSpPr>
            <a:cxnSpLocks/>
          </p:cNvCxnSpPr>
          <p:nvPr/>
        </p:nvCxnSpPr>
        <p:spPr>
          <a:xfrm flipH="1">
            <a:off x="2972427" y="2881010"/>
            <a:ext cx="3688269" cy="1932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0468F178-47A8-4AE0-B77F-F3BB8A51C405}"/>
              </a:ext>
            </a:extLst>
          </p:cNvPr>
          <p:cNvCxnSpPr>
            <a:cxnSpLocks/>
          </p:cNvCxnSpPr>
          <p:nvPr/>
        </p:nvCxnSpPr>
        <p:spPr>
          <a:xfrm flipH="1">
            <a:off x="3519343" y="2865775"/>
            <a:ext cx="3144029" cy="11011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E49ACD00-1DE9-4273-B672-1952A18FB727}"/>
              </a:ext>
            </a:extLst>
          </p:cNvPr>
          <p:cNvCxnSpPr>
            <a:cxnSpLocks/>
          </p:cNvCxnSpPr>
          <p:nvPr/>
        </p:nvCxnSpPr>
        <p:spPr>
          <a:xfrm flipH="1" flipV="1">
            <a:off x="2967530" y="2274858"/>
            <a:ext cx="3688269" cy="6061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B43A61C2-20C9-4B7D-9180-A3900431EA12}"/>
              </a:ext>
            </a:extLst>
          </p:cNvPr>
          <p:cNvCxnSpPr>
            <a:cxnSpLocks/>
          </p:cNvCxnSpPr>
          <p:nvPr/>
        </p:nvCxnSpPr>
        <p:spPr>
          <a:xfrm flipH="1" flipV="1">
            <a:off x="4010062" y="2170792"/>
            <a:ext cx="2628266" cy="6837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89E4B7C5-8D46-48E0-A3A0-4B2FE56DAA4E}"/>
              </a:ext>
            </a:extLst>
          </p:cNvPr>
          <p:cNvSpPr txBox="1"/>
          <p:nvPr/>
        </p:nvSpPr>
        <p:spPr>
          <a:xfrm>
            <a:off x="1361507" y="4308746"/>
            <a:ext cx="3727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 インフルエンサーにより</a:t>
            </a:r>
            <a:endParaRPr kumimoji="1" lang="en-US" altLang="ja-JP" sz="2400" dirty="0"/>
          </a:p>
          <a:p>
            <a:r>
              <a:rPr kumimoji="1" lang="ja-JP" altLang="en-US" sz="2400" dirty="0"/>
              <a:t> 影響を受けたユーザー</a:t>
            </a:r>
          </a:p>
        </p:txBody>
      </p:sp>
      <p:sp>
        <p:nvSpPr>
          <p:cNvPr id="4" name="吹き出し: 円形 3">
            <a:extLst>
              <a:ext uri="{FF2B5EF4-FFF2-40B4-BE49-F238E27FC236}">
                <a16:creationId xmlns:a16="http://schemas.microsoft.com/office/drawing/2014/main" id="{89FAC1F7-C537-4B04-8597-84D95B7D5203}"/>
              </a:ext>
            </a:extLst>
          </p:cNvPr>
          <p:cNvSpPr/>
          <p:nvPr/>
        </p:nvSpPr>
        <p:spPr>
          <a:xfrm>
            <a:off x="9623330" y="1060174"/>
            <a:ext cx="2437245" cy="1457103"/>
          </a:xfrm>
          <a:prstGeom prst="wedgeEllipseCallout">
            <a:avLst>
              <a:gd name="adj1" fmla="val -44125"/>
              <a:gd name="adj2" fmla="val 588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この商品</a:t>
            </a:r>
            <a:r>
              <a:rPr kumimoji="1" lang="ja-JP" altLang="en-US" sz="2400" dirty="0"/>
              <a:t>はおすすめ</a:t>
            </a:r>
          </a:p>
        </p:txBody>
      </p:sp>
      <p:sp>
        <p:nvSpPr>
          <p:cNvPr id="27" name="吹き出し: 円形 26">
            <a:extLst>
              <a:ext uri="{FF2B5EF4-FFF2-40B4-BE49-F238E27FC236}">
                <a16:creationId xmlns:a16="http://schemas.microsoft.com/office/drawing/2014/main" id="{9A296534-782D-4096-BF2F-50D96714CD1A}"/>
              </a:ext>
            </a:extLst>
          </p:cNvPr>
          <p:cNvSpPr/>
          <p:nvPr/>
        </p:nvSpPr>
        <p:spPr>
          <a:xfrm>
            <a:off x="117358" y="947530"/>
            <a:ext cx="2186270" cy="1457103"/>
          </a:xfrm>
          <a:prstGeom prst="wedgeEllipseCallout">
            <a:avLst>
              <a:gd name="adj1" fmla="val 32542"/>
              <a:gd name="adj2" fmla="val 6886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この商品を買おう</a:t>
            </a:r>
          </a:p>
        </p:txBody>
      </p:sp>
    </p:spTree>
    <p:extLst>
      <p:ext uri="{BB962C8B-B14F-4D97-AF65-F5344CB8AC3E}">
        <p14:creationId xmlns:p14="http://schemas.microsoft.com/office/powerpoint/2010/main" val="1519420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45CD64-5E09-44D1-8ACD-359194526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結論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345DAC7-CABD-4B16-ABE9-4906A0CB4B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F0D982-9803-4B95-931A-6E5198CB2332}" type="slidenum">
              <a:rPr lang="ja-JP" altLang="en-US" smtClean="0"/>
              <a:pPr/>
              <a:t>20</a:t>
            </a:fld>
            <a:endParaRPr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F045CFD1-B95F-42C0-9EA0-1A467A3644D0}"/>
              </a:ext>
            </a:extLst>
          </p:cNvPr>
          <p:cNvSpPr/>
          <p:nvPr/>
        </p:nvSpPr>
        <p:spPr>
          <a:xfrm>
            <a:off x="821636" y="4146201"/>
            <a:ext cx="10972798" cy="1839208"/>
          </a:xfrm>
          <a:prstGeom prst="round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4000" b="1" dirty="0"/>
              <a:t>口コミマーケティングでは</a:t>
            </a:r>
            <a:endParaRPr lang="en-US" altLang="ja-JP" sz="4000" b="1" dirty="0"/>
          </a:p>
          <a:p>
            <a:r>
              <a:rPr lang="ja-JP" altLang="en-US" sz="4000" b="1" dirty="0"/>
              <a:t>友人ならば片っ端から宣伝しておくと効果的</a:t>
            </a:r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1770B254-CE42-4CFE-B7BD-7A9848715B27}"/>
              </a:ext>
            </a:extLst>
          </p:cNvPr>
          <p:cNvSpPr/>
          <p:nvPr/>
        </p:nvSpPr>
        <p:spPr>
          <a:xfrm>
            <a:off x="5658677" y="2653935"/>
            <a:ext cx="1139687" cy="1427734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8FECFDD5-5E22-4E67-B573-662020852774}"/>
              </a:ext>
            </a:extLst>
          </p:cNvPr>
          <p:cNvSpPr/>
          <p:nvPr/>
        </p:nvSpPr>
        <p:spPr>
          <a:xfrm>
            <a:off x="834888" y="1164417"/>
            <a:ext cx="11092068" cy="1489518"/>
          </a:xfrm>
          <a:prstGeom prst="round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2800" b="1" dirty="0"/>
              <a:t>独立カスケードモデルでは</a:t>
            </a:r>
            <a:endParaRPr lang="en-US" altLang="ja-JP" sz="2800" b="1" dirty="0"/>
          </a:p>
          <a:p>
            <a:r>
              <a:rPr lang="ja-JP" altLang="en-US" sz="2800" b="1" dirty="0"/>
              <a:t>少数のインフルエンサーでも影響を受けたユーザーの数が多かった</a:t>
            </a:r>
          </a:p>
        </p:txBody>
      </p:sp>
    </p:spTree>
    <p:extLst>
      <p:ext uri="{BB962C8B-B14F-4D97-AF65-F5344CB8AC3E}">
        <p14:creationId xmlns:p14="http://schemas.microsoft.com/office/powerpoint/2010/main" val="2043844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A81DB7-177A-43B2-A261-5EFC95A4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影響力最大化問題の目的と意義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B78017F-FB0B-4426-B798-78D444ADE3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F0D982-9803-4B95-931A-6E5198CB2332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5FA081D-6EF5-40A4-A2FD-3719BE288523}"/>
              </a:ext>
            </a:extLst>
          </p:cNvPr>
          <p:cNvSpPr txBox="1"/>
          <p:nvPr/>
        </p:nvSpPr>
        <p:spPr>
          <a:xfrm>
            <a:off x="715618" y="1785368"/>
            <a:ext cx="11158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ソーシャルネットワーク内での口コミマーケティングの促進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6AF3B43-CF9C-4208-8697-B45E752F81C4}"/>
              </a:ext>
            </a:extLst>
          </p:cNvPr>
          <p:cNvSpPr txBox="1"/>
          <p:nvPr/>
        </p:nvSpPr>
        <p:spPr>
          <a:xfrm>
            <a:off x="742123" y="2531162"/>
            <a:ext cx="11039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ソーシャルネットワーク内のユーザーは大規模かつ友人関係が複雑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48F1D21-EEC0-49DD-ADA3-61E66E24A8F9}"/>
              </a:ext>
            </a:extLst>
          </p:cNvPr>
          <p:cNvSpPr txBox="1"/>
          <p:nvPr/>
        </p:nvSpPr>
        <p:spPr>
          <a:xfrm>
            <a:off x="756968" y="4846663"/>
            <a:ext cx="115426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インフルエンサーを効率よく見つける方法の発見と</a:t>
            </a:r>
            <a:endParaRPr kumimoji="1" lang="en-US" altLang="ja-JP" sz="3200" b="1" dirty="0"/>
          </a:p>
          <a:p>
            <a:r>
              <a:rPr kumimoji="1" lang="ja-JP" altLang="en-US" sz="3200" b="1" dirty="0"/>
              <a:t>効率的な</a:t>
            </a:r>
            <a:r>
              <a:rPr lang="ja-JP" altLang="en-US" sz="3200" b="1" dirty="0"/>
              <a:t>口コミ方法の検討</a:t>
            </a:r>
            <a:endParaRPr kumimoji="1" lang="ja-JP" altLang="en-US" sz="3200" b="1" dirty="0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9A5ABC66-649D-4DBE-974D-CB26482E4DF7}"/>
              </a:ext>
            </a:extLst>
          </p:cNvPr>
          <p:cNvSpPr/>
          <p:nvPr/>
        </p:nvSpPr>
        <p:spPr>
          <a:xfrm>
            <a:off x="848134" y="3193778"/>
            <a:ext cx="892806" cy="52322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425F826-9AF9-4B1A-A35F-444088EC508E}"/>
              </a:ext>
            </a:extLst>
          </p:cNvPr>
          <p:cNvSpPr txBox="1"/>
          <p:nvPr/>
        </p:nvSpPr>
        <p:spPr>
          <a:xfrm>
            <a:off x="1845365" y="3199573"/>
            <a:ext cx="7772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インフルエンサーを見つけることが困難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3D9D86AD-A464-4E5C-9251-34911E27D59C}"/>
              </a:ext>
            </a:extLst>
          </p:cNvPr>
          <p:cNvSpPr/>
          <p:nvPr/>
        </p:nvSpPr>
        <p:spPr>
          <a:xfrm>
            <a:off x="415723" y="920329"/>
            <a:ext cx="1398104" cy="666840"/>
          </a:xfrm>
          <a:prstGeom prst="round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/>
              <a:t>目的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60F74D06-5345-4EA5-BA4D-AE128196E7CE}"/>
              </a:ext>
            </a:extLst>
          </p:cNvPr>
          <p:cNvSpPr/>
          <p:nvPr/>
        </p:nvSpPr>
        <p:spPr>
          <a:xfrm>
            <a:off x="382592" y="4014715"/>
            <a:ext cx="1398104" cy="666840"/>
          </a:xfrm>
          <a:prstGeom prst="round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b="1" dirty="0"/>
              <a:t>意義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19984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271593-E98D-491D-8753-1ADC79201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374" y="51618"/>
            <a:ext cx="10358845" cy="666840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処理の概要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D4F6FB8-277C-44B4-8808-FA707D53CE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F0D982-9803-4B95-931A-6E5198CB2332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959F716B-A083-4142-8F21-74BCE43BC2D5}"/>
              </a:ext>
            </a:extLst>
          </p:cNvPr>
          <p:cNvSpPr/>
          <p:nvPr/>
        </p:nvSpPr>
        <p:spPr>
          <a:xfrm>
            <a:off x="6323760" y="851893"/>
            <a:ext cx="1242540" cy="736104"/>
          </a:xfrm>
          <a:prstGeom prst="round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/>
              <a:t>出力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44F16FA-BD0C-4D43-8918-CB2CEC79FF29}"/>
              </a:ext>
            </a:extLst>
          </p:cNvPr>
          <p:cNvSpPr/>
          <p:nvPr/>
        </p:nvSpPr>
        <p:spPr>
          <a:xfrm>
            <a:off x="280918" y="872998"/>
            <a:ext cx="1163569" cy="666840"/>
          </a:xfrm>
          <a:prstGeom prst="round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b="1" dirty="0"/>
              <a:t>入力</a:t>
            </a:r>
            <a:endParaRPr kumimoji="1" lang="ja-JP" altLang="en-US" sz="2800" b="1" dirty="0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F85C5912-66EA-43C0-96E9-CF4CE164C887}"/>
              </a:ext>
            </a:extLst>
          </p:cNvPr>
          <p:cNvGrpSpPr/>
          <p:nvPr/>
        </p:nvGrpSpPr>
        <p:grpSpPr>
          <a:xfrm>
            <a:off x="8570096" y="745495"/>
            <a:ext cx="2505533" cy="2366633"/>
            <a:chOff x="991004" y="1806677"/>
            <a:chExt cx="2505533" cy="2366633"/>
          </a:xfrm>
        </p:grpSpPr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C3EF2A96-F7FF-41D9-9F3E-6A5BEB7E8577}"/>
                </a:ext>
              </a:extLst>
            </p:cNvPr>
            <p:cNvSpPr/>
            <p:nvPr/>
          </p:nvSpPr>
          <p:spPr>
            <a:xfrm>
              <a:off x="991004" y="1806677"/>
              <a:ext cx="2505533" cy="236663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C1EAACD8-53E9-48F6-B3C4-0365AF9BE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8771" y="2126316"/>
              <a:ext cx="642422" cy="642422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953064A3-C555-4AFC-B4A9-DDF484665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0429" y="2847284"/>
              <a:ext cx="642421" cy="642421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919CB9BF-D210-41E8-B530-91028E15C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2628" y="2278531"/>
              <a:ext cx="642422" cy="642422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CC782168-A23B-49BB-985D-88035980C5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5513" y="2815884"/>
              <a:ext cx="642422" cy="642422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AF14A396-E4D7-40DB-9B40-9A23E5BCB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7472" y="3223331"/>
              <a:ext cx="642420" cy="64242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AD6E894-EDCE-4A4C-94D9-C8CA6D52A93A}"/>
                  </a:ext>
                </a:extLst>
              </p:cNvPr>
              <p:cNvSpPr txBox="1"/>
              <p:nvPr/>
            </p:nvSpPr>
            <p:spPr>
              <a:xfrm>
                <a:off x="922666" y="5470404"/>
                <a:ext cx="40027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 b="1" dirty="0"/>
                  <a:t>インフルエンサーの数 </a:t>
                </a:r>
                <a14:m>
                  <m:oMath xmlns:m="http://schemas.openxmlformats.org/officeDocument/2006/math">
                    <m:r>
                      <a:rPr kumimoji="1" lang="en-US" altLang="ja-JP" sz="2400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endParaRPr kumimoji="1" lang="ja-JP" altLang="en-US" sz="2400" b="1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AD6E894-EDCE-4A4C-94D9-C8CA6D52A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666" y="5470404"/>
                <a:ext cx="4002751" cy="461665"/>
              </a:xfrm>
              <a:prstGeom prst="rect">
                <a:avLst/>
              </a:prstGeom>
              <a:blipFill>
                <a:blip r:embed="rId7"/>
                <a:stretch>
                  <a:fillRect l="-2283" t="-7895" b="-31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056899D0-516C-4E77-A50A-D75266B2200D}"/>
              </a:ext>
            </a:extLst>
          </p:cNvPr>
          <p:cNvGrpSpPr/>
          <p:nvPr/>
        </p:nvGrpSpPr>
        <p:grpSpPr>
          <a:xfrm>
            <a:off x="977733" y="1758316"/>
            <a:ext cx="1988080" cy="2278830"/>
            <a:chOff x="3650755" y="1064894"/>
            <a:chExt cx="1988080" cy="2278830"/>
          </a:xfrm>
        </p:grpSpPr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CAC5DA18-14DB-48E7-A4E6-EC6D407DC54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5512" y="1064894"/>
              <a:ext cx="749808" cy="749808"/>
            </a:xfrm>
            <a:prstGeom prst="rect">
              <a:avLst/>
            </a:prstGeom>
          </p:spPr>
        </p:pic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5652D699-EFBA-49FA-9E84-EAD0177F2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1894" y="1919801"/>
              <a:ext cx="786941" cy="786941"/>
            </a:xfrm>
            <a:prstGeom prst="rect">
              <a:avLst/>
            </a:prstGeom>
          </p:spPr>
        </p:pic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2FC6F386-C98E-447F-8BF7-8CBAA79CA1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0755" y="2474295"/>
              <a:ext cx="869429" cy="869429"/>
            </a:xfrm>
            <a:prstGeom prst="rect">
              <a:avLst/>
            </a:prstGeom>
          </p:spPr>
        </p:pic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0AB3F55A-F194-4DBB-B8C9-201815AD67FE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>
              <a:off x="4085469" y="1796414"/>
              <a:ext cx="1" cy="67788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7FC551BC-75E3-4B3B-8D8A-1CEE976621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9582" y="2594085"/>
              <a:ext cx="811480" cy="47059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7C5ECBAB-AF78-4A8C-9396-DA4B91E173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24439" y="1768205"/>
              <a:ext cx="645867" cy="72078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楕円 22">
            <a:extLst>
              <a:ext uri="{FF2B5EF4-FFF2-40B4-BE49-F238E27FC236}">
                <a16:creationId xmlns:a16="http://schemas.microsoft.com/office/drawing/2014/main" id="{B5A30BF4-168C-46C7-B884-CAEDD1DB0172}"/>
              </a:ext>
            </a:extLst>
          </p:cNvPr>
          <p:cNvSpPr/>
          <p:nvPr/>
        </p:nvSpPr>
        <p:spPr>
          <a:xfrm>
            <a:off x="275545" y="4762159"/>
            <a:ext cx="712674" cy="68890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/>
              <a:t>2</a:t>
            </a:r>
            <a:endParaRPr kumimoji="1" lang="ja-JP" altLang="en-US" sz="2800" b="1" dirty="0"/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6D2EFDEE-1A24-43BA-9D22-A37D764895FA}"/>
              </a:ext>
            </a:extLst>
          </p:cNvPr>
          <p:cNvGrpSpPr/>
          <p:nvPr/>
        </p:nvGrpSpPr>
        <p:grpSpPr>
          <a:xfrm>
            <a:off x="8733181" y="3703878"/>
            <a:ext cx="2375069" cy="2174977"/>
            <a:chOff x="7810482" y="3652612"/>
            <a:chExt cx="2586824" cy="2440615"/>
          </a:xfrm>
        </p:grpSpPr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EC271270-7737-4C01-97F1-8D22C1BF5F13}"/>
                </a:ext>
              </a:extLst>
            </p:cNvPr>
            <p:cNvSpPr/>
            <p:nvPr/>
          </p:nvSpPr>
          <p:spPr>
            <a:xfrm>
              <a:off x="7810482" y="3652612"/>
              <a:ext cx="2586824" cy="244061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pic>
          <p:nvPicPr>
            <p:cNvPr id="28" name="図 27">
              <a:extLst>
                <a:ext uri="{FF2B5EF4-FFF2-40B4-BE49-F238E27FC236}">
                  <a16:creationId xmlns:a16="http://schemas.microsoft.com/office/drawing/2014/main" id="{EBD354E9-0EB4-4F24-8F51-726E935719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9712" y="4997392"/>
              <a:ext cx="716833" cy="716833"/>
            </a:xfrm>
            <a:prstGeom prst="rect">
              <a:avLst/>
            </a:prstGeom>
          </p:spPr>
        </p:pic>
        <p:pic>
          <p:nvPicPr>
            <p:cNvPr id="29" name="図 28">
              <a:extLst>
                <a:ext uri="{FF2B5EF4-FFF2-40B4-BE49-F238E27FC236}">
                  <a16:creationId xmlns:a16="http://schemas.microsoft.com/office/drawing/2014/main" id="{4E66627A-5FF3-4A59-B794-2B83F518D5E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3490" y="4293610"/>
              <a:ext cx="785043" cy="785043"/>
            </a:xfrm>
            <a:prstGeom prst="rect">
              <a:avLst/>
            </a:prstGeom>
          </p:spPr>
        </p:pic>
        <p:pic>
          <p:nvPicPr>
            <p:cNvPr id="31" name="図 30">
              <a:extLst>
                <a:ext uri="{FF2B5EF4-FFF2-40B4-BE49-F238E27FC236}">
                  <a16:creationId xmlns:a16="http://schemas.microsoft.com/office/drawing/2014/main" id="{8FB5C7FB-006E-49AC-A7D1-D68B7170A4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6035" y="4154611"/>
              <a:ext cx="716833" cy="716833"/>
            </a:xfrm>
            <a:prstGeom prst="rect">
              <a:avLst/>
            </a:prstGeom>
          </p:spPr>
        </p:pic>
        <p:pic>
          <p:nvPicPr>
            <p:cNvPr id="32" name="図 31">
              <a:extLst>
                <a:ext uri="{FF2B5EF4-FFF2-40B4-BE49-F238E27FC236}">
                  <a16:creationId xmlns:a16="http://schemas.microsoft.com/office/drawing/2014/main" id="{B8B3FF8F-0163-4023-B92B-01BEE55AAF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68348" y="4794469"/>
              <a:ext cx="785043" cy="785043"/>
            </a:xfrm>
            <a:prstGeom prst="rect">
              <a:avLst/>
            </a:prstGeom>
          </p:spPr>
        </p:pic>
        <p:pic>
          <p:nvPicPr>
            <p:cNvPr id="34" name="図 33">
              <a:extLst>
                <a:ext uri="{FF2B5EF4-FFF2-40B4-BE49-F238E27FC236}">
                  <a16:creationId xmlns:a16="http://schemas.microsoft.com/office/drawing/2014/main" id="{5521569C-8F31-46E0-8ACE-0EB83E287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6324" y="4011253"/>
              <a:ext cx="669555" cy="669555"/>
            </a:xfrm>
            <a:prstGeom prst="rect">
              <a:avLst/>
            </a:prstGeom>
          </p:spPr>
        </p:pic>
      </p:grpSp>
      <p:sp>
        <p:nvSpPr>
          <p:cNvPr id="35" name="楕円 34">
            <a:extLst>
              <a:ext uri="{FF2B5EF4-FFF2-40B4-BE49-F238E27FC236}">
                <a16:creationId xmlns:a16="http://schemas.microsoft.com/office/drawing/2014/main" id="{F83565D3-78F6-4995-AE9B-1C776BD86510}"/>
              </a:ext>
            </a:extLst>
          </p:cNvPr>
          <p:cNvSpPr/>
          <p:nvPr/>
        </p:nvSpPr>
        <p:spPr>
          <a:xfrm>
            <a:off x="7727724" y="1018573"/>
            <a:ext cx="712674" cy="68890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/>
              <a:t>1</a:t>
            </a:r>
            <a:endParaRPr kumimoji="1" lang="ja-JP" altLang="en-US" sz="2800" b="1" dirty="0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CA630C8A-5C7F-4803-8DB8-418244560200}"/>
              </a:ext>
            </a:extLst>
          </p:cNvPr>
          <p:cNvSpPr/>
          <p:nvPr/>
        </p:nvSpPr>
        <p:spPr>
          <a:xfrm>
            <a:off x="7798824" y="3673018"/>
            <a:ext cx="712674" cy="68890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/>
              <a:t>2</a:t>
            </a:r>
            <a:endParaRPr kumimoji="1" lang="ja-JP" altLang="en-US" sz="2800" b="1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B0864F6B-7892-4CD9-9E29-48CC996CC63E}"/>
              </a:ext>
            </a:extLst>
          </p:cNvPr>
          <p:cNvSpPr txBox="1"/>
          <p:nvPr/>
        </p:nvSpPr>
        <p:spPr>
          <a:xfrm>
            <a:off x="975675" y="4090285"/>
            <a:ext cx="2643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ソーシャルグラフ</a:t>
            </a:r>
            <a:endParaRPr kumimoji="1" lang="ja-JP" altLang="en-US" sz="2400" b="1" dirty="0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D24E7038-2A03-42FD-9AEC-549B4013E712}"/>
              </a:ext>
            </a:extLst>
          </p:cNvPr>
          <p:cNvSpPr/>
          <p:nvPr/>
        </p:nvSpPr>
        <p:spPr>
          <a:xfrm>
            <a:off x="291629" y="1694667"/>
            <a:ext cx="712674" cy="68890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/>
              <a:t>1</a:t>
            </a:r>
            <a:endParaRPr kumimoji="1" lang="ja-JP" altLang="en-US" sz="2800" b="1" dirty="0"/>
          </a:p>
        </p:txBody>
      </p:sp>
      <p:sp>
        <p:nvSpPr>
          <p:cNvPr id="21" name="吹き出し: 四角形 20">
            <a:extLst>
              <a:ext uri="{FF2B5EF4-FFF2-40B4-BE49-F238E27FC236}">
                <a16:creationId xmlns:a16="http://schemas.microsoft.com/office/drawing/2014/main" id="{D425AF36-63A8-44D7-8DFD-E71EBA9945AC}"/>
              </a:ext>
            </a:extLst>
          </p:cNvPr>
          <p:cNvSpPr/>
          <p:nvPr/>
        </p:nvSpPr>
        <p:spPr>
          <a:xfrm>
            <a:off x="1947563" y="1024137"/>
            <a:ext cx="1934683" cy="826944"/>
          </a:xfrm>
          <a:prstGeom prst="wedgeRectCallout">
            <a:avLst>
              <a:gd name="adj1" fmla="val -60630"/>
              <a:gd name="adj2" fmla="val 93378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ノード</a:t>
            </a:r>
            <a:endParaRPr kumimoji="1" lang="en-US" altLang="ja-JP" sz="2400" dirty="0"/>
          </a:p>
          <a:p>
            <a:pPr algn="ctr"/>
            <a:r>
              <a:rPr kumimoji="1" lang="en-US" altLang="ja-JP" sz="2400" dirty="0"/>
              <a:t>=</a:t>
            </a:r>
            <a:r>
              <a:rPr lang="ja-JP" altLang="en-US" sz="2400" dirty="0"/>
              <a:t>ユーザー</a:t>
            </a:r>
            <a:endParaRPr kumimoji="1" lang="ja-JP" altLang="en-US" sz="2400" dirty="0"/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9B2CE90B-555A-4FC5-B1EF-0B0F8D61593F}"/>
              </a:ext>
            </a:extLst>
          </p:cNvPr>
          <p:cNvSpPr/>
          <p:nvPr/>
        </p:nvSpPr>
        <p:spPr>
          <a:xfrm>
            <a:off x="4588559" y="3165136"/>
            <a:ext cx="3293686" cy="769441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F001F3DB-9B47-411B-830E-EAA5E5EB0124}"/>
              </a:ext>
            </a:extLst>
          </p:cNvPr>
          <p:cNvSpPr/>
          <p:nvPr/>
        </p:nvSpPr>
        <p:spPr>
          <a:xfrm>
            <a:off x="4919980" y="2715701"/>
            <a:ext cx="2366343" cy="1672724"/>
          </a:xfrm>
          <a:prstGeom prst="round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b="1" dirty="0"/>
              <a:t>影響力を</a:t>
            </a:r>
            <a:endParaRPr lang="en-US" altLang="ja-JP" sz="2800" b="1" dirty="0"/>
          </a:p>
          <a:p>
            <a:pPr algn="ctr"/>
            <a:r>
              <a:rPr lang="ja-JP" altLang="en-US" sz="2800" b="1" dirty="0"/>
              <a:t>定量化する</a:t>
            </a:r>
            <a:endParaRPr lang="en-US" altLang="ja-JP" sz="2800" b="1" dirty="0"/>
          </a:p>
          <a:p>
            <a:pPr algn="ctr"/>
            <a:r>
              <a:rPr lang="ja-JP" altLang="en-US" sz="2800" b="1" dirty="0"/>
              <a:t>モデル</a:t>
            </a:r>
            <a:endParaRPr kumimoji="1" lang="ja-JP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DC4B0420-8B0B-42C5-B212-B52F01A60BC3}"/>
                  </a:ext>
                </a:extLst>
              </p:cNvPr>
              <p:cNvSpPr txBox="1"/>
              <p:nvPr/>
            </p:nvSpPr>
            <p:spPr>
              <a:xfrm>
                <a:off x="7709459" y="3062344"/>
                <a:ext cx="4587720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000" b="1" dirty="0"/>
                  <a:t>インフルエンサーの集合</a:t>
                </a:r>
                <a14:m>
                  <m:oMath xmlns:m="http://schemas.openxmlformats.org/officeDocument/2006/math">
                    <m:r>
                      <a:rPr lang="en-US" altLang="ja-JP" sz="2000" b="1" i="1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endParaRPr lang="en-US" altLang="ja-JP" sz="2000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</m:d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DC4B0420-8B0B-42C5-B212-B52F01A60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459" y="3062344"/>
                <a:ext cx="4587720" cy="677108"/>
              </a:xfrm>
              <a:prstGeom prst="rect">
                <a:avLst/>
              </a:prstGeom>
              <a:blipFill>
                <a:blip r:embed="rId14"/>
                <a:stretch>
                  <a:fillRect t="-36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492A0531-E5F6-487C-9DAA-25A6F3D517D7}"/>
                  </a:ext>
                </a:extLst>
              </p:cNvPr>
              <p:cNvSpPr txBox="1"/>
              <p:nvPr/>
            </p:nvSpPr>
            <p:spPr>
              <a:xfrm>
                <a:off x="7903608" y="5853665"/>
                <a:ext cx="404425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2000" b="1" dirty="0"/>
                  <a:t>インフルエンサー</a:t>
                </a:r>
                <a:r>
                  <a:rPr kumimoji="1" lang="en-US" altLang="ja-JP" sz="2000" b="1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2000" b="1" i="1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kumimoji="1" lang="ja-JP" altLang="en-US" sz="2000" b="1" dirty="0"/>
                  <a:t> により</a:t>
                </a:r>
                <a:endParaRPr kumimoji="1" lang="en-US" altLang="ja-JP" sz="2000" b="1" dirty="0"/>
              </a:p>
              <a:p>
                <a:pPr algn="ctr"/>
                <a:r>
                  <a:rPr kumimoji="1" lang="ja-JP" altLang="en-US" sz="2000" b="1" dirty="0"/>
                  <a:t>影響を受けたユーザーの数</a:t>
                </a: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492A0531-E5F6-487C-9DAA-25A6F3D51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3608" y="5853665"/>
                <a:ext cx="4044255" cy="707886"/>
              </a:xfrm>
              <a:prstGeom prst="rect">
                <a:avLst/>
              </a:prstGeom>
              <a:blipFill>
                <a:blip r:embed="rId15"/>
                <a:stretch>
                  <a:fillRect t="-3448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吹き出し: 四角形 43">
            <a:extLst>
              <a:ext uri="{FF2B5EF4-FFF2-40B4-BE49-F238E27FC236}">
                <a16:creationId xmlns:a16="http://schemas.microsoft.com/office/drawing/2014/main" id="{15EC8C2D-95D5-4754-935E-0F953CDD618F}"/>
              </a:ext>
            </a:extLst>
          </p:cNvPr>
          <p:cNvSpPr/>
          <p:nvPr/>
        </p:nvSpPr>
        <p:spPr>
          <a:xfrm>
            <a:off x="2789765" y="3164793"/>
            <a:ext cx="1763659" cy="826943"/>
          </a:xfrm>
          <a:prstGeom prst="wedgeRectCallout">
            <a:avLst>
              <a:gd name="adj1" fmla="val -100132"/>
              <a:gd name="adj2" fmla="val 13250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sz="2400" dirty="0"/>
          </a:p>
          <a:p>
            <a:pPr algn="ctr"/>
            <a:r>
              <a:rPr lang="ja-JP" altLang="en-US" sz="2400" dirty="0"/>
              <a:t>エッジ</a:t>
            </a:r>
            <a:endParaRPr lang="en-US" altLang="ja-JP" sz="2400" dirty="0"/>
          </a:p>
          <a:p>
            <a:pPr algn="ctr"/>
            <a:r>
              <a:rPr lang="en-US" altLang="ja-JP" sz="2400" dirty="0"/>
              <a:t>=</a:t>
            </a:r>
            <a:r>
              <a:rPr kumimoji="1" lang="ja-JP" altLang="en-US" sz="2400" dirty="0"/>
              <a:t>友人関係</a:t>
            </a:r>
            <a:endParaRPr kumimoji="1" lang="en-US" altLang="ja-JP" sz="2400" dirty="0"/>
          </a:p>
          <a:p>
            <a:pPr algn="ctr"/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46629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690B76-9DB2-4C1F-BE0B-4EA067BC6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影響力を定量化するモデル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D672F9C-98B2-4F15-9E8C-3EF4F49DCE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F0D982-9803-4B95-931A-6E5198CB2332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BDB1ACA5-8BBD-467B-B372-C28CAE69C19B}"/>
              </a:ext>
            </a:extLst>
          </p:cNvPr>
          <p:cNvSpPr/>
          <p:nvPr/>
        </p:nvSpPr>
        <p:spPr>
          <a:xfrm>
            <a:off x="1020416" y="1298714"/>
            <a:ext cx="702366" cy="66684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/>
              <a:t>1</a:t>
            </a:r>
            <a:endParaRPr kumimoji="1" lang="ja-JP" altLang="en-US" sz="2800" b="1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CE4102FC-301B-4BAE-91EF-923352FAFEB6}"/>
              </a:ext>
            </a:extLst>
          </p:cNvPr>
          <p:cNvSpPr/>
          <p:nvPr/>
        </p:nvSpPr>
        <p:spPr>
          <a:xfrm>
            <a:off x="1027042" y="3491950"/>
            <a:ext cx="702366" cy="66684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/>
              <a:t>2</a:t>
            </a:r>
            <a:endParaRPr kumimoji="1" lang="ja-JP" altLang="en-US" sz="2800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6E1C535-3020-4FE1-9A9F-F7DA7D72353E}"/>
              </a:ext>
            </a:extLst>
          </p:cNvPr>
          <p:cNvSpPr txBox="1"/>
          <p:nvPr/>
        </p:nvSpPr>
        <p:spPr>
          <a:xfrm>
            <a:off x="1921565" y="1391478"/>
            <a:ext cx="7646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/>
              <a:t>線形閾値モデル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DE0D9D9-FE23-4367-BB75-5BFAC683CA37}"/>
              </a:ext>
            </a:extLst>
          </p:cNvPr>
          <p:cNvSpPr txBox="1"/>
          <p:nvPr/>
        </p:nvSpPr>
        <p:spPr>
          <a:xfrm>
            <a:off x="1954695" y="3571461"/>
            <a:ext cx="7646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/>
              <a:t>独立カスケードモデル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154C25E-15C3-45EA-BB67-72247EB67639}"/>
              </a:ext>
            </a:extLst>
          </p:cNvPr>
          <p:cNvSpPr txBox="1"/>
          <p:nvPr/>
        </p:nvSpPr>
        <p:spPr>
          <a:xfrm>
            <a:off x="1921565" y="2267964"/>
            <a:ext cx="10760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ある一人の友人に対して宣伝する様子をモデル化</a:t>
            </a:r>
            <a:endParaRPr kumimoji="1" lang="ja-JP" altLang="en-US" sz="28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38689E9-90F5-461F-BDE0-48CD7A9AC2CC}"/>
              </a:ext>
            </a:extLst>
          </p:cNvPr>
          <p:cNvSpPr txBox="1"/>
          <p:nvPr/>
        </p:nvSpPr>
        <p:spPr>
          <a:xfrm>
            <a:off x="1981202" y="4368433"/>
            <a:ext cx="8275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片っ端から友人に意見を伝える様子をモデル化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19761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68B5F4-568D-426F-B82D-42FC7C881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線形閾値モデル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2197B8D-6705-4966-B0CA-7E6B83C93D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F0D982-9803-4B95-931A-6E5198CB2332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8B1C808-DAF1-48FB-8220-94E7DA438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938" y="2444520"/>
            <a:ext cx="910102" cy="9101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9727B1E-6468-45D3-A3E9-9891111A3139}"/>
                  </a:ext>
                </a:extLst>
              </p:cNvPr>
              <p:cNvSpPr txBox="1"/>
              <p:nvPr/>
            </p:nvSpPr>
            <p:spPr>
              <a:xfrm>
                <a:off x="1762799" y="3499981"/>
                <a:ext cx="4803038" cy="46166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ja-JP" altLang="en-US" sz="2400" dirty="0"/>
                  <a:t>ユーザー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ja-JP" altLang="en-US" sz="2400" dirty="0"/>
                  <a:t> </a:t>
                </a:r>
                <a:r>
                  <a:rPr kumimoji="1" lang="en-US" altLang="ja-JP" sz="2400" dirty="0"/>
                  <a:t> (</a:t>
                </a:r>
                <a:r>
                  <a:rPr kumimoji="1" lang="ja-JP" altLang="en-US" sz="2400" dirty="0"/>
                  <a:t>時間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ja-JP" altLang="en-US" sz="2400" dirty="0"/>
                  <a:t>で非活性</a:t>
                </a:r>
                <a:r>
                  <a:rPr kumimoji="1" lang="en-US" altLang="ja-JP" sz="2400" dirty="0"/>
                  <a:t>)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9727B1E-6468-45D3-A3E9-9891111A3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799" y="3499981"/>
                <a:ext cx="4803038" cy="461665"/>
              </a:xfrm>
              <a:prstGeom prst="rect">
                <a:avLst/>
              </a:prstGeom>
              <a:blipFill>
                <a:blip r:embed="rId3"/>
                <a:stretch>
                  <a:fillRect l="-1904" t="-15789" b="-31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F170AF9-4F3C-42D6-B473-AB44024C5CD6}"/>
                  </a:ext>
                </a:extLst>
              </p:cNvPr>
              <p:cNvSpPr txBox="1"/>
              <p:nvPr/>
            </p:nvSpPr>
            <p:spPr>
              <a:xfrm>
                <a:off x="2631875" y="1816248"/>
                <a:ext cx="3332917" cy="507832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ja-JP" altLang="en-US" sz="2400" dirty="0"/>
                  <a:t>閾値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4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[0,1]</m:t>
                    </m:r>
                  </m:oMath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F170AF9-4F3C-42D6-B473-AB44024C5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1875" y="1816248"/>
                <a:ext cx="3332917" cy="507832"/>
              </a:xfrm>
              <a:prstGeom prst="rect">
                <a:avLst/>
              </a:prstGeom>
              <a:blipFill>
                <a:blip r:embed="rId4"/>
                <a:stretch>
                  <a:fillRect l="-2930" t="-7229" b="-204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図 6">
            <a:extLst>
              <a:ext uri="{FF2B5EF4-FFF2-40B4-BE49-F238E27FC236}">
                <a16:creationId xmlns:a16="http://schemas.microsoft.com/office/drawing/2014/main" id="{23EADDDF-0274-47FE-9D51-C9F53168CD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1763" y="4372686"/>
            <a:ext cx="2771624" cy="715582"/>
          </a:xfrm>
          <a:prstGeom prst="rect">
            <a:avLst/>
          </a:prstGeom>
        </p:spPr>
      </p:pic>
      <p:sp>
        <p:nvSpPr>
          <p:cNvPr id="10" name="矢印: 左 9">
            <a:extLst>
              <a:ext uri="{FF2B5EF4-FFF2-40B4-BE49-F238E27FC236}">
                <a16:creationId xmlns:a16="http://schemas.microsoft.com/office/drawing/2014/main" id="{63D9D70B-A534-4ABF-B8A4-613F2B227A04}"/>
              </a:ext>
            </a:extLst>
          </p:cNvPr>
          <p:cNvSpPr/>
          <p:nvPr/>
        </p:nvSpPr>
        <p:spPr>
          <a:xfrm rot="10800000">
            <a:off x="5611233" y="4316995"/>
            <a:ext cx="795318" cy="614586"/>
          </a:xfrm>
          <a:prstGeom prst="lef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A16B883-EEC4-4E00-82FF-76B325DEC6E1}"/>
                  </a:ext>
                </a:extLst>
              </p:cNvPr>
              <p:cNvSpPr txBox="1"/>
              <p:nvPr/>
            </p:nvSpPr>
            <p:spPr>
              <a:xfrm>
                <a:off x="6573030" y="4478842"/>
                <a:ext cx="507270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000" dirty="0"/>
                  <a:t>時間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kumimoji="1" lang="ja-JP" altLang="en-US" sz="2000" dirty="0"/>
                  <a:t>でユーザー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ja-JP" altLang="en-US" sz="2000" dirty="0"/>
                  <a:t>が活性化 </a:t>
                </a: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A16B883-EEC4-4E00-82FF-76B325DEC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030" y="4478842"/>
                <a:ext cx="5072707" cy="400110"/>
              </a:xfrm>
              <a:prstGeom prst="rect">
                <a:avLst/>
              </a:prstGeom>
              <a:blipFill>
                <a:blip r:embed="rId6"/>
                <a:stretch>
                  <a:fillRect l="-1202" t="-7692" b="-2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55014A5-AE8B-455B-9351-F44C916F2286}"/>
              </a:ext>
            </a:extLst>
          </p:cNvPr>
          <p:cNvSpPr txBox="1"/>
          <p:nvPr/>
        </p:nvSpPr>
        <p:spPr>
          <a:xfrm>
            <a:off x="4468710" y="5150999"/>
            <a:ext cx="1223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ここで</a:t>
            </a: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15CB75A-295C-4637-B717-B9902644F7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07378" y="5022984"/>
            <a:ext cx="2024148" cy="6653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8B4BDBFB-0792-42EA-944C-247A444DAB92}"/>
                  </a:ext>
                </a:extLst>
              </p:cNvPr>
              <p:cNvSpPr/>
              <p:nvPr/>
            </p:nvSpPr>
            <p:spPr>
              <a:xfrm>
                <a:off x="4776270" y="1303120"/>
                <a:ext cx="2743059" cy="4778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400" dirty="0"/>
                  <a:t>重み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altLang="ja-JP" sz="2400" dirty="0"/>
                  <a:t>(=</a:t>
                </a:r>
                <a:r>
                  <a:rPr lang="ja-JP" altLang="en-US" sz="2400" dirty="0"/>
                  <a:t>影響度</a:t>
                </a:r>
                <a:r>
                  <a:rPr lang="en-US" altLang="ja-JP" sz="2400" dirty="0"/>
                  <a:t>) </a:t>
                </a:r>
                <a:endParaRPr lang="ja-JP" altLang="en-US" sz="2400" dirty="0"/>
              </a:p>
            </p:txBody>
          </p:sp>
        </mc:Choice>
        <mc:Fallback xmlns="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8B4BDBFB-0792-42EA-944C-247A444DAB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270" y="1303120"/>
                <a:ext cx="2743059" cy="477888"/>
              </a:xfrm>
              <a:prstGeom prst="rect">
                <a:avLst/>
              </a:prstGeom>
              <a:blipFill>
                <a:blip r:embed="rId8"/>
                <a:stretch>
                  <a:fillRect l="-3563" t="-12821" r="-2673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21DABFAC-DB2A-4623-8BB6-F197B814D3AC}"/>
              </a:ext>
            </a:extLst>
          </p:cNvPr>
          <p:cNvGrpSpPr/>
          <p:nvPr/>
        </p:nvGrpSpPr>
        <p:grpSpPr>
          <a:xfrm>
            <a:off x="7007560" y="1183853"/>
            <a:ext cx="3794246" cy="2794110"/>
            <a:chOff x="6929983" y="1260833"/>
            <a:chExt cx="3794246" cy="2794110"/>
          </a:xfrm>
        </p:grpSpPr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088D427F-0D9F-4E4A-B6B8-F01BB8346ED5}"/>
                </a:ext>
              </a:extLst>
            </p:cNvPr>
            <p:cNvGrpSpPr/>
            <p:nvPr/>
          </p:nvGrpSpPr>
          <p:grpSpPr>
            <a:xfrm>
              <a:off x="6929983" y="1260833"/>
              <a:ext cx="3128528" cy="2794110"/>
              <a:chOff x="748682" y="1191148"/>
              <a:chExt cx="2992917" cy="2794110"/>
            </a:xfrm>
          </p:grpSpPr>
          <p:sp>
            <p:nvSpPr>
              <p:cNvPr id="16" name="楕円 15">
                <a:extLst>
                  <a:ext uri="{FF2B5EF4-FFF2-40B4-BE49-F238E27FC236}">
                    <a16:creationId xmlns:a16="http://schemas.microsoft.com/office/drawing/2014/main" id="{422C9F7E-325C-4ACF-8CF9-261E43FE90C5}"/>
                  </a:ext>
                </a:extLst>
              </p:cNvPr>
              <p:cNvSpPr/>
              <p:nvPr/>
            </p:nvSpPr>
            <p:spPr>
              <a:xfrm>
                <a:off x="748682" y="1191148"/>
                <a:ext cx="2992917" cy="279411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03A1D3E8-4E93-4E9D-A13C-639A580041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5745" y="1346404"/>
                <a:ext cx="703681" cy="703680"/>
              </a:xfrm>
              <a:prstGeom prst="rect">
                <a:avLst/>
              </a:prstGeom>
            </p:spPr>
          </p:pic>
          <p:pic>
            <p:nvPicPr>
              <p:cNvPr id="18" name="図 17">
                <a:extLst>
                  <a:ext uri="{FF2B5EF4-FFF2-40B4-BE49-F238E27FC236}">
                    <a16:creationId xmlns:a16="http://schemas.microsoft.com/office/drawing/2014/main" id="{8A4F433D-3DFB-4E6A-A199-46004E1DB1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87698" y="2128280"/>
                <a:ext cx="767877" cy="767877"/>
              </a:xfrm>
              <a:prstGeom prst="rect">
                <a:avLst/>
              </a:prstGeom>
            </p:spPr>
          </p:pic>
          <p:pic>
            <p:nvPicPr>
              <p:cNvPr id="19" name="図 18">
                <a:extLst>
                  <a:ext uri="{FF2B5EF4-FFF2-40B4-BE49-F238E27FC236}">
                    <a16:creationId xmlns:a16="http://schemas.microsoft.com/office/drawing/2014/main" id="{E9F4E941-E73B-45FF-B6D8-7B346D66B1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18812" y="2978029"/>
                <a:ext cx="800276" cy="800276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B86EA3E4-2349-4EF8-B470-4202ADBA7641}"/>
                    </a:ext>
                  </a:extLst>
                </p:cNvPr>
                <p:cNvSpPr txBox="1"/>
                <p:nvPr/>
              </p:nvSpPr>
              <p:spPr>
                <a:xfrm>
                  <a:off x="8297317" y="1544995"/>
                  <a:ext cx="24269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2000" dirty="0"/>
                    <a:t>ユーザー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kumimoji="1" lang="ja-JP" altLang="en-US" sz="2000" dirty="0"/>
                </a:p>
              </p:txBody>
            </p:sp>
          </mc:Choice>
          <mc:Fallback xmlns="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B86EA3E4-2349-4EF8-B470-4202ADBA76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7317" y="1544995"/>
                  <a:ext cx="2426912" cy="400110"/>
                </a:xfrm>
                <a:prstGeom prst="rect">
                  <a:avLst/>
                </a:prstGeom>
                <a:blipFill>
                  <a:blip r:embed="rId12"/>
                  <a:stretch>
                    <a:fillRect l="-2513" t="-7576" b="-2727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2612C5FD-7A40-4C8F-82F4-4AEEB8E549B9}"/>
                    </a:ext>
                  </a:extLst>
                </p:cNvPr>
                <p:cNvSpPr txBox="1"/>
                <p:nvPr/>
              </p:nvSpPr>
              <p:spPr>
                <a:xfrm>
                  <a:off x="8409527" y="2282592"/>
                  <a:ext cx="165229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2000" dirty="0"/>
                    <a:t>ユーザー</a:t>
                  </a:r>
                  <a:r>
                    <a:rPr kumimoji="1" lang="en-US" altLang="ja-JP" sz="20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kumimoji="1" lang="ja-JP" altLang="en-US" sz="2000" dirty="0"/>
                </a:p>
              </p:txBody>
            </p:sp>
          </mc:Choice>
          <mc:Fallback xmlns="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2612C5FD-7A40-4C8F-82F4-4AEEB8E549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9527" y="2282592"/>
                  <a:ext cx="1652298" cy="400110"/>
                </a:xfrm>
                <a:prstGeom prst="rect">
                  <a:avLst/>
                </a:prstGeom>
                <a:blipFill>
                  <a:blip r:embed="rId13"/>
                  <a:stretch>
                    <a:fillRect l="-4059" t="-7576" b="-2727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61221831-4512-4414-89FA-C5E0FB4E37D5}"/>
                    </a:ext>
                  </a:extLst>
                </p:cNvPr>
                <p:cNvSpPr txBox="1"/>
                <p:nvPr/>
              </p:nvSpPr>
              <p:spPr>
                <a:xfrm>
                  <a:off x="8477820" y="2899084"/>
                  <a:ext cx="163794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2000" dirty="0"/>
                    <a:t>ユーザー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endParaRPr kumimoji="1" lang="ja-JP" altLang="en-US" sz="2000" dirty="0"/>
                </a:p>
              </p:txBody>
            </p:sp>
          </mc:Choice>
          <mc:Fallback xmlns="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61221831-4512-4414-89FA-C5E0FB4E37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7820" y="2899084"/>
                  <a:ext cx="1637940" cy="400110"/>
                </a:xfrm>
                <a:prstGeom prst="rect">
                  <a:avLst/>
                </a:prstGeom>
                <a:blipFill>
                  <a:blip r:embed="rId14"/>
                  <a:stretch>
                    <a:fillRect l="-3717" t="-7576" b="-2727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986A04AA-78BA-4665-9FAD-BBA928503C5E}"/>
              </a:ext>
            </a:extLst>
          </p:cNvPr>
          <p:cNvGrpSpPr/>
          <p:nvPr/>
        </p:nvGrpSpPr>
        <p:grpSpPr>
          <a:xfrm>
            <a:off x="4608736" y="1638564"/>
            <a:ext cx="3426221" cy="1953607"/>
            <a:chOff x="4608736" y="1731328"/>
            <a:chExt cx="3426221" cy="19536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B1545812-304C-428B-9B8F-A68215FDC7F9}"/>
                    </a:ext>
                  </a:extLst>
                </p:cNvPr>
                <p:cNvSpPr txBox="1"/>
                <p:nvPr/>
              </p:nvSpPr>
              <p:spPr>
                <a:xfrm>
                  <a:off x="5355804" y="1731328"/>
                  <a:ext cx="1292447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B1545812-304C-428B-9B8F-A68215FDC7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5804" y="1731328"/>
                  <a:ext cx="1292447" cy="50796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直線矢印コネクタ 22">
              <a:extLst>
                <a:ext uri="{FF2B5EF4-FFF2-40B4-BE49-F238E27FC236}">
                  <a16:creationId xmlns:a16="http://schemas.microsoft.com/office/drawing/2014/main" id="{56BDFBA5-EAE6-43B2-806A-093E15E5BA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5647" y="2049743"/>
              <a:ext cx="2811211" cy="534394"/>
            </a:xfrm>
            <a:prstGeom prst="straightConnector1">
              <a:avLst/>
            </a:prstGeom>
            <a:ln w="63500">
              <a:headEnd w="lg" len="lg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E9D98BCD-24AF-4F5A-AD53-3663C00F6D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61733" y="2727782"/>
              <a:ext cx="2958227" cy="196065"/>
            </a:xfrm>
            <a:prstGeom prst="straightConnector1">
              <a:avLst/>
            </a:prstGeom>
            <a:ln w="63500">
              <a:headEnd w="lg" len="lg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165B2AF3-3E0F-4849-A7F4-4B19C3CBF8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08736" y="3296540"/>
              <a:ext cx="3426221" cy="388395"/>
            </a:xfrm>
            <a:prstGeom prst="straightConnector1">
              <a:avLst/>
            </a:prstGeom>
            <a:ln w="63500">
              <a:headEnd w="lg" len="lg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F86A8AB7-8925-4511-B644-9E73EC2D3FD1}"/>
                    </a:ext>
                  </a:extLst>
                </p:cNvPr>
                <p:cNvSpPr txBox="1"/>
                <p:nvPr/>
              </p:nvSpPr>
              <p:spPr>
                <a:xfrm>
                  <a:off x="5479844" y="2319429"/>
                  <a:ext cx="1292447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F86A8AB7-8925-4511-B644-9E73EC2D3F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9844" y="2319429"/>
                  <a:ext cx="1292447" cy="50796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26A945B4-A9D1-49BD-9892-6832B1601F78}"/>
                    </a:ext>
                  </a:extLst>
                </p:cNvPr>
                <p:cNvSpPr txBox="1"/>
                <p:nvPr/>
              </p:nvSpPr>
              <p:spPr>
                <a:xfrm>
                  <a:off x="5494123" y="2905715"/>
                  <a:ext cx="1292447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ja-JP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26A945B4-A9D1-49BD-9892-6832B1601F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4123" y="2905715"/>
                  <a:ext cx="1292447" cy="50796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74018167-37EC-491D-9F8A-7CD5E09A41CF}"/>
                  </a:ext>
                </a:extLst>
              </p:cNvPr>
              <p:cNvSpPr txBox="1"/>
              <p:nvPr/>
            </p:nvSpPr>
            <p:spPr>
              <a:xfrm>
                <a:off x="6798925" y="4028347"/>
                <a:ext cx="62285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000" dirty="0"/>
                  <a:t>ユーザー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ja-JP" altLang="en-US" sz="2000" i="1">
                        <a:latin typeface="Cambria Math" panose="02040503050406030204" pitchFamily="18" charset="0"/>
                      </a:rPr>
                      <m:t>の</m:t>
                    </m:r>
                    <m:r>
                      <a:rPr lang="ja-JP" altLang="en-US" sz="2000" i="1" smtClean="0">
                        <a:latin typeface="Cambria Math" panose="02040503050406030204" pitchFamily="18" charset="0"/>
                      </a:rPr>
                      <m:t>友人</m:t>
                    </m:r>
                  </m:oMath>
                </a14:m>
                <a:r>
                  <a:rPr kumimoji="1" lang="ja-JP" altLang="en-US" sz="2000" dirty="0"/>
                  <a:t>の集合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kumimoji="1" lang="ja-JP" altLang="en-US" sz="2000" dirty="0"/>
                  <a:t> </a:t>
                </a:r>
                <a:r>
                  <a:rPr kumimoji="1" lang="en-US" altLang="ja-JP" sz="2000" dirty="0"/>
                  <a:t>(</a:t>
                </a:r>
                <a:r>
                  <a:rPr lang="ja-JP" altLang="en-US" sz="2000" dirty="0"/>
                  <a:t>すでに</a:t>
                </a:r>
                <a:r>
                  <a:rPr kumimoji="1" lang="ja-JP" altLang="en-US" sz="2000" dirty="0"/>
                  <a:t>活性化</a:t>
                </a:r>
                <a:r>
                  <a:rPr kumimoji="1" lang="en-US" altLang="ja-JP" sz="2000" dirty="0"/>
                  <a:t>)</a:t>
                </a:r>
                <a:endParaRPr kumimoji="1" lang="ja-JP" altLang="en-US" sz="2000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74018167-37EC-491D-9F8A-7CD5E09A4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925" y="4028347"/>
                <a:ext cx="6228521" cy="400110"/>
              </a:xfrm>
              <a:prstGeom prst="rect">
                <a:avLst/>
              </a:prstGeom>
              <a:blipFill>
                <a:blip r:embed="rId18"/>
                <a:stretch>
                  <a:fillRect l="-978" t="-13846" b="-2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605B006-4200-4B03-9E64-4AB9AEDBD77A}"/>
              </a:ext>
            </a:extLst>
          </p:cNvPr>
          <p:cNvSpPr txBox="1"/>
          <p:nvPr/>
        </p:nvSpPr>
        <p:spPr>
          <a:xfrm>
            <a:off x="1232740" y="5794036"/>
            <a:ext cx="10760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/>
              <a:t>友人の意見をもとに自分の行動を決める様子をモデル化</a:t>
            </a:r>
            <a:endParaRPr kumimoji="1" lang="ja-JP" altLang="en-US" sz="3200" b="1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8CE7DA8A-5273-46AF-AB45-F7151F5A98A1}"/>
              </a:ext>
            </a:extLst>
          </p:cNvPr>
          <p:cNvSpPr txBox="1"/>
          <p:nvPr/>
        </p:nvSpPr>
        <p:spPr>
          <a:xfrm>
            <a:off x="3624462" y="737584"/>
            <a:ext cx="5532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影響を受けた</a:t>
            </a:r>
            <a:r>
              <a:rPr kumimoji="1" lang="en-US" altLang="ja-JP" sz="2800" b="1" dirty="0"/>
              <a:t>=</a:t>
            </a:r>
            <a:r>
              <a:rPr lang="ja-JP" altLang="en-US" sz="2800" b="1" dirty="0"/>
              <a:t>ユーザー</a:t>
            </a:r>
            <a:r>
              <a:rPr kumimoji="1" lang="ja-JP" altLang="en-US" sz="2800" b="1" dirty="0"/>
              <a:t>の活性化</a:t>
            </a:r>
          </a:p>
        </p:txBody>
      </p:sp>
    </p:spTree>
    <p:extLst>
      <p:ext uri="{BB962C8B-B14F-4D97-AF65-F5344CB8AC3E}">
        <p14:creationId xmlns:p14="http://schemas.microsoft.com/office/powerpoint/2010/main" val="767537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374433-F1F9-4AB0-A565-B3812BC9C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線形閾値モデル 例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CA8BF1E-519D-4AC5-B47C-20CA59D425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F0D982-9803-4B95-931A-6E5198CB2332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2DC0E949-F869-453D-841F-DE93C0429E12}"/>
              </a:ext>
            </a:extLst>
          </p:cNvPr>
          <p:cNvSpPr/>
          <p:nvPr/>
        </p:nvSpPr>
        <p:spPr>
          <a:xfrm>
            <a:off x="3698748" y="4535424"/>
            <a:ext cx="502920" cy="448056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0D42CB9E-D5A7-4D0C-B8B3-855443D25215}"/>
              </a:ext>
            </a:extLst>
          </p:cNvPr>
          <p:cNvSpPr/>
          <p:nvPr/>
        </p:nvSpPr>
        <p:spPr>
          <a:xfrm>
            <a:off x="1112520" y="4535424"/>
            <a:ext cx="502920" cy="448056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E17D0C2B-72F0-4EB8-B9AC-F35401ED8C0D}"/>
              </a:ext>
            </a:extLst>
          </p:cNvPr>
          <p:cNvSpPr/>
          <p:nvPr/>
        </p:nvSpPr>
        <p:spPr>
          <a:xfrm>
            <a:off x="2429256" y="5977128"/>
            <a:ext cx="502920" cy="448056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4CE5EE2E-CF9B-42F1-A2A0-501C33998C3D}"/>
              </a:ext>
            </a:extLst>
          </p:cNvPr>
          <p:cNvSpPr/>
          <p:nvPr/>
        </p:nvSpPr>
        <p:spPr>
          <a:xfrm>
            <a:off x="1112520" y="1505712"/>
            <a:ext cx="502920" cy="448056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66B016BF-D032-4261-83F2-578E99812A93}"/>
              </a:ext>
            </a:extLst>
          </p:cNvPr>
          <p:cNvSpPr/>
          <p:nvPr/>
        </p:nvSpPr>
        <p:spPr>
          <a:xfrm>
            <a:off x="1926336" y="3080004"/>
            <a:ext cx="502920" cy="448056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7A8D50DF-2760-4A6F-B1D5-F814156B402F}"/>
              </a:ext>
            </a:extLst>
          </p:cNvPr>
          <p:cNvSpPr/>
          <p:nvPr/>
        </p:nvSpPr>
        <p:spPr>
          <a:xfrm>
            <a:off x="3698748" y="2348484"/>
            <a:ext cx="502920" cy="448056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47F4B323-9C44-4D9D-8EB7-1FE71D0F6E88}"/>
              </a:ext>
            </a:extLst>
          </p:cNvPr>
          <p:cNvSpPr/>
          <p:nvPr/>
        </p:nvSpPr>
        <p:spPr>
          <a:xfrm>
            <a:off x="2542032" y="6086856"/>
            <a:ext cx="138684" cy="228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B1556F20-1726-49B1-9918-B1336CA2F605}"/>
              </a:ext>
            </a:extLst>
          </p:cNvPr>
          <p:cNvSpPr/>
          <p:nvPr/>
        </p:nvSpPr>
        <p:spPr>
          <a:xfrm>
            <a:off x="3796284" y="4743450"/>
            <a:ext cx="153416" cy="13030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3B910D35-8B9C-4D24-8B0B-4E06639611D2}"/>
              </a:ext>
            </a:extLst>
          </p:cNvPr>
          <p:cNvSpPr/>
          <p:nvPr/>
        </p:nvSpPr>
        <p:spPr>
          <a:xfrm>
            <a:off x="1210564" y="4813300"/>
            <a:ext cx="153416" cy="604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09AB81BE-7BDF-4465-846D-5B2B359C1EDD}"/>
              </a:ext>
            </a:extLst>
          </p:cNvPr>
          <p:cNvSpPr/>
          <p:nvPr/>
        </p:nvSpPr>
        <p:spPr>
          <a:xfrm>
            <a:off x="1210564" y="1744472"/>
            <a:ext cx="153416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0A832F4A-1D12-4FE1-B496-38D708A77B37}"/>
              </a:ext>
            </a:extLst>
          </p:cNvPr>
          <p:cNvSpPr/>
          <p:nvPr/>
        </p:nvSpPr>
        <p:spPr>
          <a:xfrm>
            <a:off x="2024380" y="3262313"/>
            <a:ext cx="153416" cy="1666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7F78AB8E-C0D2-4D9C-ACC6-D158251506F5}"/>
              </a:ext>
            </a:extLst>
          </p:cNvPr>
          <p:cNvSpPr/>
          <p:nvPr/>
        </p:nvSpPr>
        <p:spPr>
          <a:xfrm>
            <a:off x="3796284" y="2477452"/>
            <a:ext cx="153416" cy="1901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5">
            <a:extLst>
              <a:ext uri="{FF2B5EF4-FFF2-40B4-BE49-F238E27FC236}">
                <a16:creationId xmlns:a16="http://schemas.microsoft.com/office/drawing/2014/main" id="{7BDFBE9F-DDB3-4130-BE42-6A41DBEAB88E}"/>
              </a:ext>
            </a:extLst>
          </p:cNvPr>
          <p:cNvCxnSpPr>
            <a:stCxn id="7" idx="7"/>
            <a:endCxn id="5" idx="3"/>
          </p:cNvCxnSpPr>
          <p:nvPr/>
        </p:nvCxnSpPr>
        <p:spPr>
          <a:xfrm flipV="1">
            <a:off x="2858525" y="4917864"/>
            <a:ext cx="913874" cy="112488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6">
            <a:extLst>
              <a:ext uri="{FF2B5EF4-FFF2-40B4-BE49-F238E27FC236}">
                <a16:creationId xmlns:a16="http://schemas.microsoft.com/office/drawing/2014/main" id="{E6D2C98B-BA1D-40CB-BE54-17AB357C3F7E}"/>
              </a:ext>
            </a:extLst>
          </p:cNvPr>
          <p:cNvCxnSpPr>
            <a:stCxn id="7" idx="0"/>
            <a:endCxn id="9" idx="4"/>
          </p:cNvCxnSpPr>
          <p:nvPr/>
        </p:nvCxnSpPr>
        <p:spPr>
          <a:xfrm flipH="1" flipV="1">
            <a:off x="2177796" y="3528060"/>
            <a:ext cx="502920" cy="244906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7">
            <a:extLst>
              <a:ext uri="{FF2B5EF4-FFF2-40B4-BE49-F238E27FC236}">
                <a16:creationId xmlns:a16="http://schemas.microsoft.com/office/drawing/2014/main" id="{BB6FEAD6-CD00-4ED5-8DCF-53C6F515F355}"/>
              </a:ext>
            </a:extLst>
          </p:cNvPr>
          <p:cNvCxnSpPr>
            <a:stCxn id="9" idx="6"/>
            <a:endCxn id="5" idx="1"/>
          </p:cNvCxnSpPr>
          <p:nvPr/>
        </p:nvCxnSpPr>
        <p:spPr>
          <a:xfrm>
            <a:off x="2429256" y="3304032"/>
            <a:ext cx="1343143" cy="129700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8">
            <a:extLst>
              <a:ext uri="{FF2B5EF4-FFF2-40B4-BE49-F238E27FC236}">
                <a16:creationId xmlns:a16="http://schemas.microsoft.com/office/drawing/2014/main" id="{18A24CD6-A7DB-4FA8-A427-E01E34382574}"/>
              </a:ext>
            </a:extLst>
          </p:cNvPr>
          <p:cNvCxnSpPr>
            <a:stCxn id="8" idx="6"/>
            <a:endCxn id="10" idx="2"/>
          </p:cNvCxnSpPr>
          <p:nvPr/>
        </p:nvCxnSpPr>
        <p:spPr>
          <a:xfrm>
            <a:off x="1615440" y="1729740"/>
            <a:ext cx="2083308" cy="84277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19">
            <a:extLst>
              <a:ext uri="{FF2B5EF4-FFF2-40B4-BE49-F238E27FC236}">
                <a16:creationId xmlns:a16="http://schemas.microsoft.com/office/drawing/2014/main" id="{2C171307-AE07-4B48-AA9F-146487A7CD26}"/>
              </a:ext>
            </a:extLst>
          </p:cNvPr>
          <p:cNvCxnSpPr>
            <a:stCxn id="8" idx="4"/>
            <a:endCxn id="6" idx="0"/>
          </p:cNvCxnSpPr>
          <p:nvPr/>
        </p:nvCxnSpPr>
        <p:spPr>
          <a:xfrm>
            <a:off x="1363980" y="1953768"/>
            <a:ext cx="0" cy="25816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0">
            <a:extLst>
              <a:ext uri="{FF2B5EF4-FFF2-40B4-BE49-F238E27FC236}">
                <a16:creationId xmlns:a16="http://schemas.microsoft.com/office/drawing/2014/main" id="{7CEF42C2-0B44-4E96-BED9-16825ACDBAFF}"/>
              </a:ext>
            </a:extLst>
          </p:cNvPr>
          <p:cNvCxnSpPr>
            <a:stCxn id="6" idx="5"/>
            <a:endCxn id="7" idx="2"/>
          </p:cNvCxnSpPr>
          <p:nvPr/>
        </p:nvCxnSpPr>
        <p:spPr>
          <a:xfrm>
            <a:off x="1541789" y="4917864"/>
            <a:ext cx="887467" cy="128329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1">
            <a:extLst>
              <a:ext uri="{FF2B5EF4-FFF2-40B4-BE49-F238E27FC236}">
                <a16:creationId xmlns:a16="http://schemas.microsoft.com/office/drawing/2014/main" id="{9388AABF-403F-44AB-A4BF-5B8AA6CF8447}"/>
              </a:ext>
            </a:extLst>
          </p:cNvPr>
          <p:cNvCxnSpPr>
            <a:stCxn id="8" idx="5"/>
            <a:endCxn id="9" idx="1"/>
          </p:cNvCxnSpPr>
          <p:nvPr/>
        </p:nvCxnSpPr>
        <p:spPr>
          <a:xfrm>
            <a:off x="1541789" y="1888152"/>
            <a:ext cx="458198" cy="125746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2">
            <a:extLst>
              <a:ext uri="{FF2B5EF4-FFF2-40B4-BE49-F238E27FC236}">
                <a16:creationId xmlns:a16="http://schemas.microsoft.com/office/drawing/2014/main" id="{17F002AF-E7C4-4BCC-9C1F-B2CF95BC9CFF}"/>
              </a:ext>
            </a:extLst>
          </p:cNvPr>
          <p:cNvCxnSpPr>
            <a:stCxn id="10" idx="4"/>
            <a:endCxn id="5" idx="0"/>
          </p:cNvCxnSpPr>
          <p:nvPr/>
        </p:nvCxnSpPr>
        <p:spPr>
          <a:xfrm>
            <a:off x="3950208" y="2796540"/>
            <a:ext cx="0" cy="173888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3">
            <a:extLst>
              <a:ext uri="{FF2B5EF4-FFF2-40B4-BE49-F238E27FC236}">
                <a16:creationId xmlns:a16="http://schemas.microsoft.com/office/drawing/2014/main" id="{6EC861AE-881A-4147-9CEC-BF3E6557F3B1}"/>
              </a:ext>
            </a:extLst>
          </p:cNvPr>
          <p:cNvCxnSpPr>
            <a:stCxn id="9" idx="3"/>
            <a:endCxn id="6" idx="7"/>
          </p:cNvCxnSpPr>
          <p:nvPr/>
        </p:nvCxnSpPr>
        <p:spPr>
          <a:xfrm flipH="1">
            <a:off x="1541789" y="3462444"/>
            <a:ext cx="458198" cy="11385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4">
            <a:extLst>
              <a:ext uri="{FF2B5EF4-FFF2-40B4-BE49-F238E27FC236}">
                <a16:creationId xmlns:a16="http://schemas.microsoft.com/office/drawing/2014/main" id="{5319B1E0-50AE-416C-9DC1-D32BE1FEDBA0}"/>
              </a:ext>
            </a:extLst>
          </p:cNvPr>
          <p:cNvGrpSpPr/>
          <p:nvPr/>
        </p:nvGrpSpPr>
        <p:grpSpPr>
          <a:xfrm>
            <a:off x="6151889" y="2328410"/>
            <a:ext cx="5138963" cy="2393497"/>
            <a:chOff x="6151889" y="1440096"/>
            <a:chExt cx="5138963" cy="2393497"/>
          </a:xfrm>
        </p:grpSpPr>
        <p:sp>
          <p:nvSpPr>
            <p:cNvPr id="27" name="Oval 25">
              <a:extLst>
                <a:ext uri="{FF2B5EF4-FFF2-40B4-BE49-F238E27FC236}">
                  <a16:creationId xmlns:a16="http://schemas.microsoft.com/office/drawing/2014/main" id="{D86B4810-E16F-46DE-9046-8B8C428A88E3}"/>
                </a:ext>
              </a:extLst>
            </p:cNvPr>
            <p:cNvSpPr/>
            <p:nvPr/>
          </p:nvSpPr>
          <p:spPr>
            <a:xfrm>
              <a:off x="6151889" y="1440096"/>
              <a:ext cx="502920" cy="4480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6">
              <a:extLst>
                <a:ext uri="{FF2B5EF4-FFF2-40B4-BE49-F238E27FC236}">
                  <a16:creationId xmlns:a16="http://schemas.microsoft.com/office/drawing/2014/main" id="{FB1E55B4-3C7D-4D36-AA5C-981F84220288}"/>
                </a:ext>
              </a:extLst>
            </p:cNvPr>
            <p:cNvSpPr/>
            <p:nvPr/>
          </p:nvSpPr>
          <p:spPr>
            <a:xfrm>
              <a:off x="6151889" y="2124455"/>
              <a:ext cx="502920" cy="448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84D2239F-F5EA-4FC2-A758-EDF20FFDEC7A}"/>
                </a:ext>
              </a:extLst>
            </p:cNvPr>
            <p:cNvSpPr/>
            <p:nvPr/>
          </p:nvSpPr>
          <p:spPr>
            <a:xfrm>
              <a:off x="6334007" y="2917020"/>
              <a:ext cx="138684" cy="228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5CB6F97-C30D-42B3-B373-D5F327EF67BF}"/>
                </a:ext>
              </a:extLst>
            </p:cNvPr>
            <p:cNvSpPr/>
            <p:nvPr/>
          </p:nvSpPr>
          <p:spPr>
            <a:xfrm>
              <a:off x="6334007" y="3413760"/>
              <a:ext cx="138684" cy="2286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29">
              <a:extLst>
                <a:ext uri="{FF2B5EF4-FFF2-40B4-BE49-F238E27FC236}">
                  <a16:creationId xmlns:a16="http://schemas.microsoft.com/office/drawing/2014/main" id="{D296C034-2FEB-4A88-B613-D1AA0B48D0A7}"/>
                </a:ext>
              </a:extLst>
            </p:cNvPr>
            <p:cNvSpPr txBox="1"/>
            <p:nvPr/>
          </p:nvSpPr>
          <p:spPr>
            <a:xfrm>
              <a:off x="6827738" y="1440096"/>
              <a:ext cx="446311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2400" b="1" dirty="0"/>
                <a:t>活性化していないユーザー</a:t>
              </a:r>
              <a:endParaRPr lang="en-US" sz="2400" b="1" dirty="0"/>
            </a:p>
          </p:txBody>
        </p:sp>
        <p:sp>
          <p:nvSpPr>
            <p:cNvPr id="32" name="TextBox 30">
              <a:extLst>
                <a:ext uri="{FF2B5EF4-FFF2-40B4-BE49-F238E27FC236}">
                  <a16:creationId xmlns:a16="http://schemas.microsoft.com/office/drawing/2014/main" id="{575E2172-5FBB-4613-A281-8A42ABFEC79B}"/>
                </a:ext>
              </a:extLst>
            </p:cNvPr>
            <p:cNvSpPr txBox="1"/>
            <p:nvPr/>
          </p:nvSpPr>
          <p:spPr>
            <a:xfrm>
              <a:off x="6840990" y="2147554"/>
              <a:ext cx="398702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2400" b="1" dirty="0"/>
                <a:t>活性化しているユーザー</a:t>
              </a:r>
              <a:endParaRPr lang="en-US" sz="2400" b="1" dirty="0"/>
            </a:p>
          </p:txBody>
        </p:sp>
        <p:sp>
          <p:nvSpPr>
            <p:cNvPr id="33" name="TextBox 31">
              <a:extLst>
                <a:ext uri="{FF2B5EF4-FFF2-40B4-BE49-F238E27FC236}">
                  <a16:creationId xmlns:a16="http://schemas.microsoft.com/office/drawing/2014/main" id="{09BA6D0C-E4B8-4E48-AE15-358E1F498E24}"/>
                </a:ext>
              </a:extLst>
            </p:cNvPr>
            <p:cNvSpPr txBox="1"/>
            <p:nvPr/>
          </p:nvSpPr>
          <p:spPr>
            <a:xfrm>
              <a:off x="6836681" y="2846654"/>
              <a:ext cx="317751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2400" b="1" dirty="0"/>
                <a:t>閾値</a:t>
              </a:r>
              <a:endParaRPr lang="en-US" sz="24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2">
                  <a:extLst>
                    <a:ext uri="{FF2B5EF4-FFF2-40B4-BE49-F238E27FC236}">
                      <a16:creationId xmlns:a16="http://schemas.microsoft.com/office/drawing/2014/main" id="{B6F5BEA9-9C56-4DC2-B8E7-5E2B7CF42507}"/>
                    </a:ext>
                  </a:extLst>
                </p:cNvPr>
                <p:cNvSpPr txBox="1"/>
                <p:nvPr/>
              </p:nvSpPr>
              <p:spPr>
                <a:xfrm>
                  <a:off x="6836681" y="3343394"/>
                  <a:ext cx="2496785" cy="4901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sub>
                          </m:sSub>
                        </m:e>
                      </m:nary>
                    </m:oMath>
                  </a14:m>
                  <a:r>
                    <a:rPr lang="en-US" sz="2400" b="1" dirty="0"/>
                    <a:t> </a:t>
                  </a:r>
                </a:p>
              </p:txBody>
            </p:sp>
          </mc:Choice>
          <mc:Fallback xmlns="">
            <p:sp>
              <p:nvSpPr>
                <p:cNvPr id="34" name="TextBox 32">
                  <a:extLst>
                    <a:ext uri="{FF2B5EF4-FFF2-40B4-BE49-F238E27FC236}">
                      <a16:creationId xmlns:a16="http://schemas.microsoft.com/office/drawing/2014/main" id="{B6F5BEA9-9C56-4DC2-B8E7-5E2B7CF425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6681" y="3343394"/>
                  <a:ext cx="2496785" cy="490199"/>
                </a:xfrm>
                <a:prstGeom prst="rect">
                  <a:avLst/>
                </a:prstGeom>
                <a:blipFill>
                  <a:blip r:embed="rId2"/>
                  <a:stretch>
                    <a:fillRect l="-19071" t="-120988" b="-17777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" name="TextBox 33">
            <a:extLst>
              <a:ext uri="{FF2B5EF4-FFF2-40B4-BE49-F238E27FC236}">
                <a16:creationId xmlns:a16="http://schemas.microsoft.com/office/drawing/2014/main" id="{3D0520C3-9533-4579-B3D7-6773E907D2BB}"/>
              </a:ext>
            </a:extLst>
          </p:cNvPr>
          <p:cNvSpPr txBox="1"/>
          <p:nvPr/>
        </p:nvSpPr>
        <p:spPr>
          <a:xfrm>
            <a:off x="3243071" y="5374844"/>
            <a:ext cx="786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0.6</a:t>
            </a:r>
          </a:p>
        </p:txBody>
      </p:sp>
      <p:sp>
        <p:nvSpPr>
          <p:cNvPr id="36" name="TextBox 34">
            <a:extLst>
              <a:ext uri="{FF2B5EF4-FFF2-40B4-BE49-F238E27FC236}">
                <a16:creationId xmlns:a16="http://schemas.microsoft.com/office/drawing/2014/main" id="{B60B0FC0-9A0D-4724-BE5F-DA09A8D1245B}"/>
              </a:ext>
            </a:extLst>
          </p:cNvPr>
          <p:cNvSpPr txBox="1"/>
          <p:nvPr/>
        </p:nvSpPr>
        <p:spPr>
          <a:xfrm>
            <a:off x="3949699" y="3413760"/>
            <a:ext cx="786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0.2</a:t>
            </a:r>
          </a:p>
        </p:txBody>
      </p:sp>
      <p:sp>
        <p:nvSpPr>
          <p:cNvPr id="37" name="TextBox 35">
            <a:extLst>
              <a:ext uri="{FF2B5EF4-FFF2-40B4-BE49-F238E27FC236}">
                <a16:creationId xmlns:a16="http://schemas.microsoft.com/office/drawing/2014/main" id="{6E97AA6E-0FC3-407D-921F-38E74A979FE9}"/>
              </a:ext>
            </a:extLst>
          </p:cNvPr>
          <p:cNvSpPr txBox="1"/>
          <p:nvPr/>
        </p:nvSpPr>
        <p:spPr>
          <a:xfrm>
            <a:off x="2883407" y="3528060"/>
            <a:ext cx="786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0.2</a:t>
            </a:r>
          </a:p>
        </p:txBody>
      </p:sp>
      <p:sp>
        <p:nvSpPr>
          <p:cNvPr id="38" name="TextBox 36">
            <a:extLst>
              <a:ext uri="{FF2B5EF4-FFF2-40B4-BE49-F238E27FC236}">
                <a16:creationId xmlns:a16="http://schemas.microsoft.com/office/drawing/2014/main" id="{826EFD77-173A-45DB-A96F-67F24716C43E}"/>
              </a:ext>
            </a:extLst>
          </p:cNvPr>
          <p:cNvSpPr txBox="1"/>
          <p:nvPr/>
        </p:nvSpPr>
        <p:spPr>
          <a:xfrm>
            <a:off x="2394203" y="4504420"/>
            <a:ext cx="786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0.5</a:t>
            </a:r>
          </a:p>
        </p:txBody>
      </p:sp>
      <p:sp>
        <p:nvSpPr>
          <p:cNvPr id="39" name="TextBox 37">
            <a:extLst>
              <a:ext uri="{FF2B5EF4-FFF2-40B4-BE49-F238E27FC236}">
                <a16:creationId xmlns:a16="http://schemas.microsoft.com/office/drawing/2014/main" id="{C3469FCD-250D-4FCA-A3C0-B5A2818794D1}"/>
              </a:ext>
            </a:extLst>
          </p:cNvPr>
          <p:cNvSpPr txBox="1"/>
          <p:nvPr/>
        </p:nvSpPr>
        <p:spPr>
          <a:xfrm>
            <a:off x="1257368" y="5515521"/>
            <a:ext cx="786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0.2</a:t>
            </a:r>
          </a:p>
        </p:txBody>
      </p:sp>
      <p:sp>
        <p:nvSpPr>
          <p:cNvPr id="40" name="TextBox 38">
            <a:extLst>
              <a:ext uri="{FF2B5EF4-FFF2-40B4-BE49-F238E27FC236}">
                <a16:creationId xmlns:a16="http://schemas.microsoft.com/office/drawing/2014/main" id="{2DD0254E-457B-4D3B-BC0B-EBEA14E327EF}"/>
              </a:ext>
            </a:extLst>
          </p:cNvPr>
          <p:cNvSpPr txBox="1"/>
          <p:nvPr/>
        </p:nvSpPr>
        <p:spPr>
          <a:xfrm>
            <a:off x="687373" y="3077480"/>
            <a:ext cx="786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0.1</a:t>
            </a:r>
          </a:p>
        </p:txBody>
      </p:sp>
      <p:sp>
        <p:nvSpPr>
          <p:cNvPr id="41" name="TextBox 39">
            <a:extLst>
              <a:ext uri="{FF2B5EF4-FFF2-40B4-BE49-F238E27FC236}">
                <a16:creationId xmlns:a16="http://schemas.microsoft.com/office/drawing/2014/main" id="{711984D8-C50C-45E1-BDE0-C83E3B30C828}"/>
              </a:ext>
            </a:extLst>
          </p:cNvPr>
          <p:cNvSpPr txBox="1"/>
          <p:nvPr/>
        </p:nvSpPr>
        <p:spPr>
          <a:xfrm>
            <a:off x="1742176" y="2242542"/>
            <a:ext cx="786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0.3</a:t>
            </a:r>
          </a:p>
        </p:txBody>
      </p:sp>
      <p:sp>
        <p:nvSpPr>
          <p:cNvPr id="42" name="TextBox 40">
            <a:extLst>
              <a:ext uri="{FF2B5EF4-FFF2-40B4-BE49-F238E27FC236}">
                <a16:creationId xmlns:a16="http://schemas.microsoft.com/office/drawing/2014/main" id="{D59D231C-823C-4B27-AD76-0BD891019BC3}"/>
              </a:ext>
            </a:extLst>
          </p:cNvPr>
          <p:cNvSpPr txBox="1"/>
          <p:nvPr/>
        </p:nvSpPr>
        <p:spPr>
          <a:xfrm>
            <a:off x="2545110" y="1737179"/>
            <a:ext cx="786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0.2</a:t>
            </a:r>
          </a:p>
        </p:txBody>
      </p:sp>
      <p:sp>
        <p:nvSpPr>
          <p:cNvPr id="43" name="TextBox 41">
            <a:extLst>
              <a:ext uri="{FF2B5EF4-FFF2-40B4-BE49-F238E27FC236}">
                <a16:creationId xmlns:a16="http://schemas.microsoft.com/office/drawing/2014/main" id="{D8B8C172-EB43-408A-98D2-0BC1B61C04F7}"/>
              </a:ext>
            </a:extLst>
          </p:cNvPr>
          <p:cNvSpPr txBox="1"/>
          <p:nvPr/>
        </p:nvSpPr>
        <p:spPr>
          <a:xfrm>
            <a:off x="1670802" y="3919424"/>
            <a:ext cx="786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0.4</a:t>
            </a:r>
          </a:p>
        </p:txBody>
      </p:sp>
      <p:sp>
        <p:nvSpPr>
          <p:cNvPr id="44" name="Rectangle 42">
            <a:extLst>
              <a:ext uri="{FF2B5EF4-FFF2-40B4-BE49-F238E27FC236}">
                <a16:creationId xmlns:a16="http://schemas.microsoft.com/office/drawing/2014/main" id="{88F4B992-7256-4C0C-A8ED-EF517673870C}"/>
              </a:ext>
            </a:extLst>
          </p:cNvPr>
          <p:cNvSpPr/>
          <p:nvPr/>
        </p:nvSpPr>
        <p:spPr>
          <a:xfrm>
            <a:off x="3967865" y="4677346"/>
            <a:ext cx="153416" cy="1901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3">
            <a:extLst>
              <a:ext uri="{FF2B5EF4-FFF2-40B4-BE49-F238E27FC236}">
                <a16:creationId xmlns:a16="http://schemas.microsoft.com/office/drawing/2014/main" id="{7A3088D0-E773-4F94-8F4B-526BE525D31D}"/>
              </a:ext>
            </a:extLst>
          </p:cNvPr>
          <p:cNvSpPr/>
          <p:nvPr/>
        </p:nvSpPr>
        <p:spPr>
          <a:xfrm>
            <a:off x="1396677" y="4824365"/>
            <a:ext cx="153416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4">
            <a:extLst>
              <a:ext uri="{FF2B5EF4-FFF2-40B4-BE49-F238E27FC236}">
                <a16:creationId xmlns:a16="http://schemas.microsoft.com/office/drawing/2014/main" id="{89370ABB-8D20-4CD7-9656-A18E06835EB5}"/>
              </a:ext>
            </a:extLst>
          </p:cNvPr>
          <p:cNvSpPr/>
          <p:nvPr/>
        </p:nvSpPr>
        <p:spPr>
          <a:xfrm>
            <a:off x="2198633" y="3290316"/>
            <a:ext cx="153416" cy="13868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5">
            <a:extLst>
              <a:ext uri="{FF2B5EF4-FFF2-40B4-BE49-F238E27FC236}">
                <a16:creationId xmlns:a16="http://schemas.microsoft.com/office/drawing/2014/main" id="{BE5EEB19-3A38-4AD5-BF35-93FEAEBCB885}"/>
              </a:ext>
            </a:extLst>
          </p:cNvPr>
          <p:cNvSpPr/>
          <p:nvPr/>
        </p:nvSpPr>
        <p:spPr>
          <a:xfrm>
            <a:off x="2198633" y="3244597"/>
            <a:ext cx="153416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6">
            <a:extLst>
              <a:ext uri="{FF2B5EF4-FFF2-40B4-BE49-F238E27FC236}">
                <a16:creationId xmlns:a16="http://schemas.microsoft.com/office/drawing/2014/main" id="{8EF01F16-4C51-4756-A3E5-E292DF2F5C2D}"/>
              </a:ext>
            </a:extLst>
          </p:cNvPr>
          <p:cNvSpPr/>
          <p:nvPr/>
        </p:nvSpPr>
        <p:spPr>
          <a:xfrm>
            <a:off x="1396677" y="4749691"/>
            <a:ext cx="153416" cy="7467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7">
            <a:extLst>
              <a:ext uri="{FF2B5EF4-FFF2-40B4-BE49-F238E27FC236}">
                <a16:creationId xmlns:a16="http://schemas.microsoft.com/office/drawing/2014/main" id="{2235E8FE-87A4-4737-A3C0-863EF07170B1}"/>
              </a:ext>
            </a:extLst>
          </p:cNvPr>
          <p:cNvSpPr/>
          <p:nvPr/>
        </p:nvSpPr>
        <p:spPr>
          <a:xfrm>
            <a:off x="1385307" y="1690688"/>
            <a:ext cx="153416" cy="9928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8">
            <a:extLst>
              <a:ext uri="{FF2B5EF4-FFF2-40B4-BE49-F238E27FC236}">
                <a16:creationId xmlns:a16="http://schemas.microsoft.com/office/drawing/2014/main" id="{4AC68AC2-2F67-4C4F-8D80-A68AACE5C37E}"/>
              </a:ext>
            </a:extLst>
          </p:cNvPr>
          <p:cNvSpPr/>
          <p:nvPr/>
        </p:nvSpPr>
        <p:spPr>
          <a:xfrm>
            <a:off x="3967865" y="2615709"/>
            <a:ext cx="153416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0">
            <a:extLst>
              <a:ext uri="{FF2B5EF4-FFF2-40B4-BE49-F238E27FC236}">
                <a16:creationId xmlns:a16="http://schemas.microsoft.com/office/drawing/2014/main" id="{26E64C04-E623-4DAC-BB6F-07487C8273F2}"/>
              </a:ext>
            </a:extLst>
          </p:cNvPr>
          <p:cNvSpPr/>
          <p:nvPr/>
        </p:nvSpPr>
        <p:spPr>
          <a:xfrm>
            <a:off x="3967865" y="2572511"/>
            <a:ext cx="153416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1">
            <a:extLst>
              <a:ext uri="{FF2B5EF4-FFF2-40B4-BE49-F238E27FC236}">
                <a16:creationId xmlns:a16="http://schemas.microsoft.com/office/drawing/2014/main" id="{BA23D7B6-08D9-4BF4-B090-CE58367CD8FA}"/>
              </a:ext>
            </a:extLst>
          </p:cNvPr>
          <p:cNvSpPr txBox="1"/>
          <p:nvPr/>
        </p:nvSpPr>
        <p:spPr>
          <a:xfrm>
            <a:off x="2959731" y="6056233"/>
            <a:ext cx="1891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User A</a:t>
            </a:r>
          </a:p>
        </p:txBody>
      </p:sp>
      <p:sp>
        <p:nvSpPr>
          <p:cNvPr id="54" name="TextBox 52">
            <a:extLst>
              <a:ext uri="{FF2B5EF4-FFF2-40B4-BE49-F238E27FC236}">
                <a16:creationId xmlns:a16="http://schemas.microsoft.com/office/drawing/2014/main" id="{41741BF4-8A81-450B-819B-B166420374D2}"/>
              </a:ext>
            </a:extLst>
          </p:cNvPr>
          <p:cNvSpPr txBox="1"/>
          <p:nvPr/>
        </p:nvSpPr>
        <p:spPr>
          <a:xfrm>
            <a:off x="3949699" y="4994496"/>
            <a:ext cx="1480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User B</a:t>
            </a:r>
          </a:p>
        </p:txBody>
      </p:sp>
      <p:sp>
        <p:nvSpPr>
          <p:cNvPr id="55" name="TextBox 53">
            <a:extLst>
              <a:ext uri="{FF2B5EF4-FFF2-40B4-BE49-F238E27FC236}">
                <a16:creationId xmlns:a16="http://schemas.microsoft.com/office/drawing/2014/main" id="{22338C9E-8F4D-43B7-B28E-7E22CB7DC7CB}"/>
              </a:ext>
            </a:extLst>
          </p:cNvPr>
          <p:cNvSpPr txBox="1"/>
          <p:nvPr/>
        </p:nvSpPr>
        <p:spPr>
          <a:xfrm>
            <a:off x="109877" y="4108859"/>
            <a:ext cx="1180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User E</a:t>
            </a:r>
          </a:p>
        </p:txBody>
      </p:sp>
      <p:sp>
        <p:nvSpPr>
          <p:cNvPr id="56" name="TextBox 54">
            <a:extLst>
              <a:ext uri="{FF2B5EF4-FFF2-40B4-BE49-F238E27FC236}">
                <a16:creationId xmlns:a16="http://schemas.microsoft.com/office/drawing/2014/main" id="{EC4900F2-B91D-4983-A560-C0316CD39F6F}"/>
              </a:ext>
            </a:extLst>
          </p:cNvPr>
          <p:cNvSpPr txBox="1"/>
          <p:nvPr/>
        </p:nvSpPr>
        <p:spPr>
          <a:xfrm>
            <a:off x="4187528" y="2384200"/>
            <a:ext cx="2106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ユーザー</a:t>
            </a:r>
            <a:r>
              <a:rPr lang="en-US" sz="2400" b="1" dirty="0"/>
              <a:t> C</a:t>
            </a:r>
          </a:p>
        </p:txBody>
      </p:sp>
      <p:sp>
        <p:nvSpPr>
          <p:cNvPr id="57" name="TextBox 55">
            <a:extLst>
              <a:ext uri="{FF2B5EF4-FFF2-40B4-BE49-F238E27FC236}">
                <a16:creationId xmlns:a16="http://schemas.microsoft.com/office/drawing/2014/main" id="{CB41C277-1C2E-42DA-B688-4E12B59F343C}"/>
              </a:ext>
            </a:extLst>
          </p:cNvPr>
          <p:cNvSpPr txBox="1"/>
          <p:nvPr/>
        </p:nvSpPr>
        <p:spPr>
          <a:xfrm>
            <a:off x="404111" y="1011130"/>
            <a:ext cx="1338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User D</a:t>
            </a:r>
          </a:p>
        </p:txBody>
      </p:sp>
      <p:sp>
        <p:nvSpPr>
          <p:cNvPr id="58" name="TextBox 56">
            <a:extLst>
              <a:ext uri="{FF2B5EF4-FFF2-40B4-BE49-F238E27FC236}">
                <a16:creationId xmlns:a16="http://schemas.microsoft.com/office/drawing/2014/main" id="{BDDE1A43-08EB-4C6A-97F5-1E2D9630B6C8}"/>
              </a:ext>
            </a:extLst>
          </p:cNvPr>
          <p:cNvSpPr txBox="1"/>
          <p:nvPr/>
        </p:nvSpPr>
        <p:spPr>
          <a:xfrm>
            <a:off x="2249672" y="2708960"/>
            <a:ext cx="1577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User 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吹き出し: 角を丸めた四角形 59">
                <a:extLst>
                  <a:ext uri="{FF2B5EF4-FFF2-40B4-BE49-F238E27FC236}">
                    <a16:creationId xmlns:a16="http://schemas.microsoft.com/office/drawing/2014/main" id="{A2DE4624-7CA8-4F6D-B359-EAEAD46D92E0}"/>
                  </a:ext>
                </a:extLst>
              </p:cNvPr>
              <p:cNvSpPr/>
              <p:nvPr/>
            </p:nvSpPr>
            <p:spPr>
              <a:xfrm>
                <a:off x="2061333" y="1040298"/>
                <a:ext cx="3368796" cy="567409"/>
              </a:xfrm>
              <a:prstGeom prst="wedgeRoundRectCallout">
                <a:avLst>
                  <a:gd name="adj1" fmla="val -21308"/>
                  <a:gd name="adj2" fmla="val 84814"/>
                  <a:gd name="adj3" fmla="val 16667"/>
                </a:avLst>
              </a:prstGeom>
              <a:ln w="28575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000" b="1" dirty="0"/>
                  <a:t>ユーザー間の影響度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ja-JP" sz="20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altLang="ja-JP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</m:oMath>
                </a14:m>
                <a:endParaRPr lang="ja-JP" altLang="en-US" sz="2000" b="1" dirty="0"/>
              </a:p>
            </p:txBody>
          </p:sp>
        </mc:Choice>
        <mc:Fallback xmlns="">
          <p:sp>
            <p:nvSpPr>
              <p:cNvPr id="60" name="吹き出し: 角を丸めた四角形 59">
                <a:extLst>
                  <a:ext uri="{FF2B5EF4-FFF2-40B4-BE49-F238E27FC236}">
                    <a16:creationId xmlns:a16="http://schemas.microsoft.com/office/drawing/2014/main" id="{A2DE4624-7CA8-4F6D-B359-EAEAD46D92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1333" y="1040298"/>
                <a:ext cx="3368796" cy="567409"/>
              </a:xfrm>
              <a:prstGeom prst="wedgeRoundRectCallout">
                <a:avLst>
                  <a:gd name="adj1" fmla="val -21308"/>
                  <a:gd name="adj2" fmla="val 84814"/>
                  <a:gd name="adj3" fmla="val 16667"/>
                </a:avLst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358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7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184609-6959-4281-8F11-446A05433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独立カスケードモデル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8193BBF-DB49-4CDA-B5FE-2C1674705D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F0D982-9803-4B95-931A-6E5198CB2332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ECF6E361-FACE-443C-BC86-6D3757EB6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327" y="2698674"/>
            <a:ext cx="976176" cy="9761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09495A2-79C8-4DDC-BA25-CEBAF43125D4}"/>
                  </a:ext>
                </a:extLst>
              </p:cNvPr>
              <p:cNvSpPr txBox="1"/>
              <p:nvPr/>
            </p:nvSpPr>
            <p:spPr>
              <a:xfrm>
                <a:off x="890366" y="3934852"/>
                <a:ext cx="38947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400" dirty="0"/>
                  <a:t>ユーザー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ja-JP" altLang="en-US" sz="2400" dirty="0"/>
                  <a:t> </a:t>
                </a:r>
                <a:r>
                  <a:rPr kumimoji="1" lang="en-US" altLang="ja-JP" sz="2400" dirty="0"/>
                  <a:t>(</a:t>
                </a:r>
                <a:r>
                  <a:rPr lang="ja-JP" altLang="en-US" sz="2400" dirty="0"/>
                  <a:t>時間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ja-JP" altLang="en-US" sz="2400" dirty="0"/>
                  <a:t>で非活性</a:t>
                </a:r>
                <a:r>
                  <a:rPr kumimoji="1" lang="en-US" altLang="ja-JP" sz="2400" dirty="0"/>
                  <a:t>)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09495A2-79C8-4DDC-BA25-CEBAF4312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366" y="3934852"/>
                <a:ext cx="3894790" cy="461665"/>
              </a:xfrm>
              <a:prstGeom prst="rect">
                <a:avLst/>
              </a:prstGeom>
              <a:blipFill>
                <a:blip r:embed="rId3"/>
                <a:stretch>
                  <a:fillRect l="-2347" t="-15789" r="-156" b="-31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矢印: 左 6">
            <a:extLst>
              <a:ext uri="{FF2B5EF4-FFF2-40B4-BE49-F238E27FC236}">
                <a16:creationId xmlns:a16="http://schemas.microsoft.com/office/drawing/2014/main" id="{CF7934BD-9299-482E-AC92-B8B320B84157}"/>
              </a:ext>
            </a:extLst>
          </p:cNvPr>
          <p:cNvSpPr/>
          <p:nvPr/>
        </p:nvSpPr>
        <p:spPr>
          <a:xfrm rot="10800000">
            <a:off x="5155962" y="4801483"/>
            <a:ext cx="1046922" cy="665344"/>
          </a:xfrm>
          <a:prstGeom prst="lef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CC0351A-7D71-42DB-B91E-7D9473E415FA}"/>
                  </a:ext>
                </a:extLst>
              </p:cNvPr>
              <p:cNvSpPr txBox="1"/>
              <p:nvPr/>
            </p:nvSpPr>
            <p:spPr>
              <a:xfrm>
                <a:off x="6468786" y="4901435"/>
                <a:ext cx="51123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400" dirty="0"/>
                  <a:t>ユーザー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ja-JP" altLang="en-US" sz="2400" dirty="0"/>
                  <a:t>が時間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kumimoji="1" lang="ja-JP" altLang="en-US" sz="2400" dirty="0"/>
                  <a:t>で活性化</a:t>
                </a:r>
                <a:endParaRPr kumimoji="1" lang="en-US" altLang="ja-JP" sz="24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CC0351A-7D71-42DB-B91E-7D9473E41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8786" y="4901435"/>
                <a:ext cx="5112381" cy="461665"/>
              </a:xfrm>
              <a:prstGeom prst="rect">
                <a:avLst/>
              </a:prstGeom>
              <a:blipFill>
                <a:blip r:embed="rId4"/>
                <a:stretch>
                  <a:fillRect l="-1788" t="-7895" b="-31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A7405097-E418-4956-993E-0A377907AC93}"/>
              </a:ext>
            </a:extLst>
          </p:cNvPr>
          <p:cNvGrpSpPr/>
          <p:nvPr/>
        </p:nvGrpSpPr>
        <p:grpSpPr>
          <a:xfrm>
            <a:off x="5838016" y="974118"/>
            <a:ext cx="3144028" cy="3011339"/>
            <a:chOff x="579827" y="984737"/>
            <a:chExt cx="3458431" cy="3011339"/>
          </a:xfrm>
        </p:grpSpPr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3906BCBB-4421-4DE3-8BB1-EA95B31A68D9}"/>
                </a:ext>
              </a:extLst>
            </p:cNvPr>
            <p:cNvSpPr/>
            <p:nvPr/>
          </p:nvSpPr>
          <p:spPr>
            <a:xfrm>
              <a:off x="579827" y="984737"/>
              <a:ext cx="3458431" cy="301133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2F9905F6-E9AD-421D-A662-3CA2E3E354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9433" y="1220090"/>
              <a:ext cx="829994" cy="829994"/>
            </a:xfrm>
            <a:prstGeom prst="rect">
              <a:avLst/>
            </a:prstGeom>
          </p:spPr>
        </p:pic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8B81FCC0-0C6B-4421-AA36-309C03F364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5021" y="2048768"/>
              <a:ext cx="942535" cy="942535"/>
            </a:xfrm>
            <a:prstGeom prst="rect">
              <a:avLst/>
            </a:prstGeom>
          </p:spPr>
        </p:pic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C6336932-6D52-4017-A090-01F1F1759A8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5116" y="2951524"/>
              <a:ext cx="956603" cy="956603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833FEFC-E9C1-469A-9437-E5741D97C704}"/>
                  </a:ext>
                </a:extLst>
              </p:cNvPr>
              <p:cNvSpPr txBox="1"/>
              <p:nvPr/>
            </p:nvSpPr>
            <p:spPr>
              <a:xfrm>
                <a:off x="7078211" y="1596790"/>
                <a:ext cx="1846239" cy="4081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ユーザー</m:t>
                      </m:r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833FEFC-E9C1-469A-9437-E5741D97C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8211" y="1596790"/>
                <a:ext cx="1846239" cy="408189"/>
              </a:xfrm>
              <a:prstGeom prst="rect">
                <a:avLst/>
              </a:prstGeom>
              <a:blipFill>
                <a:blip r:embed="rId8"/>
                <a:stretch>
                  <a:fillRect b="-59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6FFD501-57D7-4B97-B0E9-D200ED93AC9F}"/>
                  </a:ext>
                </a:extLst>
              </p:cNvPr>
              <p:cNvSpPr txBox="1"/>
              <p:nvPr/>
            </p:nvSpPr>
            <p:spPr>
              <a:xfrm>
                <a:off x="7534093" y="2223756"/>
                <a:ext cx="15564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ユーザー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6FFD501-57D7-4B97-B0E9-D200ED93A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4093" y="2223756"/>
                <a:ext cx="1556424" cy="369332"/>
              </a:xfrm>
              <a:prstGeom prst="rect">
                <a:avLst/>
              </a:prstGeom>
              <a:blipFill>
                <a:blip r:embed="rId9"/>
                <a:stretch>
                  <a:fillRect l="-3529" t="-6667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FAF1F4C2-DB34-4262-8406-BE2139355A38}"/>
                  </a:ext>
                </a:extLst>
              </p:cNvPr>
              <p:cNvSpPr txBox="1"/>
              <p:nvPr/>
            </p:nvSpPr>
            <p:spPr>
              <a:xfrm>
                <a:off x="7625866" y="2744993"/>
                <a:ext cx="15153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ユーザー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FAF1F4C2-DB34-4262-8406-BE2139355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5866" y="2744993"/>
                <a:ext cx="1515341" cy="369332"/>
              </a:xfrm>
              <a:prstGeom prst="rect">
                <a:avLst/>
              </a:prstGeom>
              <a:blipFill>
                <a:blip r:embed="rId10"/>
                <a:stretch>
                  <a:fillRect l="-3614" t="-4918" b="-278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91EE1D72-DFC9-4BD5-BA71-9278B2E19342}"/>
                  </a:ext>
                </a:extLst>
              </p:cNvPr>
              <p:cNvSpPr txBox="1"/>
              <p:nvPr/>
            </p:nvSpPr>
            <p:spPr>
              <a:xfrm>
                <a:off x="4785156" y="1152363"/>
                <a:ext cx="914400" cy="5773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ja-JP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91EE1D72-DFC9-4BD5-BA71-9278B2E19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156" y="1152363"/>
                <a:ext cx="914400" cy="577338"/>
              </a:xfrm>
              <a:prstGeom prst="rect">
                <a:avLst/>
              </a:prstGeom>
              <a:blipFill>
                <a:blip r:embed="rId11"/>
                <a:stretch>
                  <a:fillRect r="-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90514848-800E-4910-819F-598841F9EC49}"/>
                  </a:ext>
                </a:extLst>
              </p:cNvPr>
              <p:cNvSpPr txBox="1"/>
              <p:nvPr/>
            </p:nvSpPr>
            <p:spPr>
              <a:xfrm>
                <a:off x="4765022" y="2170932"/>
                <a:ext cx="914400" cy="5773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ja-JP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90514848-800E-4910-819F-598841F9E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022" y="2170932"/>
                <a:ext cx="914400" cy="577338"/>
              </a:xfrm>
              <a:prstGeom prst="rect">
                <a:avLst/>
              </a:prstGeom>
              <a:blipFill>
                <a:blip r:embed="rId12"/>
                <a:stretch>
                  <a:fillRect r="-1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259A2012-F6CF-47CD-B6D8-8FD6B2F2E479}"/>
                  </a:ext>
                </a:extLst>
              </p:cNvPr>
              <p:cNvSpPr txBox="1"/>
              <p:nvPr/>
            </p:nvSpPr>
            <p:spPr>
              <a:xfrm>
                <a:off x="4541255" y="2770696"/>
                <a:ext cx="914400" cy="5773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ja-JP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259A2012-F6CF-47CD-B6D8-8FD6B2F2E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1255" y="2770696"/>
                <a:ext cx="914400" cy="577338"/>
              </a:xfrm>
              <a:prstGeom prst="rect">
                <a:avLst/>
              </a:prstGeom>
              <a:blipFill>
                <a:blip r:embed="rId13"/>
                <a:stretch>
                  <a:fillRect r="-1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9242C49-092A-47E8-B2E9-5CCCD6E28E30}"/>
              </a:ext>
            </a:extLst>
          </p:cNvPr>
          <p:cNvCxnSpPr>
            <a:cxnSpLocks/>
          </p:cNvCxnSpPr>
          <p:nvPr/>
        </p:nvCxnSpPr>
        <p:spPr>
          <a:xfrm flipH="1">
            <a:off x="3249503" y="1603186"/>
            <a:ext cx="3327037" cy="782205"/>
          </a:xfrm>
          <a:prstGeom prst="straightConnector1">
            <a:avLst/>
          </a:prstGeom>
          <a:ln w="63500">
            <a:headEnd w="lg" len="lg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84CE7D72-7181-4DE3-A26A-DBFE31A004F0}"/>
              </a:ext>
            </a:extLst>
          </p:cNvPr>
          <p:cNvCxnSpPr>
            <a:cxnSpLocks/>
          </p:cNvCxnSpPr>
          <p:nvPr/>
        </p:nvCxnSpPr>
        <p:spPr>
          <a:xfrm flipH="1" flipV="1">
            <a:off x="3155048" y="1713649"/>
            <a:ext cx="3429184" cy="983997"/>
          </a:xfrm>
          <a:prstGeom prst="straightConnector1">
            <a:avLst/>
          </a:prstGeom>
          <a:ln w="63500">
            <a:headEnd w="lg" len="lg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A0ADCB94-5289-4124-8A23-880EDCAA7729}"/>
              </a:ext>
            </a:extLst>
          </p:cNvPr>
          <p:cNvCxnSpPr>
            <a:cxnSpLocks/>
          </p:cNvCxnSpPr>
          <p:nvPr/>
        </p:nvCxnSpPr>
        <p:spPr>
          <a:xfrm flipH="1" flipV="1">
            <a:off x="3095335" y="3457068"/>
            <a:ext cx="3856127" cy="37836"/>
          </a:xfrm>
          <a:prstGeom prst="straightConnector1">
            <a:avLst/>
          </a:prstGeom>
          <a:ln w="63500">
            <a:headEnd w="lg" len="lg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1AFE942F-03FC-4C7C-8DBF-CEC65C4B62F0}"/>
                  </a:ext>
                </a:extLst>
              </p:cNvPr>
              <p:cNvSpPr txBox="1"/>
              <p:nvPr/>
            </p:nvSpPr>
            <p:spPr>
              <a:xfrm>
                <a:off x="6168264" y="4089132"/>
                <a:ext cx="59737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400" dirty="0"/>
                  <a:t>ユーザー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の友人</m:t>
                    </m:r>
                  </m:oMath>
                </a14:m>
                <a:r>
                  <a:rPr lang="ja-JP" altLang="en-US" sz="2400" dirty="0"/>
                  <a:t>の集合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ja-JP" altLang="en-US" sz="2400" dirty="0"/>
                  <a:t> </a:t>
                </a:r>
                <a:r>
                  <a:rPr lang="en-US" altLang="ja-JP" sz="2400" dirty="0"/>
                  <a:t>(</a:t>
                </a:r>
                <a:r>
                  <a:rPr lang="ja-JP" altLang="en-US" sz="2400" dirty="0"/>
                  <a:t>すでに活性化</a:t>
                </a:r>
                <a:r>
                  <a:rPr lang="en-US" altLang="ja-JP" sz="2400" dirty="0"/>
                  <a:t>)</a:t>
                </a:r>
                <a:endParaRPr lang="ja-JP" altLang="en-US" sz="2400" dirty="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1AFE942F-03FC-4C7C-8DBF-CEC65C4B6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264" y="4089132"/>
                <a:ext cx="5973793" cy="461665"/>
              </a:xfrm>
              <a:prstGeom prst="rect">
                <a:avLst/>
              </a:prstGeom>
              <a:blipFill>
                <a:blip r:embed="rId14"/>
                <a:stretch>
                  <a:fillRect l="-1633" t="-15789" b="-31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5272B4D8-B270-4DD1-A874-24C3F1892053}"/>
                  </a:ext>
                </a:extLst>
              </p:cNvPr>
              <p:cNvSpPr txBox="1"/>
              <p:nvPr/>
            </p:nvSpPr>
            <p:spPr>
              <a:xfrm>
                <a:off x="9155161" y="1418515"/>
                <a:ext cx="2506751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[0,1]</m:t>
                    </m:r>
                  </m:oMath>
                </a14:m>
                <a:r>
                  <a:rPr lang="en-US" altLang="ja-JP" sz="2400" dirty="0"/>
                  <a:t> </a:t>
                </a:r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5272B4D8-B270-4DD1-A874-24C3F1892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5161" y="1418515"/>
                <a:ext cx="2506751" cy="477888"/>
              </a:xfrm>
              <a:prstGeom prst="rect">
                <a:avLst/>
              </a:prstGeom>
              <a:blipFill>
                <a:blip r:embed="rId15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E77CC358-9C1C-4ADB-9A86-451268657865}"/>
                  </a:ext>
                </a:extLst>
              </p:cNvPr>
              <p:cNvSpPr txBox="1"/>
              <p:nvPr/>
            </p:nvSpPr>
            <p:spPr>
              <a:xfrm>
                <a:off x="1358143" y="4718656"/>
                <a:ext cx="51123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 dirty="0"/>
                  <a:t>ユーザー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kumimoji="1" lang="ja-JP" altLang="en-US" sz="2400" dirty="0"/>
                  <a:t>がユーザー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ja-JP" altLang="en-US" sz="2400" dirty="0"/>
                  <a:t>の</a:t>
                </a:r>
                <a:endParaRPr kumimoji="1" lang="en-US" altLang="ja-JP" sz="2400" dirty="0"/>
              </a:p>
              <a:p>
                <a:r>
                  <a:rPr lang="ja-JP" altLang="en-US" sz="2400" dirty="0"/>
                  <a:t>活性化に成功</a:t>
                </a:r>
                <a:endParaRPr kumimoji="1" lang="en-US" altLang="ja-JP" sz="2400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E77CC358-9C1C-4ADB-9A86-451268657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143" y="4718656"/>
                <a:ext cx="5112381" cy="830997"/>
              </a:xfrm>
              <a:prstGeom prst="rect">
                <a:avLst/>
              </a:prstGeom>
              <a:blipFill>
                <a:blip r:embed="rId16"/>
                <a:stretch>
                  <a:fillRect l="-1909" t="-4412" b="-176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0BA675DC-436B-4413-998D-7245D48AB6A8}"/>
                  </a:ext>
                </a:extLst>
              </p:cNvPr>
              <p:cNvSpPr/>
              <p:nvPr/>
            </p:nvSpPr>
            <p:spPr>
              <a:xfrm>
                <a:off x="9090517" y="1988120"/>
                <a:ext cx="2794731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ja-JP" altLang="en-US" sz="2000" b="1" dirty="0"/>
                  <a:t>ユーザー</a:t>
                </a:r>
                <a:r>
                  <a:rPr lang="en-US" altLang="ja-JP" sz="2000" b="1" dirty="0"/>
                  <a:t> </a:t>
                </a:r>
                <a14:m>
                  <m:oMath xmlns:m="http://schemas.openxmlformats.org/officeDocument/2006/math">
                    <m:r>
                      <a:rPr lang="en-US" altLang="ja-JP" sz="2000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ja-JP" altLang="en-US" sz="2000" b="1" dirty="0"/>
                  <a:t>が</a:t>
                </a:r>
                <a:r>
                  <a:rPr lang="en-US" altLang="ja-JP" sz="2000" b="1" dirty="0"/>
                  <a:t> </a:t>
                </a:r>
              </a:p>
              <a:p>
                <a:pPr algn="ctr"/>
                <a:r>
                  <a:rPr lang="ja-JP" altLang="en-US" sz="2000" b="1" dirty="0"/>
                  <a:t>ユーザー</a:t>
                </a:r>
                <a14:m>
                  <m:oMath xmlns:m="http://schemas.openxmlformats.org/officeDocument/2006/math">
                    <m:r>
                      <a:rPr lang="en-US" altLang="ja-JP" sz="2000" b="1" i="1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ja-JP" altLang="en-US" sz="2000" b="1" dirty="0"/>
                  <a:t>の活性化に</a:t>
                </a:r>
                <a:endParaRPr lang="en-US" altLang="ja-JP" sz="2000" b="1" dirty="0"/>
              </a:p>
              <a:p>
                <a:pPr algn="ctr"/>
                <a:r>
                  <a:rPr lang="ja-JP" altLang="en-US" sz="2000" b="1" dirty="0"/>
                  <a:t>成功する確率</a:t>
                </a:r>
              </a:p>
            </p:txBody>
          </p:sp>
        </mc:Choice>
        <mc:Fallback xmlns=""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0BA675DC-436B-4413-998D-7245D48AB6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0517" y="1988120"/>
                <a:ext cx="2794731" cy="1015663"/>
              </a:xfrm>
              <a:prstGeom prst="rect">
                <a:avLst/>
              </a:prstGeom>
              <a:blipFill>
                <a:blip r:embed="rId17"/>
                <a:stretch>
                  <a:fillRect t="-2395" b="-101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図 30">
            <a:extLst>
              <a:ext uri="{FF2B5EF4-FFF2-40B4-BE49-F238E27FC236}">
                <a16:creationId xmlns:a16="http://schemas.microsoft.com/office/drawing/2014/main" id="{FEB4FAC6-0063-422B-80D1-39F9E96A0C1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398" y="1880372"/>
            <a:ext cx="786941" cy="786941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AA4C59A-5B51-47E2-BECA-252C18667F08}"/>
              </a:ext>
            </a:extLst>
          </p:cNvPr>
          <p:cNvSpPr txBox="1"/>
          <p:nvPr/>
        </p:nvSpPr>
        <p:spPr>
          <a:xfrm>
            <a:off x="2140807" y="5705354"/>
            <a:ext cx="9281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/>
              <a:t>友人に</a:t>
            </a:r>
            <a:r>
              <a:rPr kumimoji="1" lang="ja-JP" altLang="en-US" sz="3200" b="1" dirty="0"/>
              <a:t>片っ端から意見を伝える様子をモデル化</a:t>
            </a:r>
          </a:p>
        </p:txBody>
      </p:sp>
      <p:pic>
        <p:nvPicPr>
          <p:cNvPr id="33" name="図 32">
            <a:extLst>
              <a:ext uri="{FF2B5EF4-FFF2-40B4-BE49-F238E27FC236}">
                <a16:creationId xmlns:a16="http://schemas.microsoft.com/office/drawing/2014/main" id="{5041E2F5-CC7A-494A-9E83-DC74DEC6992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616" y="944765"/>
            <a:ext cx="775533" cy="8252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3364E455-6574-4758-8A69-FF743D55C5C9}"/>
                  </a:ext>
                </a:extLst>
              </p:cNvPr>
              <p:cNvSpPr txBox="1"/>
              <p:nvPr/>
            </p:nvSpPr>
            <p:spPr>
              <a:xfrm>
                <a:off x="692950" y="1077438"/>
                <a:ext cx="17223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 dirty="0"/>
                  <a:t>ユーザー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kumimoji="1" lang="en-US" altLang="ja-JP" sz="2400" dirty="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3364E455-6574-4758-8A69-FF743D55C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950" y="1077438"/>
                <a:ext cx="1722326" cy="461665"/>
              </a:xfrm>
              <a:prstGeom prst="rect">
                <a:avLst/>
              </a:prstGeom>
              <a:blipFill>
                <a:blip r:embed="rId20"/>
                <a:stretch>
                  <a:fillRect l="-5674" t="-8000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D9ED1B6B-5CE1-4558-A45E-83FF6DF8D5A2}"/>
                  </a:ext>
                </a:extLst>
              </p:cNvPr>
              <p:cNvSpPr txBox="1"/>
              <p:nvPr/>
            </p:nvSpPr>
            <p:spPr>
              <a:xfrm>
                <a:off x="656437" y="2037692"/>
                <a:ext cx="17223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 dirty="0"/>
                  <a:t>ユーザー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kumimoji="1" lang="en-US" altLang="ja-JP" sz="2400" dirty="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D9ED1B6B-5CE1-4558-A45E-83FF6DF8D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37" y="2037692"/>
                <a:ext cx="1722326" cy="461665"/>
              </a:xfrm>
              <a:prstGeom prst="rect">
                <a:avLst/>
              </a:prstGeom>
              <a:blipFill>
                <a:blip r:embed="rId21"/>
                <a:stretch>
                  <a:fillRect l="-5674" t="-7895" b="-31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5DA4D35A-A49F-4479-AC05-6447275FB919}"/>
                  </a:ext>
                </a:extLst>
              </p:cNvPr>
              <p:cNvSpPr txBox="1"/>
              <p:nvPr/>
            </p:nvSpPr>
            <p:spPr>
              <a:xfrm>
                <a:off x="649812" y="3104492"/>
                <a:ext cx="17223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 dirty="0"/>
                  <a:t>ユーザー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kumimoji="1" lang="en-US" altLang="ja-JP" sz="2400" dirty="0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5DA4D35A-A49F-4479-AC05-6447275FB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812" y="3104492"/>
                <a:ext cx="1722326" cy="461665"/>
              </a:xfrm>
              <a:prstGeom prst="rect">
                <a:avLst/>
              </a:prstGeom>
              <a:blipFill>
                <a:blip r:embed="rId22"/>
                <a:stretch>
                  <a:fillRect l="-5674" t="-7895" b="-31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0007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C7D193-ECC1-41D8-95FB-C4799FE4E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独立カスケードモデル 例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4ECE798-FB7A-439E-82A1-144E9D9C42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F0D982-9803-4B95-931A-6E5198CB2332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sp>
        <p:nvSpPr>
          <p:cNvPr id="5" name="Oval 25">
            <a:extLst>
              <a:ext uri="{FF2B5EF4-FFF2-40B4-BE49-F238E27FC236}">
                <a16:creationId xmlns:a16="http://schemas.microsoft.com/office/drawing/2014/main" id="{856DF434-980D-43D7-906F-43198103C17B}"/>
              </a:ext>
            </a:extLst>
          </p:cNvPr>
          <p:cNvSpPr/>
          <p:nvPr/>
        </p:nvSpPr>
        <p:spPr>
          <a:xfrm>
            <a:off x="6151889" y="2328410"/>
            <a:ext cx="502920" cy="4480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26">
            <a:extLst>
              <a:ext uri="{FF2B5EF4-FFF2-40B4-BE49-F238E27FC236}">
                <a16:creationId xmlns:a16="http://schemas.microsoft.com/office/drawing/2014/main" id="{9EF100AF-1733-4F3C-81FC-9B04FD675A01}"/>
              </a:ext>
            </a:extLst>
          </p:cNvPr>
          <p:cNvSpPr/>
          <p:nvPr/>
        </p:nvSpPr>
        <p:spPr>
          <a:xfrm>
            <a:off x="6151889" y="3493698"/>
            <a:ext cx="502920" cy="44805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29">
            <a:extLst>
              <a:ext uri="{FF2B5EF4-FFF2-40B4-BE49-F238E27FC236}">
                <a16:creationId xmlns:a16="http://schemas.microsoft.com/office/drawing/2014/main" id="{7C0418FE-8779-4380-B0B8-622795E6F750}"/>
              </a:ext>
            </a:extLst>
          </p:cNvPr>
          <p:cNvSpPr txBox="1"/>
          <p:nvPr/>
        </p:nvSpPr>
        <p:spPr>
          <a:xfrm>
            <a:off x="6840990" y="2328410"/>
            <a:ext cx="442335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活性化していないユーザー</a:t>
            </a:r>
            <a:endParaRPr lang="en-US" sz="2400" b="1" dirty="0"/>
          </a:p>
        </p:txBody>
      </p:sp>
      <p:sp>
        <p:nvSpPr>
          <p:cNvPr id="8" name="TextBox 30">
            <a:extLst>
              <a:ext uri="{FF2B5EF4-FFF2-40B4-BE49-F238E27FC236}">
                <a16:creationId xmlns:a16="http://schemas.microsoft.com/office/drawing/2014/main" id="{B0508FAD-E9E6-4128-97AD-FEF914BD5E64}"/>
              </a:ext>
            </a:extLst>
          </p:cNvPr>
          <p:cNvSpPr txBox="1"/>
          <p:nvPr/>
        </p:nvSpPr>
        <p:spPr>
          <a:xfrm>
            <a:off x="6840990" y="3516797"/>
            <a:ext cx="354871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活性化しているユーザー</a:t>
            </a:r>
            <a:endParaRPr lang="en-US" sz="2400" b="1" dirty="0"/>
          </a:p>
        </p:txBody>
      </p:sp>
      <p:sp>
        <p:nvSpPr>
          <p:cNvPr id="9" name="TextBox 31">
            <a:extLst>
              <a:ext uri="{FF2B5EF4-FFF2-40B4-BE49-F238E27FC236}">
                <a16:creationId xmlns:a16="http://schemas.microsoft.com/office/drawing/2014/main" id="{BF382E1A-978F-4A1E-8808-BD05EEECB37B}"/>
              </a:ext>
            </a:extLst>
          </p:cNvPr>
          <p:cNvSpPr txBox="1"/>
          <p:nvPr/>
        </p:nvSpPr>
        <p:spPr>
          <a:xfrm>
            <a:off x="6836681" y="4117421"/>
            <a:ext cx="381352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活性化成功</a:t>
            </a:r>
            <a:endParaRPr lang="en-US" sz="2400" b="1" dirty="0"/>
          </a:p>
        </p:txBody>
      </p:sp>
      <p:sp>
        <p:nvSpPr>
          <p:cNvPr id="10" name="TextBox 32">
            <a:extLst>
              <a:ext uri="{FF2B5EF4-FFF2-40B4-BE49-F238E27FC236}">
                <a16:creationId xmlns:a16="http://schemas.microsoft.com/office/drawing/2014/main" id="{6604F86F-B04D-4893-9EA5-F9E7F321047A}"/>
              </a:ext>
            </a:extLst>
          </p:cNvPr>
          <p:cNvSpPr txBox="1"/>
          <p:nvPr/>
        </p:nvSpPr>
        <p:spPr>
          <a:xfrm>
            <a:off x="6836681" y="4712637"/>
            <a:ext cx="292605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活性化失敗</a:t>
            </a:r>
            <a:endParaRPr lang="en-US" sz="2400" b="1" dirty="0"/>
          </a:p>
        </p:txBody>
      </p:sp>
      <p:sp>
        <p:nvSpPr>
          <p:cNvPr id="11" name="Oval 42">
            <a:extLst>
              <a:ext uri="{FF2B5EF4-FFF2-40B4-BE49-F238E27FC236}">
                <a16:creationId xmlns:a16="http://schemas.microsoft.com/office/drawing/2014/main" id="{59C2EB93-8E9D-4B8C-8D7A-CEAA009CB815}"/>
              </a:ext>
            </a:extLst>
          </p:cNvPr>
          <p:cNvSpPr/>
          <p:nvPr/>
        </p:nvSpPr>
        <p:spPr>
          <a:xfrm>
            <a:off x="3698748" y="4535424"/>
            <a:ext cx="502920" cy="448056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43">
            <a:extLst>
              <a:ext uri="{FF2B5EF4-FFF2-40B4-BE49-F238E27FC236}">
                <a16:creationId xmlns:a16="http://schemas.microsoft.com/office/drawing/2014/main" id="{0FDD8C4C-C04F-4A48-990F-0311D03BE3A6}"/>
              </a:ext>
            </a:extLst>
          </p:cNvPr>
          <p:cNvSpPr/>
          <p:nvPr/>
        </p:nvSpPr>
        <p:spPr>
          <a:xfrm>
            <a:off x="1112520" y="4535424"/>
            <a:ext cx="502920" cy="448056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44">
            <a:extLst>
              <a:ext uri="{FF2B5EF4-FFF2-40B4-BE49-F238E27FC236}">
                <a16:creationId xmlns:a16="http://schemas.microsoft.com/office/drawing/2014/main" id="{9D4C9AFD-A7E2-4C52-86C7-36E821FAEA4F}"/>
              </a:ext>
            </a:extLst>
          </p:cNvPr>
          <p:cNvSpPr/>
          <p:nvPr/>
        </p:nvSpPr>
        <p:spPr>
          <a:xfrm>
            <a:off x="2429256" y="5977128"/>
            <a:ext cx="502920" cy="448056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45">
            <a:extLst>
              <a:ext uri="{FF2B5EF4-FFF2-40B4-BE49-F238E27FC236}">
                <a16:creationId xmlns:a16="http://schemas.microsoft.com/office/drawing/2014/main" id="{946DF4DA-FC53-48DD-9F32-46D923C029B2}"/>
              </a:ext>
            </a:extLst>
          </p:cNvPr>
          <p:cNvSpPr/>
          <p:nvPr/>
        </p:nvSpPr>
        <p:spPr>
          <a:xfrm>
            <a:off x="1112520" y="1505712"/>
            <a:ext cx="502920" cy="448056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46">
            <a:extLst>
              <a:ext uri="{FF2B5EF4-FFF2-40B4-BE49-F238E27FC236}">
                <a16:creationId xmlns:a16="http://schemas.microsoft.com/office/drawing/2014/main" id="{C0A85A3F-7C19-46EB-8C0E-D8CFFFB8EF12}"/>
              </a:ext>
            </a:extLst>
          </p:cNvPr>
          <p:cNvSpPr/>
          <p:nvPr/>
        </p:nvSpPr>
        <p:spPr>
          <a:xfrm>
            <a:off x="1926336" y="3080004"/>
            <a:ext cx="502920" cy="448056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47">
            <a:extLst>
              <a:ext uri="{FF2B5EF4-FFF2-40B4-BE49-F238E27FC236}">
                <a16:creationId xmlns:a16="http://schemas.microsoft.com/office/drawing/2014/main" id="{36BDBCCD-386A-4AF1-95DE-3288D7D8714A}"/>
              </a:ext>
            </a:extLst>
          </p:cNvPr>
          <p:cNvSpPr/>
          <p:nvPr/>
        </p:nvSpPr>
        <p:spPr>
          <a:xfrm>
            <a:off x="3698748" y="2348484"/>
            <a:ext cx="502920" cy="448056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54">
            <a:extLst>
              <a:ext uri="{FF2B5EF4-FFF2-40B4-BE49-F238E27FC236}">
                <a16:creationId xmlns:a16="http://schemas.microsoft.com/office/drawing/2014/main" id="{08EEC760-A041-436F-B4D4-C825FF8A00F8}"/>
              </a:ext>
            </a:extLst>
          </p:cNvPr>
          <p:cNvCxnSpPr>
            <a:stCxn id="13" idx="7"/>
            <a:endCxn id="11" idx="3"/>
          </p:cNvCxnSpPr>
          <p:nvPr/>
        </p:nvCxnSpPr>
        <p:spPr>
          <a:xfrm flipV="1">
            <a:off x="2858525" y="4917864"/>
            <a:ext cx="913874" cy="1124880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55">
            <a:extLst>
              <a:ext uri="{FF2B5EF4-FFF2-40B4-BE49-F238E27FC236}">
                <a16:creationId xmlns:a16="http://schemas.microsoft.com/office/drawing/2014/main" id="{945A3A8C-4A7B-4875-882D-350C960CDE1C}"/>
              </a:ext>
            </a:extLst>
          </p:cNvPr>
          <p:cNvCxnSpPr>
            <a:stCxn id="13" idx="0"/>
            <a:endCxn id="15" idx="4"/>
          </p:cNvCxnSpPr>
          <p:nvPr/>
        </p:nvCxnSpPr>
        <p:spPr>
          <a:xfrm flipH="1" flipV="1">
            <a:off x="2177796" y="3528060"/>
            <a:ext cx="502920" cy="2449068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56">
            <a:extLst>
              <a:ext uri="{FF2B5EF4-FFF2-40B4-BE49-F238E27FC236}">
                <a16:creationId xmlns:a16="http://schemas.microsoft.com/office/drawing/2014/main" id="{DF55C5FC-FDD5-4EF5-9EE1-FE95D4F64BC8}"/>
              </a:ext>
            </a:extLst>
          </p:cNvPr>
          <p:cNvCxnSpPr>
            <a:stCxn id="15" idx="6"/>
            <a:endCxn id="11" idx="1"/>
          </p:cNvCxnSpPr>
          <p:nvPr/>
        </p:nvCxnSpPr>
        <p:spPr>
          <a:xfrm>
            <a:off x="2429256" y="3304032"/>
            <a:ext cx="1343143" cy="1297008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57">
            <a:extLst>
              <a:ext uri="{FF2B5EF4-FFF2-40B4-BE49-F238E27FC236}">
                <a16:creationId xmlns:a16="http://schemas.microsoft.com/office/drawing/2014/main" id="{6BF70CAF-9547-4B50-BCBB-BD6FE1E02A73}"/>
              </a:ext>
            </a:extLst>
          </p:cNvPr>
          <p:cNvCxnSpPr>
            <a:stCxn id="14" idx="6"/>
            <a:endCxn id="16" idx="2"/>
          </p:cNvCxnSpPr>
          <p:nvPr/>
        </p:nvCxnSpPr>
        <p:spPr>
          <a:xfrm>
            <a:off x="1615440" y="1729740"/>
            <a:ext cx="2083308" cy="842772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58">
            <a:extLst>
              <a:ext uri="{FF2B5EF4-FFF2-40B4-BE49-F238E27FC236}">
                <a16:creationId xmlns:a16="http://schemas.microsoft.com/office/drawing/2014/main" id="{18D7631E-B8CB-4757-808D-19B9D2E2A440}"/>
              </a:ext>
            </a:extLst>
          </p:cNvPr>
          <p:cNvCxnSpPr>
            <a:stCxn id="14" idx="4"/>
            <a:endCxn id="12" idx="0"/>
          </p:cNvCxnSpPr>
          <p:nvPr/>
        </p:nvCxnSpPr>
        <p:spPr>
          <a:xfrm>
            <a:off x="1363980" y="1953768"/>
            <a:ext cx="0" cy="2581656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59">
            <a:extLst>
              <a:ext uri="{FF2B5EF4-FFF2-40B4-BE49-F238E27FC236}">
                <a16:creationId xmlns:a16="http://schemas.microsoft.com/office/drawing/2014/main" id="{D8A15892-2450-4700-97FB-407DE2CE4F9B}"/>
              </a:ext>
            </a:extLst>
          </p:cNvPr>
          <p:cNvCxnSpPr>
            <a:stCxn id="12" idx="5"/>
            <a:endCxn id="13" idx="2"/>
          </p:cNvCxnSpPr>
          <p:nvPr/>
        </p:nvCxnSpPr>
        <p:spPr>
          <a:xfrm>
            <a:off x="1541789" y="4917864"/>
            <a:ext cx="887467" cy="1283292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60">
            <a:extLst>
              <a:ext uri="{FF2B5EF4-FFF2-40B4-BE49-F238E27FC236}">
                <a16:creationId xmlns:a16="http://schemas.microsoft.com/office/drawing/2014/main" id="{58EA2BC0-E8FA-4D49-B890-E0820BDA0701}"/>
              </a:ext>
            </a:extLst>
          </p:cNvPr>
          <p:cNvCxnSpPr>
            <a:stCxn id="14" idx="5"/>
            <a:endCxn id="15" idx="1"/>
          </p:cNvCxnSpPr>
          <p:nvPr/>
        </p:nvCxnSpPr>
        <p:spPr>
          <a:xfrm>
            <a:off x="1541789" y="1888152"/>
            <a:ext cx="458198" cy="1257468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61">
            <a:extLst>
              <a:ext uri="{FF2B5EF4-FFF2-40B4-BE49-F238E27FC236}">
                <a16:creationId xmlns:a16="http://schemas.microsoft.com/office/drawing/2014/main" id="{25065992-D8F0-444F-A4FA-838F8ED472F2}"/>
              </a:ext>
            </a:extLst>
          </p:cNvPr>
          <p:cNvCxnSpPr>
            <a:stCxn id="16" idx="4"/>
            <a:endCxn id="11" idx="0"/>
          </p:cNvCxnSpPr>
          <p:nvPr/>
        </p:nvCxnSpPr>
        <p:spPr>
          <a:xfrm>
            <a:off x="3950208" y="2796540"/>
            <a:ext cx="0" cy="1738884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62">
            <a:extLst>
              <a:ext uri="{FF2B5EF4-FFF2-40B4-BE49-F238E27FC236}">
                <a16:creationId xmlns:a16="http://schemas.microsoft.com/office/drawing/2014/main" id="{16006424-9166-4713-8519-8FF435FD70E2}"/>
              </a:ext>
            </a:extLst>
          </p:cNvPr>
          <p:cNvCxnSpPr>
            <a:stCxn id="15" idx="3"/>
            <a:endCxn id="12" idx="7"/>
          </p:cNvCxnSpPr>
          <p:nvPr/>
        </p:nvCxnSpPr>
        <p:spPr>
          <a:xfrm flipH="1">
            <a:off x="1541789" y="3462444"/>
            <a:ext cx="458198" cy="1138596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63">
            <a:extLst>
              <a:ext uri="{FF2B5EF4-FFF2-40B4-BE49-F238E27FC236}">
                <a16:creationId xmlns:a16="http://schemas.microsoft.com/office/drawing/2014/main" id="{65EC1214-8551-4D3E-941D-7630533D78EC}"/>
              </a:ext>
            </a:extLst>
          </p:cNvPr>
          <p:cNvSpPr txBox="1"/>
          <p:nvPr/>
        </p:nvSpPr>
        <p:spPr>
          <a:xfrm>
            <a:off x="3243071" y="5374844"/>
            <a:ext cx="706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0.6</a:t>
            </a:r>
          </a:p>
        </p:txBody>
      </p:sp>
      <p:sp>
        <p:nvSpPr>
          <p:cNvPr id="27" name="TextBox 64">
            <a:extLst>
              <a:ext uri="{FF2B5EF4-FFF2-40B4-BE49-F238E27FC236}">
                <a16:creationId xmlns:a16="http://schemas.microsoft.com/office/drawing/2014/main" id="{99DB3365-560E-4E1C-8581-3F03348E177C}"/>
              </a:ext>
            </a:extLst>
          </p:cNvPr>
          <p:cNvSpPr txBox="1"/>
          <p:nvPr/>
        </p:nvSpPr>
        <p:spPr>
          <a:xfrm>
            <a:off x="3949699" y="3413760"/>
            <a:ext cx="706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0.2</a:t>
            </a:r>
          </a:p>
        </p:txBody>
      </p:sp>
      <p:sp>
        <p:nvSpPr>
          <p:cNvPr id="28" name="TextBox 65">
            <a:extLst>
              <a:ext uri="{FF2B5EF4-FFF2-40B4-BE49-F238E27FC236}">
                <a16:creationId xmlns:a16="http://schemas.microsoft.com/office/drawing/2014/main" id="{2FECC8F8-7BE8-4AEC-A690-947A65B7FBE9}"/>
              </a:ext>
            </a:extLst>
          </p:cNvPr>
          <p:cNvSpPr txBox="1"/>
          <p:nvPr/>
        </p:nvSpPr>
        <p:spPr>
          <a:xfrm>
            <a:off x="2925611" y="3528060"/>
            <a:ext cx="706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0.2</a:t>
            </a:r>
          </a:p>
        </p:txBody>
      </p:sp>
      <p:sp>
        <p:nvSpPr>
          <p:cNvPr id="29" name="TextBox 66">
            <a:extLst>
              <a:ext uri="{FF2B5EF4-FFF2-40B4-BE49-F238E27FC236}">
                <a16:creationId xmlns:a16="http://schemas.microsoft.com/office/drawing/2014/main" id="{106579F7-30CA-46FA-9892-88507FB4AD46}"/>
              </a:ext>
            </a:extLst>
          </p:cNvPr>
          <p:cNvSpPr txBox="1"/>
          <p:nvPr/>
        </p:nvSpPr>
        <p:spPr>
          <a:xfrm>
            <a:off x="2394203" y="4504420"/>
            <a:ext cx="706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0.5</a:t>
            </a:r>
          </a:p>
        </p:txBody>
      </p:sp>
      <p:sp>
        <p:nvSpPr>
          <p:cNvPr id="30" name="TextBox 67">
            <a:extLst>
              <a:ext uri="{FF2B5EF4-FFF2-40B4-BE49-F238E27FC236}">
                <a16:creationId xmlns:a16="http://schemas.microsoft.com/office/drawing/2014/main" id="{8649DB28-8614-45F9-9A66-DA0BD72479A0}"/>
              </a:ext>
            </a:extLst>
          </p:cNvPr>
          <p:cNvSpPr txBox="1"/>
          <p:nvPr/>
        </p:nvSpPr>
        <p:spPr>
          <a:xfrm>
            <a:off x="1327707" y="5431116"/>
            <a:ext cx="706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0.2</a:t>
            </a:r>
          </a:p>
        </p:txBody>
      </p:sp>
      <p:sp>
        <p:nvSpPr>
          <p:cNvPr id="31" name="TextBox 68">
            <a:extLst>
              <a:ext uri="{FF2B5EF4-FFF2-40B4-BE49-F238E27FC236}">
                <a16:creationId xmlns:a16="http://schemas.microsoft.com/office/drawing/2014/main" id="{4BE31B6D-951B-47F1-A015-EC38FCFFA617}"/>
              </a:ext>
            </a:extLst>
          </p:cNvPr>
          <p:cNvSpPr txBox="1"/>
          <p:nvPr/>
        </p:nvSpPr>
        <p:spPr>
          <a:xfrm>
            <a:off x="785846" y="3077480"/>
            <a:ext cx="706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0.1</a:t>
            </a:r>
          </a:p>
        </p:txBody>
      </p:sp>
      <p:sp>
        <p:nvSpPr>
          <p:cNvPr id="32" name="TextBox 69">
            <a:extLst>
              <a:ext uri="{FF2B5EF4-FFF2-40B4-BE49-F238E27FC236}">
                <a16:creationId xmlns:a16="http://schemas.microsoft.com/office/drawing/2014/main" id="{6F0CF6DF-DA0E-4A83-A435-2C7F34D5CAC4}"/>
              </a:ext>
            </a:extLst>
          </p:cNvPr>
          <p:cNvSpPr txBox="1"/>
          <p:nvPr/>
        </p:nvSpPr>
        <p:spPr>
          <a:xfrm>
            <a:off x="1742176" y="2242542"/>
            <a:ext cx="706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0.3</a:t>
            </a:r>
          </a:p>
        </p:txBody>
      </p:sp>
      <p:sp>
        <p:nvSpPr>
          <p:cNvPr id="33" name="TextBox 70">
            <a:extLst>
              <a:ext uri="{FF2B5EF4-FFF2-40B4-BE49-F238E27FC236}">
                <a16:creationId xmlns:a16="http://schemas.microsoft.com/office/drawing/2014/main" id="{861918DF-9ED5-4442-A2F1-DC42AC63837E}"/>
              </a:ext>
            </a:extLst>
          </p:cNvPr>
          <p:cNvSpPr txBox="1"/>
          <p:nvPr/>
        </p:nvSpPr>
        <p:spPr>
          <a:xfrm>
            <a:off x="2502906" y="1793451"/>
            <a:ext cx="706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0.2</a:t>
            </a:r>
          </a:p>
        </p:txBody>
      </p:sp>
      <p:sp>
        <p:nvSpPr>
          <p:cNvPr id="34" name="TextBox 71">
            <a:extLst>
              <a:ext uri="{FF2B5EF4-FFF2-40B4-BE49-F238E27FC236}">
                <a16:creationId xmlns:a16="http://schemas.microsoft.com/office/drawing/2014/main" id="{7AA418E1-38D1-48B0-A108-31873B669888}"/>
              </a:ext>
            </a:extLst>
          </p:cNvPr>
          <p:cNvSpPr txBox="1"/>
          <p:nvPr/>
        </p:nvSpPr>
        <p:spPr>
          <a:xfrm>
            <a:off x="1670802" y="3919424"/>
            <a:ext cx="706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0.4</a:t>
            </a:r>
          </a:p>
        </p:txBody>
      </p:sp>
      <p:sp>
        <p:nvSpPr>
          <p:cNvPr id="36" name="Oval 81">
            <a:extLst>
              <a:ext uri="{FF2B5EF4-FFF2-40B4-BE49-F238E27FC236}">
                <a16:creationId xmlns:a16="http://schemas.microsoft.com/office/drawing/2014/main" id="{4C7BB7B9-8BBF-493A-A8C3-25133555817C}"/>
              </a:ext>
            </a:extLst>
          </p:cNvPr>
          <p:cNvSpPr/>
          <p:nvPr/>
        </p:nvSpPr>
        <p:spPr>
          <a:xfrm>
            <a:off x="6151889" y="2934700"/>
            <a:ext cx="502920" cy="448056"/>
          </a:xfrm>
          <a:prstGeom prst="ellipse">
            <a:avLst/>
          </a:prstGeom>
          <a:solidFill>
            <a:schemeClr val="accent6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82">
            <a:extLst>
              <a:ext uri="{FF2B5EF4-FFF2-40B4-BE49-F238E27FC236}">
                <a16:creationId xmlns:a16="http://schemas.microsoft.com/office/drawing/2014/main" id="{FA7677BD-2FE9-4E38-B7F2-ED24F1FA9CD0}"/>
              </a:ext>
            </a:extLst>
          </p:cNvPr>
          <p:cNvSpPr txBox="1"/>
          <p:nvPr/>
        </p:nvSpPr>
        <p:spPr>
          <a:xfrm>
            <a:off x="6836681" y="2934700"/>
            <a:ext cx="399133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新たに活性化するユーザー</a:t>
            </a:r>
            <a:endParaRPr lang="en-US" sz="2400" b="1" dirty="0"/>
          </a:p>
        </p:txBody>
      </p:sp>
      <p:cxnSp>
        <p:nvCxnSpPr>
          <p:cNvPr id="39" name="Straight Arrow Connector 84">
            <a:extLst>
              <a:ext uri="{FF2B5EF4-FFF2-40B4-BE49-F238E27FC236}">
                <a16:creationId xmlns:a16="http://schemas.microsoft.com/office/drawing/2014/main" id="{1A3AB68F-5114-4FF1-9E6C-8394B88AD106}"/>
              </a:ext>
            </a:extLst>
          </p:cNvPr>
          <p:cNvCxnSpPr/>
          <p:nvPr/>
        </p:nvCxnSpPr>
        <p:spPr>
          <a:xfrm>
            <a:off x="6151889" y="4405360"/>
            <a:ext cx="591811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85">
            <a:extLst>
              <a:ext uri="{FF2B5EF4-FFF2-40B4-BE49-F238E27FC236}">
                <a16:creationId xmlns:a16="http://schemas.microsoft.com/office/drawing/2014/main" id="{84F29CBE-5E99-4617-99F9-F382AD06F1DB}"/>
              </a:ext>
            </a:extLst>
          </p:cNvPr>
          <p:cNvCxnSpPr/>
          <p:nvPr/>
        </p:nvCxnSpPr>
        <p:spPr>
          <a:xfrm>
            <a:off x="6151889" y="4882372"/>
            <a:ext cx="59181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86">
            <a:extLst>
              <a:ext uri="{FF2B5EF4-FFF2-40B4-BE49-F238E27FC236}">
                <a16:creationId xmlns:a16="http://schemas.microsoft.com/office/drawing/2014/main" id="{AB295F28-C6BB-4F29-94D9-E6BDE00F1C21}"/>
              </a:ext>
            </a:extLst>
          </p:cNvPr>
          <p:cNvSpPr txBox="1"/>
          <p:nvPr/>
        </p:nvSpPr>
        <p:spPr>
          <a:xfrm>
            <a:off x="2959730" y="6056233"/>
            <a:ext cx="144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User A</a:t>
            </a:r>
          </a:p>
        </p:txBody>
      </p:sp>
      <p:sp>
        <p:nvSpPr>
          <p:cNvPr id="42" name="TextBox 87">
            <a:extLst>
              <a:ext uri="{FF2B5EF4-FFF2-40B4-BE49-F238E27FC236}">
                <a16:creationId xmlns:a16="http://schemas.microsoft.com/office/drawing/2014/main" id="{E1887A82-D84E-4324-AB57-EC7945165772}"/>
              </a:ext>
            </a:extLst>
          </p:cNvPr>
          <p:cNvSpPr txBox="1"/>
          <p:nvPr/>
        </p:nvSpPr>
        <p:spPr>
          <a:xfrm>
            <a:off x="3949699" y="4994496"/>
            <a:ext cx="1114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User B</a:t>
            </a:r>
          </a:p>
        </p:txBody>
      </p:sp>
      <p:sp>
        <p:nvSpPr>
          <p:cNvPr id="43" name="TextBox 88">
            <a:extLst>
              <a:ext uri="{FF2B5EF4-FFF2-40B4-BE49-F238E27FC236}">
                <a16:creationId xmlns:a16="http://schemas.microsoft.com/office/drawing/2014/main" id="{C497F10C-8A0E-4E20-91B9-8EF629725295}"/>
              </a:ext>
            </a:extLst>
          </p:cNvPr>
          <p:cNvSpPr txBox="1"/>
          <p:nvPr/>
        </p:nvSpPr>
        <p:spPr>
          <a:xfrm>
            <a:off x="126789" y="4144060"/>
            <a:ext cx="1155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User E</a:t>
            </a:r>
          </a:p>
        </p:txBody>
      </p:sp>
      <p:sp>
        <p:nvSpPr>
          <p:cNvPr id="44" name="TextBox 89">
            <a:extLst>
              <a:ext uri="{FF2B5EF4-FFF2-40B4-BE49-F238E27FC236}">
                <a16:creationId xmlns:a16="http://schemas.microsoft.com/office/drawing/2014/main" id="{539B4A92-8D71-42F2-945F-18F38755059C}"/>
              </a:ext>
            </a:extLst>
          </p:cNvPr>
          <p:cNvSpPr txBox="1"/>
          <p:nvPr/>
        </p:nvSpPr>
        <p:spPr>
          <a:xfrm>
            <a:off x="4200780" y="2410704"/>
            <a:ext cx="1521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User C</a:t>
            </a:r>
          </a:p>
        </p:txBody>
      </p:sp>
      <p:sp>
        <p:nvSpPr>
          <p:cNvPr id="45" name="TextBox 90">
            <a:extLst>
              <a:ext uri="{FF2B5EF4-FFF2-40B4-BE49-F238E27FC236}">
                <a16:creationId xmlns:a16="http://schemas.microsoft.com/office/drawing/2014/main" id="{AEFAA511-389E-4AF5-B416-662C39DBEF9D}"/>
              </a:ext>
            </a:extLst>
          </p:cNvPr>
          <p:cNvSpPr txBox="1"/>
          <p:nvPr/>
        </p:nvSpPr>
        <p:spPr>
          <a:xfrm>
            <a:off x="483603" y="1010798"/>
            <a:ext cx="1258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User D</a:t>
            </a:r>
          </a:p>
        </p:txBody>
      </p:sp>
      <p:sp>
        <p:nvSpPr>
          <p:cNvPr id="46" name="TextBox 91">
            <a:extLst>
              <a:ext uri="{FF2B5EF4-FFF2-40B4-BE49-F238E27FC236}">
                <a16:creationId xmlns:a16="http://schemas.microsoft.com/office/drawing/2014/main" id="{AF45CE64-5061-4D2C-9B30-BB798F2726DB}"/>
              </a:ext>
            </a:extLst>
          </p:cNvPr>
          <p:cNvSpPr txBox="1"/>
          <p:nvPr/>
        </p:nvSpPr>
        <p:spPr>
          <a:xfrm>
            <a:off x="2249672" y="2765232"/>
            <a:ext cx="1343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User 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吹き出し: 角を丸めた四角形 49">
                <a:extLst>
                  <a:ext uri="{FF2B5EF4-FFF2-40B4-BE49-F238E27FC236}">
                    <a16:creationId xmlns:a16="http://schemas.microsoft.com/office/drawing/2014/main" id="{B2981CE5-F420-4FF6-99DE-19FC543760FB}"/>
                  </a:ext>
                </a:extLst>
              </p:cNvPr>
              <p:cNvSpPr/>
              <p:nvPr/>
            </p:nvSpPr>
            <p:spPr>
              <a:xfrm>
                <a:off x="2297916" y="938182"/>
                <a:ext cx="3466781" cy="682777"/>
              </a:xfrm>
              <a:prstGeom prst="wedgeRoundRectCallout">
                <a:avLst>
                  <a:gd name="adj1" fmla="val -29771"/>
                  <a:gd name="adj2" fmla="val 84814"/>
                  <a:gd name="adj3" fmla="val 16667"/>
                </a:avLst>
              </a:prstGeom>
              <a:ln w="28575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000" b="1" dirty="0"/>
                  <a:t>活性化に成功する確率</a:t>
                </a:r>
                <a:r>
                  <a:rPr lang="en-US" altLang="ja-JP" sz="2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ja-JP" sz="2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altLang="ja-JP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0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</m:oMath>
                </a14:m>
                <a:endParaRPr lang="ja-JP" altLang="en-US" sz="2000" b="1" dirty="0"/>
              </a:p>
            </p:txBody>
          </p:sp>
        </mc:Choice>
        <mc:Fallback xmlns="">
          <p:sp>
            <p:nvSpPr>
              <p:cNvPr id="50" name="吹き出し: 角を丸めた四角形 49">
                <a:extLst>
                  <a:ext uri="{FF2B5EF4-FFF2-40B4-BE49-F238E27FC236}">
                    <a16:creationId xmlns:a16="http://schemas.microsoft.com/office/drawing/2014/main" id="{B2981CE5-F420-4FF6-99DE-19FC54376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916" y="938182"/>
                <a:ext cx="3466781" cy="682777"/>
              </a:xfrm>
              <a:prstGeom prst="wedgeRoundRectCallout">
                <a:avLst>
                  <a:gd name="adj1" fmla="val -29771"/>
                  <a:gd name="adj2" fmla="val 84814"/>
                  <a:gd name="adj3" fmla="val 16667"/>
                </a:avLst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9655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CC3E5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CC3E5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CC3E5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4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47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CC3E5"/>
                                      </p:to>
                                    </p:animClr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CC3E5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CC3E5"/>
                                      </p:to>
                                    </p:animClr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CC3E5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0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3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76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CC3E5"/>
                                      </p:to>
                                    </p:animClr>
                                    <p:animClr clrSpc="rgb" dir="cw">
                                      <p:cBhvr>
                                        <p:cTn id="9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CC3E5"/>
                                      </p:to>
                                    </p:animClr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Office テーマ">
  <a:themeElements>
    <a:clrScheme name="presentation color master">
      <a:dk1>
        <a:srgbClr val="50505A"/>
      </a:dk1>
      <a:lt1>
        <a:srgbClr val="FFFFFF"/>
      </a:lt1>
      <a:dk2>
        <a:srgbClr val="BFBFBF"/>
      </a:dk2>
      <a:lt2>
        <a:srgbClr val="F2F2F2"/>
      </a:lt2>
      <a:accent1>
        <a:srgbClr val="001FAB"/>
      </a:accent1>
      <a:accent2>
        <a:srgbClr val="F9450E"/>
      </a:accent2>
      <a:accent3>
        <a:srgbClr val="22A7F0"/>
      </a:accent3>
      <a:accent4>
        <a:srgbClr val="FFA400"/>
      </a:accent4>
      <a:accent5>
        <a:srgbClr val="317589"/>
      </a:accent5>
      <a:accent6>
        <a:srgbClr val="00402A"/>
      </a:accent6>
      <a:hlink>
        <a:srgbClr val="0563C1"/>
      </a:hlink>
      <a:folHlink>
        <a:srgbClr val="763568"/>
      </a:folHlink>
    </a:clrScheme>
    <a:fontScheme name="presentation font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24687</TotalTime>
  <Words>968</Words>
  <Application>Microsoft Office PowerPoint</Application>
  <PresentationFormat>ワイド画面</PresentationFormat>
  <Paragraphs>273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5" baseType="lpstr">
      <vt:lpstr>游ゴシック</vt:lpstr>
      <vt:lpstr>Arial</vt:lpstr>
      <vt:lpstr>Cambria Math</vt:lpstr>
      <vt:lpstr>Segoe UI</vt:lpstr>
      <vt:lpstr>Office テーマ</vt:lpstr>
      <vt:lpstr>影響力最大化問題に関する 成果物</vt:lpstr>
      <vt:lpstr>影響力最大化問題</vt:lpstr>
      <vt:lpstr>影響力最大化問題の目的と意義</vt:lpstr>
      <vt:lpstr>処理の概要</vt:lpstr>
      <vt:lpstr>影響力を定量化するモデル</vt:lpstr>
      <vt:lpstr>線形閾値モデル</vt:lpstr>
      <vt:lpstr>線形閾値モデル 例</vt:lpstr>
      <vt:lpstr>独立カスケードモデル</vt:lpstr>
      <vt:lpstr>独立カスケードモデル 例</vt:lpstr>
      <vt:lpstr>影響力最大化問題で生じる問題と解決策</vt:lpstr>
      <vt:lpstr>しかし，貪欲法は非常に時間がかかったので…</vt:lpstr>
      <vt:lpstr>LDAGの概要</vt:lpstr>
      <vt:lpstr>DegreeDiscountアルゴリズムの概要</vt:lpstr>
      <vt:lpstr>データセット</vt:lpstr>
      <vt:lpstr>実験</vt:lpstr>
      <vt:lpstr>結果: 線形閾値モデル (Facebookのソーシャルグラフ)</vt:lpstr>
      <vt:lpstr>結果: 線形閾値モデル (Twitterのソーシャルグラフ)</vt:lpstr>
      <vt:lpstr>結果: 独立カスケードモデル (Facebookのソーシャルグラフ)</vt:lpstr>
      <vt:lpstr>結果: 独立カスケードモデル(Twitterのソーシャルグラフ)</vt:lpstr>
      <vt:lpstr>結論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海外インターンシップ</dc:title>
  <dc:creator>Yoshikawa Kento</dc:creator>
  <cp:lastModifiedBy>Kento Yoshikawa</cp:lastModifiedBy>
  <cp:revision>2333</cp:revision>
  <dcterms:created xsi:type="dcterms:W3CDTF">2018-05-12T14:08:43Z</dcterms:created>
  <dcterms:modified xsi:type="dcterms:W3CDTF">2020-02-23T08:17:29Z</dcterms:modified>
</cp:coreProperties>
</file>