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7" r:id="rId3"/>
    <p:sldId id="268" r:id="rId4"/>
    <p:sldId id="270" r:id="rId5"/>
    <p:sldId id="269" r:id="rId6"/>
    <p:sldId id="274" r:id="rId7"/>
    <p:sldId id="271" r:id="rId8"/>
    <p:sldId id="275" r:id="rId9"/>
    <p:sldId id="272" r:id="rId10"/>
    <p:sldId id="273" r:id="rId11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7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98" y="72"/>
      </p:cViewPr>
      <p:guideLst>
        <p:guide orient="horz" pos="1620"/>
        <p:guide pos="2880"/>
        <p:guide orient="horz" pos="2304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Klicken und eine </a:t>
            </a:r>
            <a:br>
              <a:rPr lang="de-DE" dirty="0"/>
            </a:br>
            <a:r>
              <a:rPr lang="de-DE" dirty="0"/>
              <a:t>Überschrift hinzufügen</a:t>
            </a:r>
          </a:p>
        </p:txBody>
      </p:sp>
      <p:sp>
        <p:nvSpPr>
          <p:cNvPr id="19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20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13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938125" cy="6706139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date also using menu item “Header and Footer” </a:t>
            </a:r>
            <a:endParaRPr lang="de-AT" dirty="0"/>
          </a:p>
        </p:txBody>
      </p:sp>
      <p:sp>
        <p:nvSpPr>
          <p:cNvPr id="1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GB" dirty="0"/>
              <a:t>Enter footer text using menu item “Header and Footer” </a:t>
            </a:r>
            <a:br>
              <a:rPr lang="en-GB" dirty="0"/>
            </a:br>
            <a:r>
              <a:rPr lang="en-GB" dirty="0"/>
              <a:t>and accept for all slides.</a:t>
            </a:r>
            <a:endParaRPr lang="de-AT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1" y="6533924"/>
            <a:ext cx="679590" cy="781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7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de-DE" dirty="0"/>
              <a:t>36 x 9,7 cm, optimal 200 dpi</a:t>
            </a:r>
          </a:p>
          <a:p>
            <a:endParaRPr lang="de-DE" dirty="0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882819" marR="0" indent="0" algn="l" defTabSz="64808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0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11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13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0" y="6035161"/>
            <a:ext cx="2568027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952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0187500" cy="286720"/>
          </a:xfrm>
        </p:spPr>
        <p:txBody>
          <a:bodyPr wrap="square" anchor="b" anchorCtr="0">
            <a:noAutofit/>
          </a:bodyPr>
          <a:lstStyle>
            <a:lvl1pPr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>
          <a:xfrm>
            <a:off x="1" y="715716"/>
            <a:ext cx="610968" cy="614116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900194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80585" y="7010554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80588" y="6782073"/>
            <a:ext cx="11715625" cy="218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715717"/>
            <a:ext cx="610968" cy="614116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8" name="Gerade Verbindung 17"/>
          <p:cNvCxnSpPr/>
          <p:nvPr userDrawn="1"/>
        </p:nvCxnSpPr>
        <p:spPr bwMode="auto">
          <a:xfrm>
            <a:off x="880588" y="715716"/>
            <a:ext cx="1186885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1"/>
          <p:cNvSpPr txBox="1">
            <a:spLocks noChangeArrowheads="1"/>
          </p:cNvSpPr>
          <p:nvPr userDrawn="1"/>
        </p:nvSpPr>
        <p:spPr bwMode="auto">
          <a:xfrm>
            <a:off x="6702012" y="6639844"/>
            <a:ext cx="4386586" cy="74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9616" tIns="64808" rIns="129616" bIns="6480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000" dirty="0">
                <a:solidFill>
                  <a:srgbClr val="3366FF"/>
                </a:solidFill>
              </a:rPr>
              <a:t>Am Folienmaster Abteilungslogo bei Bedarf innerhalb des </a:t>
            </a:r>
            <a:br>
              <a:rPr lang="de-DE" sz="1000" dirty="0">
                <a:solidFill>
                  <a:srgbClr val="3366FF"/>
                </a:solidFill>
              </a:rPr>
            </a:br>
            <a:r>
              <a:rPr lang="de-DE" sz="1000" dirty="0">
                <a:solidFill>
                  <a:srgbClr val="3366FF"/>
                </a:solidFill>
              </a:rPr>
              <a:t>blauen Feldes einfügen </a:t>
            </a:r>
            <a:r>
              <a:rPr lang="de-DE" sz="1000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und blauen Platzhalter löschen.</a:t>
            </a:r>
          </a:p>
          <a:p>
            <a:pPr algn="r"/>
            <a:r>
              <a:rPr lang="en-GB" sz="100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If required, insert the departmental logo inside the blue field </a:t>
            </a:r>
            <a:br>
              <a:rPr lang="en-GB" sz="100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1000" i="1" kern="1200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on the slide master and delete the blue placeholder.</a:t>
            </a:r>
            <a:endParaRPr lang="de-AT" sz="1000" i="1" kern="1200" dirty="0">
              <a:solidFill>
                <a:srgbClr val="3366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" name="Gruppierung 16"/>
          <p:cNvGrpSpPr/>
          <p:nvPr userDrawn="1"/>
        </p:nvGrpSpPr>
        <p:grpSpPr>
          <a:xfrm>
            <a:off x="11088599" y="6730836"/>
            <a:ext cx="1500709" cy="509456"/>
            <a:chOff x="7778750" y="6378158"/>
            <a:chExt cx="1176338" cy="397292"/>
          </a:xfrm>
        </p:grpSpPr>
        <p:sp>
          <p:nvSpPr>
            <p:cNvPr id="20" name="Rechteck 19"/>
            <p:cNvSpPr/>
            <p:nvPr userDrawn="1"/>
          </p:nvSpPr>
          <p:spPr>
            <a:xfrm>
              <a:off x="7778750" y="6410936"/>
              <a:ext cx="1176338" cy="36451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" name="Textfeld 20"/>
            <p:cNvSpPr txBox="1">
              <a:spLocks noChangeArrowheads="1"/>
            </p:cNvSpPr>
            <p:nvPr userDrawn="1"/>
          </p:nvSpPr>
          <p:spPr bwMode="auto">
            <a:xfrm>
              <a:off x="7778751" y="6378158"/>
              <a:ext cx="1176337" cy="39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900" dirty="0">
                  <a:solidFill>
                    <a:schemeClr val="bg1"/>
                  </a:solidFill>
                </a:rPr>
                <a:t>Platzhalter</a:t>
              </a:r>
              <a:r>
                <a:rPr lang="de-DE" sz="900" baseline="0" dirty="0">
                  <a:solidFill>
                    <a:schemeClr val="bg1"/>
                  </a:solidFill>
                </a:rPr>
                <a:t> </a:t>
              </a:r>
              <a:r>
                <a:rPr lang="de-DE" sz="900" dirty="0">
                  <a:solidFill>
                    <a:schemeClr val="bg1"/>
                  </a:solidFill>
                </a:rPr>
                <a:t>Abteilungslogo</a:t>
              </a:r>
              <a:r>
                <a:rPr lang="de-DE" sz="900" baseline="0" dirty="0">
                  <a:solidFill>
                    <a:schemeClr val="bg1"/>
                  </a:solidFill>
                </a:rPr>
                <a:t> </a:t>
              </a:r>
              <a:br>
                <a:rPr lang="de-DE" sz="900" baseline="0" dirty="0">
                  <a:solidFill>
                    <a:schemeClr val="bg1"/>
                  </a:solidFill>
                </a:rPr>
              </a:br>
              <a:r>
                <a:rPr lang="de-DE" sz="900" i="1" dirty="0" err="1">
                  <a:solidFill>
                    <a:schemeClr val="bg1"/>
                  </a:solidFill>
                </a:rPr>
                <a:t>place</a:t>
              </a:r>
              <a:r>
                <a:rPr lang="de-DE" sz="900" i="1" dirty="0">
                  <a:solidFill>
                    <a:schemeClr val="bg1"/>
                  </a:solidFill>
                </a:rPr>
                <a:t> holder </a:t>
              </a:r>
              <a:br>
                <a:rPr lang="de-DE" sz="900" i="1" dirty="0">
                  <a:solidFill>
                    <a:schemeClr val="bg1"/>
                  </a:solidFill>
                </a:rPr>
              </a:br>
              <a:r>
                <a:rPr lang="de-DE" sz="900" i="1" dirty="0" err="1">
                  <a:solidFill>
                    <a:schemeClr val="bg1"/>
                  </a:solidFill>
                </a:rPr>
                <a:t>departement</a:t>
              </a:r>
              <a:r>
                <a:rPr lang="de-DE" sz="900" i="1" dirty="0">
                  <a:solidFill>
                    <a:schemeClr val="bg1"/>
                  </a:solidFill>
                </a:rPr>
                <a:t> logo</a:t>
              </a:r>
            </a:p>
          </p:txBody>
        </p:sp>
      </p:grpSp>
      <p:pic>
        <p:nvPicPr>
          <p:cNvPr id="22" name="Bild 21" descr="TU-Graz-logo-RGB-echte-Farbwerte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17" y="150773"/>
            <a:ext cx="1226426" cy="4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0" r:id="rId4"/>
    <p:sldLayoutId id="2147483651" r:id="rId5"/>
    <p:sldLayoutId id="2147483652" r:id="rId6"/>
    <p:sldLayoutId id="2147483654" r:id="rId7"/>
    <p:sldLayoutId id="2147483655" r:id="rId8"/>
  </p:sldLayoutIdLst>
  <p:hf hdr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6752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usprigeNuss/AIR24.g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80512" y="482279"/>
            <a:ext cx="8659375" cy="2426880"/>
          </a:xfrm>
        </p:spPr>
        <p:txBody>
          <a:bodyPr>
            <a:normAutofit/>
          </a:bodyPr>
          <a:lstStyle/>
          <a:p>
            <a:r>
              <a:rPr lang="de-DE" sz="4000" dirty="0"/>
              <a:t>Exploring and Predicting Heart Disease Trends:</a:t>
            </a:r>
            <a:br>
              <a:rPr lang="de-DE" sz="4000" dirty="0"/>
            </a:br>
            <a:r>
              <a:rPr lang="de-DE" sz="4000" dirty="0"/>
              <a:t>An IR System Using Health Indicators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80511" y="5960152"/>
            <a:ext cx="8659375" cy="360155"/>
          </a:xfrm>
        </p:spPr>
        <p:txBody>
          <a:bodyPr/>
          <a:lstStyle/>
          <a:p>
            <a:r>
              <a:rPr lang="de-AT" sz="2000" dirty="0"/>
              <a:t>January 21, 2025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11716730" cy="803840"/>
          </a:xfrm>
        </p:spPr>
        <p:txBody>
          <a:bodyPr/>
          <a:lstStyle/>
          <a:p>
            <a:r>
              <a:rPr lang="en-GB" dirty="0"/>
              <a:t>Fabian </a:t>
            </a:r>
            <a:r>
              <a:rPr lang="en-GB" dirty="0" err="1"/>
              <a:t>Baischer</a:t>
            </a:r>
            <a:r>
              <a:rPr lang="en-GB" dirty="0"/>
              <a:t> – Flask server, UI, tying the project together</a:t>
            </a:r>
          </a:p>
          <a:p>
            <a:r>
              <a:rPr lang="en-GB" dirty="0"/>
              <a:t>Patrick Berchtold – MR model for risk evaluation, Preprocessing </a:t>
            </a:r>
          </a:p>
          <a:p>
            <a:r>
              <a:rPr lang="en-GB" dirty="0"/>
              <a:t>Alexander Niederreiter, Raphael Hutten – Drug recommendation system/IR system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D2DCBAF-5DDE-D54A-5E06-55490D8ABACF}"/>
              </a:ext>
            </a:extLst>
          </p:cNvPr>
          <p:cNvSpPr txBox="1">
            <a:spLocks/>
          </p:cNvSpPr>
          <p:nvPr/>
        </p:nvSpPr>
        <p:spPr>
          <a:xfrm>
            <a:off x="880589" y="4677120"/>
            <a:ext cx="11716730" cy="80384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648081" rtl="0" eaLnBrk="1" latinLnBrk="0" hangingPunct="1">
              <a:defRPr sz="23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48081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6162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4243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92324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0405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8486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36567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648" algn="l" defTabSz="648081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b="1" dirty="0"/>
              <a:t>Link to repository: </a:t>
            </a:r>
            <a:r>
              <a:rPr lang="de-AT" b="1" dirty="0">
                <a:hlinkClick r:id="rId2"/>
              </a:rPr>
              <a:t>https://github.com/KnusprigeNuss/AIR24.git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30790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E997-14D8-7A41-7010-A0958BFC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0B791F7-B789-A662-F8D5-407FD4BA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208CC7B-9EB2-8F09-9BCB-82480EA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89051-2D04-4702-CD43-1A62A086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8BE80-8604-4E7F-5AE5-103C155E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1D42D-02F6-B69F-AB0B-B538743F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70D342-C212-75D5-4BD7-2C11F42DF7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53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contents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Conclusion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15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D922-3FED-EA8A-5B67-8A2E39AE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770B104-0F3B-BFFB-9E04-F404D137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– Project scope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D81C99B-7479-192A-94ED-4AE71AE0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User friendly tool that predicts heart disease risk based on given inputs and recommends a medication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Machine learning model for risk prediction and information retrieval for drug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Uses two datasets from Kaggle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Web interface where users can input their health details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2FEF42-5641-D059-9E7D-9FA48DB5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DEA6E5-405B-B207-42B9-CA3CAE7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0BA05-3338-E5B4-4AD7-3ED1EC09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705485D-9812-DAC8-AA39-4DD66A161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73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7ACC4-1B73-DDD5-83F2-CC259C8E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CAA3B3D-B84E-18A0-24AF-AFBB64B6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 – Motivation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C3F054-9ECD-A9F8-18DB-7BE13A9C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Early detection of heart disease risk could save lives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Many people lack easy access to tools that help evaluate their health risks and understand the effect possible treatments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Providing a technological solution to the problem of heart disease risk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B9259-97D2-18C6-8651-BBE551E6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78216-11A5-9916-A342-99D3217F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B6EDC-D9F0-0D3F-DCF8-4FD902CA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9BD09D5-4797-21D8-68BE-2CAB5A91D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73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9A7E5-8C25-42C9-5B8D-250818DA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165C66B6-A61D-43B0-BD6A-9650465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5AD1967D-91C7-AE1A-5ADC-A31AA7E9B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For the MR model: „Indicators of Heart Disease“ dataset found on Kaggle</a:t>
            </a:r>
          </a:p>
          <a:p>
            <a:pPr marL="862251" lvl="1" indent="-457200">
              <a:buFont typeface="Arial" panose="020B0604020202020204" pitchFamily="34" charset="0"/>
              <a:buChar char="•"/>
            </a:pPr>
            <a:r>
              <a:rPr lang="de-DE" dirty="0"/>
              <a:t>Has around 250.000 entries</a:t>
            </a:r>
          </a:p>
          <a:p>
            <a:pPr marL="862251" lvl="1" indent="-457200">
              <a:buFont typeface="Arial" panose="020B0604020202020204" pitchFamily="34" charset="0"/>
              <a:buChar char="•"/>
            </a:pPr>
            <a:r>
              <a:rPr lang="de-DE" dirty="0"/>
              <a:t>Sex, Physical Health and Activities, Heart attack, ...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For the IR system: „Drug Dataset: Uses, Side Effects and User Reviews“ dataset found on Kaggle. </a:t>
            </a:r>
          </a:p>
          <a:p>
            <a:pPr marL="862251" lvl="1" indent="-457200">
              <a:buFont typeface="Arial" panose="020B0604020202020204" pitchFamily="34" charset="0"/>
              <a:buChar char="•"/>
            </a:pPr>
            <a:r>
              <a:rPr lang="de-DE" dirty="0"/>
              <a:t>Covers around 11.500 different medications</a:t>
            </a:r>
          </a:p>
          <a:p>
            <a:pPr marL="862251" lvl="1" indent="-457200">
              <a:buFont typeface="Arial" panose="020B0604020202020204" pitchFamily="34" charset="0"/>
              <a:buChar char="•"/>
            </a:pPr>
            <a:r>
              <a:rPr lang="de-DE" dirty="0"/>
              <a:t>Medicine Name, Composition, Uses, Side Effects, ...</a:t>
            </a:r>
          </a:p>
          <a:p>
            <a:pPr lvl="1" indent="0">
              <a:buNone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F9B16-267E-0946-30E4-F6B72EA9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A7AAF-D11B-5AE9-6804-3197AACD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0F43E4-3E01-6796-E848-1C580A76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6ED06B5-DE85-C2E9-9311-3F097DA51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4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9C4F7-7D07-B38F-3583-39D2574E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86C3EC41-9730-FF4B-B128-2C122B0E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959DA5B-4A17-01F5-689B-0ED9E25C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88" y="2251220"/>
            <a:ext cx="3915148" cy="43886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F0EC9E-4FD9-95C3-B60F-D898D42B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BBE86-4C8E-1165-0711-BEE18B81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Fußzeilentext im Menüpunkt „Kopf- und Fußzeile“ eingeben und für alle Folien übernehmen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6E24C-042B-94B7-A266-17AB4B8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2A1651B-256E-4B91-37ED-4F6ACF230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/>
              <a:t>Exploring and Predicting Heart Disease Trends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36A3C-49B6-E756-D15C-CF903215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746" y="1319522"/>
            <a:ext cx="7135467" cy="46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9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49F9-F64C-7AFB-7B80-55E7F93F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9519145-6DE7-6DE6-EF7D-02D17D41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MR Model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3E214AD7-806A-1E89-52E2-38344FF9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71045-51A7-57A5-C84C-48AF0C21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089D9-A5B7-4787-E806-E94AAA29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ABC28-5592-24EC-F774-6467E5E5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340B338-48AB-20D6-4820-58CC06E645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54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A5E77-8864-5094-556B-2ECD43B0C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067AC17-46CF-7B4D-3FBB-19403CDF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 Model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7179F58-DB5C-52E5-329B-2D1F74A6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Objective: Identify and rank the top 5 medications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Extract user input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Boolean information retrieval, check if documents contain query terms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Compare input features with dataset attributes using cosine similarity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Rank medications based on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0C4A7-FBA0-2854-D619-5B4EDC42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2A3F3F-D4CF-8784-2079-7395B3E1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F433C-6784-D1B1-B261-251A4799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8EA8105-FE4B-305F-71C2-BAFE22FE6F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13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2BCD6-0D0E-4E7A-FCAF-4D79FFD9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295D29C6-882B-7130-C07C-4FDBFF9E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895362F-28C3-3536-681E-AEE4391D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949A0D-21AE-6B01-FCA8-53230180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Datum wie Fußzeilentext zentral eingeben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49678-073A-DC26-B71F-2DC23F17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Fußzeilentext im Menüpunkt „Kopf- und Fußzeile“ eingeben und für alle Folien übernehmen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ADCAC-226C-466E-2D1A-27FA0C4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EC4D-37E3-EF42-B9AB-6337577588C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221A1C6-0CB8-AAC3-5E91-84D152326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Exploring and Predicting Heart Disease Trends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76567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526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Lucida Grande</vt:lpstr>
      <vt:lpstr>Wingdings</vt:lpstr>
      <vt:lpstr>TU Graz Standard</vt:lpstr>
      <vt:lpstr>Exploring and Predicting Heart Disease Trends: An IR System Using Health Indicators</vt:lpstr>
      <vt:lpstr>Table of contents </vt:lpstr>
      <vt:lpstr>Introduction – Project scope  </vt:lpstr>
      <vt:lpstr>Introduction – Motivation  </vt:lpstr>
      <vt:lpstr>Data  </vt:lpstr>
      <vt:lpstr>Workflow  </vt:lpstr>
      <vt:lpstr>MR Model  </vt:lpstr>
      <vt:lpstr>IR Model  </vt:lpstr>
      <vt:lpstr>Results  </vt:lpstr>
      <vt:lpstr>Conclusion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Neutrale TU Graz-Standardpräsentation 16:9</dc:title>
  <dc:subject/>
  <dc:creator>cd@tugraz.at</dc:creator>
  <cp:keywords/>
  <dc:description/>
  <cp:lastModifiedBy>Niederreiter, Alexander Manuel</cp:lastModifiedBy>
  <cp:revision>69</cp:revision>
  <dcterms:created xsi:type="dcterms:W3CDTF">2015-08-27T14:41:22Z</dcterms:created>
  <dcterms:modified xsi:type="dcterms:W3CDTF">2025-01-07T18:15:29Z</dcterms:modified>
  <cp:category/>
</cp:coreProperties>
</file>