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308" r:id="rId3"/>
    <p:sldId id="309" r:id="rId4"/>
    <p:sldId id="310" r:id="rId5"/>
    <p:sldId id="311" r:id="rId6"/>
    <p:sldId id="312" r:id="rId7"/>
    <p:sldId id="316" r:id="rId8"/>
    <p:sldId id="318" r:id="rId9"/>
    <p:sldId id="315" r:id="rId10"/>
    <p:sldId id="321" r:id="rId11"/>
    <p:sldId id="319" r:id="rId12"/>
    <p:sldId id="306" r:id="rId13"/>
    <p:sldId id="320" r:id="rId14"/>
    <p:sldId id="330" r:id="rId15"/>
    <p:sldId id="324" r:id="rId16"/>
    <p:sldId id="329" r:id="rId17"/>
    <p:sldId id="326" r:id="rId18"/>
    <p:sldId id="327" r:id="rId19"/>
    <p:sldId id="328" r:id="rId20"/>
    <p:sldId id="331" r:id="rId21"/>
    <p:sldId id="336" r:id="rId22"/>
    <p:sldId id="332" r:id="rId23"/>
    <p:sldId id="337" r:id="rId24"/>
    <p:sldId id="339" r:id="rId25"/>
    <p:sldId id="338" r:id="rId26"/>
    <p:sldId id="342" r:id="rId27"/>
    <p:sldId id="343" r:id="rId28"/>
    <p:sldId id="346" r:id="rId29"/>
    <p:sldId id="333" r:id="rId30"/>
    <p:sldId id="345" r:id="rId31"/>
    <p:sldId id="347" r:id="rId32"/>
    <p:sldId id="348" r:id="rId33"/>
    <p:sldId id="353" r:id="rId34"/>
    <p:sldId id="352" r:id="rId35"/>
    <p:sldId id="351" r:id="rId36"/>
    <p:sldId id="358" r:id="rId37"/>
    <p:sldId id="359" r:id="rId38"/>
    <p:sldId id="360" r:id="rId39"/>
    <p:sldId id="361" r:id="rId40"/>
    <p:sldId id="302" r:id="rId41"/>
    <p:sldId id="261" r:id="rId42"/>
    <p:sldId id="278" r:id="rId43"/>
    <p:sldId id="263" r:id="rId44"/>
    <p:sldId id="279" r:id="rId45"/>
    <p:sldId id="262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6" autoAdjust="0"/>
    <p:restoredTop sz="82630" autoAdjust="0"/>
  </p:normalViewPr>
  <p:slideViewPr>
    <p:cSldViewPr snapToGrid="0">
      <p:cViewPr>
        <p:scale>
          <a:sx n="75" d="100"/>
          <a:sy n="75" d="100"/>
        </p:scale>
        <p:origin x="211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94B3-B353-4E99-914C-4770B5643878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7A65C-4E0F-4062-9A3A-F309B4B1F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54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Analog til et annet fenomen. For eksempel er høyden på kvikksølvet i et barometer et analogt signal for lufttrykket i atmosfæren. Spenningen i en mikrofon som oppstår når mikrofonen </a:t>
            </a:r>
            <a:r>
              <a:rPr lang="nb-NO" dirty="0" err="1"/>
              <a:t>utstettes</a:t>
            </a:r>
            <a:r>
              <a:rPr lang="nb-NO" dirty="0"/>
              <a:t> for lydbølger er også et analogt signal som </a:t>
            </a:r>
            <a:r>
              <a:rPr lang="nb-NO" dirty="0" err="1"/>
              <a:t>samvarierer</a:t>
            </a:r>
            <a:r>
              <a:rPr lang="nb-NO" dirty="0"/>
              <a:t> «analogt» med trykksvingninger i atmosfæren (men på andre frekvenser). Altså en måling av verden med ett eller annet slags instrument.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81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50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356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6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7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46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15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33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704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224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Analog til et annet fenomen. For eksempel er høyden på kvikksølvet i et barometer et analogt signal for lufttrykket i atmosfæren. Spenningen i en mikrofon som oppstår når mikrofonen </a:t>
            </a:r>
            <a:r>
              <a:rPr lang="nb-NO" dirty="0" err="1"/>
              <a:t>utstettes</a:t>
            </a:r>
            <a:r>
              <a:rPr lang="nb-NO" dirty="0"/>
              <a:t> for lydbølger er også et analogt signal som </a:t>
            </a:r>
            <a:r>
              <a:rPr lang="nb-NO" dirty="0" err="1"/>
              <a:t>samvarierer</a:t>
            </a:r>
            <a:r>
              <a:rPr lang="nb-NO" dirty="0"/>
              <a:t> «analogt» med trykksvingninger i atmosfæren (men på andre frekvenser). Altså en måling av verden med ett eller annet slags instrument.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5699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89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98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53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059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84C72-AF8C-D0C8-1CC2-9919767D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DC2B1-D931-B66A-B334-7D23CF7C5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8C9CE-2621-D5C5-FFD6-C81DFB909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1001-7938-96F6-64AA-12FCDAF0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370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ECA3-8DB5-8B53-9C87-E5CA0E6C3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597612-13DE-8E33-A3E6-C4D0688B0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CC726-9B5E-1D8F-B2FE-0F3B7534F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51372-78B5-FA95-7842-7A5CDF465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31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FB2A-C01C-6B1E-202F-9CC33306D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486D33-9D65-2146-C96C-31F6A0F29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406ED3-0099-CD71-CCB4-543B170FD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CD528-0F2C-1AF3-F5AA-C76ED1674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78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F11F-3D4F-010A-73BB-0AFBCFB8F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83525C-96BA-0886-1BA3-0FF7C8615C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7F024-0511-E7EE-9C71-971F47AF4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09907-A1EB-70C4-3675-66EB4D6E2B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757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BE8D2-AF74-1EA1-BD60-A221ABF77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7DF2D-E259-4CDA-7C76-D365E9EFF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9A27DC-D0FF-436B-739C-4DB1BB4D6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22FB2-3385-5BAA-0CE0-4B3EE5175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737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990B-92F8-6E5D-B3BC-4CDC213EB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7C464F-9227-FFBE-7F9A-C7C95436F1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F8C39-F0D5-FFB4-C7D7-97AFFC97C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A45EB-732B-4CD9-5594-75CE0C8A5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23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ECDB8-F55F-F7CA-69FE-51ADB2EDE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1097B-4A1A-EF98-9D00-955B264D3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8CB5E4-626F-26B3-144C-019A71A7E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76F97-EA49-CD97-6ADB-D9F212CEE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64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6B4A-7A43-D9E9-702B-1B2EC3C79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0470B-97AC-8487-D1E1-27B413812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D1062E-0AD3-B632-56F1-B6D3BFA11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97F15-EEB9-4D20-0156-3C5AAF403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632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8F8E4-2C41-6430-E110-F2CA2583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DB3ED-B521-B4B9-E590-9F6D11741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E0EC5-C775-CD70-2858-BA70E4FA6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F5C6F-F23A-B341-0598-AA7C3545D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756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8F8E4-2C41-6430-E110-F2CA2583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DB3ED-B521-B4B9-E590-9F6D11741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E0EC5-C775-CD70-2858-BA70E4FA6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F5C6F-F23A-B341-0598-AA7C3545D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592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8F8E4-2C41-6430-E110-F2CA2583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DB3ED-B521-B4B9-E590-9F6D11741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E0EC5-C775-CD70-2858-BA70E4FA6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F5C6F-F23A-B341-0598-AA7C3545D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855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8F8E4-2C41-6430-E110-F2CA2583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DB3ED-B521-B4B9-E590-9F6D11741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E0EC5-C775-CD70-2858-BA70E4FA6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Analogt</a:t>
            </a:r>
            <a:r>
              <a:rPr lang="en-GB" dirty="0"/>
              <a:t>” </a:t>
            </a:r>
            <a:r>
              <a:rPr lang="en-GB" dirty="0" err="1"/>
              <a:t>fordi</a:t>
            </a:r>
            <a:r>
              <a:rPr lang="en-GB" dirty="0"/>
              <a:t> det </a:t>
            </a:r>
            <a:r>
              <a:rPr lang="en-GB" dirty="0" err="1"/>
              <a:t>egentlig</a:t>
            </a:r>
            <a:r>
              <a:rPr lang="en-GB" dirty="0"/>
              <a:t> er et digital signal.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F5C6F-F23A-B341-0598-AA7C3545D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349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CBF07-668B-C138-EEF2-2E461D857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102AA9-1D58-7D58-2670-526D13D03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20948-266D-44BF-8DD7-A12D0E2EB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6E72D-27A7-5D7D-24F8-65AFA6489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4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DF5F9-3465-9E4A-4338-76AB6C31F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B4720-9B1F-1387-0F94-020A017F1F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558BF-7F6E-0624-5D0D-BD94CC5EF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0A034-B216-6D57-70F0-8E925F399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5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2016A-1390-661D-5FCB-5B02A03F8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5CD4B-7762-3F18-0170-C2CF6874F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8232A-0D96-B52B-7BEA-64A441567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ADABE-7C61-AEB3-8114-13D37C34E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300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0CF61-43D9-67FB-3626-74277854C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863CC-FE5D-2B12-1FF3-F185546F2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1923B-D5AA-4DC8-CA02-27BF6DCC2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64CF-6310-6919-2CA5-8E88E73D1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12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00F78-3728-077E-6ADB-B08113F1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A951B-EF88-8F38-F6F3-7742FDA22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CE11BB-694E-E8EE-9C75-CCAB1A4D2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3E366-E386-2F1F-D04B-5CDED56B4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96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A311-6020-9845-3638-3D33A741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A1B647-7AEB-7BB1-86EF-C532A019B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E5BBA-B97F-0355-101B-689BFBCA9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D472-32BE-BE38-EB66-53FAB16D0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7A65C-4E0F-4062-9A3A-F309B4B1FE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0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2FBA1-B01E-BCD4-A718-5A2097D3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3AC30-3F10-C2CD-0C25-52A1651C3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56D5-C81F-D694-5636-1646AA8F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B385B-BA2B-EAD2-BB03-0ABE0FCF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9B25-E9AC-1C73-2803-D5F92ED8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58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7104-8337-6D9D-A2A7-3C21315F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0F8F8-4BE4-BE35-6526-8F0487749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65D4-BBB9-DA23-7E17-1BA7E7E2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55C65-31A0-8C0F-28FD-12FD1EC5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27F4-9496-C887-ADCA-00C4F831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6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529B1-A032-D287-28F6-7547B603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15388-D33C-F4AD-1403-49847971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34CF4-7D13-6B07-B7C7-716A6366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4DB6-C142-E0FF-1FE1-8FF3335F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92D3F-E72E-BEB3-73BC-0340122F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6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F46A-5162-22EF-7434-058939F8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91FAC-6F1E-38BA-3D6F-3E70685B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6B2AD-5885-CD0D-FC75-79A4724B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D7AA-8C82-EA8E-C0ED-05DD5DA5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C016-24BB-B004-BB2C-A6FC9ED8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15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C284-4DBC-99FC-491E-AD9B2C71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9F43-4211-E77E-A04A-32B9EE0D9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04E1-E662-462D-7A9B-71CD5653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31B4-6E9E-15D7-F8BE-DECA8DB4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16F0-9B36-4494-D5A9-0E02553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46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777B-E8AA-9D4D-1C07-A9D6E7A9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4DA7-3AEE-786B-4978-A4F40240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2C922-31E4-AE22-0A3B-DF4868735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8A7D4-5C41-129B-298E-386B941B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3955D-BC0B-B679-5AB3-503B2AE3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2850-5F40-5780-CB11-168FE00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9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B69F-0593-F6FF-F42F-04F26A91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DE22-29CE-BC79-2925-FD27F362A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8F3B8-37A1-A077-B415-00CECB831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356DA-5005-38EB-8720-EEE767879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066BD-CC42-710F-ADA0-1A3C481CE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F0A6E-1909-862E-68BB-48C87D42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5746E-3320-F336-F59C-FB46A5B2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17D30-7751-83F8-1746-C59434C1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2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6F7D7-F019-007C-5C8C-F9EDA6B1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E6810-C9FA-B7C4-A453-D49500AA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FD2AE-7E6C-C2A2-C881-F3E228D6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D7996-914F-0743-D03C-A5D00665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531E4-C361-6869-7C2F-63C2AA7E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3365C-76B8-618C-422A-A76A927E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B4705-BDA4-9B62-FE52-3ACDD589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6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27A-3588-1DC2-EE1A-33F468917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EF74-BB6C-3E27-13D0-CF31FC4C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F3851-89CA-66AD-D5A6-145944B55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D232A-5EF5-A84F-6DBC-521F5DB6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73C67-F59B-19B3-E42B-A403EE5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248E-3899-29E8-10C0-91757A353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5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2560-FDE5-9280-6B9A-329AD3AF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9C37FC-88B5-1BC9-1FBD-EDEEF1417D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7F42B-8F31-6146-A487-B5ECDD5EE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03B2F-2590-DCB3-0687-AE286D5F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C0A0-75E1-E4EF-11F2-923F243C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2A6CC-B70C-9B4C-774E-26B6725F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4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4BCDB-0777-9A11-EF9E-B0169BEB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7E125-1F17-BDA2-358E-875B4EE47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3230-D703-4C21-C28B-B4E318800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6072F-1805-40E9-A7BD-DE797291E4F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BF75-F5D0-5092-C1DC-F2EEA7F39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D1E5-3A4C-225F-64BC-DDC27C5C7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1EC87-5157-4DEF-AD3D-18E4CA083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notesSlide" Target="../notesSlides/notesSlide22.xml"/><Relationship Id="rId9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9.pn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D3EE2-8412-FF39-B976-F3E7791CE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0C910-C956-BAD4-81CA-F4332640B7C9}"/>
              </a:ext>
            </a:extLst>
          </p:cNvPr>
          <p:cNvSpPr txBox="1"/>
          <p:nvPr/>
        </p:nvSpPr>
        <p:spPr>
          <a:xfrm>
            <a:off x="732384" y="3105834"/>
            <a:ext cx="10727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36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Grunnleggende prinsipper i analog til digital sampling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64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B305E-87F6-4114-4293-EE42F441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A86FF27-8238-116C-B615-8FA39CD66FFC}"/>
              </a:ext>
            </a:extLst>
          </p:cNvPr>
          <p:cNvSpPr/>
          <p:nvPr/>
        </p:nvSpPr>
        <p:spPr>
          <a:xfrm>
            <a:off x="5454398" y="1280160"/>
            <a:ext cx="365490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9009E-EB58-BBAB-1F49-B551D963D6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835" y="1162892"/>
            <a:ext cx="5176053" cy="5084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1DB9B-970B-C384-343F-791B56C28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35" y="1162892"/>
            <a:ext cx="5121039" cy="5084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10D15-2B47-21E3-2CC2-5A9FC854A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34" y="1162891"/>
            <a:ext cx="5121039" cy="5084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3E52E5-AD6B-0AAF-A269-F69CCA876A47}"/>
              </a:ext>
            </a:extLst>
          </p:cNvPr>
          <p:cNvSpPr txBox="1"/>
          <p:nvPr/>
        </p:nvSpPr>
        <p:spPr>
          <a:xfrm>
            <a:off x="6000757" y="2097044"/>
            <a:ext cx="60800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Et </a:t>
            </a:r>
            <a:r>
              <a:rPr lang="en-GB" b="1" dirty="0" err="1">
                <a:solidFill>
                  <a:schemeClr val="bg1"/>
                </a:solidFill>
              </a:rPr>
              <a:t>digitalt</a:t>
            </a:r>
            <a:r>
              <a:rPr lang="en-GB" b="1" dirty="0">
                <a:solidFill>
                  <a:schemeClr val="bg1"/>
                </a:solidFill>
              </a:rPr>
              <a:t> signal er </a:t>
            </a:r>
            <a:endParaRPr lang="en-GB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bg1"/>
                </a:solidFill>
              </a:rPr>
              <a:t>Samplet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</a:rPr>
              <a:t>Registrert</a:t>
            </a:r>
            <a:r>
              <a:rPr lang="en-GB" dirty="0">
                <a:solidFill>
                  <a:schemeClr val="bg1"/>
                </a:solidFill>
              </a:rPr>
              <a:t> med et (</a:t>
            </a:r>
            <a:r>
              <a:rPr lang="en-GB" dirty="0" err="1">
                <a:solidFill>
                  <a:schemeClr val="bg1"/>
                </a:solidFill>
              </a:rPr>
              <a:t>vanligvis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en-GB" dirty="0" err="1">
                <a:solidFill>
                  <a:schemeClr val="bg1"/>
                </a:solidFill>
              </a:rPr>
              <a:t>bestemt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tids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eller</a:t>
            </a:r>
            <a:r>
              <a:rPr lang="en-GB" dirty="0">
                <a:solidFill>
                  <a:schemeClr val="bg1"/>
                </a:solidFill>
              </a:rPr>
              <a:t> rom –interval, for </a:t>
            </a:r>
            <a:r>
              <a:rPr lang="en-GB" dirty="0" err="1">
                <a:solidFill>
                  <a:schemeClr val="bg1"/>
                </a:solidFill>
              </a:rPr>
              <a:t>eksempel</a:t>
            </a:r>
            <a:r>
              <a:rPr lang="en-GB" dirty="0">
                <a:solidFill>
                  <a:schemeClr val="bg1"/>
                </a:solidFill>
              </a:rPr>
              <a:t> 1 </a:t>
            </a:r>
            <a:r>
              <a:rPr lang="en-GB" dirty="0" err="1">
                <a:solidFill>
                  <a:schemeClr val="bg1"/>
                </a:solidFill>
              </a:rPr>
              <a:t>temperaturmåling</a:t>
            </a:r>
            <a:r>
              <a:rPr lang="en-GB" dirty="0">
                <a:solidFill>
                  <a:schemeClr val="bg1"/>
                </a:solidFill>
              </a:rPr>
              <a:t> per </a:t>
            </a:r>
            <a:r>
              <a:rPr lang="en-GB" dirty="0" err="1">
                <a:solidFill>
                  <a:schemeClr val="bg1"/>
                </a:solidFill>
              </a:rPr>
              <a:t>sekund</a:t>
            </a:r>
            <a:r>
              <a:rPr lang="en-GB" dirty="0">
                <a:solidFill>
                  <a:schemeClr val="bg1"/>
                </a:solidFill>
              </a:rPr>
              <a:t> (Hz), </a:t>
            </a:r>
            <a:r>
              <a:rPr lang="en-GB" dirty="0" err="1">
                <a:solidFill>
                  <a:schemeClr val="bg1"/>
                </a:solidFill>
              </a:rPr>
              <a:t>eller</a:t>
            </a:r>
            <a:r>
              <a:rPr lang="en-GB" dirty="0">
                <a:solidFill>
                  <a:schemeClr val="bg1"/>
                </a:solidFill>
              </a:rPr>
              <a:t> 160 </a:t>
            </a:r>
            <a:r>
              <a:rPr lang="en-GB" dirty="0" err="1">
                <a:solidFill>
                  <a:schemeClr val="bg1"/>
                </a:solidFill>
              </a:rPr>
              <a:t>piksler</a:t>
            </a:r>
            <a:r>
              <a:rPr lang="en-GB" dirty="0">
                <a:solidFill>
                  <a:schemeClr val="bg1"/>
                </a:solidFill>
              </a:rPr>
              <a:t> per </a:t>
            </a:r>
            <a:r>
              <a:rPr lang="en-GB" dirty="0" err="1">
                <a:solidFill>
                  <a:schemeClr val="bg1"/>
                </a:solidFill>
              </a:rPr>
              <a:t>tomme</a:t>
            </a:r>
            <a:r>
              <a:rPr lang="en-GB" dirty="0">
                <a:solidFill>
                  <a:schemeClr val="bg1"/>
                </a:solidFill>
              </a:rPr>
              <a:t> (DPI)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bg1"/>
                </a:solidFill>
              </a:rPr>
              <a:t>Kvantisert</a:t>
            </a:r>
            <a:r>
              <a:rPr lang="en-GB" b="1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bg1"/>
                </a:solidFill>
              </a:rPr>
              <a:t> Kan </a:t>
            </a:r>
            <a:r>
              <a:rPr lang="en-GB" dirty="0" err="1">
                <a:solidFill>
                  <a:schemeClr val="bg1"/>
                </a:solidFill>
              </a:rPr>
              <a:t>kun</a:t>
            </a:r>
            <a:r>
              <a:rPr lang="en-GB" dirty="0">
                <a:solidFill>
                  <a:schemeClr val="bg1"/>
                </a:solidFill>
              </a:rPr>
              <a:t> ha et </a:t>
            </a:r>
            <a:r>
              <a:rPr lang="en-GB" dirty="0" err="1">
                <a:solidFill>
                  <a:schemeClr val="bg1"/>
                </a:solidFill>
              </a:rPr>
              <a:t>endelig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antall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amplituder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antall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nivåer</a:t>
            </a:r>
            <a:r>
              <a:rPr lang="en-GB" dirty="0">
                <a:solidFill>
                  <a:schemeClr val="bg1"/>
                </a:solidFill>
              </a:rPr>
              <a:t>), </a:t>
            </a:r>
            <a:r>
              <a:rPr lang="en-GB" dirty="0" err="1">
                <a:solidFill>
                  <a:schemeClr val="bg1"/>
                </a:solidFill>
              </a:rPr>
              <a:t>gitt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lengden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binært</a:t>
            </a:r>
            <a:r>
              <a:rPr lang="en-GB" dirty="0">
                <a:solidFill>
                  <a:schemeClr val="bg1"/>
                </a:solidFill>
              </a:rPr>
              <a:t> tall. For </a:t>
            </a:r>
            <a:r>
              <a:rPr lang="en-GB" dirty="0" err="1">
                <a:solidFill>
                  <a:schemeClr val="bg1"/>
                </a:solidFill>
              </a:rPr>
              <a:t>eksempel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vil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tosifret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binært</a:t>
            </a:r>
            <a:r>
              <a:rPr lang="en-GB" dirty="0">
                <a:solidFill>
                  <a:schemeClr val="bg1"/>
                </a:solidFill>
              </a:rPr>
              <a:t> tall </a:t>
            </a:r>
            <a:r>
              <a:rPr lang="en-GB" dirty="0" err="1">
                <a:solidFill>
                  <a:schemeClr val="bg1"/>
                </a:solidFill>
              </a:rPr>
              <a:t>gi</a:t>
            </a:r>
            <a:r>
              <a:rPr lang="en-GB" dirty="0">
                <a:solidFill>
                  <a:schemeClr val="bg1"/>
                </a:solidFill>
              </a:rPr>
              <a:t> fire </a:t>
            </a:r>
            <a:r>
              <a:rPr lang="en-GB" dirty="0" err="1">
                <a:solidFill>
                  <a:schemeClr val="bg1"/>
                </a:solidFill>
              </a:rPr>
              <a:t>nivåer</a:t>
            </a:r>
            <a:r>
              <a:rPr lang="en-GB" dirty="0">
                <a:solidFill>
                  <a:schemeClr val="bg1"/>
                </a:solidFill>
              </a:rPr>
              <a:t>: 00,</a:t>
            </a:r>
          </a:p>
          <a:p>
            <a:r>
              <a:rPr lang="en-GB" dirty="0">
                <a:solidFill>
                  <a:schemeClr val="bg1"/>
                </a:solidFill>
              </a:rPr>
              <a:t>      01, 10, </a:t>
            </a:r>
            <a:r>
              <a:rPr lang="en-GB" dirty="0" err="1">
                <a:solidFill>
                  <a:schemeClr val="bg1"/>
                </a:solidFill>
              </a:rPr>
              <a:t>og</a:t>
            </a:r>
            <a:r>
              <a:rPr lang="en-GB" dirty="0">
                <a:solidFill>
                  <a:schemeClr val="bg1"/>
                </a:solidFill>
              </a:rPr>
              <a:t> 11.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 err="1">
                <a:solidFill>
                  <a:schemeClr val="bg1"/>
                </a:solidFill>
              </a:rPr>
              <a:t>Resultat</a:t>
            </a:r>
            <a:r>
              <a:rPr lang="en-GB" b="1" dirty="0">
                <a:solidFill>
                  <a:schemeClr val="bg1"/>
                </a:solidFill>
              </a:rPr>
              <a:t>:</a:t>
            </a:r>
          </a:p>
          <a:p>
            <a:r>
              <a:rPr lang="en-GB" dirty="0">
                <a:solidFill>
                  <a:schemeClr val="bg1"/>
                </a:solidFill>
              </a:rPr>
              <a:t>Det </a:t>
            </a:r>
            <a:r>
              <a:rPr lang="en-GB" dirty="0" err="1">
                <a:solidFill>
                  <a:schemeClr val="bg1"/>
                </a:solidFill>
              </a:rPr>
              <a:t>analoge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signalet</a:t>
            </a:r>
            <a:r>
              <a:rPr lang="en-GB" dirty="0">
                <a:solidFill>
                  <a:schemeClr val="bg1"/>
                </a:solidFill>
              </a:rPr>
              <a:t> x(t) </a:t>
            </a:r>
            <a:r>
              <a:rPr lang="en-GB" dirty="0" err="1">
                <a:solidFill>
                  <a:schemeClr val="bg1"/>
                </a:solidFill>
              </a:rPr>
              <a:t>blir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omformet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endelig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sekvens</a:t>
            </a:r>
            <a:r>
              <a:rPr lang="en-GB" dirty="0">
                <a:solidFill>
                  <a:schemeClr val="bg1"/>
                </a:solidFill>
              </a:rPr>
              <a:t> x[n] </a:t>
            </a:r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x[n] er et </a:t>
            </a:r>
            <a:r>
              <a:rPr lang="en-GB" dirty="0" err="1">
                <a:solidFill>
                  <a:schemeClr val="bg1"/>
                </a:solidFill>
              </a:rPr>
              <a:t>binært</a:t>
            </a:r>
            <a:r>
              <a:rPr lang="en-GB" dirty="0">
                <a:solidFill>
                  <a:schemeClr val="bg1"/>
                </a:solidFill>
              </a:rPr>
              <a:t> tall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9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D1D068-6E6C-C99E-677E-15B230452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D9E824-92D7-D563-EB2E-75B167A2FB86}"/>
              </a:ext>
            </a:extLst>
          </p:cNvPr>
          <p:cNvSpPr/>
          <p:nvPr/>
        </p:nvSpPr>
        <p:spPr>
          <a:xfrm>
            <a:off x="5454398" y="1280160"/>
            <a:ext cx="365490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69E046-BAFC-71C0-0F67-1DB911414CDD}"/>
              </a:ext>
            </a:extLst>
          </p:cNvPr>
          <p:cNvSpPr txBox="1"/>
          <p:nvPr/>
        </p:nvSpPr>
        <p:spPr>
          <a:xfrm>
            <a:off x="6000757" y="2097044"/>
            <a:ext cx="6080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A80C5-7D05-C36C-77B5-4C75F08C57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835" y="1162892"/>
            <a:ext cx="5176053" cy="5084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F7421D-EAFF-F485-5782-9364E1045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35" y="1162892"/>
            <a:ext cx="5121039" cy="5084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5B249-53E5-AE14-995C-FDB865374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34" y="1162891"/>
            <a:ext cx="5121039" cy="50843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F60839-8367-9E58-1A6B-C7FE32B7CEF4}"/>
              </a:ext>
            </a:extLst>
          </p:cNvPr>
          <p:cNvSpPr txBox="1"/>
          <p:nvPr/>
        </p:nvSpPr>
        <p:spPr>
          <a:xfrm>
            <a:off x="6207109" y="2136338"/>
            <a:ext cx="56673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Lyd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bilde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kommunikasjon</a:t>
            </a:r>
            <a:r>
              <a:rPr lang="en-GB" dirty="0">
                <a:solidFill>
                  <a:schemeClr val="bg1"/>
                </a:solidFill>
              </a:rPr>
              <a:t>, data – er </a:t>
            </a:r>
            <a:r>
              <a:rPr lang="en-GB" dirty="0" err="1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 err="1">
                <a:solidFill>
                  <a:schemeClr val="bg1"/>
                </a:solidFill>
              </a:rPr>
              <a:t>dag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hovedsak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digitale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versjoner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analoge</a:t>
            </a:r>
            <a:r>
              <a:rPr lang="en-GB" dirty="0">
                <a:solidFill>
                  <a:schemeClr val="bg1"/>
                </a:solidFill>
              </a:rPr>
              <a:t> signal.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Kompakt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lagring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Effektiv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kommunikasjon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Reversibel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anvendelse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analyseverktøy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Redundans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GB" dirty="0" err="1">
                <a:solidFill>
                  <a:schemeClr val="bg1"/>
                </a:solidFill>
              </a:rPr>
              <a:t>Medisin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vitenskap</a:t>
            </a:r>
            <a:r>
              <a:rPr lang="en-GB" dirty="0">
                <a:solidFill>
                  <a:schemeClr val="bg1"/>
                </a:solidFill>
              </a:rPr>
              <a:t>, data analyse, </a:t>
            </a:r>
            <a:r>
              <a:rPr lang="en-GB" dirty="0" err="1">
                <a:solidFill>
                  <a:schemeClr val="bg1"/>
                </a:solidFill>
              </a:rPr>
              <a:t>automasjon</a:t>
            </a:r>
            <a:r>
              <a:rPr lang="en-GB" dirty="0">
                <a:solidFill>
                  <a:schemeClr val="bg1"/>
                </a:solidFill>
              </a:rPr>
              <a:t> etc. </a:t>
            </a:r>
          </a:p>
        </p:txBody>
      </p:sp>
    </p:spTree>
    <p:extLst>
      <p:ext uri="{BB962C8B-B14F-4D97-AF65-F5344CB8AC3E}">
        <p14:creationId xmlns:p14="http://schemas.microsoft.com/office/powerpoint/2010/main" val="255695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9FED25-715E-D093-C69F-1AF6FFC9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58FD0EB-ECC6-AFB2-97DD-D3F8A5895BA0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7A3781-2A57-7BA5-CDAC-B9ACA8C74563}"/>
              </a:ext>
            </a:extLst>
          </p:cNvPr>
          <p:cNvSpPr/>
          <p:nvPr/>
        </p:nvSpPr>
        <p:spPr>
          <a:xfrm>
            <a:off x="7286921" y="1124048"/>
            <a:ext cx="656978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D3A6F8E-A9B0-9653-3A7F-DEE1619CB023}"/>
              </a:ext>
            </a:extLst>
          </p:cNvPr>
          <p:cNvSpPr/>
          <p:nvPr/>
        </p:nvSpPr>
        <p:spPr>
          <a:xfrm>
            <a:off x="5488755" y="3860442"/>
            <a:ext cx="641602" cy="44234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D0C14-FE06-2DB1-8E81-48D2245C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45" y="1539461"/>
            <a:ext cx="5121039" cy="50843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E0779A-0C13-01A7-852B-55067D03D2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16" y="1544373"/>
            <a:ext cx="5121039" cy="51500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BB4A70-6AFC-415E-D13E-AE0ED402B80E}"/>
              </a:ext>
            </a:extLst>
          </p:cNvPr>
          <p:cNvSpPr txBox="1"/>
          <p:nvPr/>
        </p:nvSpPr>
        <p:spPr>
          <a:xfrm>
            <a:off x="4435122" y="1006295"/>
            <a:ext cx="413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Analog </a:t>
            </a:r>
            <a:r>
              <a:rPr lang="en-GB" sz="2800" dirty="0" err="1">
                <a:solidFill>
                  <a:schemeClr val="bg1"/>
                </a:solidFill>
              </a:rPr>
              <a:t>til</a:t>
            </a:r>
            <a:r>
              <a:rPr lang="en-GB" sz="2800" dirty="0">
                <a:solidFill>
                  <a:schemeClr val="bg1"/>
                </a:solidFill>
              </a:rPr>
              <a:t> digital sampling</a:t>
            </a:r>
          </a:p>
        </p:txBody>
      </p:sp>
    </p:spTree>
    <p:extLst>
      <p:ext uri="{BB962C8B-B14F-4D97-AF65-F5344CB8AC3E}">
        <p14:creationId xmlns:p14="http://schemas.microsoft.com/office/powerpoint/2010/main" val="302336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7CCBE-0A71-767F-A14D-875FD33DA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B15C1F5-C323-E309-5F81-39E9BC0D146A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3107A-1F5F-D98F-AFAD-AE2747E9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91" y="1529515"/>
            <a:ext cx="5121039" cy="5084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8E3609-25DA-CDE5-1FCF-AD2346DE1C33}"/>
              </a:ext>
            </a:extLst>
          </p:cNvPr>
          <p:cNvSpPr txBox="1"/>
          <p:nvPr/>
        </p:nvSpPr>
        <p:spPr>
          <a:xfrm>
            <a:off x="5639732" y="1609725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</p:spTree>
    <p:extLst>
      <p:ext uri="{BB962C8B-B14F-4D97-AF65-F5344CB8AC3E}">
        <p14:creationId xmlns:p14="http://schemas.microsoft.com/office/powerpoint/2010/main" val="2257829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E6215-17D5-511F-9B4D-7A8130CD6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24B3325-24B4-4D3A-AEDC-94D5ADCE0D84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FA6FC8-7F84-3536-BD29-E0BA83DE5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91" y="1529515"/>
            <a:ext cx="5121039" cy="50843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0741C5-5852-598E-BE9A-7524F36AF4BE}"/>
              </a:ext>
            </a:extLst>
          </p:cNvPr>
          <p:cNvSpPr txBox="1"/>
          <p:nvPr/>
        </p:nvSpPr>
        <p:spPr>
          <a:xfrm>
            <a:off x="5639732" y="1609725"/>
            <a:ext cx="5949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Vi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sample </a:t>
            </a:r>
            <a:r>
              <a:rPr lang="en-GB" dirty="0" err="1">
                <a:solidFill>
                  <a:schemeClr val="bg1"/>
                </a:solidFill>
              </a:rPr>
              <a:t>tett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nok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til</a:t>
            </a:r>
            <a:r>
              <a:rPr lang="en-GB" dirty="0">
                <a:solidFill>
                  <a:schemeClr val="bg1"/>
                </a:solidFill>
              </a:rPr>
              <a:t> at vi </a:t>
            </a:r>
            <a:r>
              <a:rPr lang="en-GB" dirty="0" err="1">
                <a:solidFill>
                  <a:schemeClr val="bg1"/>
                </a:solidFill>
              </a:rPr>
              <a:t>kan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rekonstruere</a:t>
            </a:r>
            <a:r>
              <a:rPr lang="en-GB" dirty="0">
                <a:solidFill>
                  <a:schemeClr val="bg1"/>
                </a:solidFill>
              </a:rPr>
              <a:t> det </a:t>
            </a:r>
            <a:r>
              <a:rPr lang="en-GB" dirty="0" err="1">
                <a:solidFill>
                  <a:schemeClr val="bg1"/>
                </a:solidFill>
              </a:rPr>
              <a:t>analoge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err="1">
                <a:solidFill>
                  <a:schemeClr val="bg1"/>
                </a:solidFill>
              </a:rPr>
              <a:t>signalet</a:t>
            </a:r>
            <a:r>
              <a:rPr lang="en-GB" dirty="0">
                <a:solidFill>
                  <a:schemeClr val="bg1"/>
                </a:solidFill>
              </a:rPr>
              <a:t>! </a:t>
            </a:r>
            <a:r>
              <a:rPr lang="en-GB" dirty="0" err="1">
                <a:solidFill>
                  <a:schemeClr val="bg1"/>
                </a:solidFill>
              </a:rPr>
              <a:t>Måleintervallet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være</a:t>
            </a:r>
            <a:r>
              <a:rPr lang="en-GB" dirty="0">
                <a:solidFill>
                  <a:schemeClr val="bg1"/>
                </a:solidFill>
              </a:rPr>
              <a:t> lite </a:t>
            </a:r>
            <a:r>
              <a:rPr lang="en-GB" dirty="0" err="1">
                <a:solidFill>
                  <a:schemeClr val="bg1"/>
                </a:solidFill>
              </a:rPr>
              <a:t>nok</a:t>
            </a:r>
            <a:r>
              <a:rPr lang="en-GB" dirty="0">
                <a:solidFill>
                  <a:schemeClr val="bg1"/>
                </a:solidFill>
              </a:rPr>
              <a:t>!</a:t>
            </a:r>
          </a:p>
          <a:p>
            <a:r>
              <a:rPr lang="en-GB" dirty="0">
                <a:solidFill>
                  <a:schemeClr val="bg1"/>
                </a:solidFill>
              </a:rPr>
              <a:t>(men </a:t>
            </a:r>
            <a:r>
              <a:rPr lang="en-GB" dirty="0" err="1">
                <a:solidFill>
                  <a:schemeClr val="bg1"/>
                </a:solidFill>
              </a:rPr>
              <a:t>ikke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større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nødvendig</a:t>
            </a:r>
            <a:r>
              <a:rPr lang="en-GB" dirty="0">
                <a:solidFill>
                  <a:schemeClr val="bg1"/>
                </a:solidFill>
              </a:rPr>
              <a:t> der </a:t>
            </a:r>
            <a:r>
              <a:rPr lang="en-GB" dirty="0" err="1">
                <a:solidFill>
                  <a:schemeClr val="bg1"/>
                </a:solidFill>
              </a:rPr>
              <a:t>datamengde</a:t>
            </a:r>
            <a:r>
              <a:rPr lang="en-GB" dirty="0">
                <a:solidFill>
                  <a:schemeClr val="bg1"/>
                </a:solidFill>
              </a:rPr>
              <a:t> er </a:t>
            </a:r>
            <a:r>
              <a:rPr lang="en-GB" dirty="0" err="1">
                <a:solidFill>
                  <a:schemeClr val="bg1"/>
                </a:solidFill>
              </a:rPr>
              <a:t>viktig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911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3764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“</a:t>
            </a:r>
            <a:r>
              <a:rPr lang="en-GB" dirty="0" err="1">
                <a:solidFill>
                  <a:schemeClr val="bg1"/>
                </a:solidFill>
              </a:rPr>
              <a:t>Analogt</a:t>
            </a:r>
            <a:r>
              <a:rPr lang="en-GB" dirty="0">
                <a:solidFill>
                  <a:schemeClr val="bg1"/>
                </a:solidFill>
              </a:rPr>
              <a:t>” signal – </a:t>
            </a:r>
            <a:r>
              <a:rPr lang="en-GB" dirty="0" err="1">
                <a:solidFill>
                  <a:schemeClr val="bg1"/>
                </a:solidFill>
              </a:rPr>
              <a:t>egentlig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digitalt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 err="1">
                <a:solidFill>
                  <a:schemeClr val="bg1"/>
                </a:solidFill>
              </a:rPr>
              <a:t>sinussignal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samplet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44100Hz  </a:t>
            </a:r>
          </a:p>
        </p:txBody>
      </p:sp>
      <p:pic>
        <p:nvPicPr>
          <p:cNvPr id="5" name="signal1">
            <a:hlinkClick r:id="" action="ppaction://media"/>
            <a:extLst>
              <a:ext uri="{FF2B5EF4-FFF2-40B4-BE49-F238E27FC236}">
                <a16:creationId xmlns:a16="http://schemas.microsoft.com/office/drawing/2014/main" id="{5EEDCA64-F149-F214-40D4-DC0B018609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82922" y="3839944"/>
            <a:ext cx="609600" cy="609600"/>
          </a:xfrm>
          <a:prstGeom prst="rect">
            <a:avLst/>
          </a:prstGeom>
        </p:spPr>
      </p:pic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7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8586D2-5F82-4A72-8715-45AC620D84BA}"/>
              </a:ext>
            </a:extLst>
          </p:cNvPr>
          <p:cNvSpPr txBox="1"/>
          <p:nvPr/>
        </p:nvSpPr>
        <p:spPr>
          <a:xfrm>
            <a:off x="7721843" y="2644604"/>
            <a:ext cx="41453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OBS: To </a:t>
            </a:r>
            <a:r>
              <a:rPr lang="en-GB" dirty="0" err="1">
                <a:solidFill>
                  <a:schemeClr val="bg1"/>
                </a:solidFill>
              </a:rPr>
              <a:t>forskjellige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frekvenser</a:t>
            </a:r>
            <a:r>
              <a:rPr lang="en-GB" dirty="0">
                <a:solidFill>
                  <a:schemeClr val="bg1"/>
                </a:solidFill>
              </a:rPr>
              <a:t>!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GB" dirty="0" err="1">
                <a:solidFill>
                  <a:schemeClr val="bg1"/>
                </a:solidFill>
              </a:rPr>
              <a:t>Samplingfrekvens</a:t>
            </a:r>
            <a:r>
              <a:rPr lang="en-GB" dirty="0">
                <a:solidFill>
                  <a:schemeClr val="bg1"/>
                </a:solidFill>
              </a:rPr>
              <a:t> - </a:t>
            </a:r>
            <a:r>
              <a:rPr lang="en-GB" dirty="0" err="1">
                <a:solidFill>
                  <a:schemeClr val="bg1"/>
                </a:solidFill>
              </a:rPr>
              <a:t>antall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målinger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per </a:t>
            </a:r>
            <a:r>
              <a:rPr lang="en-GB" dirty="0" err="1">
                <a:solidFill>
                  <a:schemeClr val="bg1"/>
                </a:solidFill>
              </a:rPr>
              <a:t>sekund</a:t>
            </a:r>
            <a:r>
              <a:rPr lang="en-GB" dirty="0">
                <a:solidFill>
                  <a:schemeClr val="bg1"/>
                </a:solidFill>
              </a:rPr>
              <a:t>: 44100 Hz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342900" indent="-342900">
              <a:buAutoNum type="arabicPeriod" startAt="2"/>
            </a:pPr>
            <a:r>
              <a:rPr lang="en-GB" dirty="0" err="1">
                <a:solidFill>
                  <a:schemeClr val="bg1"/>
                </a:solidFill>
              </a:rPr>
              <a:t>Bølgefrekvens</a:t>
            </a:r>
            <a:r>
              <a:rPr lang="en-GB" dirty="0">
                <a:solidFill>
                  <a:schemeClr val="bg1"/>
                </a:solidFill>
              </a:rPr>
              <a:t> - </a:t>
            </a:r>
            <a:r>
              <a:rPr lang="en-GB" dirty="0" err="1">
                <a:solidFill>
                  <a:schemeClr val="bg1"/>
                </a:solidFill>
              </a:rPr>
              <a:t>antall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bølgeperioder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per </a:t>
            </a:r>
            <a:r>
              <a:rPr lang="en-GB" dirty="0" err="1">
                <a:solidFill>
                  <a:schemeClr val="bg1"/>
                </a:solidFill>
              </a:rPr>
              <a:t>sekund</a:t>
            </a:r>
            <a:r>
              <a:rPr lang="en-GB" dirty="0">
                <a:solidFill>
                  <a:schemeClr val="bg1"/>
                </a:solidFill>
              </a:rPr>
              <a:t>: 440 Hz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Samme </a:t>
            </a:r>
            <a:r>
              <a:rPr lang="en-GB" dirty="0" err="1">
                <a:solidFill>
                  <a:schemeClr val="bg1"/>
                </a:solidFill>
              </a:rPr>
              <a:t>enhet</a:t>
            </a:r>
            <a:r>
              <a:rPr lang="en-GB" dirty="0">
                <a:solidFill>
                  <a:schemeClr val="bg1"/>
                </a:solidFill>
              </a:rPr>
              <a:t> - Hz: 1/s</a:t>
            </a:r>
          </a:p>
        </p:txBody>
      </p:sp>
      <p:pic>
        <p:nvPicPr>
          <p:cNvPr id="10" name="Picture 9" descr="A screen shot of a graph&#10;&#10;AI-generated content may be incorrect.">
            <a:extLst>
              <a:ext uri="{FF2B5EF4-FFF2-40B4-BE49-F238E27FC236}">
                <a16:creationId xmlns:a16="http://schemas.microsoft.com/office/drawing/2014/main" id="{229802FA-0962-9CB5-3638-0FB51F0E5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6855270" cy="35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32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pic>
        <p:nvPicPr>
          <p:cNvPr id="5" name="signal1">
            <a:hlinkClick r:id="" action="ppaction://media"/>
            <a:extLst>
              <a:ext uri="{FF2B5EF4-FFF2-40B4-BE49-F238E27FC236}">
                <a16:creationId xmlns:a16="http://schemas.microsoft.com/office/drawing/2014/main" id="{5EEDCA64-F149-F214-40D4-DC0B018609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82922" y="3839944"/>
            <a:ext cx="609600" cy="609600"/>
          </a:xfrm>
          <a:prstGeom prst="rect">
            <a:avLst/>
          </a:prstGeom>
        </p:spPr>
      </p:pic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E14617-ECDD-1D26-A68B-0C913B89FDCD}"/>
              </a:ext>
            </a:extLst>
          </p:cNvPr>
          <p:cNvSpPr txBox="1"/>
          <p:nvPr/>
        </p:nvSpPr>
        <p:spPr>
          <a:xfrm>
            <a:off x="8191721" y="2833390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11025 Hz</a:t>
            </a:r>
          </a:p>
        </p:txBody>
      </p:sp>
    </p:spTree>
    <p:extLst>
      <p:ext uri="{BB962C8B-B14F-4D97-AF65-F5344CB8AC3E}">
        <p14:creationId xmlns:p14="http://schemas.microsoft.com/office/powerpoint/2010/main" val="270765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5" name="signal1">
            <a:hlinkClick r:id="" action="ppaction://media"/>
            <a:extLst>
              <a:ext uri="{FF2B5EF4-FFF2-40B4-BE49-F238E27FC236}">
                <a16:creationId xmlns:a16="http://schemas.microsoft.com/office/drawing/2014/main" id="{5EEDCA64-F149-F214-40D4-DC0B018609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082922" y="3839944"/>
            <a:ext cx="609600" cy="609600"/>
          </a:xfrm>
          <a:prstGeom prst="rect">
            <a:avLst/>
          </a:prstGeom>
        </p:spPr>
      </p:pic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35D353E3-7EA8-A9B7-88EB-2992FBEC35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130505" cy="3610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C94AC-7C19-8C6F-B610-3DE2F1AC32DA}"/>
              </a:ext>
            </a:extLst>
          </p:cNvPr>
          <p:cNvSpPr txBox="1"/>
          <p:nvPr/>
        </p:nvSpPr>
        <p:spPr>
          <a:xfrm>
            <a:off x="8191721" y="283339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1000 Hz</a:t>
            </a:r>
          </a:p>
        </p:txBody>
      </p:sp>
    </p:spTree>
    <p:extLst>
      <p:ext uri="{BB962C8B-B14F-4D97-AF65-F5344CB8AC3E}">
        <p14:creationId xmlns:p14="http://schemas.microsoft.com/office/powerpoint/2010/main" val="3718253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35D353E3-7EA8-A9B7-88EB-2992FBEC3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130505" cy="3610058"/>
          </a:xfrm>
          <a:prstGeom prst="rect">
            <a:avLst/>
          </a:prstGeom>
        </p:spPr>
      </p:pic>
      <p:pic>
        <p:nvPicPr>
          <p:cNvPr id="13" name="sampled_signal_880">
            <a:hlinkClick r:id="" action="ppaction://media"/>
            <a:extLst>
              <a:ext uri="{FF2B5EF4-FFF2-40B4-BE49-F238E27FC236}">
                <a16:creationId xmlns:a16="http://schemas.microsoft.com/office/drawing/2014/main" id="{12D96CBC-E1C1-87DB-DF42-613166BCB9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082922" y="3839944"/>
            <a:ext cx="60960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A7A39-6820-816D-1C2E-529DA3A3BD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085700" cy="36100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1ED9CD5-7897-97B9-FB11-83ED88CF811B}"/>
              </a:ext>
            </a:extLst>
          </p:cNvPr>
          <p:cNvSpPr/>
          <p:nvPr/>
        </p:nvSpPr>
        <p:spPr>
          <a:xfrm>
            <a:off x="2194021" y="2172413"/>
            <a:ext cx="290512" cy="12858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F45A2E-FD71-4E88-6E97-A9681FC2AF15}"/>
              </a:ext>
            </a:extLst>
          </p:cNvPr>
          <p:cNvGrpSpPr/>
          <p:nvPr/>
        </p:nvGrpSpPr>
        <p:grpSpPr>
          <a:xfrm>
            <a:off x="2113887" y="2091858"/>
            <a:ext cx="476672" cy="307777"/>
            <a:chOff x="2690849" y="1661130"/>
            <a:chExt cx="476672" cy="30777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C2FF47-5E5C-AA4C-CA47-B94D9A7864A8}"/>
                </a:ext>
              </a:extLst>
            </p:cNvPr>
            <p:cNvSpPr/>
            <p:nvPr/>
          </p:nvSpPr>
          <p:spPr>
            <a:xfrm>
              <a:off x="2764633" y="1735335"/>
              <a:ext cx="290512" cy="1285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6FAFC5-F4C0-E0A8-86D3-AF23D51C463D}"/>
                </a:ext>
              </a:extLst>
            </p:cNvPr>
            <p:cNvSpPr txBox="1"/>
            <p:nvPr/>
          </p:nvSpPr>
          <p:spPr>
            <a:xfrm>
              <a:off x="2690849" y="1661130"/>
              <a:ext cx="476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881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C9C9205-6DD1-CA9D-C70E-6ACAFC71E735}"/>
              </a:ext>
            </a:extLst>
          </p:cNvPr>
          <p:cNvSpPr txBox="1"/>
          <p:nvPr/>
        </p:nvSpPr>
        <p:spPr>
          <a:xfrm>
            <a:off x="8210969" y="2852083"/>
            <a:ext cx="287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881 Hz</a:t>
            </a:r>
          </a:p>
        </p:txBody>
      </p:sp>
    </p:spTree>
    <p:extLst>
      <p:ext uri="{BB962C8B-B14F-4D97-AF65-F5344CB8AC3E}">
        <p14:creationId xmlns:p14="http://schemas.microsoft.com/office/powerpoint/2010/main" val="338047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6B549-2341-FD75-3ECA-B3C7C697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639B9-2621-218B-F3A4-00A9ED37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965" y="1487971"/>
            <a:ext cx="5134635" cy="5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05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35D353E3-7EA8-A9B7-88EB-2992FBEC3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130505" cy="3610058"/>
          </a:xfrm>
          <a:prstGeom prst="rect">
            <a:avLst/>
          </a:prstGeom>
        </p:spPr>
      </p:pic>
      <p:pic>
        <p:nvPicPr>
          <p:cNvPr id="13" name="sampled_signal_880">
            <a:hlinkClick r:id="" action="ppaction://media"/>
            <a:extLst>
              <a:ext uri="{FF2B5EF4-FFF2-40B4-BE49-F238E27FC236}">
                <a16:creationId xmlns:a16="http://schemas.microsoft.com/office/drawing/2014/main" id="{12D96CBC-E1C1-87DB-DF42-613166BCB9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082922" y="3839944"/>
            <a:ext cx="60960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A7A39-6820-816D-1C2E-529DA3A3BD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085700" cy="3610058"/>
          </a:xfrm>
          <a:prstGeom prst="rect">
            <a:avLst/>
          </a:prstGeom>
        </p:spPr>
      </p:pic>
      <p:pic>
        <p:nvPicPr>
          <p:cNvPr id="15" name="Picture 14" descr="A screen shot of a graph&#10;&#10;AI-generated content may be incorrect.">
            <a:extLst>
              <a:ext uri="{FF2B5EF4-FFF2-40B4-BE49-F238E27FC236}">
                <a16:creationId xmlns:a16="http://schemas.microsoft.com/office/drawing/2014/main" id="{F64A12EA-DF91-CEC3-CAAE-91E62D2EA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085700" cy="36100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853674C-EC3F-7E5F-8198-2FCD5A06BBD0}"/>
              </a:ext>
            </a:extLst>
          </p:cNvPr>
          <p:cNvSpPr/>
          <p:nvPr/>
        </p:nvSpPr>
        <p:spPr>
          <a:xfrm>
            <a:off x="2200371" y="2172413"/>
            <a:ext cx="290512" cy="12858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953A07-3617-CFCE-FA2B-AE8108F204C3}"/>
              </a:ext>
            </a:extLst>
          </p:cNvPr>
          <p:cNvGrpSpPr/>
          <p:nvPr/>
        </p:nvGrpSpPr>
        <p:grpSpPr>
          <a:xfrm>
            <a:off x="2113887" y="2091858"/>
            <a:ext cx="476672" cy="307777"/>
            <a:chOff x="2690849" y="1661130"/>
            <a:chExt cx="476672" cy="3077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3BE5A4-2EAD-0602-4C97-DD42AFED1AC6}"/>
                </a:ext>
              </a:extLst>
            </p:cNvPr>
            <p:cNvSpPr/>
            <p:nvPr/>
          </p:nvSpPr>
          <p:spPr>
            <a:xfrm>
              <a:off x="2764633" y="1735335"/>
              <a:ext cx="290512" cy="1285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6FD965-8886-4A78-5738-DDAF66CC32FA}"/>
                </a:ext>
              </a:extLst>
            </p:cNvPr>
            <p:cNvSpPr txBox="1"/>
            <p:nvPr/>
          </p:nvSpPr>
          <p:spPr>
            <a:xfrm>
              <a:off x="2690849" y="1661130"/>
              <a:ext cx="476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881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9DDBEFC-E353-684E-EB97-061AF413F2A6}"/>
              </a:ext>
            </a:extLst>
          </p:cNvPr>
          <p:cNvSpPr txBox="1"/>
          <p:nvPr/>
        </p:nvSpPr>
        <p:spPr>
          <a:xfrm>
            <a:off x="8210969" y="2852082"/>
            <a:ext cx="21451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881 Hz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654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35D353E3-7EA8-A9B7-88EB-2992FBEC3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130505" cy="3610058"/>
          </a:xfrm>
          <a:prstGeom prst="rect">
            <a:avLst/>
          </a:prstGeom>
        </p:spPr>
      </p:pic>
      <p:pic>
        <p:nvPicPr>
          <p:cNvPr id="13" name="sampled_signal_880">
            <a:hlinkClick r:id="" action="ppaction://media"/>
            <a:extLst>
              <a:ext uri="{FF2B5EF4-FFF2-40B4-BE49-F238E27FC236}">
                <a16:creationId xmlns:a16="http://schemas.microsoft.com/office/drawing/2014/main" id="{12D96CBC-E1C1-87DB-DF42-613166BCB9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082922" y="3839944"/>
            <a:ext cx="60960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AA7A39-6820-816D-1C2E-529DA3A3BD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085700" cy="3610058"/>
          </a:xfrm>
          <a:prstGeom prst="rect">
            <a:avLst/>
          </a:prstGeom>
        </p:spPr>
      </p:pic>
      <p:pic>
        <p:nvPicPr>
          <p:cNvPr id="15" name="Picture 14" descr="A screen shot of a graph&#10;&#10;AI-generated content may be incorrect.">
            <a:extLst>
              <a:ext uri="{FF2B5EF4-FFF2-40B4-BE49-F238E27FC236}">
                <a16:creationId xmlns:a16="http://schemas.microsoft.com/office/drawing/2014/main" id="{F64A12EA-DF91-CEC3-CAAE-91E62D2EAF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085700" cy="3610058"/>
          </a:xfrm>
          <a:prstGeom prst="rect">
            <a:avLst/>
          </a:prstGeom>
        </p:spPr>
      </p:pic>
      <p:pic>
        <p:nvPicPr>
          <p:cNvPr id="6" name="Picture 5" descr="A screen shot of a screen&#10;&#10;AI-generated content may be incorrect.">
            <a:extLst>
              <a:ext uri="{FF2B5EF4-FFF2-40B4-BE49-F238E27FC236}">
                <a16:creationId xmlns:a16="http://schemas.microsoft.com/office/drawing/2014/main" id="{16FC835E-0790-9F2E-AA74-572547A488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085700" cy="36100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5A890-6E27-7C0E-CC9E-A771DE568D78}"/>
              </a:ext>
            </a:extLst>
          </p:cNvPr>
          <p:cNvGrpSpPr/>
          <p:nvPr/>
        </p:nvGrpSpPr>
        <p:grpSpPr>
          <a:xfrm>
            <a:off x="2113887" y="2091858"/>
            <a:ext cx="476672" cy="307777"/>
            <a:chOff x="2690849" y="1661130"/>
            <a:chExt cx="476672" cy="3077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5AE28C-3D74-9418-6C30-BDB4C1BEED15}"/>
                </a:ext>
              </a:extLst>
            </p:cNvPr>
            <p:cNvSpPr/>
            <p:nvPr/>
          </p:nvSpPr>
          <p:spPr>
            <a:xfrm>
              <a:off x="2764633" y="1735335"/>
              <a:ext cx="290512" cy="1285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95D228-5EB1-D771-0C8C-73543A3BFF27}"/>
                </a:ext>
              </a:extLst>
            </p:cNvPr>
            <p:cNvSpPr txBox="1"/>
            <p:nvPr/>
          </p:nvSpPr>
          <p:spPr>
            <a:xfrm>
              <a:off x="2690849" y="1661130"/>
              <a:ext cx="476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881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D79D7B-A870-925E-90CC-7309D7696865}"/>
              </a:ext>
            </a:extLst>
          </p:cNvPr>
          <p:cNvSpPr txBox="1"/>
          <p:nvPr/>
        </p:nvSpPr>
        <p:spPr>
          <a:xfrm>
            <a:off x="8210969" y="2852082"/>
            <a:ext cx="21451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881 Hz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099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35D353E3-7EA8-A9B7-88EB-2992FBEC3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130505" cy="3610058"/>
          </a:xfrm>
          <a:prstGeom prst="rect">
            <a:avLst/>
          </a:prstGeom>
        </p:spPr>
      </p:pic>
      <p:pic>
        <p:nvPicPr>
          <p:cNvPr id="13" name="sampled_signal_880">
            <a:hlinkClick r:id="" action="ppaction://media"/>
            <a:extLst>
              <a:ext uri="{FF2B5EF4-FFF2-40B4-BE49-F238E27FC236}">
                <a16:creationId xmlns:a16="http://schemas.microsoft.com/office/drawing/2014/main" id="{12D96CBC-E1C1-87DB-DF42-613166BCB9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082922" y="3839944"/>
            <a:ext cx="609600" cy="609600"/>
          </a:xfrm>
          <a:prstGeom prst="rect">
            <a:avLst/>
          </a:prstGeom>
        </p:spPr>
      </p:pic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59181D37-93A6-4D32-C5F1-F6E5B40EC3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085700" cy="361005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9EE244C-4108-B016-E754-9A3BD1D3D541}"/>
              </a:ext>
            </a:extLst>
          </p:cNvPr>
          <p:cNvGrpSpPr/>
          <p:nvPr/>
        </p:nvGrpSpPr>
        <p:grpSpPr>
          <a:xfrm>
            <a:off x="2113887" y="2091858"/>
            <a:ext cx="476672" cy="307777"/>
            <a:chOff x="2690849" y="1661130"/>
            <a:chExt cx="476672" cy="3077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26433F-EACD-FDE4-87E4-6A5447E6F62C}"/>
                </a:ext>
              </a:extLst>
            </p:cNvPr>
            <p:cNvSpPr/>
            <p:nvPr/>
          </p:nvSpPr>
          <p:spPr>
            <a:xfrm>
              <a:off x="2764633" y="1735335"/>
              <a:ext cx="290512" cy="1285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F2A54E-8987-8188-19DA-19AF7186CB64}"/>
                </a:ext>
              </a:extLst>
            </p:cNvPr>
            <p:cNvSpPr txBox="1"/>
            <p:nvPr/>
          </p:nvSpPr>
          <p:spPr>
            <a:xfrm>
              <a:off x="2690849" y="1661130"/>
              <a:ext cx="476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881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E6C353-97C6-1E22-684B-BA7B3561F0BB}"/>
              </a:ext>
            </a:extLst>
          </p:cNvPr>
          <p:cNvSpPr txBox="1"/>
          <p:nvPr/>
        </p:nvSpPr>
        <p:spPr>
          <a:xfrm>
            <a:off x="8210969" y="2852082"/>
            <a:ext cx="21451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881 Hz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3642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35D353E3-7EA8-A9B7-88EB-2992FBEC3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130505" cy="3610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C94AC-7C19-8C6F-B610-3DE2F1AC32DA}"/>
              </a:ext>
            </a:extLst>
          </p:cNvPr>
          <p:cNvSpPr txBox="1"/>
          <p:nvPr/>
        </p:nvSpPr>
        <p:spPr>
          <a:xfrm>
            <a:off x="8210969" y="2852082"/>
            <a:ext cx="21451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881 Hz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3" name="sampled_signal_880">
            <a:hlinkClick r:id="" action="ppaction://media"/>
            <a:extLst>
              <a:ext uri="{FF2B5EF4-FFF2-40B4-BE49-F238E27FC236}">
                <a16:creationId xmlns:a16="http://schemas.microsoft.com/office/drawing/2014/main" id="{12D96CBC-E1C1-87DB-DF42-613166BCB93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082922" y="3839944"/>
            <a:ext cx="609600" cy="609600"/>
          </a:xfrm>
          <a:prstGeom prst="rect">
            <a:avLst/>
          </a:prstGeom>
        </p:spPr>
      </p:pic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59181D37-93A6-4D32-C5F1-F6E5B40EC3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085700" cy="3610058"/>
          </a:xfrm>
          <a:prstGeom prst="rect">
            <a:avLst/>
          </a:prstGeom>
        </p:spPr>
      </p:pic>
      <p:pic>
        <p:nvPicPr>
          <p:cNvPr id="9" name="Picture 8" descr="A screen shot of an orange and blue graph&#10;&#10;AI-generated content may be incorrect.">
            <a:extLst>
              <a:ext uri="{FF2B5EF4-FFF2-40B4-BE49-F238E27FC236}">
                <a16:creationId xmlns:a16="http://schemas.microsoft.com/office/drawing/2014/main" id="{F7EC2269-A311-B153-903D-6F85C5993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085700" cy="361005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1EB4D20-C4E6-8930-0909-CCAD22BB0C48}"/>
              </a:ext>
            </a:extLst>
          </p:cNvPr>
          <p:cNvGrpSpPr/>
          <p:nvPr/>
        </p:nvGrpSpPr>
        <p:grpSpPr>
          <a:xfrm>
            <a:off x="2113887" y="2091858"/>
            <a:ext cx="476672" cy="307777"/>
            <a:chOff x="2690849" y="1661130"/>
            <a:chExt cx="476672" cy="3077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969F14-3A55-9ADD-9220-2B8CD9671ACE}"/>
                </a:ext>
              </a:extLst>
            </p:cNvPr>
            <p:cNvSpPr/>
            <p:nvPr/>
          </p:nvSpPr>
          <p:spPr>
            <a:xfrm>
              <a:off x="2764633" y="1735335"/>
              <a:ext cx="290512" cy="1285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82B8A0-B2F9-57DB-0B2C-CBAF091882A7}"/>
                </a:ext>
              </a:extLst>
            </p:cNvPr>
            <p:cNvSpPr txBox="1"/>
            <p:nvPr/>
          </p:nvSpPr>
          <p:spPr>
            <a:xfrm>
              <a:off x="2690849" y="1661130"/>
              <a:ext cx="476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881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14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9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35D353E3-7EA8-A9B7-88EB-2992FBEC3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130505" cy="3610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C94AC-7C19-8C6F-B610-3DE2F1AC32DA}"/>
              </a:ext>
            </a:extLst>
          </p:cNvPr>
          <p:cNvSpPr txBox="1"/>
          <p:nvPr/>
        </p:nvSpPr>
        <p:spPr>
          <a:xfrm>
            <a:off x="8260171" y="2967335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800 Hz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EA9587-4EA2-ACE6-010C-3CF952A2E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7085700" cy="3610058"/>
          </a:xfrm>
          <a:prstGeom prst="rect">
            <a:avLst/>
          </a:prstGeom>
        </p:spPr>
      </p:pic>
      <p:pic>
        <p:nvPicPr>
          <p:cNvPr id="20" name="sampled_signal_800">
            <a:hlinkClick r:id="" action="ppaction://media"/>
            <a:extLst>
              <a:ext uri="{FF2B5EF4-FFF2-40B4-BE49-F238E27FC236}">
                <a16:creationId xmlns:a16="http://schemas.microsoft.com/office/drawing/2014/main" id="{2F1618B9-6A77-6094-A071-D3C13E8B25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080040" y="3839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7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35D353E3-7EA8-A9B7-88EB-2992FBEC3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130505" cy="3610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C94AC-7C19-8C6F-B610-3DE2F1AC32DA}"/>
              </a:ext>
            </a:extLst>
          </p:cNvPr>
          <p:cNvSpPr txBox="1"/>
          <p:nvPr/>
        </p:nvSpPr>
        <p:spPr>
          <a:xfrm>
            <a:off x="8319017" y="3018056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800 Hz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EA9587-4EA2-ACE6-010C-3CF952A2E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7085700" cy="3610058"/>
          </a:xfrm>
          <a:prstGeom prst="rect">
            <a:avLst/>
          </a:prstGeom>
        </p:spPr>
      </p:pic>
      <p:pic>
        <p:nvPicPr>
          <p:cNvPr id="20" name="sampled_signal_800">
            <a:hlinkClick r:id="" action="ppaction://media"/>
            <a:extLst>
              <a:ext uri="{FF2B5EF4-FFF2-40B4-BE49-F238E27FC236}">
                <a16:creationId xmlns:a16="http://schemas.microsoft.com/office/drawing/2014/main" id="{2F1618B9-6A77-6094-A071-D3C13E8B25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080040" y="3839944"/>
            <a:ext cx="609600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3F877-E607-949E-6CA2-759947165A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305" y="2141367"/>
            <a:ext cx="7085699" cy="361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0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0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35D353E3-7EA8-A9B7-88EB-2992FBEC3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130505" cy="3610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C94AC-7C19-8C6F-B610-3DE2F1AC32DA}"/>
              </a:ext>
            </a:extLst>
          </p:cNvPr>
          <p:cNvSpPr txBox="1"/>
          <p:nvPr/>
        </p:nvSpPr>
        <p:spPr>
          <a:xfrm>
            <a:off x="8319017" y="3018056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100 Hz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EA9587-4EA2-ACE6-010C-3CF952A2E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7085700" cy="3610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3F877-E607-949E-6CA2-759947165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05" y="2141367"/>
            <a:ext cx="7085699" cy="3610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31406-22B3-976C-BA85-F15037BAB7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011" y="2098208"/>
            <a:ext cx="7078993" cy="36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2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35D353E3-7EA8-A9B7-88EB-2992FBEC3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130505" cy="3610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C94AC-7C19-8C6F-B610-3DE2F1AC32DA}"/>
              </a:ext>
            </a:extLst>
          </p:cNvPr>
          <p:cNvSpPr txBox="1"/>
          <p:nvPr/>
        </p:nvSpPr>
        <p:spPr>
          <a:xfrm>
            <a:off x="8319017" y="3018056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100 Hz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EA9587-4EA2-ACE6-010C-3CF952A2E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7085700" cy="3610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3F877-E607-949E-6CA2-759947165A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305" y="2141367"/>
            <a:ext cx="7085699" cy="3610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31406-22B3-976C-BA85-F15037BAB7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011" y="2098208"/>
            <a:ext cx="7078993" cy="36532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4C1532-8CA7-3EEE-633B-8C7697BBF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010" y="2098207"/>
            <a:ext cx="7130505" cy="3653217"/>
          </a:xfrm>
          <a:prstGeom prst="rect">
            <a:avLst/>
          </a:prstGeom>
        </p:spPr>
      </p:pic>
      <p:pic>
        <p:nvPicPr>
          <p:cNvPr id="14" name="sampled_signal_100">
            <a:hlinkClick r:id="" action="ppaction://media"/>
            <a:extLst>
              <a:ext uri="{FF2B5EF4-FFF2-40B4-BE49-F238E27FC236}">
                <a16:creationId xmlns:a16="http://schemas.microsoft.com/office/drawing/2014/main" id="{463FAB9F-7B6F-5C0B-4735-692FEA24EF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086786" y="3839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4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1091846" y="1048635"/>
            <a:ext cx="366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Aliasing - </a:t>
            </a:r>
            <a:r>
              <a:rPr lang="en-GB" dirty="0" err="1">
                <a:solidFill>
                  <a:schemeClr val="bg1"/>
                </a:solidFill>
              </a:rPr>
              <a:t>rekonstruksjon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går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dass</a:t>
            </a:r>
            <a:r>
              <a:rPr lang="en-GB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22329-9BDF-3CCF-10AA-B1DB433E3EE9}"/>
              </a:ext>
            </a:extLst>
          </p:cNvPr>
          <p:cNvSpPr txBox="1"/>
          <p:nvPr/>
        </p:nvSpPr>
        <p:spPr>
          <a:xfrm>
            <a:off x="7505700" y="278266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4F71254-1F8A-DBD4-5059-AC917A9EE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098208"/>
            <a:ext cx="7175311" cy="3610058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35D353E3-7EA8-A9B7-88EB-2992FBEC3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11" y="2098208"/>
            <a:ext cx="7130505" cy="3610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4C94AC-7C19-8C6F-B610-3DE2F1AC32DA}"/>
              </a:ext>
            </a:extLst>
          </p:cNvPr>
          <p:cNvSpPr txBox="1"/>
          <p:nvPr/>
        </p:nvSpPr>
        <p:spPr>
          <a:xfrm>
            <a:off x="8319017" y="3018056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Sampling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100 Hz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EA9587-4EA2-ACE6-010C-3CF952A2E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7085700" cy="3610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3F877-E607-949E-6CA2-759947165A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305" y="2141367"/>
            <a:ext cx="7085699" cy="3610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31406-22B3-976C-BA85-F15037BAB7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011" y="2098208"/>
            <a:ext cx="7078993" cy="3653217"/>
          </a:xfrm>
          <a:prstGeom prst="rect">
            <a:avLst/>
          </a:prstGeom>
        </p:spPr>
      </p:pic>
      <p:pic>
        <p:nvPicPr>
          <p:cNvPr id="14" name="sampled_signal_100">
            <a:hlinkClick r:id="" action="ppaction://media"/>
            <a:extLst>
              <a:ext uri="{FF2B5EF4-FFF2-40B4-BE49-F238E27FC236}">
                <a16:creationId xmlns:a16="http://schemas.microsoft.com/office/drawing/2014/main" id="{463FAB9F-7B6F-5C0B-4735-692FEA24EF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086786" y="3839944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C6C2E-266D-A98C-5D8F-34CA0BE1D0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166" y="2098206"/>
            <a:ext cx="6921060" cy="36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5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AD3B-9B97-A6DC-204D-35F65F77B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D5E7A-9D48-2BC8-4928-77135D50C517}"/>
              </a:ext>
            </a:extLst>
          </p:cNvPr>
          <p:cNvSpPr/>
          <p:nvPr/>
        </p:nvSpPr>
        <p:spPr>
          <a:xfrm>
            <a:off x="3319610" y="1343318"/>
            <a:ext cx="586229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0D35B-4F73-50E4-53E5-C3E93148035E}"/>
              </a:ext>
            </a:extLst>
          </p:cNvPr>
          <p:cNvSpPr txBox="1"/>
          <p:nvPr/>
        </p:nvSpPr>
        <p:spPr>
          <a:xfrm>
            <a:off x="686732" y="973986"/>
            <a:ext cx="256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Hvor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ofte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vi sample?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7C5BEFDE-369C-9C7B-CDB3-98C7CD83E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5" y="2141367"/>
            <a:ext cx="6857068" cy="3591798"/>
          </a:xfrm>
          <a:prstGeom prst="rect">
            <a:avLst/>
          </a:prstGeom>
        </p:spPr>
      </p:pic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96783E09-FCB7-2456-4AB8-AA59A1204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3" y="2098208"/>
            <a:ext cx="6855270" cy="35908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0DC1C24-4786-D9CD-175D-78F693A52026}"/>
              </a:ext>
            </a:extLst>
          </p:cNvPr>
          <p:cNvSpPr txBox="1"/>
          <p:nvPr/>
        </p:nvSpPr>
        <p:spPr>
          <a:xfrm>
            <a:off x="7481166" y="3075057"/>
            <a:ext cx="44971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>
                <a:solidFill>
                  <a:schemeClr val="bg1"/>
                </a:solidFill>
              </a:rPr>
              <a:t>Konklusjon</a:t>
            </a:r>
            <a:r>
              <a:rPr lang="en-GB" sz="2000" dirty="0">
                <a:solidFill>
                  <a:schemeClr val="bg1"/>
                </a:solidFill>
              </a:rPr>
              <a:t>: Noe </a:t>
            </a:r>
            <a:r>
              <a:rPr lang="en-GB" sz="2000" dirty="0" err="1">
                <a:solidFill>
                  <a:schemeClr val="bg1"/>
                </a:solidFill>
              </a:rPr>
              <a:t>rart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skjer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rundt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dobbel</a:t>
            </a: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 err="1">
                <a:solidFill>
                  <a:schemeClr val="bg1"/>
                </a:solidFill>
              </a:rPr>
              <a:t>bølgefrekvens</a:t>
            </a:r>
            <a:r>
              <a:rPr lang="en-GB" sz="2000" dirty="0">
                <a:solidFill>
                  <a:schemeClr val="bg1"/>
                </a:solidFill>
              </a:rPr>
              <a:t>!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... </a:t>
            </a:r>
            <a:r>
              <a:rPr lang="en-GB" sz="2000" dirty="0" err="1">
                <a:solidFill>
                  <a:schemeClr val="bg1"/>
                </a:solidFill>
              </a:rPr>
              <a:t>og</a:t>
            </a:r>
            <a:r>
              <a:rPr lang="en-GB" sz="2000" dirty="0">
                <a:solidFill>
                  <a:schemeClr val="bg1"/>
                </a:solidFill>
              </a:rPr>
              <a:t> vi </a:t>
            </a:r>
            <a:r>
              <a:rPr lang="en-GB" sz="2000" dirty="0" err="1">
                <a:solidFill>
                  <a:schemeClr val="bg1"/>
                </a:solidFill>
              </a:rPr>
              <a:t>får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aliaseffekter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hvis</a:t>
            </a:r>
            <a:r>
              <a:rPr lang="en-GB" sz="2000" dirty="0">
                <a:solidFill>
                  <a:schemeClr val="bg1"/>
                </a:solidFill>
              </a:rPr>
              <a:t> vi sampler </a:t>
            </a:r>
          </a:p>
          <a:p>
            <a:r>
              <a:rPr lang="en-GB" sz="2000" dirty="0">
                <a:solidFill>
                  <a:schemeClr val="bg1"/>
                </a:solidFill>
              </a:rPr>
              <a:t>for lite - </a:t>
            </a:r>
            <a:r>
              <a:rPr lang="en-GB" sz="2000" dirty="0" err="1">
                <a:solidFill>
                  <a:schemeClr val="bg1"/>
                </a:solidFill>
              </a:rPr>
              <a:t>samplingsraten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må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være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høy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</a:p>
          <a:p>
            <a:r>
              <a:rPr lang="en-GB" sz="2000" dirty="0" err="1">
                <a:solidFill>
                  <a:schemeClr val="bg1"/>
                </a:solidFill>
              </a:rPr>
              <a:t>nok</a:t>
            </a:r>
            <a:r>
              <a:rPr lang="en-GB" sz="2000" dirty="0">
                <a:solidFill>
                  <a:schemeClr val="bg1"/>
                </a:solidFill>
              </a:rPr>
              <a:t>!!! Men </a:t>
            </a:r>
            <a:r>
              <a:rPr lang="en-GB" sz="2000" dirty="0" err="1">
                <a:solidFill>
                  <a:schemeClr val="bg1"/>
                </a:solidFill>
              </a:rPr>
              <a:t>hvor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høy</a:t>
            </a:r>
            <a:r>
              <a:rPr lang="en-GB" sz="2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846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3C718-E128-22DB-2E21-F5D8820B1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0036D27-A4A2-E9F1-B7F8-FC859E4869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965" y="1487971"/>
            <a:ext cx="5134635" cy="51134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F6D4B4-F968-A35D-5E48-011CE148F7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0639" y="1316521"/>
            <a:ext cx="5306797" cy="528486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E7F6725-30C3-DE37-83B3-401962242DD1}"/>
              </a:ext>
            </a:extLst>
          </p:cNvPr>
          <p:cNvSpPr/>
          <p:nvPr/>
        </p:nvSpPr>
        <p:spPr>
          <a:xfrm>
            <a:off x="5949037" y="3960867"/>
            <a:ext cx="641602" cy="44234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78CBB-CA30-9877-6EB6-818CDCEBFFCD}"/>
              </a:ext>
            </a:extLst>
          </p:cNvPr>
          <p:cNvSpPr txBox="1"/>
          <p:nvPr/>
        </p:nvSpPr>
        <p:spPr>
          <a:xfrm>
            <a:off x="4605974" y="670190"/>
            <a:ext cx="5523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Et </a:t>
            </a:r>
            <a:r>
              <a:rPr lang="en-GB" b="1" dirty="0" err="1">
                <a:solidFill>
                  <a:schemeClr val="bg1"/>
                </a:solidFill>
              </a:rPr>
              <a:t>analogt</a:t>
            </a:r>
            <a:r>
              <a:rPr lang="en-GB" b="1" dirty="0">
                <a:solidFill>
                  <a:schemeClr val="bg1"/>
                </a:solidFill>
              </a:rPr>
              <a:t> signal </a:t>
            </a:r>
            <a:r>
              <a:rPr lang="en-GB" dirty="0" err="1">
                <a:solidFill>
                  <a:schemeClr val="bg1"/>
                </a:solidFill>
              </a:rPr>
              <a:t>kan</a:t>
            </a:r>
            <a:r>
              <a:rPr lang="en-GB" dirty="0">
                <a:solidFill>
                  <a:schemeClr val="bg1"/>
                </a:solidFill>
              </a:rPr>
              <a:t> definers </a:t>
            </a:r>
            <a:r>
              <a:rPr lang="en-GB" dirty="0" err="1">
                <a:solidFill>
                  <a:schemeClr val="bg1"/>
                </a:solidFill>
              </a:rPr>
              <a:t>som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observasjon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et </a:t>
            </a:r>
            <a:r>
              <a:rPr lang="en-GB" dirty="0" err="1">
                <a:solidFill>
                  <a:schemeClr val="bg1"/>
                </a:solidFill>
              </a:rPr>
              <a:t>naturlig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fenomen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hjelp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måleinstrument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79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43E17-F874-D1D7-6FF5-3DE11A78D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59235-FACC-BDA7-0402-AA5CFEA78129}"/>
              </a:ext>
            </a:extLst>
          </p:cNvPr>
          <p:cNvSpPr txBox="1"/>
          <p:nvPr/>
        </p:nvSpPr>
        <p:spPr>
          <a:xfrm>
            <a:off x="686732" y="973986"/>
            <a:ext cx="4880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Nyquist-</a:t>
            </a:r>
            <a:r>
              <a:rPr lang="en-GB" sz="2400" dirty="0" err="1">
                <a:solidFill>
                  <a:schemeClr val="bg1"/>
                </a:solidFill>
              </a:rPr>
              <a:t>Shannons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samplingteorem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D00D3-10C7-DAF4-71E2-27E157418EF3}"/>
              </a:ext>
            </a:extLst>
          </p:cNvPr>
          <p:cNvSpPr txBox="1"/>
          <p:nvPr/>
        </p:nvSpPr>
        <p:spPr>
          <a:xfrm>
            <a:off x="686732" y="1662686"/>
            <a:ext cx="71030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Ethvert båndbegrenset kontinuerlig signal kan nøyaktig konverteres til og fra digitale signaler når det samples med en frekvens som er minst dobbelt så høy som den høyeste frekvenskomponenten i signalet.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9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732FE5-B04D-8824-EFCE-06CF0C27B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833111-1FF6-53C2-D834-11805EDAF322}"/>
              </a:ext>
            </a:extLst>
          </p:cNvPr>
          <p:cNvSpPr txBox="1"/>
          <p:nvPr/>
        </p:nvSpPr>
        <p:spPr>
          <a:xfrm>
            <a:off x="686732" y="973986"/>
            <a:ext cx="4880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Nyquist-</a:t>
            </a:r>
            <a:r>
              <a:rPr lang="en-GB" sz="2400" dirty="0" err="1">
                <a:solidFill>
                  <a:schemeClr val="bg1"/>
                </a:solidFill>
              </a:rPr>
              <a:t>Shannons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samplingteorem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D4343-1E6D-0DF5-403F-DCAC7B221051}"/>
              </a:ext>
            </a:extLst>
          </p:cNvPr>
          <p:cNvSpPr txBox="1"/>
          <p:nvPr/>
        </p:nvSpPr>
        <p:spPr>
          <a:xfrm>
            <a:off x="686731" y="1662686"/>
            <a:ext cx="7589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Ethvert </a:t>
            </a:r>
            <a:r>
              <a:rPr lang="nb-NO" b="1" dirty="0">
                <a:solidFill>
                  <a:srgbClr val="FF0000"/>
                </a:solidFill>
              </a:rPr>
              <a:t>båndbegrenset</a:t>
            </a:r>
            <a:r>
              <a:rPr lang="nb-NO" dirty="0">
                <a:solidFill>
                  <a:schemeClr val="bg1"/>
                </a:solidFill>
              </a:rPr>
              <a:t> kontinuerlig signal kan nøyaktig konverteres til og fra digitale signaler når det </a:t>
            </a:r>
            <a:r>
              <a:rPr lang="nb-NO" b="1" dirty="0">
                <a:solidFill>
                  <a:srgbClr val="FF0000"/>
                </a:solidFill>
              </a:rPr>
              <a:t>samples med en frekvens som er minst dobbelt så høy som den høyeste frekvenskomponenten i signalet.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6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D2F91-FDBC-FFF9-B15E-87811504D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9B3A1D-2220-CA61-EB4A-1007A74C7B5B}"/>
              </a:ext>
            </a:extLst>
          </p:cNvPr>
          <p:cNvSpPr txBox="1"/>
          <p:nvPr/>
        </p:nvSpPr>
        <p:spPr>
          <a:xfrm>
            <a:off x="686732" y="973986"/>
            <a:ext cx="4880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Nyquist-</a:t>
            </a:r>
            <a:r>
              <a:rPr lang="en-GB" sz="2400" dirty="0" err="1">
                <a:solidFill>
                  <a:schemeClr val="bg1"/>
                </a:solidFill>
              </a:rPr>
              <a:t>Shannons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samplingteorem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EDFB98-CBE9-FEC1-6E39-9E9157D46EF6}"/>
              </a:ext>
            </a:extLst>
          </p:cNvPr>
          <p:cNvSpPr txBox="1"/>
          <p:nvPr/>
        </p:nvSpPr>
        <p:spPr>
          <a:xfrm>
            <a:off x="686731" y="1662686"/>
            <a:ext cx="7589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Ethvert </a:t>
            </a:r>
            <a:r>
              <a:rPr lang="nb-NO" b="1" dirty="0">
                <a:solidFill>
                  <a:schemeClr val="bg1"/>
                </a:solidFill>
              </a:rPr>
              <a:t>båndbegrenset</a:t>
            </a:r>
            <a:r>
              <a:rPr lang="nb-NO" dirty="0">
                <a:solidFill>
                  <a:schemeClr val="bg1"/>
                </a:solidFill>
              </a:rPr>
              <a:t> kontinuerlig signal kan nøyaktig konverteres til og fra digitale signaler når det </a:t>
            </a:r>
            <a:r>
              <a:rPr lang="nb-NO" b="1" dirty="0">
                <a:solidFill>
                  <a:srgbClr val="FF0000"/>
                </a:solidFill>
              </a:rPr>
              <a:t>samples med en frekvens som er minst dobbelt så høy som den høyeste frekvenskomponenten i signalet.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B7B15-10F6-4F39-A9D0-BC869A8D6DA1}"/>
              </a:ext>
            </a:extLst>
          </p:cNvPr>
          <p:cNvSpPr txBox="1"/>
          <p:nvPr/>
        </p:nvSpPr>
        <p:spPr>
          <a:xfrm>
            <a:off x="1122745" y="2678349"/>
            <a:ext cx="759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... </a:t>
            </a:r>
            <a:r>
              <a:rPr lang="en-GB" dirty="0" err="1">
                <a:solidFill>
                  <a:schemeClr val="bg1"/>
                </a:solidFill>
              </a:rPr>
              <a:t>Altså</a:t>
            </a:r>
            <a:r>
              <a:rPr lang="en-GB" dirty="0">
                <a:solidFill>
                  <a:schemeClr val="bg1"/>
                </a:solidFill>
              </a:rPr>
              <a:t>, for </a:t>
            </a:r>
            <a:r>
              <a:rPr lang="en-GB" dirty="0" err="1">
                <a:solidFill>
                  <a:schemeClr val="bg1"/>
                </a:solidFill>
              </a:rPr>
              <a:t>vårt</a:t>
            </a:r>
            <a:r>
              <a:rPr lang="en-GB" dirty="0">
                <a:solidFill>
                  <a:schemeClr val="bg1"/>
                </a:solidFill>
              </a:rPr>
              <a:t> 440 Hz signal,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samplingsfrekvensen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være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minst</a:t>
            </a:r>
            <a:r>
              <a:rPr lang="en-GB" dirty="0">
                <a:solidFill>
                  <a:schemeClr val="bg1"/>
                </a:solidFill>
              </a:rPr>
              <a:t> 880 Hz</a:t>
            </a:r>
          </a:p>
        </p:txBody>
      </p:sp>
    </p:spTree>
    <p:extLst>
      <p:ext uri="{BB962C8B-B14F-4D97-AF65-F5344CB8AC3E}">
        <p14:creationId xmlns:p14="http://schemas.microsoft.com/office/powerpoint/2010/main" val="271193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45DB64-298F-1EC3-6721-43C1B0483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9FFB29-72CF-16EF-D9F0-6C978F6CF0F4}"/>
              </a:ext>
            </a:extLst>
          </p:cNvPr>
          <p:cNvSpPr txBox="1"/>
          <p:nvPr/>
        </p:nvSpPr>
        <p:spPr>
          <a:xfrm>
            <a:off x="686732" y="510999"/>
            <a:ext cx="7735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        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     </a:t>
            </a:r>
            <a:r>
              <a:rPr lang="en-GB" sz="2000" dirty="0" err="1">
                <a:solidFill>
                  <a:schemeClr val="bg1"/>
                </a:solidFill>
              </a:rPr>
              <a:t>Båndbreddefilter</a:t>
            </a:r>
            <a:r>
              <a:rPr lang="en-GB" sz="2000" dirty="0">
                <a:solidFill>
                  <a:schemeClr val="bg1"/>
                </a:solidFill>
              </a:rPr>
              <a:t> - </a:t>
            </a:r>
            <a:r>
              <a:rPr lang="en-GB" sz="2000" dirty="0" err="1">
                <a:solidFill>
                  <a:schemeClr val="bg1"/>
                </a:solidFill>
              </a:rPr>
              <a:t>fjerner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eller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demper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frekvenser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gitte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intervall</a:t>
            </a:r>
            <a:endParaRPr lang="en-GB" sz="20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D83564-A62A-7326-FE68-B85B3B54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94" y="2262317"/>
            <a:ext cx="4669769" cy="35886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6E1D53-389C-BD07-2A98-835763A42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427" y="2200555"/>
            <a:ext cx="4830501" cy="37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4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53BC4-8E87-618B-BFF1-9C7E7FAE9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54C951-AB86-BF57-FC28-B4982DE5532E}"/>
              </a:ext>
            </a:extLst>
          </p:cNvPr>
          <p:cNvSpPr txBox="1"/>
          <p:nvPr/>
        </p:nvSpPr>
        <p:spPr>
          <a:xfrm>
            <a:off x="686732" y="973986"/>
            <a:ext cx="4880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Nyquist-</a:t>
            </a:r>
            <a:r>
              <a:rPr lang="en-GB" sz="2400" dirty="0" err="1">
                <a:solidFill>
                  <a:schemeClr val="bg1"/>
                </a:solidFill>
              </a:rPr>
              <a:t>Shannons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samplingteorem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D0B2C-E779-8549-7A51-B900873F15D3}"/>
              </a:ext>
            </a:extLst>
          </p:cNvPr>
          <p:cNvSpPr txBox="1"/>
          <p:nvPr/>
        </p:nvSpPr>
        <p:spPr>
          <a:xfrm>
            <a:off x="686731" y="1662686"/>
            <a:ext cx="7589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Ethvert </a:t>
            </a:r>
            <a:r>
              <a:rPr lang="nb-NO" b="1" dirty="0">
                <a:solidFill>
                  <a:srgbClr val="FF0000"/>
                </a:solidFill>
              </a:rPr>
              <a:t>båndbreddebegrenset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>
                <a:solidFill>
                  <a:schemeClr val="bg1"/>
                </a:solidFill>
              </a:rPr>
              <a:t>kontinuerlig signal kan nøyaktig konverteres til og fra digitale signaler når det </a:t>
            </a:r>
            <a:r>
              <a:rPr lang="nb-NO" b="1" dirty="0">
                <a:solidFill>
                  <a:schemeClr val="bg1"/>
                </a:solidFill>
              </a:rPr>
              <a:t>samples med en frekvens som er minst dobbelt så høy som den høyeste frekvenskomponenten i signalet.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8DBC7-84B5-76C2-6874-1282060D89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523" y="3616983"/>
            <a:ext cx="2560984" cy="257547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709E675-1CB8-B0C9-2821-2285CA25B7D2}"/>
              </a:ext>
            </a:extLst>
          </p:cNvPr>
          <p:cNvSpPr/>
          <p:nvPr/>
        </p:nvSpPr>
        <p:spPr>
          <a:xfrm>
            <a:off x="3069507" y="4629662"/>
            <a:ext cx="462989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62033-03D8-2F36-D69E-8AFE5D058A57}"/>
              </a:ext>
            </a:extLst>
          </p:cNvPr>
          <p:cNvSpPr txBox="1"/>
          <p:nvPr/>
        </p:nvSpPr>
        <p:spPr>
          <a:xfrm>
            <a:off x="3686379" y="4682789"/>
            <a:ext cx="2976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Lavpassfilter</a:t>
            </a:r>
            <a:r>
              <a:rPr lang="en-GB" dirty="0">
                <a:solidFill>
                  <a:schemeClr val="bg1"/>
                </a:solidFill>
              </a:rPr>
              <a:t> + </a:t>
            </a:r>
            <a:r>
              <a:rPr lang="en-GB" dirty="0" err="1">
                <a:solidFill>
                  <a:schemeClr val="bg1"/>
                </a:solidFill>
              </a:rPr>
              <a:t>Digitalisering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E72410-A9ED-01DB-0BFD-1F32228F7A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6861" y="3416957"/>
            <a:ext cx="2893671" cy="291004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C84A05-12BA-0248-7B68-535800F5E1C0}"/>
              </a:ext>
            </a:extLst>
          </p:cNvPr>
          <p:cNvSpPr/>
          <p:nvPr/>
        </p:nvSpPr>
        <p:spPr>
          <a:xfrm>
            <a:off x="6843872" y="4629662"/>
            <a:ext cx="462989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73C650-3700-E55B-1775-5E2952F66ADC}"/>
              </a:ext>
            </a:extLst>
          </p:cNvPr>
          <p:cNvSpPr txBox="1"/>
          <p:nvPr/>
        </p:nvSpPr>
        <p:spPr>
          <a:xfrm>
            <a:off x="1122745" y="2678349"/>
            <a:ext cx="759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... </a:t>
            </a:r>
            <a:r>
              <a:rPr lang="en-GB" dirty="0" err="1">
                <a:solidFill>
                  <a:schemeClr val="bg1"/>
                </a:solidFill>
              </a:rPr>
              <a:t>Altså</a:t>
            </a:r>
            <a:r>
              <a:rPr lang="en-GB" dirty="0">
                <a:solidFill>
                  <a:schemeClr val="bg1"/>
                </a:solidFill>
              </a:rPr>
              <a:t>, for </a:t>
            </a:r>
            <a:r>
              <a:rPr lang="en-GB" dirty="0" err="1">
                <a:solidFill>
                  <a:schemeClr val="bg1"/>
                </a:solidFill>
              </a:rPr>
              <a:t>vårt</a:t>
            </a:r>
            <a:r>
              <a:rPr lang="en-GB" dirty="0">
                <a:solidFill>
                  <a:schemeClr val="bg1"/>
                </a:solidFill>
              </a:rPr>
              <a:t> 440 Hz signal,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samplingsfrekvensen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være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minst</a:t>
            </a:r>
            <a:r>
              <a:rPr lang="en-GB" dirty="0">
                <a:solidFill>
                  <a:schemeClr val="bg1"/>
                </a:solidFill>
              </a:rPr>
              <a:t> 880 Hz</a:t>
            </a:r>
          </a:p>
        </p:txBody>
      </p:sp>
    </p:spTree>
    <p:extLst>
      <p:ext uri="{BB962C8B-B14F-4D97-AF65-F5344CB8AC3E}">
        <p14:creationId xmlns:p14="http://schemas.microsoft.com/office/powerpoint/2010/main" val="4011121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1999F-D42F-D194-A858-056C4A3F6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62B89-7780-E1E5-3652-D480380B7102}"/>
              </a:ext>
            </a:extLst>
          </p:cNvPr>
          <p:cNvSpPr txBox="1"/>
          <p:nvPr/>
        </p:nvSpPr>
        <p:spPr>
          <a:xfrm>
            <a:off x="686732" y="973986"/>
            <a:ext cx="4880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Nyquist-</a:t>
            </a:r>
            <a:r>
              <a:rPr lang="en-GB" sz="2400" dirty="0" err="1">
                <a:solidFill>
                  <a:schemeClr val="bg1"/>
                </a:solidFill>
              </a:rPr>
              <a:t>Shannons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err="1">
                <a:solidFill>
                  <a:schemeClr val="bg1"/>
                </a:solidFill>
              </a:rPr>
              <a:t>samplingteorem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1C3AA-5E71-52C2-7E59-BB477B2A1F8A}"/>
              </a:ext>
            </a:extLst>
          </p:cNvPr>
          <p:cNvSpPr txBox="1"/>
          <p:nvPr/>
        </p:nvSpPr>
        <p:spPr>
          <a:xfrm>
            <a:off x="686731" y="1662686"/>
            <a:ext cx="7589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Ethvert </a:t>
            </a:r>
            <a:r>
              <a:rPr lang="nb-NO" b="1" dirty="0">
                <a:solidFill>
                  <a:srgbClr val="FF0000"/>
                </a:solidFill>
              </a:rPr>
              <a:t>båndbreddebegrenset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>
                <a:solidFill>
                  <a:schemeClr val="bg1"/>
                </a:solidFill>
              </a:rPr>
              <a:t>kontinuerlig signal kan nøyaktig konverteres til og fra digitale signaler når det </a:t>
            </a:r>
            <a:r>
              <a:rPr lang="nb-NO" b="1" dirty="0">
                <a:solidFill>
                  <a:schemeClr val="bg1"/>
                </a:solidFill>
              </a:rPr>
              <a:t>samples med en frekvens som er minst dobbelt så høy som den høyeste frekvenskomponenten i signalet.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268E3E4-9821-5FD1-C8D7-253358981294}"/>
              </a:ext>
            </a:extLst>
          </p:cNvPr>
          <p:cNvSpPr/>
          <p:nvPr/>
        </p:nvSpPr>
        <p:spPr>
          <a:xfrm rot="10800000">
            <a:off x="3069507" y="4629662"/>
            <a:ext cx="462989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67044-5BEA-57D5-3F6F-BF12D3E5200F}"/>
              </a:ext>
            </a:extLst>
          </p:cNvPr>
          <p:cNvSpPr txBox="1"/>
          <p:nvPr/>
        </p:nvSpPr>
        <p:spPr>
          <a:xfrm>
            <a:off x="3616931" y="4671214"/>
            <a:ext cx="3221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Lavpassfilter</a:t>
            </a:r>
            <a:r>
              <a:rPr lang="en-GB" dirty="0">
                <a:solidFill>
                  <a:schemeClr val="bg1"/>
                </a:solidFill>
              </a:rPr>
              <a:t> + </a:t>
            </a:r>
            <a:r>
              <a:rPr lang="en-GB" dirty="0" err="1">
                <a:solidFill>
                  <a:schemeClr val="bg1"/>
                </a:solidFill>
              </a:rPr>
              <a:t>Rekonstruksjon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A62FC4-4FF5-E294-6441-7E123A70C5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06861" y="3416957"/>
            <a:ext cx="2893671" cy="291004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784099C-0F0D-2B67-A914-189D3640282B}"/>
              </a:ext>
            </a:extLst>
          </p:cNvPr>
          <p:cNvSpPr/>
          <p:nvPr/>
        </p:nvSpPr>
        <p:spPr>
          <a:xfrm rot="10800000">
            <a:off x="6843872" y="4629662"/>
            <a:ext cx="462989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C3A6F-B90A-AE8F-15D1-64AEAF936E79}"/>
              </a:ext>
            </a:extLst>
          </p:cNvPr>
          <p:cNvSpPr txBox="1"/>
          <p:nvPr/>
        </p:nvSpPr>
        <p:spPr>
          <a:xfrm>
            <a:off x="1122745" y="2678349"/>
            <a:ext cx="759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... </a:t>
            </a:r>
            <a:r>
              <a:rPr lang="en-GB" dirty="0" err="1">
                <a:solidFill>
                  <a:schemeClr val="bg1"/>
                </a:solidFill>
              </a:rPr>
              <a:t>Altså</a:t>
            </a:r>
            <a:r>
              <a:rPr lang="en-GB" dirty="0">
                <a:solidFill>
                  <a:schemeClr val="bg1"/>
                </a:solidFill>
              </a:rPr>
              <a:t>, for </a:t>
            </a:r>
            <a:r>
              <a:rPr lang="en-GB" dirty="0" err="1">
                <a:solidFill>
                  <a:schemeClr val="bg1"/>
                </a:solidFill>
              </a:rPr>
              <a:t>vårt</a:t>
            </a:r>
            <a:r>
              <a:rPr lang="en-GB" dirty="0">
                <a:solidFill>
                  <a:schemeClr val="bg1"/>
                </a:solidFill>
              </a:rPr>
              <a:t> 440 Hz signal, </a:t>
            </a:r>
            <a:r>
              <a:rPr lang="en-GB" dirty="0" err="1">
                <a:solidFill>
                  <a:schemeClr val="bg1"/>
                </a:solidFill>
              </a:rPr>
              <a:t>må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samplingsfrekvensen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være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minst</a:t>
            </a:r>
            <a:r>
              <a:rPr lang="en-GB" dirty="0">
                <a:solidFill>
                  <a:schemeClr val="bg1"/>
                </a:solidFill>
              </a:rPr>
              <a:t> 880 Hz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5370A3-7182-4DE6-9A7A-EAFB4A9BAA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8287" y="3614196"/>
            <a:ext cx="2463172" cy="25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9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F2C93-6CDE-EB34-787A-9AF637FE2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36D7D-E386-B55B-F5E7-5F365A0C0D47}"/>
              </a:ext>
            </a:extLst>
          </p:cNvPr>
          <p:cNvSpPr txBox="1"/>
          <p:nvPr/>
        </p:nvSpPr>
        <p:spPr>
          <a:xfrm>
            <a:off x="686732" y="973986"/>
            <a:ext cx="9454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Grunnleggende prinsipper i analog til digital sampling - oppsummering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DD1CB-8BA8-6180-AFFC-6D4544F1CD0B}"/>
              </a:ext>
            </a:extLst>
          </p:cNvPr>
          <p:cNvSpPr txBox="1"/>
          <p:nvPr/>
        </p:nvSpPr>
        <p:spPr>
          <a:xfrm>
            <a:off x="1114994" y="1459486"/>
            <a:ext cx="84963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Et </a:t>
            </a:r>
            <a:r>
              <a:rPr lang="en-GB" sz="2000" dirty="0" err="1">
                <a:solidFill>
                  <a:schemeClr val="bg1"/>
                </a:solidFill>
              </a:rPr>
              <a:t>analogt</a:t>
            </a:r>
            <a:r>
              <a:rPr lang="en-GB" sz="2000" dirty="0">
                <a:solidFill>
                  <a:schemeClr val="bg1"/>
                </a:solidFill>
              </a:rPr>
              <a:t> signal </a:t>
            </a:r>
            <a:r>
              <a:rPr lang="en-GB" sz="2000" dirty="0" err="1">
                <a:solidFill>
                  <a:schemeClr val="bg1"/>
                </a:solidFill>
              </a:rPr>
              <a:t>kan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digitaliseres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ved</a:t>
            </a:r>
            <a:r>
              <a:rPr lang="en-GB" sz="2000" dirty="0">
                <a:solidFill>
                  <a:schemeClr val="bg1"/>
                </a:solidFill>
              </a:rPr>
              <a:t> å </a:t>
            </a:r>
            <a:r>
              <a:rPr lang="en-GB" sz="2000" b="1" dirty="0">
                <a:solidFill>
                  <a:schemeClr val="bg1"/>
                </a:solidFill>
              </a:rPr>
              <a:t>sample</a:t>
            </a:r>
            <a:r>
              <a:rPr lang="en-GB" sz="2000" dirty="0">
                <a:solidFill>
                  <a:schemeClr val="bg1"/>
                </a:solidFill>
              </a:rPr>
              <a:t> det med et </a:t>
            </a:r>
            <a:r>
              <a:rPr lang="en-GB" sz="2000" dirty="0" err="1">
                <a:solidFill>
                  <a:schemeClr val="bg1"/>
                </a:solidFill>
              </a:rPr>
              <a:t>gitt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intervall</a:t>
            </a:r>
            <a:r>
              <a:rPr lang="en-GB" sz="2000" dirty="0">
                <a:solidFill>
                  <a:schemeClr val="bg1"/>
                </a:solidFill>
              </a:rPr>
              <a:t> (</a:t>
            </a:r>
            <a:r>
              <a:rPr lang="en-GB" sz="2000" dirty="0" err="1">
                <a:solidFill>
                  <a:schemeClr val="bg1"/>
                </a:solidFill>
              </a:rPr>
              <a:t>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tillegg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til</a:t>
            </a:r>
            <a:r>
              <a:rPr lang="en-GB" sz="2000" dirty="0">
                <a:solidFill>
                  <a:schemeClr val="bg1"/>
                </a:solidFill>
              </a:rPr>
              <a:t> å </a:t>
            </a:r>
            <a:r>
              <a:rPr lang="en-GB" sz="2000" b="1" dirty="0" err="1">
                <a:solidFill>
                  <a:schemeClr val="bg1"/>
                </a:solidFill>
              </a:rPr>
              <a:t>kvantisere</a:t>
            </a:r>
            <a:r>
              <a:rPr lang="en-GB" sz="2000" dirty="0">
                <a:solidFill>
                  <a:schemeClr val="bg1"/>
                </a:solidFill>
              </a:rPr>
              <a:t> det med </a:t>
            </a:r>
            <a:r>
              <a:rPr lang="en-GB" sz="2000" dirty="0" err="1">
                <a:solidFill>
                  <a:schemeClr val="bg1"/>
                </a:solidFill>
              </a:rPr>
              <a:t>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gitt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diskrét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oppøsning</a:t>
            </a:r>
            <a:r>
              <a:rPr lang="en-GB" sz="2000" dirty="0">
                <a:solidFill>
                  <a:schemeClr val="bg1"/>
                </a:solidFill>
              </a:rPr>
              <a:t>)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80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F2C93-6CDE-EB34-787A-9AF637FE2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36D7D-E386-B55B-F5E7-5F365A0C0D47}"/>
              </a:ext>
            </a:extLst>
          </p:cNvPr>
          <p:cNvSpPr txBox="1"/>
          <p:nvPr/>
        </p:nvSpPr>
        <p:spPr>
          <a:xfrm>
            <a:off x="686732" y="973986"/>
            <a:ext cx="9454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Grunnleggende prinsipper i analog til digital sampling - oppsummering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DD1CB-8BA8-6180-AFFC-6D4544F1CD0B}"/>
              </a:ext>
            </a:extLst>
          </p:cNvPr>
          <p:cNvSpPr txBox="1"/>
          <p:nvPr/>
        </p:nvSpPr>
        <p:spPr>
          <a:xfrm>
            <a:off x="1114994" y="1459486"/>
            <a:ext cx="849636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Et </a:t>
            </a:r>
            <a:r>
              <a:rPr lang="en-GB" sz="2000" dirty="0" err="1">
                <a:solidFill>
                  <a:schemeClr val="bg1"/>
                </a:solidFill>
              </a:rPr>
              <a:t>analogt</a:t>
            </a:r>
            <a:r>
              <a:rPr lang="en-GB" sz="2000" dirty="0">
                <a:solidFill>
                  <a:schemeClr val="bg1"/>
                </a:solidFill>
              </a:rPr>
              <a:t> signal </a:t>
            </a:r>
            <a:r>
              <a:rPr lang="en-GB" sz="2000" dirty="0" err="1">
                <a:solidFill>
                  <a:schemeClr val="bg1"/>
                </a:solidFill>
              </a:rPr>
              <a:t>kan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digitaliseres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ved</a:t>
            </a:r>
            <a:r>
              <a:rPr lang="en-GB" sz="2000" dirty="0">
                <a:solidFill>
                  <a:schemeClr val="bg1"/>
                </a:solidFill>
              </a:rPr>
              <a:t> å </a:t>
            </a:r>
            <a:r>
              <a:rPr lang="en-GB" sz="2000" b="1" dirty="0">
                <a:solidFill>
                  <a:schemeClr val="bg1"/>
                </a:solidFill>
              </a:rPr>
              <a:t>sample</a:t>
            </a:r>
            <a:r>
              <a:rPr lang="en-GB" sz="2000" dirty="0">
                <a:solidFill>
                  <a:schemeClr val="bg1"/>
                </a:solidFill>
              </a:rPr>
              <a:t> det med et </a:t>
            </a:r>
            <a:r>
              <a:rPr lang="en-GB" sz="2000" dirty="0" err="1">
                <a:solidFill>
                  <a:schemeClr val="bg1"/>
                </a:solidFill>
              </a:rPr>
              <a:t>gitt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intervall</a:t>
            </a:r>
            <a:r>
              <a:rPr lang="en-GB" sz="2000" dirty="0">
                <a:solidFill>
                  <a:schemeClr val="bg1"/>
                </a:solidFill>
              </a:rPr>
              <a:t> (</a:t>
            </a:r>
            <a:r>
              <a:rPr lang="en-GB" sz="2000" dirty="0" err="1">
                <a:solidFill>
                  <a:schemeClr val="bg1"/>
                </a:solidFill>
              </a:rPr>
              <a:t>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tillegg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til</a:t>
            </a:r>
            <a:r>
              <a:rPr lang="en-GB" sz="2000" dirty="0">
                <a:solidFill>
                  <a:schemeClr val="bg1"/>
                </a:solidFill>
              </a:rPr>
              <a:t> å </a:t>
            </a:r>
            <a:r>
              <a:rPr lang="en-GB" sz="2000" b="1" dirty="0" err="1">
                <a:solidFill>
                  <a:schemeClr val="bg1"/>
                </a:solidFill>
              </a:rPr>
              <a:t>kvantisere</a:t>
            </a:r>
            <a:r>
              <a:rPr lang="en-GB" sz="2000" dirty="0">
                <a:solidFill>
                  <a:schemeClr val="bg1"/>
                </a:solidFill>
              </a:rPr>
              <a:t> det med </a:t>
            </a:r>
            <a:r>
              <a:rPr lang="en-GB" sz="2000" dirty="0" err="1">
                <a:solidFill>
                  <a:schemeClr val="bg1"/>
                </a:solidFill>
              </a:rPr>
              <a:t>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gitt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diskrét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oppøsning</a:t>
            </a:r>
            <a:r>
              <a:rPr lang="en-GB" sz="20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Høy </a:t>
            </a:r>
            <a:r>
              <a:rPr lang="en-GB" sz="2000" dirty="0" err="1">
                <a:solidFill>
                  <a:schemeClr val="bg1"/>
                </a:solidFill>
              </a:rPr>
              <a:t>samplingsfrekvens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krever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større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datamengde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og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overføringskapasitet</a:t>
            </a:r>
            <a:r>
              <a:rPr lang="en-GB" sz="2000" dirty="0">
                <a:solidFill>
                  <a:schemeClr val="bg1"/>
                </a:solidFill>
              </a:rPr>
              <a:t>, men...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8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F2C93-6CDE-EB34-787A-9AF637FE2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36D7D-E386-B55B-F5E7-5F365A0C0D47}"/>
              </a:ext>
            </a:extLst>
          </p:cNvPr>
          <p:cNvSpPr txBox="1"/>
          <p:nvPr/>
        </p:nvSpPr>
        <p:spPr>
          <a:xfrm>
            <a:off x="686732" y="973986"/>
            <a:ext cx="9454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Grunnleggende prinsipper i analog til digital sampling - oppsummering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DD1CB-8BA8-6180-AFFC-6D4544F1CD0B}"/>
              </a:ext>
            </a:extLst>
          </p:cNvPr>
          <p:cNvSpPr txBox="1"/>
          <p:nvPr/>
        </p:nvSpPr>
        <p:spPr>
          <a:xfrm>
            <a:off x="1114994" y="1459486"/>
            <a:ext cx="84963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Et </a:t>
            </a:r>
            <a:r>
              <a:rPr lang="en-GB" sz="2000" dirty="0" err="1">
                <a:solidFill>
                  <a:schemeClr val="bg1"/>
                </a:solidFill>
              </a:rPr>
              <a:t>analogt</a:t>
            </a:r>
            <a:r>
              <a:rPr lang="en-GB" sz="2000" dirty="0">
                <a:solidFill>
                  <a:schemeClr val="bg1"/>
                </a:solidFill>
              </a:rPr>
              <a:t> signal </a:t>
            </a:r>
            <a:r>
              <a:rPr lang="en-GB" sz="2000" dirty="0" err="1">
                <a:solidFill>
                  <a:schemeClr val="bg1"/>
                </a:solidFill>
              </a:rPr>
              <a:t>kan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digitaliseres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ved</a:t>
            </a:r>
            <a:r>
              <a:rPr lang="en-GB" sz="2000" dirty="0">
                <a:solidFill>
                  <a:schemeClr val="bg1"/>
                </a:solidFill>
              </a:rPr>
              <a:t> å </a:t>
            </a:r>
            <a:r>
              <a:rPr lang="en-GB" sz="2000" b="1" dirty="0">
                <a:solidFill>
                  <a:schemeClr val="bg1"/>
                </a:solidFill>
              </a:rPr>
              <a:t>sample</a:t>
            </a:r>
            <a:r>
              <a:rPr lang="en-GB" sz="2000" dirty="0">
                <a:solidFill>
                  <a:schemeClr val="bg1"/>
                </a:solidFill>
              </a:rPr>
              <a:t> det med et </a:t>
            </a:r>
            <a:r>
              <a:rPr lang="en-GB" sz="2000" dirty="0" err="1">
                <a:solidFill>
                  <a:schemeClr val="bg1"/>
                </a:solidFill>
              </a:rPr>
              <a:t>gitt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intervall</a:t>
            </a:r>
            <a:r>
              <a:rPr lang="en-GB" sz="2000" dirty="0">
                <a:solidFill>
                  <a:schemeClr val="bg1"/>
                </a:solidFill>
              </a:rPr>
              <a:t> (</a:t>
            </a:r>
            <a:r>
              <a:rPr lang="en-GB" sz="2000" dirty="0" err="1">
                <a:solidFill>
                  <a:schemeClr val="bg1"/>
                </a:solidFill>
              </a:rPr>
              <a:t>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tillegg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til</a:t>
            </a:r>
            <a:r>
              <a:rPr lang="en-GB" sz="2000" dirty="0">
                <a:solidFill>
                  <a:schemeClr val="bg1"/>
                </a:solidFill>
              </a:rPr>
              <a:t> å </a:t>
            </a:r>
            <a:r>
              <a:rPr lang="en-GB" sz="2000" b="1" dirty="0" err="1">
                <a:solidFill>
                  <a:schemeClr val="bg1"/>
                </a:solidFill>
              </a:rPr>
              <a:t>kvantisere</a:t>
            </a:r>
            <a:r>
              <a:rPr lang="en-GB" sz="2000" dirty="0">
                <a:solidFill>
                  <a:schemeClr val="bg1"/>
                </a:solidFill>
              </a:rPr>
              <a:t> det med </a:t>
            </a:r>
            <a:r>
              <a:rPr lang="en-GB" sz="2000" dirty="0" err="1">
                <a:solidFill>
                  <a:schemeClr val="bg1"/>
                </a:solidFill>
              </a:rPr>
              <a:t>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gitt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diskrét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oppøsning</a:t>
            </a:r>
            <a:r>
              <a:rPr lang="en-GB" sz="20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Høy </a:t>
            </a:r>
            <a:r>
              <a:rPr lang="en-GB" sz="2000" dirty="0" err="1">
                <a:solidFill>
                  <a:schemeClr val="bg1"/>
                </a:solidFill>
              </a:rPr>
              <a:t>samplingsfrekvens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krever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større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datamengde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og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overføringskapasitet</a:t>
            </a:r>
            <a:r>
              <a:rPr lang="en-GB" sz="2000" dirty="0">
                <a:solidFill>
                  <a:schemeClr val="bg1"/>
                </a:solidFill>
              </a:rPr>
              <a:t>, men...</a:t>
            </a:r>
          </a:p>
          <a:p>
            <a:pPr marL="457200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for å </a:t>
            </a:r>
            <a:r>
              <a:rPr lang="en-GB" sz="2000" dirty="0" err="1">
                <a:solidFill>
                  <a:schemeClr val="bg1"/>
                </a:solidFill>
              </a:rPr>
              <a:t>kunne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rekonstruere</a:t>
            </a:r>
            <a:r>
              <a:rPr lang="en-GB" sz="2000" dirty="0">
                <a:solidFill>
                  <a:schemeClr val="bg1"/>
                </a:solidFill>
              </a:rPr>
              <a:t> det </a:t>
            </a:r>
            <a:r>
              <a:rPr lang="en-GB" sz="2000" dirty="0" err="1">
                <a:solidFill>
                  <a:schemeClr val="bg1"/>
                </a:solidFill>
              </a:rPr>
              <a:t>analoge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signalet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må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signalet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båndbreddebegrenses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og</a:t>
            </a:r>
            <a:r>
              <a:rPr lang="en-GB" sz="2000" dirty="0">
                <a:solidFill>
                  <a:schemeClr val="bg1"/>
                </a:solidFill>
              </a:rPr>
              <a:t> samples med </a:t>
            </a:r>
            <a:r>
              <a:rPr lang="en-GB" sz="2000" dirty="0" err="1">
                <a:solidFill>
                  <a:schemeClr val="bg1"/>
                </a:solidFill>
              </a:rPr>
              <a:t>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frekvens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som</a:t>
            </a:r>
            <a:r>
              <a:rPr lang="en-GB" sz="2000" dirty="0">
                <a:solidFill>
                  <a:schemeClr val="bg1"/>
                </a:solidFill>
              </a:rPr>
              <a:t> er </a:t>
            </a:r>
            <a:r>
              <a:rPr lang="en-GB" sz="2000" dirty="0" err="1">
                <a:solidFill>
                  <a:schemeClr val="bg1"/>
                </a:solidFill>
              </a:rPr>
              <a:t>dobbelt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så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høy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som</a:t>
            </a:r>
            <a:r>
              <a:rPr lang="en-GB" sz="2000" dirty="0">
                <a:solidFill>
                  <a:schemeClr val="bg1"/>
                </a:solidFill>
              </a:rPr>
              <a:t> den </a:t>
            </a:r>
            <a:r>
              <a:rPr lang="en-GB" sz="2000" dirty="0" err="1">
                <a:solidFill>
                  <a:schemeClr val="bg1"/>
                </a:solidFill>
              </a:rPr>
              <a:t>høyeste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frekvensen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</a:t>
            </a:r>
            <a:r>
              <a:rPr lang="en-GB" sz="2000" dirty="0">
                <a:solidFill>
                  <a:schemeClr val="bg1"/>
                </a:solidFill>
              </a:rPr>
              <a:t> det </a:t>
            </a:r>
            <a:r>
              <a:rPr lang="en-GB" sz="2000" dirty="0" err="1">
                <a:solidFill>
                  <a:schemeClr val="bg1"/>
                </a:solidFill>
              </a:rPr>
              <a:t>analoge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signalet</a:t>
            </a:r>
            <a:r>
              <a:rPr lang="en-GB" sz="2000" dirty="0">
                <a:solidFill>
                  <a:schemeClr val="bg1"/>
                </a:solidFill>
              </a:rPr>
              <a:t> for å </a:t>
            </a:r>
            <a:r>
              <a:rPr lang="en-GB" sz="2000" dirty="0" err="1">
                <a:solidFill>
                  <a:schemeClr val="bg1"/>
                </a:solidFill>
              </a:rPr>
              <a:t>unngå</a:t>
            </a:r>
            <a:r>
              <a:rPr lang="en-GB" sz="2000" dirty="0">
                <a:solidFill>
                  <a:schemeClr val="bg1"/>
                </a:solidFill>
              </a:rPr>
              <a:t> aliasing/</a:t>
            </a:r>
            <a:r>
              <a:rPr lang="en-GB" sz="2000" dirty="0" err="1">
                <a:solidFill>
                  <a:schemeClr val="bg1"/>
                </a:solidFill>
              </a:rPr>
              <a:t>forvrengning</a:t>
            </a:r>
            <a:r>
              <a:rPr lang="en-GB" sz="2000" dirty="0">
                <a:solidFill>
                  <a:schemeClr val="bg1"/>
                </a:solidFill>
              </a:rPr>
              <a:t>.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98F77-79CB-E965-F46F-5620B443DDD4}"/>
              </a:ext>
            </a:extLst>
          </p:cNvPr>
          <p:cNvSpPr txBox="1"/>
          <p:nvPr/>
        </p:nvSpPr>
        <p:spPr>
          <a:xfrm>
            <a:off x="8721041" y="367392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0112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F2C93-6CDE-EB34-787A-9AF637FE2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36D7D-E386-B55B-F5E7-5F365A0C0D47}"/>
              </a:ext>
            </a:extLst>
          </p:cNvPr>
          <p:cNvSpPr txBox="1"/>
          <p:nvPr/>
        </p:nvSpPr>
        <p:spPr>
          <a:xfrm>
            <a:off x="686732" y="973986"/>
            <a:ext cx="94545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Grunnleggende prinsipper i analog til digital sampling - oppsummering</a:t>
            </a:r>
            <a:endParaRPr lang="en-GB" sz="2400" dirty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DD1CB-8BA8-6180-AFFC-6D4544F1CD0B}"/>
              </a:ext>
            </a:extLst>
          </p:cNvPr>
          <p:cNvSpPr txBox="1"/>
          <p:nvPr/>
        </p:nvSpPr>
        <p:spPr>
          <a:xfrm>
            <a:off x="1114994" y="1459486"/>
            <a:ext cx="849636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Et </a:t>
            </a:r>
            <a:r>
              <a:rPr lang="en-GB" sz="2000" dirty="0" err="1">
                <a:solidFill>
                  <a:schemeClr val="bg1"/>
                </a:solidFill>
              </a:rPr>
              <a:t>analogt</a:t>
            </a:r>
            <a:r>
              <a:rPr lang="en-GB" sz="2000" dirty="0">
                <a:solidFill>
                  <a:schemeClr val="bg1"/>
                </a:solidFill>
              </a:rPr>
              <a:t> signal </a:t>
            </a:r>
            <a:r>
              <a:rPr lang="en-GB" sz="2000" dirty="0" err="1">
                <a:solidFill>
                  <a:schemeClr val="bg1"/>
                </a:solidFill>
              </a:rPr>
              <a:t>kan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digitaliseres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ved</a:t>
            </a:r>
            <a:r>
              <a:rPr lang="en-GB" sz="2000" dirty="0">
                <a:solidFill>
                  <a:schemeClr val="bg1"/>
                </a:solidFill>
              </a:rPr>
              <a:t> å </a:t>
            </a:r>
            <a:r>
              <a:rPr lang="en-GB" sz="2000" b="1" dirty="0">
                <a:solidFill>
                  <a:schemeClr val="bg1"/>
                </a:solidFill>
              </a:rPr>
              <a:t>sample</a:t>
            </a:r>
            <a:r>
              <a:rPr lang="en-GB" sz="2000" dirty="0">
                <a:solidFill>
                  <a:schemeClr val="bg1"/>
                </a:solidFill>
              </a:rPr>
              <a:t> det med et </a:t>
            </a:r>
            <a:r>
              <a:rPr lang="en-GB" sz="2000" dirty="0" err="1">
                <a:solidFill>
                  <a:schemeClr val="bg1"/>
                </a:solidFill>
              </a:rPr>
              <a:t>gitt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intervall</a:t>
            </a:r>
            <a:r>
              <a:rPr lang="en-GB" sz="2000" dirty="0">
                <a:solidFill>
                  <a:schemeClr val="bg1"/>
                </a:solidFill>
              </a:rPr>
              <a:t> (</a:t>
            </a:r>
            <a:r>
              <a:rPr lang="en-GB" sz="2000" dirty="0" err="1">
                <a:solidFill>
                  <a:schemeClr val="bg1"/>
                </a:solidFill>
              </a:rPr>
              <a:t>i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tillegg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til</a:t>
            </a:r>
            <a:r>
              <a:rPr lang="en-GB" sz="2000" dirty="0">
                <a:solidFill>
                  <a:schemeClr val="bg1"/>
                </a:solidFill>
              </a:rPr>
              <a:t> å </a:t>
            </a:r>
            <a:r>
              <a:rPr lang="en-GB" sz="2000" b="1" dirty="0" err="1">
                <a:solidFill>
                  <a:schemeClr val="bg1"/>
                </a:solidFill>
              </a:rPr>
              <a:t>kvantisere</a:t>
            </a:r>
            <a:r>
              <a:rPr lang="en-GB" sz="2000" dirty="0">
                <a:solidFill>
                  <a:schemeClr val="bg1"/>
                </a:solidFill>
              </a:rPr>
              <a:t> det med </a:t>
            </a:r>
            <a:r>
              <a:rPr lang="en-GB" sz="2000" dirty="0" err="1">
                <a:solidFill>
                  <a:schemeClr val="bg1"/>
                </a:solidFill>
              </a:rPr>
              <a:t>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gitt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diskrét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oppøsning</a:t>
            </a:r>
            <a:r>
              <a:rPr lang="en-GB" sz="20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Høy </a:t>
            </a:r>
            <a:r>
              <a:rPr lang="en-GB" sz="2000" dirty="0" err="1">
                <a:solidFill>
                  <a:schemeClr val="bg1"/>
                </a:solidFill>
              </a:rPr>
              <a:t>samplingsfrekvens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krever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større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datamengde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og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overføringskapasitet</a:t>
            </a:r>
            <a:r>
              <a:rPr lang="en-GB" sz="2000" dirty="0">
                <a:solidFill>
                  <a:schemeClr val="bg1"/>
                </a:solidFill>
              </a:rPr>
              <a:t>, men...</a:t>
            </a:r>
          </a:p>
          <a:p>
            <a:pPr marL="457200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</a:rPr>
              <a:t>for å </a:t>
            </a:r>
            <a:r>
              <a:rPr lang="en-GB" sz="2000" dirty="0" err="1">
                <a:solidFill>
                  <a:schemeClr val="bg1"/>
                </a:solidFill>
              </a:rPr>
              <a:t>kunne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rekonstruere</a:t>
            </a:r>
            <a:r>
              <a:rPr lang="en-GB" sz="2000" dirty="0">
                <a:solidFill>
                  <a:schemeClr val="bg1"/>
                </a:solidFill>
              </a:rPr>
              <a:t> det </a:t>
            </a:r>
            <a:r>
              <a:rPr lang="en-GB" sz="2000" dirty="0" err="1">
                <a:solidFill>
                  <a:schemeClr val="bg1"/>
                </a:solidFill>
              </a:rPr>
              <a:t>analoge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signalet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må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signalet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båndbreddebegrenses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og</a:t>
            </a:r>
            <a:r>
              <a:rPr lang="en-GB" sz="2000" dirty="0">
                <a:solidFill>
                  <a:schemeClr val="bg1"/>
                </a:solidFill>
              </a:rPr>
              <a:t> samples med </a:t>
            </a:r>
            <a:r>
              <a:rPr lang="en-GB" sz="2000" dirty="0" err="1">
                <a:solidFill>
                  <a:schemeClr val="bg1"/>
                </a:solidFill>
              </a:rPr>
              <a:t>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frekvens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som</a:t>
            </a:r>
            <a:r>
              <a:rPr lang="en-GB" sz="2000" dirty="0">
                <a:solidFill>
                  <a:schemeClr val="bg1"/>
                </a:solidFill>
              </a:rPr>
              <a:t> er </a:t>
            </a:r>
            <a:r>
              <a:rPr lang="en-GB" sz="2000" dirty="0" err="1">
                <a:solidFill>
                  <a:schemeClr val="bg1"/>
                </a:solidFill>
              </a:rPr>
              <a:t>dobbelt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så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høy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som</a:t>
            </a:r>
            <a:r>
              <a:rPr lang="en-GB" sz="2000" dirty="0">
                <a:solidFill>
                  <a:schemeClr val="bg1"/>
                </a:solidFill>
              </a:rPr>
              <a:t> den </a:t>
            </a:r>
            <a:r>
              <a:rPr lang="en-GB" sz="2000" dirty="0" err="1">
                <a:solidFill>
                  <a:schemeClr val="bg1"/>
                </a:solidFill>
              </a:rPr>
              <a:t>høyeste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frekvensen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i</a:t>
            </a:r>
            <a:r>
              <a:rPr lang="en-GB" sz="2000" dirty="0">
                <a:solidFill>
                  <a:schemeClr val="bg1"/>
                </a:solidFill>
              </a:rPr>
              <a:t> det </a:t>
            </a:r>
            <a:r>
              <a:rPr lang="en-GB" sz="2000" dirty="0" err="1">
                <a:solidFill>
                  <a:schemeClr val="bg1"/>
                </a:solidFill>
              </a:rPr>
              <a:t>analoge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signalet</a:t>
            </a:r>
            <a:r>
              <a:rPr lang="en-GB" sz="2000" dirty="0">
                <a:solidFill>
                  <a:schemeClr val="bg1"/>
                </a:solidFill>
              </a:rPr>
              <a:t> for å </a:t>
            </a:r>
            <a:r>
              <a:rPr lang="en-GB" sz="2000" dirty="0" err="1">
                <a:solidFill>
                  <a:schemeClr val="bg1"/>
                </a:solidFill>
              </a:rPr>
              <a:t>unngå</a:t>
            </a:r>
            <a:r>
              <a:rPr lang="en-GB" sz="2000" dirty="0">
                <a:solidFill>
                  <a:schemeClr val="bg1"/>
                </a:solidFill>
              </a:rPr>
              <a:t> aliasing/</a:t>
            </a:r>
            <a:r>
              <a:rPr lang="en-GB" sz="2000" dirty="0" err="1">
                <a:solidFill>
                  <a:schemeClr val="bg1"/>
                </a:solidFill>
              </a:rPr>
              <a:t>forvrengning</a:t>
            </a:r>
            <a:r>
              <a:rPr lang="en-GB" sz="2000" dirty="0">
                <a:solidFill>
                  <a:schemeClr val="bg1"/>
                </a:solidFill>
              </a:rPr>
              <a:t>.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 err="1">
                <a:solidFill>
                  <a:schemeClr val="bg1"/>
                </a:solidFill>
              </a:rPr>
              <a:t>Pausediskusjon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chemeClr val="bg1"/>
                </a:solidFill>
              </a:rPr>
              <a:t>Hva</a:t>
            </a:r>
            <a:r>
              <a:rPr lang="en-GB" sz="2000" dirty="0">
                <a:solidFill>
                  <a:schemeClr val="bg1"/>
                </a:solidFill>
              </a:rPr>
              <a:t> er </a:t>
            </a:r>
            <a:r>
              <a:rPr lang="en-GB" sz="2000" dirty="0" err="1">
                <a:solidFill>
                  <a:schemeClr val="bg1"/>
                </a:solidFill>
              </a:rPr>
              <a:t>farene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ved</a:t>
            </a:r>
            <a:r>
              <a:rPr lang="en-GB" sz="2000" dirty="0">
                <a:solidFill>
                  <a:schemeClr val="bg1"/>
                </a:solidFill>
              </a:rPr>
              <a:t> å sample et 440 Hz signal </a:t>
            </a:r>
            <a:r>
              <a:rPr lang="en-GB" sz="2000" dirty="0" err="1">
                <a:solidFill>
                  <a:schemeClr val="bg1"/>
                </a:solidFill>
              </a:rPr>
              <a:t>på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nøyaktig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dobbel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signalfrekvens</a:t>
            </a:r>
            <a:r>
              <a:rPr lang="en-GB" sz="2000" dirty="0">
                <a:solidFill>
                  <a:schemeClr val="bg1"/>
                </a:solidFill>
              </a:rPr>
              <a:t> (880 Hz)?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chemeClr val="bg1"/>
                </a:solidFill>
              </a:rPr>
              <a:t>Hvordan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kan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denne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effekten</a:t>
            </a:r>
            <a:r>
              <a:rPr lang="en-GB" sz="2000" dirty="0">
                <a:solidFill>
                  <a:schemeClr val="bg1"/>
                </a:solidFill>
              </a:rPr>
              <a:t> (</a:t>
            </a:r>
            <a:r>
              <a:rPr lang="en-GB" sz="2000" dirty="0" err="1">
                <a:solidFill>
                  <a:schemeClr val="bg1"/>
                </a:solidFill>
              </a:rPr>
              <a:t>lydspor</a:t>
            </a:r>
            <a:r>
              <a:rPr lang="en-GB" sz="2000" dirty="0">
                <a:solidFill>
                  <a:schemeClr val="bg1"/>
                </a:solidFill>
              </a:rPr>
              <a:t>) </a:t>
            </a:r>
            <a:r>
              <a:rPr lang="en-GB" sz="2000" dirty="0" err="1">
                <a:solidFill>
                  <a:schemeClr val="bg1"/>
                </a:solidFill>
              </a:rPr>
              <a:t>forklares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err="1">
                <a:solidFill>
                  <a:schemeClr val="bg1"/>
                </a:solidFill>
              </a:rPr>
              <a:t>ved</a:t>
            </a:r>
            <a:r>
              <a:rPr lang="en-GB" sz="2000" dirty="0">
                <a:solidFill>
                  <a:schemeClr val="bg1"/>
                </a:solidFill>
              </a:rPr>
              <a:t> sampling </a:t>
            </a:r>
            <a:r>
              <a:rPr lang="en-GB" sz="2000" dirty="0" err="1">
                <a:solidFill>
                  <a:schemeClr val="bg1"/>
                </a:solidFill>
              </a:rPr>
              <a:t>på</a:t>
            </a:r>
            <a:r>
              <a:rPr lang="en-GB" sz="2000" dirty="0">
                <a:solidFill>
                  <a:schemeClr val="bg1"/>
                </a:solidFill>
              </a:rPr>
              <a:t> 881 Hz?</a:t>
            </a:r>
          </a:p>
          <a:p>
            <a:pPr marL="342900" indent="-342900">
              <a:buFontTx/>
              <a:buChar char="-"/>
            </a:pPr>
            <a:r>
              <a:rPr lang="en-GB" sz="2000" dirty="0" err="1">
                <a:solidFill>
                  <a:schemeClr val="bg1"/>
                </a:solidFill>
              </a:rPr>
              <a:t>Hvorfor</a:t>
            </a:r>
            <a:r>
              <a:rPr lang="en-GB" sz="2000" dirty="0">
                <a:solidFill>
                  <a:schemeClr val="bg1"/>
                </a:solidFill>
              </a:rPr>
              <a:t> er </a:t>
            </a:r>
            <a:r>
              <a:rPr lang="en-GB" sz="2000" dirty="0" err="1">
                <a:solidFill>
                  <a:schemeClr val="bg1"/>
                </a:solidFill>
              </a:rPr>
              <a:t>standardsamplingsfrekvens</a:t>
            </a:r>
            <a:r>
              <a:rPr lang="en-GB" sz="2000" dirty="0">
                <a:solidFill>
                  <a:schemeClr val="bg1"/>
                </a:solidFill>
              </a:rPr>
              <a:t> for </a:t>
            </a:r>
            <a:r>
              <a:rPr lang="en-GB" sz="2000" dirty="0" err="1">
                <a:solidFill>
                  <a:schemeClr val="bg1"/>
                </a:solidFill>
              </a:rPr>
              <a:t>musikk</a:t>
            </a:r>
            <a:r>
              <a:rPr lang="en-GB" sz="2000" dirty="0">
                <a:solidFill>
                  <a:schemeClr val="bg1"/>
                </a:solidFill>
              </a:rPr>
              <a:t> 44100 Hz?</a:t>
            </a:r>
          </a:p>
          <a:p>
            <a:pPr marL="342900" indent="-342900">
              <a:buFontTx/>
              <a:buChar char="-"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GB" sz="2000" dirty="0">
              <a:solidFill>
                <a:schemeClr val="bg1"/>
              </a:solidFill>
            </a:endParaRP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98F77-79CB-E965-F46F-5620B443DDD4}"/>
              </a:ext>
            </a:extLst>
          </p:cNvPr>
          <p:cNvSpPr txBox="1"/>
          <p:nvPr/>
        </p:nvSpPr>
        <p:spPr>
          <a:xfrm>
            <a:off x="8721041" y="367392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,</a:t>
            </a:r>
          </a:p>
        </p:txBody>
      </p:sp>
      <p:pic>
        <p:nvPicPr>
          <p:cNvPr id="9" name="sampled_signal_880">
            <a:hlinkClick r:id="" action="ppaction://media"/>
            <a:extLst>
              <a:ext uri="{FF2B5EF4-FFF2-40B4-BE49-F238E27FC236}">
                <a16:creationId xmlns:a16="http://schemas.microsoft.com/office/drawing/2014/main" id="{311AF508-DE27-1169-C188-A258A43458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611360" y="528602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ED7FB-18C5-6C00-C253-C2DDFD14C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433BB81-7364-D378-0C4A-9AB5439400F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965" y="734933"/>
            <a:ext cx="5134635" cy="51134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0B90B2-30A2-6AB5-2C44-C40F6BEC60B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0639" y="563483"/>
            <a:ext cx="5306797" cy="528486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7CC01C1-C892-64B8-41E5-BBE643521C98}"/>
              </a:ext>
            </a:extLst>
          </p:cNvPr>
          <p:cNvSpPr/>
          <p:nvPr/>
        </p:nvSpPr>
        <p:spPr>
          <a:xfrm>
            <a:off x="5949037" y="3207829"/>
            <a:ext cx="641602" cy="44234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72582-F82B-08D7-C059-787F6C12C83F}"/>
              </a:ext>
            </a:extLst>
          </p:cNvPr>
          <p:cNvSpPr txBox="1"/>
          <p:nvPr/>
        </p:nvSpPr>
        <p:spPr>
          <a:xfrm>
            <a:off x="2421629" y="914400"/>
            <a:ext cx="190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Naturlig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fenomen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C7A0E-2FE6-6347-95CC-2B667DB0920D}"/>
              </a:ext>
            </a:extLst>
          </p:cNvPr>
          <p:cNvSpPr txBox="1"/>
          <p:nvPr/>
        </p:nvSpPr>
        <p:spPr>
          <a:xfrm>
            <a:off x="8534400" y="914400"/>
            <a:ext cx="290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Analog signal (</a:t>
            </a:r>
            <a:r>
              <a:rPr lang="en-GB" dirty="0" err="1">
                <a:solidFill>
                  <a:schemeClr val="bg1"/>
                </a:solidFill>
              </a:rPr>
              <a:t>observasjon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0368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8B2889-5618-46EF-5B52-0067D2B02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5935EA-7EF7-156D-19B9-0B8BA64D3F50}"/>
              </a:ext>
            </a:extLst>
          </p:cNvPr>
          <p:cNvSpPr txBox="1"/>
          <p:nvPr/>
        </p:nvSpPr>
        <p:spPr>
          <a:xfrm>
            <a:off x="5151120" y="4175760"/>
            <a:ext cx="413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Eksempel </a:t>
            </a:r>
            <a:r>
              <a:rPr lang="en-GB" dirty="0" err="1">
                <a:solidFill>
                  <a:schemeClr val="bg1"/>
                </a:solidFill>
              </a:rPr>
              <a:t>fra</a:t>
            </a:r>
            <a:r>
              <a:rPr lang="en-GB" dirty="0">
                <a:solidFill>
                  <a:schemeClr val="bg1"/>
                </a:solidFill>
              </a:rPr>
              <a:t> data-analyse </a:t>
            </a:r>
            <a:r>
              <a:rPr lang="en-GB" dirty="0" err="1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oseanografi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99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689B2-0BE4-390C-7319-AF1F9E35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FBA35FAE-7346-1843-7233-A8F7E5201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78" y="864103"/>
            <a:ext cx="9336043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489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0823CB-16B2-055F-13E6-D1EC7C7C3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E84ABFB7-9B7E-5B03-1AB5-AAE599DE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78" y="864103"/>
            <a:ext cx="9336043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01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C1882-631B-D6BC-5F3E-AD6F38737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sound wave&#10;&#10;AI-generated content may be incorrect.">
            <a:extLst>
              <a:ext uri="{FF2B5EF4-FFF2-40B4-BE49-F238E27FC236}">
                <a16:creationId xmlns:a16="http://schemas.microsoft.com/office/drawing/2014/main" id="{1AE75264-3BEF-7F0B-870C-70286B5FA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2" y="864103"/>
            <a:ext cx="9500635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85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66860-C498-F6A9-FD97-4E9DB761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8143B99A-0893-BABB-8EC7-9F3BFC560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2" y="864103"/>
            <a:ext cx="9500635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66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4925EC-2A94-D7D2-77E8-C9AD8A0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wave&#10;&#10;AI-generated content may be incorrect.">
            <a:extLst>
              <a:ext uri="{FF2B5EF4-FFF2-40B4-BE49-F238E27FC236}">
                <a16:creationId xmlns:a16="http://schemas.microsoft.com/office/drawing/2014/main" id="{C9D660F4-FB34-FF75-0FC2-4772E6EE8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2" y="864103"/>
            <a:ext cx="9500635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A4CFA1-DEE2-E796-1BCB-35EBFD00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603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7DFBAC-5234-C9B7-AAC2-61F986B98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497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51FB5-5E95-339D-9808-BB83B4F04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429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E2BBA-D99D-F61D-BCAC-CFAF95DE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69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38587-A674-2DDA-8DB6-392B8704E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573C79-FC75-F78A-08C2-13F86563CA75}"/>
              </a:ext>
            </a:extLst>
          </p:cNvPr>
          <p:cNvSpPr/>
          <p:nvPr/>
        </p:nvSpPr>
        <p:spPr>
          <a:xfrm>
            <a:off x="5454398" y="1280160"/>
            <a:ext cx="365490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BED4D-9D9C-7585-8086-63E267F68A71}"/>
              </a:ext>
            </a:extLst>
          </p:cNvPr>
          <p:cNvSpPr txBox="1"/>
          <p:nvPr/>
        </p:nvSpPr>
        <p:spPr>
          <a:xfrm>
            <a:off x="6568900" y="2527349"/>
            <a:ext cx="5073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Et </a:t>
            </a:r>
            <a:r>
              <a:rPr lang="en-GB" b="1" dirty="0" err="1">
                <a:solidFill>
                  <a:schemeClr val="bg1"/>
                </a:solidFill>
              </a:rPr>
              <a:t>analogt</a:t>
            </a:r>
            <a:r>
              <a:rPr lang="en-GB" b="1" dirty="0">
                <a:solidFill>
                  <a:schemeClr val="bg1"/>
                </a:solidFill>
              </a:rPr>
              <a:t> signal </a:t>
            </a:r>
            <a:r>
              <a:rPr lang="en-GB" dirty="0" err="1">
                <a:solidFill>
                  <a:schemeClr val="bg1"/>
                </a:solidFill>
              </a:rPr>
              <a:t>har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som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resten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</a:t>
            </a:r>
            <a:r>
              <a:rPr lang="en-GB" dirty="0">
                <a:solidFill>
                  <a:schemeClr val="bg1"/>
                </a:solidFill>
              </a:rPr>
              <a:t> den</a:t>
            </a:r>
          </a:p>
          <a:p>
            <a:r>
              <a:rPr lang="en-GB" dirty="0" err="1">
                <a:solidFill>
                  <a:schemeClr val="bg1"/>
                </a:solidFill>
              </a:rPr>
              <a:t>virkelige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verden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 err="1">
                <a:solidFill>
                  <a:schemeClr val="bg1"/>
                </a:solidFill>
              </a:rPr>
              <a:t>kontinuerlig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skala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tid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og</a:t>
            </a:r>
            <a:r>
              <a:rPr lang="en-GB" b="1" dirty="0">
                <a:solidFill>
                  <a:schemeClr val="bg1"/>
                </a:solidFill>
              </a:rPr>
              <a:t> rom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og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b="1" dirty="0" err="1">
                <a:solidFill>
                  <a:schemeClr val="bg1"/>
                </a:solidFill>
              </a:rPr>
              <a:t>kontinuerlig</a:t>
            </a:r>
            <a:r>
              <a:rPr lang="en-GB" b="1" dirty="0">
                <a:solidFill>
                  <a:schemeClr val="bg1"/>
                </a:solidFill>
              </a:rPr>
              <a:t> amplitude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A0E18A-C223-49B1-B9FB-EB5DB68C74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203" y="1240345"/>
            <a:ext cx="5306797" cy="52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037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F8672A-1783-6841-9327-2DE747A9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847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E776F-3C75-682E-E339-600270929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662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E0CCA-B893-183F-60D7-0EAB8753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2832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9A547E-809A-54AE-2305-29F4ECFBF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373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8C8A0-1939-3879-CD1C-89629107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0C5FEB-34D4-1735-BEFD-5C2D9342D9BE}"/>
              </a:ext>
            </a:extLst>
          </p:cNvPr>
          <p:cNvSpPr txBox="1"/>
          <p:nvPr/>
        </p:nvSpPr>
        <p:spPr>
          <a:xfrm>
            <a:off x="3047036" y="3108728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https://www.youtube.com/watch?v=27cedsZpN4w&amp;list=RDewTak16HTHs&amp;index=5</a:t>
            </a:r>
          </a:p>
        </p:txBody>
      </p:sp>
    </p:spTree>
    <p:extLst>
      <p:ext uri="{BB962C8B-B14F-4D97-AF65-F5344CB8AC3E}">
        <p14:creationId xmlns:p14="http://schemas.microsoft.com/office/powerpoint/2010/main" val="377816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80043-3678-2ABA-DED0-063EE0B91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A323F700-5FE4-EBBA-CB15-A6A6B48C4549}"/>
              </a:ext>
            </a:extLst>
          </p:cNvPr>
          <p:cNvSpPr/>
          <p:nvPr/>
        </p:nvSpPr>
        <p:spPr>
          <a:xfrm>
            <a:off x="5949037" y="3777986"/>
            <a:ext cx="641602" cy="442341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55EC4A-AA81-06CD-12D5-1CB7E3F105CE}"/>
              </a:ext>
            </a:extLst>
          </p:cNvPr>
          <p:cNvSpPr/>
          <p:nvPr/>
        </p:nvSpPr>
        <p:spPr>
          <a:xfrm>
            <a:off x="5454398" y="1280160"/>
            <a:ext cx="365490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D459D1-F256-E1BD-22AD-C87C156DDA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9203" y="1240345"/>
            <a:ext cx="5306797" cy="5284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75BFBA-AFEC-57B9-2103-57472E9260B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9788" y="1440906"/>
            <a:ext cx="5176053" cy="50843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9704E2-FCB6-C4CE-7CCA-A7DEC09396E0}"/>
              </a:ext>
            </a:extLst>
          </p:cNvPr>
          <p:cNvSpPr txBox="1"/>
          <p:nvPr/>
        </p:nvSpPr>
        <p:spPr>
          <a:xfrm>
            <a:off x="5819888" y="549771"/>
            <a:ext cx="5301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Et </a:t>
            </a:r>
            <a:r>
              <a:rPr lang="en-GB" b="1" dirty="0" err="1">
                <a:solidFill>
                  <a:schemeClr val="bg1"/>
                </a:solidFill>
              </a:rPr>
              <a:t>digitalt</a:t>
            </a:r>
            <a:r>
              <a:rPr lang="en-GB" b="1" dirty="0">
                <a:solidFill>
                  <a:schemeClr val="bg1"/>
                </a:solidFill>
              </a:rPr>
              <a:t> signal </a:t>
            </a:r>
            <a:r>
              <a:rPr lang="en-GB" dirty="0">
                <a:solidFill>
                  <a:schemeClr val="bg1"/>
                </a:solidFill>
              </a:rPr>
              <a:t>er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representasjon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analogt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r>
              <a:rPr lang="en-GB" dirty="0">
                <a:solidFill>
                  <a:schemeClr val="bg1"/>
                </a:solidFill>
              </a:rPr>
              <a:t>signal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bestemte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diskrét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tidspunkt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hjelp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et sett </a:t>
            </a:r>
            <a:r>
              <a:rPr lang="en-GB" b="1" dirty="0" err="1">
                <a:solidFill>
                  <a:schemeClr val="bg1"/>
                </a:solidFill>
              </a:rPr>
              <a:t>forutbestemte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diskrét</a:t>
            </a:r>
            <a:r>
              <a:rPr lang="en-GB" b="1" dirty="0">
                <a:solidFill>
                  <a:schemeClr val="bg1"/>
                </a:solidFill>
              </a:rPr>
              <a:t>  </a:t>
            </a:r>
            <a:r>
              <a:rPr lang="en-GB" b="1" dirty="0" err="1">
                <a:solidFill>
                  <a:schemeClr val="bg1"/>
                </a:solidFill>
              </a:rPr>
              <a:t>amplituder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BAA875-9844-F86F-14CC-7A962479A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F570768-53CF-F864-E32C-2DA6E85D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1133475"/>
            <a:ext cx="4610100" cy="45910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CC38BD-38DE-0B4A-935A-7F2BCB37D32F}"/>
              </a:ext>
            </a:extLst>
          </p:cNvPr>
          <p:cNvSpPr/>
          <p:nvPr/>
        </p:nvSpPr>
        <p:spPr>
          <a:xfrm>
            <a:off x="5454398" y="1280160"/>
            <a:ext cx="365490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612BE-7F21-9443-8EE6-9516C951135D}"/>
              </a:ext>
            </a:extLst>
          </p:cNvPr>
          <p:cNvSpPr txBox="1"/>
          <p:nvPr/>
        </p:nvSpPr>
        <p:spPr>
          <a:xfrm>
            <a:off x="6000757" y="2097044"/>
            <a:ext cx="60800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Et </a:t>
            </a:r>
            <a:r>
              <a:rPr lang="en-GB" b="1" dirty="0" err="1">
                <a:solidFill>
                  <a:schemeClr val="bg1"/>
                </a:solidFill>
              </a:rPr>
              <a:t>digitalt</a:t>
            </a:r>
            <a:r>
              <a:rPr lang="en-GB" b="1" dirty="0">
                <a:solidFill>
                  <a:schemeClr val="bg1"/>
                </a:solidFill>
              </a:rPr>
              <a:t> signal er </a:t>
            </a:r>
            <a:endParaRPr lang="en-GB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bg1"/>
                </a:solidFill>
              </a:rPr>
              <a:t>Samplet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</a:rPr>
              <a:t>Registrert</a:t>
            </a:r>
            <a:r>
              <a:rPr lang="en-GB" dirty="0">
                <a:solidFill>
                  <a:schemeClr val="bg1"/>
                </a:solidFill>
              </a:rPr>
              <a:t> med et (</a:t>
            </a:r>
            <a:r>
              <a:rPr lang="en-GB" dirty="0" err="1">
                <a:solidFill>
                  <a:schemeClr val="bg1"/>
                </a:solidFill>
              </a:rPr>
              <a:t>vanligvis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en-GB" dirty="0" err="1">
                <a:solidFill>
                  <a:schemeClr val="bg1"/>
                </a:solidFill>
              </a:rPr>
              <a:t>bestemt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tids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eller</a:t>
            </a:r>
            <a:r>
              <a:rPr lang="en-GB" dirty="0">
                <a:solidFill>
                  <a:schemeClr val="bg1"/>
                </a:solidFill>
              </a:rPr>
              <a:t> rom –interval, for </a:t>
            </a:r>
            <a:r>
              <a:rPr lang="en-GB" dirty="0" err="1">
                <a:solidFill>
                  <a:schemeClr val="bg1"/>
                </a:solidFill>
              </a:rPr>
              <a:t>eksempel</a:t>
            </a:r>
            <a:r>
              <a:rPr lang="en-GB" dirty="0">
                <a:solidFill>
                  <a:schemeClr val="bg1"/>
                </a:solidFill>
              </a:rPr>
              <a:t> 1 </a:t>
            </a:r>
            <a:r>
              <a:rPr lang="en-GB" dirty="0" err="1">
                <a:solidFill>
                  <a:schemeClr val="bg1"/>
                </a:solidFill>
              </a:rPr>
              <a:t>temperaturmåling</a:t>
            </a:r>
            <a:r>
              <a:rPr lang="en-GB" dirty="0">
                <a:solidFill>
                  <a:schemeClr val="bg1"/>
                </a:solidFill>
              </a:rPr>
              <a:t> per </a:t>
            </a:r>
            <a:r>
              <a:rPr lang="en-GB" dirty="0" err="1">
                <a:solidFill>
                  <a:schemeClr val="bg1"/>
                </a:solidFill>
              </a:rPr>
              <a:t>sekund</a:t>
            </a:r>
            <a:r>
              <a:rPr lang="en-GB" dirty="0">
                <a:solidFill>
                  <a:schemeClr val="bg1"/>
                </a:solidFill>
              </a:rPr>
              <a:t> (Hz), </a:t>
            </a:r>
            <a:r>
              <a:rPr lang="en-GB" dirty="0" err="1">
                <a:solidFill>
                  <a:schemeClr val="bg1"/>
                </a:solidFill>
              </a:rPr>
              <a:t>eller</a:t>
            </a:r>
            <a:r>
              <a:rPr lang="en-GB" dirty="0">
                <a:solidFill>
                  <a:schemeClr val="bg1"/>
                </a:solidFill>
              </a:rPr>
              <a:t> 160 </a:t>
            </a:r>
            <a:r>
              <a:rPr lang="en-GB" dirty="0" err="1">
                <a:solidFill>
                  <a:schemeClr val="bg1"/>
                </a:solidFill>
              </a:rPr>
              <a:t>piksler</a:t>
            </a:r>
            <a:r>
              <a:rPr lang="en-GB" dirty="0">
                <a:solidFill>
                  <a:schemeClr val="bg1"/>
                </a:solidFill>
              </a:rPr>
              <a:t> per </a:t>
            </a:r>
            <a:r>
              <a:rPr lang="en-GB" dirty="0" err="1">
                <a:solidFill>
                  <a:schemeClr val="bg1"/>
                </a:solidFill>
              </a:rPr>
              <a:t>tomme</a:t>
            </a:r>
            <a:r>
              <a:rPr lang="en-GB" dirty="0">
                <a:solidFill>
                  <a:schemeClr val="bg1"/>
                </a:solidFill>
              </a:rPr>
              <a:t> (DPI)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8E0513-C062-88A2-019D-20FC2586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4" y="1162891"/>
            <a:ext cx="5121039" cy="50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406B5-C6EA-8A49-5DF4-139EB1D46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46C17B-D01B-A7B7-056A-EC89903B43A8}"/>
              </a:ext>
            </a:extLst>
          </p:cNvPr>
          <p:cNvSpPr/>
          <p:nvPr/>
        </p:nvSpPr>
        <p:spPr>
          <a:xfrm>
            <a:off x="5454398" y="1280160"/>
            <a:ext cx="365490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FC877-278A-3034-DBD5-3267F44CB9D7}"/>
              </a:ext>
            </a:extLst>
          </p:cNvPr>
          <p:cNvSpPr txBox="1"/>
          <p:nvPr/>
        </p:nvSpPr>
        <p:spPr>
          <a:xfrm>
            <a:off x="6000757" y="2097044"/>
            <a:ext cx="60800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Et </a:t>
            </a:r>
            <a:r>
              <a:rPr lang="en-GB" b="1" dirty="0" err="1">
                <a:solidFill>
                  <a:schemeClr val="bg1"/>
                </a:solidFill>
              </a:rPr>
              <a:t>digitalt</a:t>
            </a:r>
            <a:r>
              <a:rPr lang="en-GB" b="1" dirty="0">
                <a:solidFill>
                  <a:schemeClr val="bg1"/>
                </a:solidFill>
              </a:rPr>
              <a:t> signal er </a:t>
            </a:r>
            <a:endParaRPr lang="en-GB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bg1"/>
                </a:solidFill>
              </a:rPr>
              <a:t>Samplet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</a:rPr>
              <a:t>Registrert</a:t>
            </a:r>
            <a:r>
              <a:rPr lang="en-GB" dirty="0">
                <a:solidFill>
                  <a:schemeClr val="bg1"/>
                </a:solidFill>
              </a:rPr>
              <a:t> med et (</a:t>
            </a:r>
            <a:r>
              <a:rPr lang="en-GB" dirty="0" err="1">
                <a:solidFill>
                  <a:schemeClr val="bg1"/>
                </a:solidFill>
              </a:rPr>
              <a:t>vanligvis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en-GB" dirty="0" err="1">
                <a:solidFill>
                  <a:schemeClr val="bg1"/>
                </a:solidFill>
              </a:rPr>
              <a:t>bestemt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tids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eller</a:t>
            </a:r>
            <a:r>
              <a:rPr lang="en-GB" dirty="0">
                <a:solidFill>
                  <a:schemeClr val="bg1"/>
                </a:solidFill>
              </a:rPr>
              <a:t> rom –interval, for </a:t>
            </a:r>
            <a:r>
              <a:rPr lang="en-GB" dirty="0" err="1">
                <a:solidFill>
                  <a:schemeClr val="bg1"/>
                </a:solidFill>
              </a:rPr>
              <a:t>eksempel</a:t>
            </a:r>
            <a:r>
              <a:rPr lang="en-GB" dirty="0">
                <a:solidFill>
                  <a:schemeClr val="bg1"/>
                </a:solidFill>
              </a:rPr>
              <a:t> 1 </a:t>
            </a:r>
            <a:r>
              <a:rPr lang="en-GB" dirty="0" err="1">
                <a:solidFill>
                  <a:schemeClr val="bg1"/>
                </a:solidFill>
              </a:rPr>
              <a:t>temperaturmåling</a:t>
            </a:r>
            <a:r>
              <a:rPr lang="en-GB" dirty="0">
                <a:solidFill>
                  <a:schemeClr val="bg1"/>
                </a:solidFill>
              </a:rPr>
              <a:t> per </a:t>
            </a:r>
            <a:r>
              <a:rPr lang="en-GB" dirty="0" err="1">
                <a:solidFill>
                  <a:schemeClr val="bg1"/>
                </a:solidFill>
              </a:rPr>
              <a:t>sekund</a:t>
            </a:r>
            <a:r>
              <a:rPr lang="en-GB" dirty="0">
                <a:solidFill>
                  <a:schemeClr val="bg1"/>
                </a:solidFill>
              </a:rPr>
              <a:t> (Hz), </a:t>
            </a:r>
            <a:r>
              <a:rPr lang="en-GB" dirty="0" err="1">
                <a:solidFill>
                  <a:schemeClr val="bg1"/>
                </a:solidFill>
              </a:rPr>
              <a:t>eller</a:t>
            </a:r>
            <a:r>
              <a:rPr lang="en-GB" dirty="0">
                <a:solidFill>
                  <a:schemeClr val="bg1"/>
                </a:solidFill>
              </a:rPr>
              <a:t> 160 </a:t>
            </a:r>
            <a:r>
              <a:rPr lang="en-GB" dirty="0" err="1">
                <a:solidFill>
                  <a:schemeClr val="bg1"/>
                </a:solidFill>
              </a:rPr>
              <a:t>piksler</a:t>
            </a:r>
            <a:r>
              <a:rPr lang="en-GB" dirty="0">
                <a:solidFill>
                  <a:schemeClr val="bg1"/>
                </a:solidFill>
              </a:rPr>
              <a:t> per </a:t>
            </a:r>
            <a:r>
              <a:rPr lang="en-GB" dirty="0" err="1">
                <a:solidFill>
                  <a:schemeClr val="bg1"/>
                </a:solidFill>
              </a:rPr>
              <a:t>tomme</a:t>
            </a:r>
            <a:r>
              <a:rPr lang="en-GB" dirty="0">
                <a:solidFill>
                  <a:schemeClr val="bg1"/>
                </a:solidFill>
              </a:rPr>
              <a:t> (DPI)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bg1"/>
                </a:solidFill>
              </a:rPr>
              <a:t>Kvantisert</a:t>
            </a:r>
            <a:r>
              <a:rPr lang="en-GB" b="1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bg1"/>
                </a:solidFill>
              </a:rPr>
              <a:t> Kan </a:t>
            </a:r>
            <a:r>
              <a:rPr lang="en-GB" dirty="0" err="1">
                <a:solidFill>
                  <a:schemeClr val="bg1"/>
                </a:solidFill>
              </a:rPr>
              <a:t>kun</a:t>
            </a:r>
            <a:r>
              <a:rPr lang="en-GB" dirty="0">
                <a:solidFill>
                  <a:schemeClr val="bg1"/>
                </a:solidFill>
              </a:rPr>
              <a:t> ha et </a:t>
            </a:r>
            <a:r>
              <a:rPr lang="en-GB" dirty="0" err="1">
                <a:solidFill>
                  <a:schemeClr val="bg1"/>
                </a:solidFill>
              </a:rPr>
              <a:t>endelig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antall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amplituder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antall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nivåer</a:t>
            </a:r>
            <a:r>
              <a:rPr lang="en-GB" dirty="0">
                <a:solidFill>
                  <a:schemeClr val="bg1"/>
                </a:solidFill>
              </a:rPr>
              <a:t>), </a:t>
            </a:r>
            <a:r>
              <a:rPr lang="en-GB" dirty="0" err="1">
                <a:solidFill>
                  <a:schemeClr val="bg1"/>
                </a:solidFill>
              </a:rPr>
              <a:t>gitt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lengden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binært</a:t>
            </a:r>
            <a:r>
              <a:rPr lang="en-GB" dirty="0">
                <a:solidFill>
                  <a:schemeClr val="bg1"/>
                </a:solidFill>
              </a:rPr>
              <a:t> tall. For </a:t>
            </a:r>
            <a:r>
              <a:rPr lang="en-GB" dirty="0" err="1">
                <a:solidFill>
                  <a:schemeClr val="bg1"/>
                </a:solidFill>
              </a:rPr>
              <a:t>eksempel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vil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tosifret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binært</a:t>
            </a:r>
            <a:r>
              <a:rPr lang="en-GB" dirty="0">
                <a:solidFill>
                  <a:schemeClr val="bg1"/>
                </a:solidFill>
              </a:rPr>
              <a:t> tall </a:t>
            </a:r>
            <a:r>
              <a:rPr lang="en-GB" dirty="0" err="1">
                <a:solidFill>
                  <a:schemeClr val="bg1"/>
                </a:solidFill>
              </a:rPr>
              <a:t>gi</a:t>
            </a:r>
            <a:r>
              <a:rPr lang="en-GB" dirty="0">
                <a:solidFill>
                  <a:schemeClr val="bg1"/>
                </a:solidFill>
              </a:rPr>
              <a:t> fire </a:t>
            </a:r>
            <a:r>
              <a:rPr lang="en-GB" dirty="0" err="1">
                <a:solidFill>
                  <a:schemeClr val="bg1"/>
                </a:solidFill>
              </a:rPr>
              <a:t>nivåer</a:t>
            </a:r>
            <a:r>
              <a:rPr lang="en-GB" dirty="0">
                <a:solidFill>
                  <a:schemeClr val="bg1"/>
                </a:solidFill>
              </a:rPr>
              <a:t>: 00,</a:t>
            </a:r>
          </a:p>
          <a:p>
            <a:r>
              <a:rPr lang="en-GB" dirty="0">
                <a:solidFill>
                  <a:schemeClr val="bg1"/>
                </a:solidFill>
              </a:rPr>
              <a:t>      01, 10, </a:t>
            </a:r>
            <a:r>
              <a:rPr lang="en-GB" dirty="0" err="1">
                <a:solidFill>
                  <a:schemeClr val="bg1"/>
                </a:solidFill>
              </a:rPr>
              <a:t>og</a:t>
            </a:r>
            <a:r>
              <a:rPr lang="en-GB" dirty="0">
                <a:solidFill>
                  <a:schemeClr val="bg1"/>
                </a:solidFill>
              </a:rPr>
              <a:t> 11.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4C25F4-E267-E004-E32F-E254CCD3B97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835" y="1162892"/>
            <a:ext cx="5176053" cy="50843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BCFBBB-1877-2189-A553-FBF8B1A49E49}"/>
              </a:ext>
            </a:extLst>
          </p:cNvPr>
          <p:cNvSpPr txBox="1"/>
          <p:nvPr/>
        </p:nvSpPr>
        <p:spPr>
          <a:xfrm>
            <a:off x="1171575" y="406699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∆t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5C212-5AC4-C416-978E-EAF1BA7CB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35" y="1162892"/>
            <a:ext cx="5121039" cy="50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2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58E7C5-801F-92FB-BB9E-E3B65E188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879F3FC-D811-979A-997B-B63E1C6990AE}"/>
              </a:ext>
            </a:extLst>
          </p:cNvPr>
          <p:cNvSpPr/>
          <p:nvPr/>
        </p:nvSpPr>
        <p:spPr>
          <a:xfrm>
            <a:off x="5454398" y="1280160"/>
            <a:ext cx="365490" cy="44660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4863D-D843-58D9-29A6-D7DD0F9F48C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835" y="1162892"/>
            <a:ext cx="5176053" cy="5084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E268A9-5175-8A46-E336-33BB4AD6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35" y="1162892"/>
            <a:ext cx="5121039" cy="5084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7E89B9-86C9-FA5A-E99D-2A13257F4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34" y="1162891"/>
            <a:ext cx="5121039" cy="50843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D1D78F-A7A1-0549-BC6B-8807207E6543}"/>
              </a:ext>
            </a:extLst>
          </p:cNvPr>
          <p:cNvSpPr txBox="1"/>
          <p:nvPr/>
        </p:nvSpPr>
        <p:spPr>
          <a:xfrm>
            <a:off x="6000757" y="2097044"/>
            <a:ext cx="60800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Et </a:t>
            </a:r>
            <a:r>
              <a:rPr lang="en-GB" b="1" dirty="0" err="1">
                <a:solidFill>
                  <a:schemeClr val="bg1"/>
                </a:solidFill>
              </a:rPr>
              <a:t>digitalt</a:t>
            </a:r>
            <a:r>
              <a:rPr lang="en-GB" b="1" dirty="0">
                <a:solidFill>
                  <a:schemeClr val="bg1"/>
                </a:solidFill>
              </a:rPr>
              <a:t> signal er </a:t>
            </a:r>
            <a:endParaRPr lang="en-GB" dirty="0">
              <a:solidFill>
                <a:schemeClr val="bg1"/>
              </a:solidFill>
            </a:endParaRPr>
          </a:p>
          <a:p>
            <a:endParaRPr lang="en-GB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bg1"/>
                </a:solidFill>
              </a:rPr>
              <a:t>Samplet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dirty="0" err="1">
                <a:solidFill>
                  <a:schemeClr val="bg1"/>
                </a:solidFill>
              </a:rPr>
              <a:t>Registrert</a:t>
            </a:r>
            <a:r>
              <a:rPr lang="en-GB" dirty="0">
                <a:solidFill>
                  <a:schemeClr val="bg1"/>
                </a:solidFill>
              </a:rPr>
              <a:t> med et (</a:t>
            </a:r>
            <a:r>
              <a:rPr lang="en-GB" dirty="0" err="1">
                <a:solidFill>
                  <a:schemeClr val="bg1"/>
                </a:solidFill>
              </a:rPr>
              <a:t>vanligvis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en-GB" dirty="0" err="1">
                <a:solidFill>
                  <a:schemeClr val="bg1"/>
                </a:solidFill>
              </a:rPr>
              <a:t>bestemt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tids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eller</a:t>
            </a:r>
            <a:r>
              <a:rPr lang="en-GB" dirty="0">
                <a:solidFill>
                  <a:schemeClr val="bg1"/>
                </a:solidFill>
              </a:rPr>
              <a:t> rom –interval, for </a:t>
            </a:r>
            <a:r>
              <a:rPr lang="en-GB" dirty="0" err="1">
                <a:solidFill>
                  <a:schemeClr val="bg1"/>
                </a:solidFill>
              </a:rPr>
              <a:t>eksempel</a:t>
            </a:r>
            <a:r>
              <a:rPr lang="en-GB" dirty="0">
                <a:solidFill>
                  <a:schemeClr val="bg1"/>
                </a:solidFill>
              </a:rPr>
              <a:t> 1 </a:t>
            </a:r>
            <a:r>
              <a:rPr lang="en-GB" dirty="0" err="1">
                <a:solidFill>
                  <a:schemeClr val="bg1"/>
                </a:solidFill>
              </a:rPr>
              <a:t>temperaturmåling</a:t>
            </a:r>
            <a:r>
              <a:rPr lang="en-GB" dirty="0">
                <a:solidFill>
                  <a:schemeClr val="bg1"/>
                </a:solidFill>
              </a:rPr>
              <a:t> per </a:t>
            </a:r>
            <a:r>
              <a:rPr lang="en-GB" dirty="0" err="1">
                <a:solidFill>
                  <a:schemeClr val="bg1"/>
                </a:solidFill>
              </a:rPr>
              <a:t>sekund</a:t>
            </a:r>
            <a:r>
              <a:rPr lang="en-GB" dirty="0">
                <a:solidFill>
                  <a:schemeClr val="bg1"/>
                </a:solidFill>
              </a:rPr>
              <a:t> (Hz), </a:t>
            </a:r>
            <a:r>
              <a:rPr lang="en-GB" dirty="0" err="1">
                <a:solidFill>
                  <a:schemeClr val="bg1"/>
                </a:solidFill>
              </a:rPr>
              <a:t>eller</a:t>
            </a:r>
            <a:r>
              <a:rPr lang="en-GB" dirty="0">
                <a:solidFill>
                  <a:schemeClr val="bg1"/>
                </a:solidFill>
              </a:rPr>
              <a:t> 160 </a:t>
            </a:r>
            <a:r>
              <a:rPr lang="en-GB" dirty="0" err="1">
                <a:solidFill>
                  <a:schemeClr val="bg1"/>
                </a:solidFill>
              </a:rPr>
              <a:t>piksler</a:t>
            </a:r>
            <a:r>
              <a:rPr lang="en-GB" dirty="0">
                <a:solidFill>
                  <a:schemeClr val="bg1"/>
                </a:solidFill>
              </a:rPr>
              <a:t> per </a:t>
            </a:r>
            <a:r>
              <a:rPr lang="en-GB" dirty="0" err="1">
                <a:solidFill>
                  <a:schemeClr val="bg1"/>
                </a:solidFill>
              </a:rPr>
              <a:t>tomme</a:t>
            </a:r>
            <a:r>
              <a:rPr lang="en-GB" dirty="0">
                <a:solidFill>
                  <a:schemeClr val="bg1"/>
                </a:solidFill>
              </a:rPr>
              <a:t> (DPI)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bg1"/>
                </a:solidFill>
              </a:rPr>
              <a:t>Kvantisert</a:t>
            </a:r>
            <a:r>
              <a:rPr lang="en-GB" b="1" dirty="0">
                <a:solidFill>
                  <a:schemeClr val="bg1"/>
                </a:solidFill>
              </a:rPr>
              <a:t>:</a:t>
            </a:r>
            <a:r>
              <a:rPr lang="en-GB" dirty="0">
                <a:solidFill>
                  <a:schemeClr val="bg1"/>
                </a:solidFill>
              </a:rPr>
              <a:t> Kan </a:t>
            </a:r>
            <a:r>
              <a:rPr lang="en-GB" dirty="0" err="1">
                <a:solidFill>
                  <a:schemeClr val="bg1"/>
                </a:solidFill>
              </a:rPr>
              <a:t>kun</a:t>
            </a:r>
            <a:r>
              <a:rPr lang="en-GB" dirty="0">
                <a:solidFill>
                  <a:schemeClr val="bg1"/>
                </a:solidFill>
              </a:rPr>
              <a:t> ha et </a:t>
            </a:r>
            <a:r>
              <a:rPr lang="en-GB" dirty="0" err="1">
                <a:solidFill>
                  <a:schemeClr val="bg1"/>
                </a:solidFill>
              </a:rPr>
              <a:t>endelig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antall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amplituder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antall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nivåer</a:t>
            </a:r>
            <a:r>
              <a:rPr lang="en-GB" dirty="0">
                <a:solidFill>
                  <a:schemeClr val="bg1"/>
                </a:solidFill>
              </a:rPr>
              <a:t>), </a:t>
            </a:r>
            <a:r>
              <a:rPr lang="en-GB" dirty="0" err="1">
                <a:solidFill>
                  <a:schemeClr val="bg1"/>
                </a:solidFill>
              </a:rPr>
              <a:t>gitt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ved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lengden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på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binært</a:t>
            </a:r>
            <a:r>
              <a:rPr lang="en-GB" dirty="0">
                <a:solidFill>
                  <a:schemeClr val="bg1"/>
                </a:solidFill>
              </a:rPr>
              <a:t> tall. For </a:t>
            </a:r>
            <a:r>
              <a:rPr lang="en-GB" dirty="0" err="1">
                <a:solidFill>
                  <a:schemeClr val="bg1"/>
                </a:solidFill>
              </a:rPr>
              <a:t>eksempel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vil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tosifret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binært</a:t>
            </a:r>
            <a:r>
              <a:rPr lang="en-GB" dirty="0">
                <a:solidFill>
                  <a:schemeClr val="bg1"/>
                </a:solidFill>
              </a:rPr>
              <a:t> tall </a:t>
            </a:r>
            <a:r>
              <a:rPr lang="en-GB" dirty="0" err="1">
                <a:solidFill>
                  <a:schemeClr val="bg1"/>
                </a:solidFill>
              </a:rPr>
              <a:t>gi</a:t>
            </a:r>
            <a:r>
              <a:rPr lang="en-GB" dirty="0">
                <a:solidFill>
                  <a:schemeClr val="bg1"/>
                </a:solidFill>
              </a:rPr>
              <a:t> fire </a:t>
            </a:r>
            <a:r>
              <a:rPr lang="en-GB" dirty="0" err="1">
                <a:solidFill>
                  <a:schemeClr val="bg1"/>
                </a:solidFill>
              </a:rPr>
              <a:t>nivåer</a:t>
            </a:r>
            <a:r>
              <a:rPr lang="en-GB" dirty="0">
                <a:solidFill>
                  <a:schemeClr val="bg1"/>
                </a:solidFill>
              </a:rPr>
              <a:t>: 00,</a:t>
            </a:r>
          </a:p>
          <a:p>
            <a:r>
              <a:rPr lang="en-GB" dirty="0">
                <a:solidFill>
                  <a:schemeClr val="bg1"/>
                </a:solidFill>
              </a:rPr>
              <a:t>      01, 10, </a:t>
            </a:r>
            <a:r>
              <a:rPr lang="en-GB" dirty="0" err="1">
                <a:solidFill>
                  <a:schemeClr val="bg1"/>
                </a:solidFill>
              </a:rPr>
              <a:t>og</a:t>
            </a:r>
            <a:r>
              <a:rPr lang="en-GB" dirty="0">
                <a:solidFill>
                  <a:schemeClr val="bg1"/>
                </a:solidFill>
              </a:rPr>
              <a:t> 11.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612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1669</Words>
  <Application>Microsoft Office PowerPoint</Application>
  <PresentationFormat>Widescreen</PresentationFormat>
  <Paragraphs>281</Paragraphs>
  <Slides>54</Slides>
  <Notes>34</Notes>
  <HiddenSlides>1</HiddenSlides>
  <MMClips>13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Knut Ola Dølven</dc:creator>
  <cp:lastModifiedBy>Knut Ola Dølven</cp:lastModifiedBy>
  <cp:revision>1</cp:revision>
  <dcterms:created xsi:type="dcterms:W3CDTF">2025-06-24T15:12:05Z</dcterms:created>
  <dcterms:modified xsi:type="dcterms:W3CDTF">2025-06-25T23:19:50Z</dcterms:modified>
</cp:coreProperties>
</file>