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89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9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6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4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9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94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4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B700-2E9F-41C5-BC19-DDF0453F95B5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037A-C7E1-473C-975B-1477FC922E6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sevier.com/about/partnerships/sdg-research-mapping-initiat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rora-network-global.github.io/sdg-queries/" TargetMode="External"/><Relationship Id="rId2" Type="http://schemas.openxmlformats.org/officeDocument/2006/relationships/hyperlink" Target="https://sdgresources.relx.com/match-research-to-sdg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AI for societal challenges:</a:t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 err="1" smtClean="0"/>
              <a:t>bibliometric</a:t>
            </a:r>
            <a:r>
              <a:rPr lang="en-GB" dirty="0" smtClean="0"/>
              <a:t> analysis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02567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Stefano Bianchini</a:t>
            </a:r>
          </a:p>
          <a:p>
            <a:r>
              <a:rPr lang="en-GB" dirty="0" smtClean="0"/>
              <a:t>BETA – </a:t>
            </a:r>
            <a:r>
              <a:rPr lang="en-GB" dirty="0" err="1" smtClean="0"/>
              <a:t>Université</a:t>
            </a:r>
            <a:r>
              <a:rPr lang="en-GB" dirty="0" smtClean="0"/>
              <a:t> de Strasbourg</a:t>
            </a:r>
          </a:p>
          <a:p>
            <a:endParaRPr lang="en-GB" dirty="0"/>
          </a:p>
          <a:p>
            <a:r>
              <a:rPr lang="en-GB" b="1" dirty="0"/>
              <a:t>A1 </a:t>
            </a:r>
            <a:r>
              <a:rPr lang="en-GB" b="1" dirty="0" err="1"/>
              <a:t>transitoire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78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(must!) readings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del </a:t>
            </a:r>
            <a:r>
              <a:rPr lang="en-GB" dirty="0"/>
              <a:t>Río Castro, G., </a:t>
            </a:r>
            <a:r>
              <a:rPr lang="en-GB" dirty="0" err="1"/>
              <a:t>Fernández</a:t>
            </a:r>
            <a:r>
              <a:rPr lang="en-GB" dirty="0"/>
              <a:t>, M. C. G., &amp; </a:t>
            </a:r>
            <a:r>
              <a:rPr lang="en-GB" dirty="0" err="1"/>
              <a:t>Colsa</a:t>
            </a:r>
            <a:r>
              <a:rPr lang="en-GB" dirty="0"/>
              <a:t>, Á. U. (2020). Unleashing the convergence amid digitalization and sustainability towards pursuing the Sustainable Development Goals (SDGs): A holistic review. </a:t>
            </a:r>
            <a:r>
              <a:rPr lang="en-GB" i="1" dirty="0"/>
              <a:t>Journal of Cleaner Production</a:t>
            </a:r>
            <a:r>
              <a:rPr lang="en-GB" dirty="0"/>
              <a:t>, 122204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Elsevier (2019). </a:t>
            </a:r>
            <a:r>
              <a:rPr lang="en-GB" dirty="0" smtClean="0">
                <a:hlinkClick r:id="rId2"/>
              </a:rPr>
              <a:t>https://www.elsevier.com/about/partnerships/sdg-research-mapping-initiative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Griggs, D., Stafford-Smith, M., Gaffney, O., </a:t>
            </a:r>
            <a:r>
              <a:rPr lang="en-GB" dirty="0" err="1"/>
              <a:t>Rockström</a:t>
            </a:r>
            <a:r>
              <a:rPr lang="en-GB" dirty="0"/>
              <a:t>, J., </a:t>
            </a:r>
            <a:r>
              <a:rPr lang="en-GB" dirty="0" err="1"/>
              <a:t>Öhman</a:t>
            </a:r>
            <a:r>
              <a:rPr lang="en-GB" dirty="0"/>
              <a:t>, M. C., </a:t>
            </a:r>
            <a:r>
              <a:rPr lang="en-GB" dirty="0" err="1"/>
              <a:t>Shyamsundar</a:t>
            </a:r>
            <a:r>
              <a:rPr lang="en-GB" dirty="0"/>
              <a:t>, P., ... &amp; Noble, I. (2013). Sustainable development goals for people and planet. </a:t>
            </a:r>
            <a:r>
              <a:rPr lang="en-GB" i="1" dirty="0"/>
              <a:t>Nature</a:t>
            </a:r>
            <a:r>
              <a:rPr lang="en-GB" dirty="0"/>
              <a:t>, </a:t>
            </a:r>
            <a:r>
              <a:rPr lang="en-GB" i="1" dirty="0"/>
              <a:t>495</a:t>
            </a:r>
            <a:r>
              <a:rPr lang="en-GB" dirty="0"/>
              <a:t>(7441), 305-307.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Vinuesa</a:t>
            </a:r>
            <a:r>
              <a:rPr lang="en-GB" dirty="0"/>
              <a:t>, R., </a:t>
            </a:r>
            <a:r>
              <a:rPr lang="en-GB" dirty="0" err="1"/>
              <a:t>Azizpour</a:t>
            </a:r>
            <a:r>
              <a:rPr lang="en-GB" dirty="0"/>
              <a:t>, H., </a:t>
            </a:r>
            <a:r>
              <a:rPr lang="en-GB" dirty="0" err="1"/>
              <a:t>Leite</a:t>
            </a:r>
            <a:r>
              <a:rPr lang="en-GB" dirty="0"/>
              <a:t>, I., Balaam, M., </a:t>
            </a:r>
            <a:r>
              <a:rPr lang="en-GB" dirty="0" err="1"/>
              <a:t>Dignum</a:t>
            </a:r>
            <a:r>
              <a:rPr lang="en-GB" dirty="0"/>
              <a:t>, V., </a:t>
            </a:r>
            <a:r>
              <a:rPr lang="en-GB" dirty="0" err="1"/>
              <a:t>Domisch</a:t>
            </a:r>
            <a:r>
              <a:rPr lang="en-GB" dirty="0"/>
              <a:t>, S., ... &amp; </a:t>
            </a:r>
            <a:r>
              <a:rPr lang="en-GB" dirty="0" err="1"/>
              <a:t>Nerini</a:t>
            </a:r>
            <a:r>
              <a:rPr lang="en-GB" dirty="0"/>
              <a:t>, F. F. (2020). The role of artificial intelligence in achieving the Sustainable Development Goals. </a:t>
            </a:r>
            <a:r>
              <a:rPr lang="en-GB" i="1" dirty="0"/>
              <a:t>Nature communications</a:t>
            </a:r>
            <a:r>
              <a:rPr lang="en-GB" dirty="0"/>
              <a:t>, </a:t>
            </a:r>
            <a:r>
              <a:rPr lang="en-GB" i="1" dirty="0"/>
              <a:t>11</a:t>
            </a:r>
            <a:r>
              <a:rPr lang="en-GB" dirty="0"/>
              <a:t>(1), 1-10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25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transformation </a:t>
            </a:r>
            <a:r>
              <a:rPr lang="en-GB" i="1" dirty="0" smtClean="0"/>
              <a:t>vis-à-vis</a:t>
            </a:r>
            <a:r>
              <a:rPr lang="en-GB" dirty="0" smtClean="0"/>
              <a:t> Sustainability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Unlike </a:t>
            </a:r>
            <a:r>
              <a:rPr lang="en-GB" dirty="0"/>
              <a:t>past technological revolutions, </a:t>
            </a:r>
            <a:r>
              <a:rPr lang="en-GB" i="1" u="sng" dirty="0"/>
              <a:t>digital transformation</a:t>
            </a:r>
            <a:r>
              <a:rPr lang="en-GB" u="sng" dirty="0"/>
              <a:t> </a:t>
            </a:r>
            <a:r>
              <a:rPr lang="en-GB" dirty="0"/>
              <a:t>comes at a time of profound interdependent changes including global warming, migration, an aging population, and new geopolitical </a:t>
            </a:r>
            <a:r>
              <a:rPr lang="en-GB" dirty="0" smtClean="0"/>
              <a:t>tensions</a:t>
            </a:r>
          </a:p>
          <a:p>
            <a:r>
              <a:rPr lang="en-GB" dirty="0"/>
              <a:t>It will cause great stress on our economic, social and political systems, creating some preconditions for </a:t>
            </a:r>
            <a:r>
              <a:rPr lang="en-GB" i="1" u="sng" dirty="0"/>
              <a:t>sustainability</a:t>
            </a:r>
            <a:r>
              <a:rPr lang="en-GB" dirty="0"/>
              <a:t>, but undermining </a:t>
            </a:r>
            <a:r>
              <a:rPr lang="en-GB" dirty="0" smtClean="0"/>
              <a:t>others</a:t>
            </a:r>
          </a:p>
          <a:p>
            <a:r>
              <a:rPr lang="en-GB" dirty="0" smtClean="0"/>
              <a:t>Sustainability </a:t>
            </a:r>
            <a:r>
              <a:rPr lang="en-GB" dirty="0"/>
              <a:t>can be understood as the result of a balanced articulation of the three pillars – social, economic, environmental – including good governance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13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8" y="518677"/>
            <a:ext cx="9948655" cy="57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 for good?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2640" y="178787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Some Pros</a:t>
            </a:r>
          </a:p>
          <a:p>
            <a:pPr lvl="1"/>
            <a:r>
              <a:rPr lang="en-GB" dirty="0" smtClean="0"/>
              <a:t>Support green </a:t>
            </a:r>
            <a:r>
              <a:rPr lang="en-GB" dirty="0"/>
              <a:t>transition through smarter energy </a:t>
            </a:r>
            <a:r>
              <a:rPr lang="en-GB" dirty="0" smtClean="0"/>
              <a:t>management</a:t>
            </a:r>
          </a:p>
          <a:p>
            <a:pPr lvl="1"/>
            <a:r>
              <a:rPr lang="en-GB" dirty="0" smtClean="0"/>
              <a:t>Virtual </a:t>
            </a:r>
            <a:r>
              <a:rPr lang="en-GB" dirty="0"/>
              <a:t>and augmented realities </a:t>
            </a:r>
            <a:r>
              <a:rPr lang="en-GB" dirty="0" smtClean="0"/>
              <a:t>empowered by AI can </a:t>
            </a:r>
            <a:r>
              <a:rPr lang="en-GB" dirty="0"/>
              <a:t>enable transnational communication networks, thereby stimulating cultural </a:t>
            </a:r>
            <a:r>
              <a:rPr lang="en-GB" dirty="0" smtClean="0"/>
              <a:t>diversity</a:t>
            </a:r>
          </a:p>
          <a:p>
            <a:endParaRPr lang="en-GB" dirty="0" smtClean="0"/>
          </a:p>
          <a:p>
            <a:r>
              <a:rPr lang="en-GB" dirty="0" smtClean="0"/>
              <a:t>Some Cons</a:t>
            </a:r>
          </a:p>
          <a:p>
            <a:pPr lvl="1"/>
            <a:r>
              <a:rPr lang="en-GB" dirty="0" smtClean="0"/>
              <a:t>Data processing requires (massive) </a:t>
            </a:r>
            <a:r>
              <a:rPr lang="en-GB" dirty="0"/>
              <a:t>computing centres, which are high energy intensive and thus responsible for a high carbon footprint </a:t>
            </a:r>
            <a:endParaRPr lang="en-GB" dirty="0" smtClean="0"/>
          </a:p>
          <a:p>
            <a:pPr lvl="1"/>
            <a:r>
              <a:rPr lang="en-GB" dirty="0" smtClean="0"/>
              <a:t>Digitally-driven </a:t>
            </a:r>
            <a:r>
              <a:rPr lang="en-GB" dirty="0"/>
              <a:t>configurations of the economic, social, political and cultural systems may disempower individuals and amplify </a:t>
            </a:r>
            <a:r>
              <a:rPr lang="en-GB" dirty="0" smtClean="0"/>
              <a:t>disparities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79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project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2640" y="178787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Mapping the </a:t>
            </a:r>
            <a:r>
              <a:rPr lang="en-GB" dirty="0" smtClean="0"/>
              <a:t>inter-linkages </a:t>
            </a:r>
            <a:r>
              <a:rPr lang="en-GB" dirty="0"/>
              <a:t>between digital transformation and the </a:t>
            </a:r>
            <a:r>
              <a:rPr lang="en-GB" dirty="0" smtClean="0"/>
              <a:t>Sustainable Development Goals (SDGs) </a:t>
            </a:r>
            <a:r>
              <a:rPr lang="en-GB" dirty="0"/>
              <a:t>in research and </a:t>
            </a:r>
            <a:r>
              <a:rPr lang="en-GB" dirty="0" smtClean="0"/>
              <a:t>innovation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Assessing the contribution – i.e., enabling, neutral, or inhibiting – of digital transformation on the achievement of the SDGs and the targets </a:t>
            </a:r>
            <a:r>
              <a:rPr lang="en-GB" dirty="0" smtClean="0"/>
              <a:t>therein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8114" y="0"/>
            <a:ext cx="11051796" cy="1325563"/>
          </a:xfrm>
        </p:spPr>
        <p:txBody>
          <a:bodyPr/>
          <a:lstStyle/>
          <a:p>
            <a:r>
              <a:rPr lang="en-GB" dirty="0" smtClean="0"/>
              <a:t>See </a:t>
            </a:r>
            <a:r>
              <a:rPr lang="en-GB" dirty="0" err="1" smtClean="0"/>
              <a:t>Vinuesa</a:t>
            </a:r>
            <a:r>
              <a:rPr lang="en-GB" dirty="0" smtClean="0"/>
              <a:t> et al. (2020 Nature) 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6" y="1298834"/>
            <a:ext cx="6162239" cy="424209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03" y="1298835"/>
            <a:ext cx="5576710" cy="19794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03" y="3387132"/>
            <a:ext cx="5498852" cy="21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map AI for SDGs?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2640" y="178787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Publication statistics (Web of Science – available through the ENT)</a:t>
            </a:r>
          </a:p>
          <a:p>
            <a:r>
              <a:rPr lang="en-GB" dirty="0" smtClean="0"/>
              <a:t>List of keywords in the title and abstract of scientific publication</a:t>
            </a:r>
          </a:p>
          <a:p>
            <a:r>
              <a:rPr lang="en-GB" dirty="0" smtClean="0">
                <a:hlinkClick r:id="rId2"/>
              </a:rPr>
              <a:t>https://sdgresources.relx.com/match-research-to-sdgs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https://aurora-network-global.github.io/sdg-queries/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First step:</a:t>
            </a:r>
            <a:endParaRPr lang="en-GB" dirty="0"/>
          </a:p>
          <a:p>
            <a:pPr lvl="1"/>
            <a:r>
              <a:rPr lang="en-GB" dirty="0" smtClean="0"/>
              <a:t>Choose one or two SDGs, find the query, and retrieve publications from </a:t>
            </a:r>
            <a:r>
              <a:rPr lang="en-GB" dirty="0" err="1" smtClean="0"/>
              <a:t>WoS</a:t>
            </a:r>
            <a:endParaRPr lang="en-GB" dirty="0" smtClean="0"/>
          </a:p>
          <a:p>
            <a:pPr lvl="1"/>
            <a:r>
              <a:rPr lang="en-GB" dirty="0" smtClean="0"/>
              <a:t>From that sample, identify publications that involve AI technologies [list of keywords] </a:t>
            </a:r>
          </a:p>
        </p:txBody>
      </p:sp>
    </p:spTree>
    <p:extLst>
      <p:ext uri="{BB962C8B-B14F-4D97-AF65-F5344CB8AC3E}">
        <p14:creationId xmlns:p14="http://schemas.microsoft.com/office/powerpoint/2010/main" val="411954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7" y="264863"/>
            <a:ext cx="9693736" cy="61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map AI for SDGs?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2640" y="178787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Provide </a:t>
            </a:r>
            <a:r>
              <a:rPr lang="en-GB" i="1" u="sng" dirty="0" smtClean="0"/>
              <a:t>descriptive evidence</a:t>
            </a:r>
            <a:r>
              <a:rPr lang="en-GB" dirty="0" smtClean="0"/>
              <a:t>, ideally in the form of </a:t>
            </a:r>
            <a:r>
              <a:rPr lang="en-GB" i="1" dirty="0" smtClean="0"/>
              <a:t>interactive dashboard</a:t>
            </a:r>
            <a:r>
              <a:rPr lang="en-GB" dirty="0" smtClean="0"/>
              <a:t>. For example: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ime evolution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ountries involved and their collaboration (e.g. network analysis) 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ain application areas (e.g. word clouds)</a:t>
            </a:r>
          </a:p>
          <a:p>
            <a:endParaRPr lang="en-GB" dirty="0"/>
          </a:p>
          <a:p>
            <a:r>
              <a:rPr lang="en-GB" i="1" u="sng" dirty="0" smtClean="0"/>
              <a:t>Sentiment analysis</a:t>
            </a:r>
            <a:r>
              <a:rPr lang="en-GB" dirty="0" smtClean="0"/>
              <a:t> on the abstracts to detect the role of AI for achieving the SDG(s)</a:t>
            </a:r>
          </a:p>
        </p:txBody>
      </p:sp>
    </p:spTree>
    <p:extLst>
      <p:ext uri="{BB962C8B-B14F-4D97-AF65-F5344CB8AC3E}">
        <p14:creationId xmlns:p14="http://schemas.microsoft.com/office/powerpoint/2010/main" val="282059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401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AI for societal challenges: A bibliometric analysis</vt:lpstr>
      <vt:lpstr>Digital transformation vis-à-vis Sustainability</vt:lpstr>
      <vt:lpstr>Presentazione standard di PowerPoint</vt:lpstr>
      <vt:lpstr>AI for good?</vt:lpstr>
      <vt:lpstr>The project </vt:lpstr>
      <vt:lpstr>See Vinuesa et al. (2020 Nature) </vt:lpstr>
      <vt:lpstr>How to map AI for SDGs? </vt:lpstr>
      <vt:lpstr>Presentazione standard di PowerPoint</vt:lpstr>
      <vt:lpstr>How to map AI for SDGs? </vt:lpstr>
      <vt:lpstr>Some (must!) readings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societal challenges</dc:title>
  <dc:creator>Stefano Bianchini</dc:creator>
  <cp:lastModifiedBy>Stefano Bianchini</cp:lastModifiedBy>
  <cp:revision>13</cp:revision>
  <dcterms:created xsi:type="dcterms:W3CDTF">2021-09-10T05:34:53Z</dcterms:created>
  <dcterms:modified xsi:type="dcterms:W3CDTF">2021-09-10T07:34:07Z</dcterms:modified>
</cp:coreProperties>
</file>