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2"/>
  </p:notesMasterIdLst>
  <p:handoutMasterIdLst>
    <p:handoutMasterId r:id="rId23"/>
  </p:handoutMasterIdLst>
  <p:sldIdLst>
    <p:sldId id="482" r:id="rId5"/>
    <p:sldId id="498" r:id="rId6"/>
    <p:sldId id="907" r:id="rId7"/>
    <p:sldId id="864" r:id="rId8"/>
    <p:sldId id="895" r:id="rId9"/>
    <p:sldId id="894" r:id="rId10"/>
    <p:sldId id="898" r:id="rId11"/>
    <p:sldId id="899" r:id="rId12"/>
    <p:sldId id="901" r:id="rId13"/>
    <p:sldId id="903" r:id="rId14"/>
    <p:sldId id="904" r:id="rId15"/>
    <p:sldId id="905" r:id="rId16"/>
    <p:sldId id="906" r:id="rId17"/>
    <p:sldId id="902" r:id="rId18"/>
    <p:sldId id="900" r:id="rId19"/>
    <p:sldId id="897" r:id="rId20"/>
    <p:sldId id="875" r:id="rId21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2DD8D28-377F-4711-A693-52248043CFA2}">
          <p14:sldIdLst>
            <p14:sldId id="482"/>
            <p14:sldId id="498"/>
            <p14:sldId id="907"/>
            <p14:sldId id="864"/>
            <p14:sldId id="895"/>
            <p14:sldId id="894"/>
            <p14:sldId id="898"/>
            <p14:sldId id="899"/>
            <p14:sldId id="901"/>
            <p14:sldId id="903"/>
            <p14:sldId id="904"/>
            <p14:sldId id="905"/>
            <p14:sldId id="906"/>
            <p14:sldId id="902"/>
            <p14:sldId id="900"/>
            <p14:sldId id="897"/>
            <p14:sldId id="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환 고" initials="동고" lastIdx="3" clrIdx="0">
    <p:extLst>
      <p:ext uri="{19B8F6BF-5375-455C-9EA6-DF929625EA0E}">
        <p15:presenceInfo xmlns:p15="http://schemas.microsoft.com/office/powerpoint/2012/main" userId="e2e8db8f48417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161"/>
    <a:srgbClr val="D883FF"/>
    <a:srgbClr val="F3EFE4"/>
    <a:srgbClr val="FFF6DF"/>
    <a:srgbClr val="F6F3FF"/>
    <a:srgbClr val="FADAB0"/>
    <a:srgbClr val="ABABFF"/>
    <a:srgbClr val="CCCCFF"/>
    <a:srgbClr val="E5EBF8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7" autoAdjust="0"/>
    <p:restoredTop sz="96279" autoAdjust="0"/>
  </p:normalViewPr>
  <p:slideViewPr>
    <p:cSldViewPr snapToGrid="0" snapToObjects="1">
      <p:cViewPr>
        <p:scale>
          <a:sx n="66" d="100"/>
          <a:sy n="66" d="100"/>
        </p:scale>
        <p:origin x="427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6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고" userId="e2e8db8f48417655" providerId="LiveId" clId="{C1A5EC35-01CB-4CA0-A6F9-3690D76EABE5}"/>
    <pc:docChg chg="modSld">
      <pc:chgData name="동환 고" userId="e2e8db8f48417655" providerId="LiveId" clId="{C1A5EC35-01CB-4CA0-A6F9-3690D76EABE5}" dt="2024-06-16T10:28:18.502" v="29" actId="20577"/>
      <pc:docMkLst>
        <pc:docMk/>
      </pc:docMkLst>
      <pc:sldChg chg="modSp mod">
        <pc:chgData name="동환 고" userId="e2e8db8f48417655" providerId="LiveId" clId="{C1A5EC35-01CB-4CA0-A6F9-3690D76EABE5}" dt="2024-06-16T10:27:06.279" v="3" actId="20577"/>
        <pc:sldMkLst>
          <pc:docMk/>
          <pc:sldMk cId="2094390383" sldId="864"/>
        </pc:sldMkLst>
        <pc:spChg chg="mod">
          <ac:chgData name="동환 고" userId="e2e8db8f48417655" providerId="LiveId" clId="{C1A5EC35-01CB-4CA0-A6F9-3690D76EABE5}" dt="2024-06-16T10:27:06.279" v="3" actId="20577"/>
          <ac:spMkLst>
            <pc:docMk/>
            <pc:sldMk cId="2094390383" sldId="86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1.944" v="7" actId="20577"/>
        <pc:sldMkLst>
          <pc:docMk/>
          <pc:sldMk cId="3674020051" sldId="894"/>
        </pc:sldMkLst>
        <pc:spChg chg="mod">
          <ac:chgData name="동환 고" userId="e2e8db8f48417655" providerId="LiveId" clId="{C1A5EC35-01CB-4CA0-A6F9-3690D76EABE5}" dt="2024-06-16T10:27:21.944" v="7" actId="20577"/>
          <ac:spMkLst>
            <pc:docMk/>
            <pc:sldMk cId="3674020051" sldId="89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10.155" v="5" actId="20577"/>
        <pc:sldMkLst>
          <pc:docMk/>
          <pc:sldMk cId="535310890" sldId="895"/>
        </pc:sldMkLst>
        <pc:spChg chg="mod">
          <ac:chgData name="동환 고" userId="e2e8db8f48417655" providerId="LiveId" clId="{C1A5EC35-01CB-4CA0-A6F9-3690D76EABE5}" dt="2024-06-16T10:27:10.155" v="5" actId="20577"/>
          <ac:spMkLst>
            <pc:docMk/>
            <pc:sldMk cId="535310890" sldId="895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18.502" v="29" actId="20577"/>
        <pc:sldMkLst>
          <pc:docMk/>
          <pc:sldMk cId="3701635546" sldId="897"/>
        </pc:sldMkLst>
        <pc:spChg chg="mod">
          <ac:chgData name="동환 고" userId="e2e8db8f48417655" providerId="LiveId" clId="{C1A5EC35-01CB-4CA0-A6F9-3690D76EABE5}" dt="2024-06-16T10:28:18.502" v="29" actId="20577"/>
          <ac:spMkLst>
            <pc:docMk/>
            <pc:sldMk cId="3701635546" sldId="897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5.565" v="9" actId="20577"/>
        <pc:sldMkLst>
          <pc:docMk/>
          <pc:sldMk cId="1235389654" sldId="898"/>
        </pc:sldMkLst>
        <pc:spChg chg="mod">
          <ac:chgData name="동환 고" userId="e2e8db8f48417655" providerId="LiveId" clId="{C1A5EC35-01CB-4CA0-A6F9-3690D76EABE5}" dt="2024-06-16T10:27:25.565" v="9" actId="20577"/>
          <ac:spMkLst>
            <pc:docMk/>
            <pc:sldMk cId="1235389654" sldId="898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8.602" v="11" actId="20577"/>
        <pc:sldMkLst>
          <pc:docMk/>
          <pc:sldMk cId="3656730387" sldId="899"/>
        </pc:sldMkLst>
        <pc:spChg chg="mod">
          <ac:chgData name="동환 고" userId="e2e8db8f48417655" providerId="LiveId" clId="{C1A5EC35-01CB-4CA0-A6F9-3690D76EABE5}" dt="2024-06-16T10:27:28.602" v="11" actId="20577"/>
          <ac:spMkLst>
            <pc:docMk/>
            <pc:sldMk cId="3656730387" sldId="899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15.225" v="27" actId="20577"/>
        <pc:sldMkLst>
          <pc:docMk/>
          <pc:sldMk cId="860392918" sldId="900"/>
        </pc:sldMkLst>
        <pc:spChg chg="mod">
          <ac:chgData name="동환 고" userId="e2e8db8f48417655" providerId="LiveId" clId="{C1A5EC35-01CB-4CA0-A6F9-3690D76EABE5}" dt="2024-06-16T10:28:15.225" v="27" actId="20577"/>
          <ac:spMkLst>
            <pc:docMk/>
            <pc:sldMk cId="860392918" sldId="900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31.957" v="13" actId="20577"/>
        <pc:sldMkLst>
          <pc:docMk/>
          <pc:sldMk cId="3103884752" sldId="901"/>
        </pc:sldMkLst>
        <pc:spChg chg="mod">
          <ac:chgData name="동환 고" userId="e2e8db8f48417655" providerId="LiveId" clId="{C1A5EC35-01CB-4CA0-A6F9-3690D76EABE5}" dt="2024-06-16T10:27:31.957" v="13" actId="20577"/>
          <ac:spMkLst>
            <pc:docMk/>
            <pc:sldMk cId="3103884752" sldId="901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08.838" v="25" actId="20577"/>
        <pc:sldMkLst>
          <pc:docMk/>
          <pc:sldMk cId="702287956" sldId="902"/>
        </pc:sldMkLst>
        <pc:spChg chg="mod">
          <ac:chgData name="동환 고" userId="e2e8db8f48417655" providerId="LiveId" clId="{C1A5EC35-01CB-4CA0-A6F9-3690D76EABE5}" dt="2024-06-16T10:28:08.838" v="25" actId="20577"/>
          <ac:spMkLst>
            <pc:docMk/>
            <pc:sldMk cId="702287956" sldId="902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35.365" v="15" actId="20577"/>
        <pc:sldMkLst>
          <pc:docMk/>
          <pc:sldMk cId="1557621751" sldId="903"/>
        </pc:sldMkLst>
        <pc:spChg chg="mod">
          <ac:chgData name="동환 고" userId="e2e8db8f48417655" providerId="LiveId" clId="{C1A5EC35-01CB-4CA0-A6F9-3690D76EABE5}" dt="2024-06-16T10:27:35.365" v="15" actId="20577"/>
          <ac:spMkLst>
            <pc:docMk/>
            <pc:sldMk cId="1557621751" sldId="903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1.454" v="17" actId="20577"/>
        <pc:sldMkLst>
          <pc:docMk/>
          <pc:sldMk cId="3759042907" sldId="904"/>
        </pc:sldMkLst>
        <pc:spChg chg="mod">
          <ac:chgData name="동환 고" userId="e2e8db8f48417655" providerId="LiveId" clId="{C1A5EC35-01CB-4CA0-A6F9-3690D76EABE5}" dt="2024-06-16T10:27:41.454" v="17" actId="20577"/>
          <ac:spMkLst>
            <pc:docMk/>
            <pc:sldMk cId="3759042907" sldId="90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4.654" v="19" actId="20577"/>
        <pc:sldMkLst>
          <pc:docMk/>
          <pc:sldMk cId="83151899" sldId="905"/>
        </pc:sldMkLst>
        <pc:spChg chg="mod">
          <ac:chgData name="동환 고" userId="e2e8db8f48417655" providerId="LiveId" clId="{C1A5EC35-01CB-4CA0-A6F9-3690D76EABE5}" dt="2024-06-16T10:27:44.654" v="19" actId="20577"/>
          <ac:spMkLst>
            <pc:docMk/>
            <pc:sldMk cId="83151899" sldId="905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7.713" v="21" actId="20577"/>
        <pc:sldMkLst>
          <pc:docMk/>
          <pc:sldMk cId="1937859403" sldId="906"/>
        </pc:sldMkLst>
        <pc:spChg chg="mod">
          <ac:chgData name="동환 고" userId="e2e8db8f48417655" providerId="LiveId" clId="{C1A5EC35-01CB-4CA0-A6F9-3690D76EABE5}" dt="2024-06-16T10:27:47.713" v="21" actId="20577"/>
          <ac:spMkLst>
            <pc:docMk/>
            <pc:sldMk cId="1937859403" sldId="906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02.642" v="1" actId="20577"/>
        <pc:sldMkLst>
          <pc:docMk/>
          <pc:sldMk cId="3348251701" sldId="907"/>
        </pc:sldMkLst>
        <pc:spChg chg="mod">
          <ac:chgData name="동환 고" userId="e2e8db8f48417655" providerId="LiveId" clId="{C1A5EC35-01CB-4CA0-A6F9-3690D76EABE5}" dt="2024-06-16T10:27:02.642" v="1" actId="20577"/>
          <ac:spMkLst>
            <pc:docMk/>
            <pc:sldMk cId="3348251701" sldId="907"/>
            <ac:spMk id="2" creationId="{3E7A3E94-E30D-2764-F84A-7025BCF1B0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AE8F1-FEE1-8940-80D6-59DD4B06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784B-60E9-A742-AD4A-85299F5E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F4A4-54FB-C349-AB0F-03E97BA199D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F1C5-60CB-4E41-B858-869BAA8D2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471E-45DE-0747-8DFB-B05BA0A94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FEAA-5D97-0146-8F0B-3AE5646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25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ＭＳ Ｐゴシック" charset="-128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97A08A-788E-E14F-839D-7063B51561B8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74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ko-KR" altLang="en-US" sz="1200" b="0" i="0" u="none" strike="noStrike" cap="none"/>
          </a:p>
          <a:p>
            <a:pPr lvl="1">
              <a:spcBef>
                <a:spcPts val="0"/>
              </a:spcBef>
            </a:pPr>
            <a:endParaRPr lang="ko-KR" altLang="en-US"/>
          </a:p>
          <a:p>
            <a:pPr lvl="2">
              <a:spcBef>
                <a:spcPts val="0"/>
              </a:spcBef>
            </a:pPr>
            <a:endParaRPr lang="ko-KR" altLang="en-US"/>
          </a:p>
          <a:p>
            <a:pPr lvl="3">
              <a:spcBef>
                <a:spcPts val="0"/>
              </a:spcBef>
            </a:pPr>
            <a:endParaRPr lang="ko-KR" altLang="en-US"/>
          </a:p>
          <a:p>
            <a:pPr lvl="4">
              <a:spcBef>
                <a:spcPts val="0"/>
              </a:spcBef>
            </a:pPr>
            <a:endParaRPr lang="ko-KR" altLang="en-US"/>
          </a:p>
          <a:p>
            <a:pPr lvl="5">
              <a:spcBef>
                <a:spcPts val="0"/>
              </a:spcBef>
            </a:pPr>
            <a:endParaRPr lang="ko-KR" altLang="en-US"/>
          </a:p>
          <a:p>
            <a:pPr lvl="6">
              <a:spcBef>
                <a:spcPts val="0"/>
              </a:spcBef>
            </a:pPr>
            <a:endParaRPr lang="ko-KR" altLang="en-US"/>
          </a:p>
          <a:p>
            <a:pPr lvl="7">
              <a:spcBef>
                <a:spcPts val="0"/>
              </a:spcBef>
            </a:pPr>
            <a:endParaRPr lang="ko-KR" altLang="en-US"/>
          </a:p>
          <a:p>
            <a:pPr lvl="8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A9B506-D6C0-463D-810D-EBA2E2991483}"/>
              </a:ext>
            </a:extLst>
          </p:cNvPr>
          <p:cNvSpPr/>
          <p:nvPr userDrawn="1"/>
        </p:nvSpPr>
        <p:spPr>
          <a:xfrm>
            <a:off x="2177509" y="58729"/>
            <a:ext cx="6880755" cy="4384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chemeClr val="bg1"/>
              </a:solidFill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DC28C35-2407-409C-9324-53030B781C69}"/>
              </a:ext>
            </a:extLst>
          </p:cNvPr>
          <p:cNvSpPr/>
          <p:nvPr userDrawn="1"/>
        </p:nvSpPr>
        <p:spPr>
          <a:xfrm>
            <a:off x="-7144" y="1968070"/>
            <a:ext cx="9158288" cy="1861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rgbClr val="FFFFFF"/>
              </a:solidFill>
              <a:highlight>
                <a:srgbClr val="000080"/>
              </a:highlight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D96CCA-B593-4255-BC4D-F41940CF1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2" y="59827"/>
            <a:ext cx="1917431" cy="436268"/>
          </a:xfrm>
          <a:prstGeom prst="rect">
            <a:avLst/>
          </a:prstGeom>
        </p:spPr>
      </p:pic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6A1FECE7-1C89-4127-8CEE-8DA3E20BA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2266968"/>
            <a:ext cx="8670925" cy="117900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36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F867DADF-CEF4-43D6-9F6E-27AE2DC913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667250"/>
            <a:ext cx="6226175" cy="1527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18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  <a:lvl2pPr>
              <a:defRPr lang="ko-KR" altLang="en-US" sz="20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13">
            <a:extLst>
              <a:ext uri="{FF2B5EF4-FFF2-40B4-BE49-F238E27FC236}">
                <a16:creationId xmlns:a16="http://schemas.microsoft.com/office/drawing/2014/main" id="{7BD15776-D754-48E8-8455-EF17CFD69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1890" y="64189"/>
            <a:ext cx="6711993" cy="42754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0" algn="l"/>
              </a:tabLst>
              <a:defRPr lang="ko-KR" altLang="en-US" sz="20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9EFABC6-F265-44A5-9944-E90EF0E002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25" y="6111923"/>
            <a:ext cx="872152" cy="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>
            <a:extLst>
              <a:ext uri="{FF2B5EF4-FFF2-40B4-BE49-F238E27FC236}">
                <a16:creationId xmlns:a16="http://schemas.microsoft.com/office/drawing/2014/main" id="{896E8668-8F98-4FC7-9586-567CB6E3A205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43AD1D74-45D6-4F21-A975-792C9C1C3AF3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05F6BA-5901-4432-95EC-6C87BB86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596A71A0-C3AB-4595-8B44-5EB3335E8C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5A90DD-8505-4AEE-8F1D-EAAA60513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3B5B-B3A9-4477-AC61-710CA8567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lvl1pPr marL="342900" indent="-222250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1pPr>
            <a:lvl2pPr marL="447675" indent="-179388">
              <a:lnSpc>
                <a:spcPct val="150000"/>
              </a:lnSpc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2pPr>
            <a:lvl3pPr marL="627063" indent="-179388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3pPr>
            <a:lvl4pPr marL="806450" indent="-179388">
              <a:lnSpc>
                <a:spcPct val="150000"/>
              </a:lnSpc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4pPr>
            <a:lvl5pPr marL="985838" indent="-179388">
              <a:lnSpc>
                <a:spcPct val="150000"/>
              </a:lnSpc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994D-256A-C746-94D7-B88862D9057B}"/>
              </a:ext>
            </a:extLst>
          </p:cNvPr>
          <p:cNvSpPr txBox="1"/>
          <p:nvPr userDrawn="1"/>
        </p:nvSpPr>
        <p:spPr>
          <a:xfrm>
            <a:off x="1800518" y="2590309"/>
            <a:ext cx="5542961" cy="16773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  <a:t>감사합니다</a:t>
            </a:r>
            <a:br>
              <a:rPr kumimoji="0" lang="en-US" altLang="ko-KR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</a:b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Q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A</a:t>
            </a:r>
            <a:endParaRPr kumimoji="1" lang="ko-Kore-KR" altLang="en-US" sz="1050" b="1" i="0" dirty="0">
              <a:latin typeface="GyeonggiTitleOTF Bold" panose="02020603020101020101" pitchFamily="18" charset="-127"/>
              <a:ea typeface="GyeonggiTitleOTF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AAE689B-F63F-47C2-82BC-9879E5C07C5E}"/>
              </a:ext>
            </a:extLst>
          </p:cNvPr>
          <p:cNvSpPr/>
          <p:nvPr userDrawn="1"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1B6E0-482B-4FD5-ACB9-F66E5264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1714500"/>
            <a:ext cx="8197850" cy="4949825"/>
          </a:xfrm>
        </p:spPr>
        <p:txBody>
          <a:bodyPr/>
          <a:lstStyle>
            <a:lvl1pPr marL="449263" indent="-449263">
              <a:buFont typeface="+mj-lt"/>
              <a:buAutoNum type="arabicPeriod"/>
              <a:defRPr lang="ko-KR" altLang="en-US" sz="3000" b="0" i="0" u="none" strike="noStrike" cap="none" dirty="0">
                <a:solidFill>
                  <a:srgbClr val="000000"/>
                </a:solidFill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1pPr>
            <a:lvl2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2pPr>
            <a:lvl3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3pPr>
            <a:lvl4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4pPr>
            <a:lvl5pPr>
              <a:defRPr lang="ko-KR" altLang="en-US" sz="3000" b="0" i="0" u="none" strike="noStrike" cap="none" dirty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B4FEC-F779-672B-4766-6A17FF18A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EF0C2E5C-6AFB-054A-74DF-AC93F2F34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5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7">
            <a:extLst>
              <a:ext uri="{FF2B5EF4-FFF2-40B4-BE49-F238E27FC236}">
                <a16:creationId xmlns:a16="http://schemas.microsoft.com/office/drawing/2014/main" id="{1BA9EF52-F558-428F-B468-DC5001B0F48A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8D574A71-1180-42E8-9DB3-504F7201CA5D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8EEC0516-1B6F-45D0-A834-6714EC4C9FD7}"/>
              </a:ext>
            </a:extLst>
          </p:cNvPr>
          <p:cNvSpPr txBox="1">
            <a:spLocks/>
          </p:cNvSpPr>
          <p:nvPr userDrawn="1"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AB31A2-4B68-4129-A7E0-E09FE23E53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C38AE199-431E-4053-890B-7A10BA7EEECD}"/>
              </a:ext>
            </a:extLst>
          </p:cNvPr>
          <p:cNvSpPr txBox="1">
            <a:spLocks/>
          </p:cNvSpPr>
          <p:nvPr userDrawn="1"/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1pPr>
            <a:lvl2pPr marL="447675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2pPr>
            <a:lvl3pPr marL="627063" marR="0" lvl="2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3pPr>
            <a:lvl4pPr marL="806450" marR="0" lvl="3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4pPr>
            <a:lvl5pPr marL="985838" marR="0" lvl="4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D3B5F9-6B3F-4F66-97C6-65874CCDD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2" y="47768"/>
            <a:ext cx="1917431" cy="436268"/>
          </a:xfrm>
          <a:prstGeom prst="rect">
            <a:avLst/>
          </a:prstGeom>
        </p:spPr>
      </p:pic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68E73CA-7A9F-4C5B-AC03-E6088D93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기반 </a:t>
            </a:r>
            <a:r>
              <a:rPr lang="en-US" altLang="ko-KR" dirty="0"/>
              <a:t>AI</a:t>
            </a:r>
            <a:r>
              <a:rPr lang="ko-KR" altLang="en-US" dirty="0"/>
              <a:t>모델 동향 분석</a:t>
            </a:r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12B46C2B-8AB2-496A-96C7-1E0B672A7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1901620 </a:t>
            </a:r>
            <a:r>
              <a:rPr lang="ko-KR" altLang="en-US" dirty="0" err="1"/>
              <a:t>한웅희</a:t>
            </a:r>
            <a:endParaRPr lang="en-US" altLang="ko-KR" dirty="0"/>
          </a:p>
          <a:p>
            <a:r>
              <a:rPr lang="en-US" altLang="ko-KR" dirty="0"/>
              <a:t>1901586 </a:t>
            </a:r>
            <a:r>
              <a:rPr lang="ko-KR" altLang="en-US" dirty="0"/>
              <a:t>고 동 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94D2A-68BE-4C3F-9D4C-131D9559A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데이터공학응용 최종발표</a:t>
            </a:r>
          </a:p>
        </p:txBody>
      </p:sp>
    </p:spTree>
    <p:extLst>
      <p:ext uri="{BB962C8B-B14F-4D97-AF65-F5344CB8AC3E}">
        <p14:creationId xmlns:p14="http://schemas.microsoft.com/office/powerpoint/2010/main" val="23372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사용 라이브러리 비율</a:t>
            </a:r>
            <a:endParaRPr lang="en-US" altLang="ko-KR" dirty="0"/>
          </a:p>
          <a:p>
            <a:pPr lvl="2"/>
            <a:r>
              <a:rPr lang="en-US" altLang="ko-KR" dirty="0"/>
              <a:t>Transformers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위이고 </a:t>
            </a:r>
            <a:r>
              <a:rPr lang="en-US" altLang="ko-KR" dirty="0" err="1"/>
              <a:t>Pytorch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  <a:endParaRPr lang="en-US" altLang="ko-KR" dirty="0"/>
          </a:p>
          <a:p>
            <a:pPr lvl="2"/>
            <a:r>
              <a:rPr lang="ko-KR" altLang="en-US" dirty="0"/>
              <a:t>전체 모델의 경우 </a:t>
            </a:r>
            <a:r>
              <a:rPr lang="en-US" altLang="ko-KR" dirty="0"/>
              <a:t>text-generation, text-classification, reinforcement-learning </a:t>
            </a:r>
            <a:r>
              <a:rPr lang="ko-KR" altLang="en-US" dirty="0"/>
              <a:t>순으로 비율이 높았고 상위 데이터에서는 </a:t>
            </a:r>
            <a:r>
              <a:rPr lang="en-US" altLang="ko-KR" dirty="0"/>
              <a:t>text-generation, text-to-image </a:t>
            </a:r>
            <a:r>
              <a:rPr lang="ko-KR" altLang="en-US" dirty="0"/>
              <a:t>순으로 비율이 높았음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997584" y="5779967"/>
            <a:ext cx="314467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F6290-C67E-F969-45FA-CBE83D0A5BA7}"/>
              </a:ext>
            </a:extLst>
          </p:cNvPr>
          <p:cNvSpPr/>
          <p:nvPr/>
        </p:nvSpPr>
        <p:spPr>
          <a:xfrm>
            <a:off x="5001741" y="5779968"/>
            <a:ext cx="3144674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4CC1E0-97AF-3F19-6814-CDDE56B5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4" y="3356149"/>
            <a:ext cx="3144674" cy="2265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6E5E69-620D-B687-08E9-65EE989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43" y="3356150"/>
            <a:ext cx="3144673" cy="22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각 컬럼의 </a:t>
            </a:r>
            <a:r>
              <a:rPr lang="ko-KR" altLang="en-US" dirty="0" err="1"/>
              <a:t>널값</a:t>
            </a:r>
            <a:r>
              <a:rPr lang="ko-KR" altLang="en-US" dirty="0"/>
              <a:t> 비율</a:t>
            </a:r>
            <a:r>
              <a:rPr lang="en-US" altLang="ko-KR" dirty="0"/>
              <a:t>, </a:t>
            </a:r>
            <a:r>
              <a:rPr lang="ko-KR" altLang="en-US" dirty="0"/>
              <a:t>상관 관계</a:t>
            </a:r>
            <a:endParaRPr lang="en-US" altLang="ko-KR" dirty="0"/>
          </a:p>
          <a:p>
            <a:pPr lvl="2"/>
            <a:r>
              <a:rPr lang="ko-KR" altLang="en-US" dirty="0"/>
              <a:t>전체적으로 낮은 상관계수를 나타내는 가운데 파이프라인 태그와 라이브러리 간의 상관 계수가 비교적 높았음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4486647" y="5794757"/>
            <a:ext cx="4042611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</a:t>
            </a:r>
            <a:r>
              <a:rPr lang="ko-KR" altLang="en-US" dirty="0"/>
              <a:t> 상위 모델 </a:t>
            </a:r>
            <a:r>
              <a:rPr lang="en-US" altLang="ko-KR" dirty="0"/>
              <a:t>10000</a:t>
            </a:r>
            <a:r>
              <a:rPr lang="ko-KR" altLang="en-US" dirty="0"/>
              <a:t>건의 </a:t>
            </a:r>
            <a:r>
              <a:rPr lang="ko-KR" altLang="en-US" dirty="0" err="1"/>
              <a:t>널값</a:t>
            </a:r>
            <a:r>
              <a:rPr lang="ko-KR" altLang="en-US" dirty="0"/>
              <a:t> 상관계수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39025-4AEF-2FCB-5598-523B436EC17B}"/>
              </a:ext>
            </a:extLst>
          </p:cNvPr>
          <p:cNvSpPr/>
          <p:nvPr/>
        </p:nvSpPr>
        <p:spPr>
          <a:xfrm>
            <a:off x="804672" y="5794757"/>
            <a:ext cx="333209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</a:t>
            </a:r>
            <a:r>
              <a:rPr lang="ko-KR" altLang="en-US" dirty="0"/>
              <a:t> 전체 모델의 </a:t>
            </a:r>
            <a:r>
              <a:rPr lang="ko-KR" altLang="en-US" dirty="0" err="1"/>
              <a:t>널값</a:t>
            </a:r>
            <a:r>
              <a:rPr lang="ko-KR" altLang="en-US" dirty="0"/>
              <a:t> 상관계수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EFB258-81AA-FF9A-F5A3-3179BB4B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1" y="2797240"/>
            <a:ext cx="3989734" cy="26796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71BA9C-9CAF-63D4-06A6-B4D493E8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2797240"/>
            <a:ext cx="4000637" cy="26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라이브러리 공존확률 분석</a:t>
            </a:r>
            <a:endParaRPr lang="en-US" altLang="ko-KR" dirty="0"/>
          </a:p>
          <a:p>
            <a:pPr lvl="2"/>
            <a:r>
              <a:rPr lang="en-US" altLang="ko-KR" dirty="0"/>
              <a:t>Transformers,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Safetensors</a:t>
            </a:r>
            <a:r>
              <a:rPr lang="ko-KR" altLang="en-US" dirty="0"/>
              <a:t>가 같이 사용되는 경우가 잦음</a:t>
            </a:r>
            <a:endParaRPr lang="en-US" altLang="ko-KR" dirty="0"/>
          </a:p>
          <a:p>
            <a:pPr lvl="1"/>
            <a:r>
              <a:rPr lang="ko-KR" altLang="en-US" dirty="0"/>
              <a:t>저자 영향력 지수 시각화</a:t>
            </a:r>
            <a:endParaRPr lang="en-US" altLang="ko-KR" dirty="0"/>
          </a:p>
          <a:p>
            <a:pPr lvl="2"/>
            <a:r>
              <a:rPr lang="en-US" altLang="ko-KR" dirty="0"/>
              <a:t>MIT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위를 차지한 것을 확인할 수 있음</a:t>
            </a:r>
            <a:r>
              <a:rPr lang="en-US" altLang="ko-KR" dirty="0"/>
              <a:t>(MIT/ast-finetuned-audioset-10-10-0.4593, </a:t>
            </a:r>
            <a:r>
              <a:rPr lang="ko-KR" altLang="en-US" dirty="0"/>
              <a:t>다운로드 수 </a:t>
            </a:r>
            <a:r>
              <a:rPr lang="en-US" altLang="ko-KR" dirty="0"/>
              <a:t>5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5012363" y="5700367"/>
            <a:ext cx="282139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8]</a:t>
            </a:r>
            <a:r>
              <a:rPr lang="ko-KR" altLang="en-US" dirty="0"/>
              <a:t>라이선스 영향력 시각화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1310242" y="5700368"/>
            <a:ext cx="3066982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B8C345-F6B7-8D74-D3CF-780D7EEBC1A2}"/>
              </a:ext>
            </a:extLst>
          </p:cNvPr>
          <p:cNvSpPr/>
          <p:nvPr/>
        </p:nvSpPr>
        <p:spPr>
          <a:xfrm>
            <a:off x="1501052" y="3972494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D4F30-5352-3B46-82D8-606FC579B45A}"/>
              </a:ext>
            </a:extLst>
          </p:cNvPr>
          <p:cNvSpPr/>
          <p:nvPr/>
        </p:nvSpPr>
        <p:spPr>
          <a:xfrm>
            <a:off x="3471400" y="3971909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62.16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517A9-ABBE-5760-180F-24BC383CD4E0}"/>
              </a:ext>
            </a:extLst>
          </p:cNvPr>
          <p:cNvSpPr/>
          <p:nvPr/>
        </p:nvSpPr>
        <p:spPr>
          <a:xfrm>
            <a:off x="1501049" y="4368965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A4DCF1-6D77-D89C-E7B1-3ABBB900C34E}"/>
              </a:ext>
            </a:extLst>
          </p:cNvPr>
          <p:cNvSpPr/>
          <p:nvPr/>
        </p:nvSpPr>
        <p:spPr>
          <a:xfrm>
            <a:off x="3471400" y="4368380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60.81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A966C9-C84C-B130-1CEA-45AC725E2E26}"/>
              </a:ext>
            </a:extLst>
          </p:cNvPr>
          <p:cNvSpPr/>
          <p:nvPr/>
        </p:nvSpPr>
        <p:spPr>
          <a:xfrm>
            <a:off x="1501048" y="4765436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AA760-4703-8193-92D2-7CE078215685}"/>
              </a:ext>
            </a:extLst>
          </p:cNvPr>
          <p:cNvSpPr/>
          <p:nvPr/>
        </p:nvSpPr>
        <p:spPr>
          <a:xfrm>
            <a:off x="3471399" y="4764852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45.39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1189AA-1B05-FCDB-C5F9-1A96FB0C6C1C}"/>
              </a:ext>
            </a:extLst>
          </p:cNvPr>
          <p:cNvSpPr/>
          <p:nvPr/>
        </p:nvSpPr>
        <p:spPr>
          <a:xfrm>
            <a:off x="1501050" y="3574852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4C574C-9C74-3E98-6301-2CAB52939474}"/>
              </a:ext>
            </a:extLst>
          </p:cNvPr>
          <p:cNvSpPr/>
          <p:nvPr/>
        </p:nvSpPr>
        <p:spPr>
          <a:xfrm>
            <a:off x="3471402" y="3574852"/>
            <a:ext cx="563885" cy="398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확률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FB428A-1AF6-AC30-1F8B-130D7A2BC63E}"/>
              </a:ext>
            </a:extLst>
          </p:cNvPr>
          <p:cNvSpPr/>
          <p:nvPr/>
        </p:nvSpPr>
        <p:spPr>
          <a:xfrm>
            <a:off x="3471399" y="5161320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44.74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6BAEC-0335-D92D-8D30-DE81A7BA30C5}"/>
              </a:ext>
            </a:extLst>
          </p:cNvPr>
          <p:cNvSpPr/>
          <p:nvPr/>
        </p:nvSpPr>
        <p:spPr>
          <a:xfrm>
            <a:off x="1501046" y="516190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A50BC8-2CDD-3E28-D8C9-D05F3091FAAD}"/>
              </a:ext>
            </a:extLst>
          </p:cNvPr>
          <p:cNvSpPr/>
          <p:nvPr/>
        </p:nvSpPr>
        <p:spPr>
          <a:xfrm>
            <a:off x="2494321" y="3972493"/>
            <a:ext cx="99325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pytorch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EAB92-9526-31F1-E9D9-E97E145E7A3D}"/>
              </a:ext>
            </a:extLst>
          </p:cNvPr>
          <p:cNvSpPr/>
          <p:nvPr/>
        </p:nvSpPr>
        <p:spPr>
          <a:xfrm>
            <a:off x="2494318" y="4368965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Stable-Diffusion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D6B130-9F4B-19D8-E2D5-5D53572F8533}"/>
              </a:ext>
            </a:extLst>
          </p:cNvPr>
          <p:cNvSpPr/>
          <p:nvPr/>
        </p:nvSpPr>
        <p:spPr>
          <a:xfrm>
            <a:off x="2494317" y="4765435"/>
            <a:ext cx="993260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328528-2D02-569A-2532-E16FDE1DAFEE}"/>
              </a:ext>
            </a:extLst>
          </p:cNvPr>
          <p:cNvSpPr/>
          <p:nvPr/>
        </p:nvSpPr>
        <p:spPr>
          <a:xfrm>
            <a:off x="2494319" y="3574852"/>
            <a:ext cx="9932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라이브러리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5E484-C9B4-99C1-B808-17461817D05D}"/>
              </a:ext>
            </a:extLst>
          </p:cNvPr>
          <p:cNvSpPr/>
          <p:nvPr/>
        </p:nvSpPr>
        <p:spPr>
          <a:xfrm>
            <a:off x="2494317" y="5161903"/>
            <a:ext cx="993260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2280E7E-32F6-9780-3F8A-AF9CABEF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82" y="3172735"/>
            <a:ext cx="2981556" cy="23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라이선스 영향력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과 </a:t>
            </a:r>
            <a:r>
              <a:rPr lang="en-US" altLang="ko-KR" dirty="0"/>
              <a:t>bsd-3-clause</a:t>
            </a:r>
            <a:r>
              <a:rPr lang="ko-KR" altLang="en-US" dirty="0"/>
              <a:t>가 눈에 띄게 높고</a:t>
            </a:r>
            <a:r>
              <a:rPr lang="en-US" altLang="ko-KR" dirty="0"/>
              <a:t> 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/>
              <a:t>라이선스 사용 수 시각화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이 가장 널리 사용되고 있고</a:t>
            </a:r>
            <a:r>
              <a:rPr lang="en-US" altLang="ko-KR" dirty="0"/>
              <a:t>, </a:t>
            </a:r>
            <a:r>
              <a:rPr lang="ko-KR" altLang="en-US" dirty="0"/>
              <a:t>그 뒤를 </a:t>
            </a:r>
            <a:r>
              <a:rPr lang="en-US" altLang="ko-KR" dirty="0"/>
              <a:t>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667068" y="5864103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9]</a:t>
            </a:r>
            <a:r>
              <a:rPr lang="ko-KR" altLang="en-US" dirty="0"/>
              <a:t>라이선스 영향력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9FA82-8AE2-40D0-5DC2-DB6DEF99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8" y="3222595"/>
            <a:ext cx="3690388" cy="24467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7EA43E-D821-CD29-CEEE-96560E28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78" y="3222595"/>
            <a:ext cx="3690388" cy="24571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E4239-2ACF-240D-9D52-46AC22AD944D}"/>
              </a:ext>
            </a:extLst>
          </p:cNvPr>
          <p:cNvSpPr/>
          <p:nvPr/>
        </p:nvSpPr>
        <p:spPr>
          <a:xfrm>
            <a:off x="4786544" y="5864102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10]</a:t>
            </a:r>
            <a:r>
              <a:rPr lang="ko-KR" altLang="en-US" dirty="0"/>
              <a:t>라이선스 영향력 시각화</a:t>
            </a:r>
          </a:p>
        </p:txBody>
      </p:sp>
    </p:spTree>
    <p:extLst>
      <p:ext uri="{BB962C8B-B14F-4D97-AF65-F5344CB8AC3E}">
        <p14:creationId xmlns:p14="http://schemas.microsoft.com/office/powerpoint/2010/main" val="19378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대해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endParaRPr lang="en-US" altLang="ko-KR" dirty="0"/>
          </a:p>
          <a:p>
            <a:pPr lvl="2"/>
            <a:r>
              <a:rPr lang="ko-KR" altLang="en-US" dirty="0"/>
              <a:t>총 다운로드 수 모델 순위만 고려할 경우 최근 다운로드 수 감소할 경우와 다운로드 일관성이 모델 순위에 반영이 안 됨</a:t>
            </a:r>
            <a:endParaRPr lang="en-US" altLang="ko-KR" dirty="0"/>
          </a:p>
          <a:p>
            <a:pPr lvl="1"/>
            <a:r>
              <a:rPr lang="ko-KR" altLang="en-US" dirty="0"/>
              <a:t>상승률 가중평균</a:t>
            </a:r>
            <a:endParaRPr lang="en-US" altLang="ko-KR" dirty="0"/>
          </a:p>
          <a:p>
            <a:pPr lvl="2"/>
            <a:r>
              <a:rPr lang="ko-KR" altLang="en-US" dirty="0"/>
              <a:t>상승률 가중평균만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다운로드 일관성이 모델 순위에 반영이 안됨</a:t>
            </a:r>
            <a:endParaRPr lang="en-US" altLang="ko-KR" dirty="0"/>
          </a:p>
          <a:p>
            <a:pPr lvl="1"/>
            <a:r>
              <a:rPr lang="ko-KR" altLang="en-US" dirty="0"/>
              <a:t>다운로드 일관성</a:t>
            </a:r>
            <a:endParaRPr lang="en-US" altLang="ko-KR" dirty="0"/>
          </a:p>
          <a:p>
            <a:pPr lvl="2"/>
            <a:r>
              <a:rPr lang="ko-KR" altLang="en-US" dirty="0"/>
              <a:t>다운로드 일관성만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가중평균이 모델 순위에 반영이 안됨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기준을 전부 이용하여 모델 순위를 산출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77BE5-F86B-94C7-FB46-86793C3374A7}"/>
              </a:ext>
            </a:extLst>
          </p:cNvPr>
          <p:cNvSpPr/>
          <p:nvPr/>
        </p:nvSpPr>
        <p:spPr>
          <a:xfrm>
            <a:off x="1094536" y="4602266"/>
            <a:ext cx="2099272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상승률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31BD89-BEB3-0629-F5D4-43F9AB2EFDE3}"/>
              </a:ext>
            </a:extLst>
          </p:cNvPr>
          <p:cNvSpPr/>
          <p:nvPr/>
        </p:nvSpPr>
        <p:spPr>
          <a:xfrm>
            <a:off x="1094533" y="4998737"/>
            <a:ext cx="2099272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일관성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71F9B-2BE3-80FA-6179-32ECFC29D857}"/>
              </a:ext>
            </a:extLst>
          </p:cNvPr>
          <p:cNvSpPr/>
          <p:nvPr/>
        </p:nvSpPr>
        <p:spPr>
          <a:xfrm>
            <a:off x="1094532" y="5395208"/>
            <a:ext cx="2099274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상승률과 다운로드 일관성 간 상관관계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FE121-9425-FA85-56DA-C6E74E636627}"/>
              </a:ext>
            </a:extLst>
          </p:cNvPr>
          <p:cNvSpPr/>
          <p:nvPr/>
        </p:nvSpPr>
        <p:spPr>
          <a:xfrm>
            <a:off x="1094534" y="4204624"/>
            <a:ext cx="2099274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변수 간 상관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E059AE-1E8E-CFC4-ED74-DA33D5209CD1}"/>
              </a:ext>
            </a:extLst>
          </p:cNvPr>
          <p:cNvSpPr/>
          <p:nvPr/>
        </p:nvSpPr>
        <p:spPr>
          <a:xfrm>
            <a:off x="3193819" y="4602265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0.67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96130-D37C-C8B8-3FB6-2F1D131C238C}"/>
              </a:ext>
            </a:extLst>
          </p:cNvPr>
          <p:cNvSpPr/>
          <p:nvPr/>
        </p:nvSpPr>
        <p:spPr>
          <a:xfrm>
            <a:off x="3193816" y="4998737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3C05F-AB7C-5A35-C865-B9F27D270834}"/>
              </a:ext>
            </a:extLst>
          </p:cNvPr>
          <p:cNvSpPr/>
          <p:nvPr/>
        </p:nvSpPr>
        <p:spPr>
          <a:xfrm>
            <a:off x="3193814" y="5395207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CC610D-D864-EADF-C807-00F743B5CB77}"/>
              </a:ext>
            </a:extLst>
          </p:cNvPr>
          <p:cNvSpPr/>
          <p:nvPr/>
        </p:nvSpPr>
        <p:spPr>
          <a:xfrm>
            <a:off x="3193817" y="4204624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 계수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AEC090-E7F8-F471-A4ED-79A0A4B1E81D}"/>
              </a:ext>
            </a:extLst>
          </p:cNvPr>
          <p:cNvSpPr/>
          <p:nvPr/>
        </p:nvSpPr>
        <p:spPr>
          <a:xfrm>
            <a:off x="648598" y="5943395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4] </a:t>
            </a:r>
            <a:r>
              <a:rPr lang="ko-KR" altLang="en-US" dirty="0" err="1"/>
              <a:t>스피어만</a:t>
            </a:r>
            <a:r>
              <a:rPr lang="ko-KR" altLang="en-US" dirty="0"/>
              <a:t> 상관 계수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3435B9-A2E9-B4AB-F341-C421230C85D7}"/>
              </a:ext>
            </a:extLst>
          </p:cNvPr>
          <p:cNvSpPr/>
          <p:nvPr/>
        </p:nvSpPr>
        <p:spPr>
          <a:xfrm>
            <a:off x="5019196" y="4602265"/>
            <a:ext cx="3030290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상승률도 높은 경향이 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17670-EDD3-8AC8-417D-987404E47DF0}"/>
              </a:ext>
            </a:extLst>
          </p:cNvPr>
          <p:cNvSpPr/>
          <p:nvPr/>
        </p:nvSpPr>
        <p:spPr>
          <a:xfrm>
            <a:off x="5019193" y="4998737"/>
            <a:ext cx="3030290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수 일관성도 높다는 것을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7BC1E-2C5A-CA3E-2327-B5091BFAC23E}"/>
              </a:ext>
            </a:extLst>
          </p:cNvPr>
          <p:cNvSpPr/>
          <p:nvPr/>
        </p:nvSpPr>
        <p:spPr>
          <a:xfrm>
            <a:off x="5019191" y="5395207"/>
            <a:ext cx="303029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상승률이 높을수록 일관성도 높다는 것을 나타냄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5EA50F-9DE5-58C5-F69E-B2D91D6CA5E1}"/>
              </a:ext>
            </a:extLst>
          </p:cNvPr>
          <p:cNvSpPr/>
          <p:nvPr/>
        </p:nvSpPr>
        <p:spPr>
          <a:xfrm>
            <a:off x="5019194" y="4204624"/>
            <a:ext cx="3030292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70228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 분석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ko-KR" altLang="en-US" dirty="0" err="1"/>
              <a:t>테스크에</a:t>
            </a:r>
            <a:r>
              <a:rPr lang="ko-KR" altLang="en-US" dirty="0"/>
              <a:t> 자주 사용된 라이브러리는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라이브러리의 경우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, transformers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en-US" altLang="ko-KR" dirty="0"/>
              <a:t>, diffusers</a:t>
            </a:r>
            <a:r>
              <a:rPr lang="ko-KR" altLang="en-US" dirty="0"/>
              <a:t>와 </a:t>
            </a:r>
            <a:r>
              <a:rPr lang="en-US" altLang="ko-KR" dirty="0"/>
              <a:t>stable-diffusion, diffusers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와 같이 사용되는 경우가 많았음</a:t>
            </a:r>
            <a:endParaRPr lang="en-US" altLang="ko-KR" dirty="0"/>
          </a:p>
          <a:p>
            <a:pPr lvl="1"/>
            <a:r>
              <a:rPr lang="ko-KR" altLang="en-US" dirty="0"/>
              <a:t>전체 데이터와 상위 데이터 모두 </a:t>
            </a:r>
            <a:r>
              <a:rPr lang="en-US" altLang="ko-KR" dirty="0"/>
              <a:t>text-generation </a:t>
            </a:r>
            <a:r>
              <a:rPr lang="ko-KR" altLang="en-US" dirty="0" err="1"/>
              <a:t>테스크가</a:t>
            </a:r>
            <a:r>
              <a:rPr lang="ko-KR" altLang="en-US" dirty="0"/>
              <a:t> 제일 인기가 많았음</a:t>
            </a:r>
            <a:endParaRPr lang="en-US" altLang="ko-KR" dirty="0"/>
          </a:p>
          <a:p>
            <a:pPr lvl="1"/>
            <a:r>
              <a:rPr lang="ko-KR" altLang="en-US" dirty="0"/>
              <a:t>전체적으로 </a:t>
            </a:r>
            <a:r>
              <a:rPr lang="en-US" altLang="ko-KR" dirty="0"/>
              <a:t>Text-</a:t>
            </a:r>
            <a:r>
              <a:rPr lang="en-US" altLang="ko-KR" dirty="0" err="1"/>
              <a:t>Genration</a:t>
            </a:r>
            <a:r>
              <a:rPr lang="en-US" altLang="ko-KR" dirty="0"/>
              <a:t>, Text-Classification, Reinforcement-Learning</a:t>
            </a:r>
            <a:r>
              <a:rPr lang="ko-KR" altLang="en-US" dirty="0"/>
              <a:t>의 개발이 제일 활발함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건의 경우 </a:t>
            </a:r>
            <a:r>
              <a:rPr lang="en-US" altLang="ko-KR" dirty="0"/>
              <a:t>Text-Generation</a:t>
            </a:r>
            <a:r>
              <a:rPr lang="ko-KR" altLang="en-US" dirty="0"/>
              <a:t>과 </a:t>
            </a:r>
            <a:r>
              <a:rPr lang="en-US" altLang="ko-KR" dirty="0"/>
              <a:t>Text-to-Image</a:t>
            </a:r>
            <a:r>
              <a:rPr lang="ko-KR" altLang="en-US" dirty="0"/>
              <a:t>에 집중되는 경향을 보였다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가장 영향력이 있는 저자는 </a:t>
            </a:r>
            <a:r>
              <a:rPr lang="en-US" altLang="ko-KR" dirty="0"/>
              <a:t>MIT</a:t>
            </a:r>
            <a:r>
              <a:rPr lang="ko-KR" altLang="en-US" dirty="0"/>
              <a:t>임</a:t>
            </a:r>
            <a:r>
              <a:rPr lang="en-US" altLang="ko-KR" dirty="0"/>
              <a:t>(MIT/ast-finetuned-audioset-10-10-0.4593) </a:t>
            </a:r>
          </a:p>
          <a:p>
            <a:pPr lvl="1"/>
            <a:r>
              <a:rPr lang="ko-KR" altLang="en-US" dirty="0"/>
              <a:t>라이선스의 경우 </a:t>
            </a:r>
            <a:r>
              <a:rPr lang="en-US" altLang="ko-KR" dirty="0"/>
              <a:t>apache-2.0</a:t>
            </a:r>
            <a:r>
              <a:rPr lang="ko-KR" altLang="en-US" dirty="0"/>
              <a:t>이 영향력과 사용 횟수가 제일 높았음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39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대한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</a:t>
            </a:r>
            <a:r>
              <a:rPr lang="en-US" altLang="ko-KR" dirty="0"/>
              <a:t>, </a:t>
            </a:r>
            <a:r>
              <a:rPr lang="ko-KR" altLang="en-US" dirty="0"/>
              <a:t>다운로드 수 일관성 등 </a:t>
            </a:r>
            <a:r>
              <a:rPr lang="en-US" altLang="ko-KR" dirty="0"/>
              <a:t>3</a:t>
            </a:r>
            <a:r>
              <a:rPr lang="ko-KR" altLang="en-US" dirty="0"/>
              <a:t>가지 기준으로 순위를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 중 상위</a:t>
            </a:r>
            <a:r>
              <a:rPr lang="en-US" altLang="ko-KR" dirty="0"/>
              <a:t>10</a:t>
            </a:r>
            <a:r>
              <a:rPr lang="ko-KR" altLang="en-US" dirty="0"/>
              <a:t>건에 대해 결과 분석을 진행</a:t>
            </a:r>
            <a:endParaRPr lang="en-US" altLang="ko-KR" dirty="0"/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10</a:t>
            </a:r>
            <a:r>
              <a:rPr lang="ko-KR" altLang="en-US" dirty="0"/>
              <a:t>건 중 </a:t>
            </a:r>
            <a:r>
              <a:rPr lang="en-US" altLang="ko-KR" dirty="0"/>
              <a:t>7</a:t>
            </a:r>
            <a:r>
              <a:rPr lang="ko-KR" altLang="en-US" dirty="0"/>
              <a:t>건은 기준에 맞게 산출되었고 나머지 </a:t>
            </a:r>
            <a:r>
              <a:rPr lang="en-US" altLang="ko-KR" dirty="0"/>
              <a:t>3</a:t>
            </a:r>
            <a:r>
              <a:rPr lang="ko-KR" altLang="en-US" dirty="0"/>
              <a:t>건은 기준에 맞게 산출되지 않음</a:t>
            </a:r>
            <a:endParaRPr lang="en-US" altLang="ko-KR" dirty="0"/>
          </a:p>
          <a:p>
            <a:pPr lvl="1"/>
            <a:r>
              <a:rPr lang="ko-KR" altLang="en-US" dirty="0"/>
              <a:t>향후 원인 분석 및 </a:t>
            </a:r>
            <a:r>
              <a:rPr lang="en-US" altLang="ko-KR" dirty="0"/>
              <a:t>10</a:t>
            </a:r>
            <a:r>
              <a:rPr lang="ko-KR" altLang="en-US" dirty="0"/>
              <a:t>건 이외 모델에 대해서 분석을 진행할 예정이다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163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13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8599F7E-6CAA-4E7C-8D53-45CEE307EA0D}"/>
              </a:ext>
            </a:extLst>
          </p:cNvPr>
          <p:cNvSpPr/>
          <p:nvPr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C76AFCB-F8E6-19F3-7368-F76D354A4B44}"/>
              </a:ext>
            </a:extLst>
          </p:cNvPr>
          <p:cNvSpPr txBox="1">
            <a:spLocks/>
          </p:cNvSpPr>
          <p:nvPr/>
        </p:nvSpPr>
        <p:spPr>
          <a:xfrm>
            <a:off x="152399" y="622306"/>
            <a:ext cx="8839200" cy="461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solidFill>
                  <a:schemeClr val="tx1"/>
                </a:solidFill>
                <a:ea typeface="NanumSquare Bold" panose="020B0600000101010101"/>
              </a:rPr>
              <a:t>목차</a:t>
            </a:r>
          </a:p>
        </p:txBody>
      </p:sp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9D43D9E8-D559-D8E1-758E-E915526A2629}"/>
              </a:ext>
            </a:extLst>
          </p:cNvPr>
          <p:cNvSpPr txBox="1">
            <a:spLocks/>
          </p:cNvSpPr>
          <p:nvPr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C927D-A1CC-4D1B-BFA7-A0B772CF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  <a:endParaRPr lang="en-US" altLang="ko-KR" dirty="0"/>
          </a:p>
          <a:p>
            <a:r>
              <a:rPr lang="ko-KR" altLang="en-US" dirty="0"/>
              <a:t>배경 및 목적</a:t>
            </a:r>
          </a:p>
          <a:p>
            <a:r>
              <a:rPr lang="ko-KR" altLang="en-US" dirty="0"/>
              <a:t>관련 연구</a:t>
            </a:r>
          </a:p>
          <a:p>
            <a:r>
              <a:rPr lang="ko-KR" altLang="en-US" dirty="0"/>
              <a:t>데이터 수집 및 정제 </a:t>
            </a:r>
          </a:p>
          <a:p>
            <a:r>
              <a:rPr lang="ko-KR" altLang="en-US" dirty="0"/>
              <a:t>실험 방법</a:t>
            </a:r>
          </a:p>
          <a:p>
            <a:r>
              <a:rPr lang="ko-KR" altLang="en-US" dirty="0"/>
              <a:t>결론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7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한웅희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r>
              <a:rPr lang="ko-KR" altLang="en-US" dirty="0"/>
              <a:t>고동환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00D4FE-97C9-6E80-0AB1-B79EEBDE5F6C}"/>
              </a:ext>
            </a:extLst>
          </p:cNvPr>
          <p:cNvSpPr/>
          <p:nvPr/>
        </p:nvSpPr>
        <p:spPr>
          <a:xfrm>
            <a:off x="594261" y="2124532"/>
            <a:ext cx="533206" cy="253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3429F-A6C2-1E50-617A-214D0324BFB1}"/>
              </a:ext>
            </a:extLst>
          </p:cNvPr>
          <p:cNvSpPr/>
          <p:nvPr/>
        </p:nvSpPr>
        <p:spPr>
          <a:xfrm>
            <a:off x="594261" y="2377820"/>
            <a:ext cx="529806" cy="259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8046A6-4F4A-B69C-2619-5084510ECFFA}"/>
              </a:ext>
            </a:extLst>
          </p:cNvPr>
          <p:cNvSpPr/>
          <p:nvPr/>
        </p:nvSpPr>
        <p:spPr>
          <a:xfrm>
            <a:off x="594259" y="1726890"/>
            <a:ext cx="533207" cy="3988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C5D96-9289-B0A3-B7FF-9113FCCEDCA0}"/>
              </a:ext>
            </a:extLst>
          </p:cNvPr>
          <p:cNvSpPr/>
          <p:nvPr/>
        </p:nvSpPr>
        <p:spPr>
          <a:xfrm>
            <a:off x="1127464" y="2125706"/>
            <a:ext cx="2626656" cy="25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를 통한 메타데이터 수집 및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전처리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3E920-B5A8-2669-CBFA-1F2910971A32}"/>
              </a:ext>
            </a:extLst>
          </p:cNvPr>
          <p:cNvSpPr/>
          <p:nvPr/>
        </p:nvSpPr>
        <p:spPr>
          <a:xfrm>
            <a:off x="1127467" y="2375468"/>
            <a:ext cx="2626656" cy="26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점수 및 영향력 점수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B9DA-C17F-C4E1-D4CC-7C92029B7B80}"/>
              </a:ext>
            </a:extLst>
          </p:cNvPr>
          <p:cNvSpPr/>
          <p:nvPr/>
        </p:nvSpPr>
        <p:spPr>
          <a:xfrm>
            <a:off x="1127462" y="1728065"/>
            <a:ext cx="26266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19778-176C-0794-A2F6-FE5D43BA9AFE}"/>
              </a:ext>
            </a:extLst>
          </p:cNvPr>
          <p:cNvSpPr/>
          <p:nvPr/>
        </p:nvSpPr>
        <p:spPr>
          <a:xfrm>
            <a:off x="597660" y="5447305"/>
            <a:ext cx="536605" cy="307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3EBA2-F0F5-3E2E-8787-84ED47E49060}"/>
              </a:ext>
            </a:extLst>
          </p:cNvPr>
          <p:cNvSpPr/>
          <p:nvPr/>
        </p:nvSpPr>
        <p:spPr>
          <a:xfrm>
            <a:off x="597659" y="5049663"/>
            <a:ext cx="536606" cy="3976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330AA9-764F-8153-80F2-335EC6F8463B}"/>
              </a:ext>
            </a:extLst>
          </p:cNvPr>
          <p:cNvSpPr/>
          <p:nvPr/>
        </p:nvSpPr>
        <p:spPr>
          <a:xfrm>
            <a:off x="1130864" y="5447304"/>
            <a:ext cx="2626661" cy="307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영향력 점수를 기반으로 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건에 대해 일별 다운로드 수 데이터를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크롤링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B443B-C366-4690-021C-7EB003D522DF}"/>
              </a:ext>
            </a:extLst>
          </p:cNvPr>
          <p:cNvSpPr/>
          <p:nvPr/>
        </p:nvSpPr>
        <p:spPr>
          <a:xfrm>
            <a:off x="1130864" y="5049663"/>
            <a:ext cx="2626661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D64126-D6C0-92C4-4262-CB2907590598}"/>
              </a:ext>
            </a:extLst>
          </p:cNvPr>
          <p:cNvSpPr/>
          <p:nvPr/>
        </p:nvSpPr>
        <p:spPr>
          <a:xfrm>
            <a:off x="4057320" y="2124532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60C3EA-C865-ECE1-AC4E-31323DB43B7D}"/>
              </a:ext>
            </a:extLst>
          </p:cNvPr>
          <p:cNvSpPr/>
          <p:nvPr/>
        </p:nvSpPr>
        <p:spPr>
          <a:xfrm>
            <a:off x="4057317" y="2377819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AF96CD-71E0-875A-A268-530C05BAE86A}"/>
              </a:ext>
            </a:extLst>
          </p:cNvPr>
          <p:cNvSpPr/>
          <p:nvPr/>
        </p:nvSpPr>
        <p:spPr>
          <a:xfrm>
            <a:off x="4057319" y="2628757"/>
            <a:ext cx="525793" cy="2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B14171-DD9A-E724-E8DB-3FBA505AEB5C}"/>
              </a:ext>
            </a:extLst>
          </p:cNvPr>
          <p:cNvSpPr/>
          <p:nvPr/>
        </p:nvSpPr>
        <p:spPr>
          <a:xfrm>
            <a:off x="4057319" y="1726890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52CB9D-DDFD-3D85-D4FC-03CB4925AA18}"/>
              </a:ext>
            </a:extLst>
          </p:cNvPr>
          <p:cNvSpPr/>
          <p:nvPr/>
        </p:nvSpPr>
        <p:spPr>
          <a:xfrm>
            <a:off x="4057315" y="2897136"/>
            <a:ext cx="525792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6F5B0-D2BC-6C6B-B19B-35059C33F7FB}"/>
              </a:ext>
            </a:extLst>
          </p:cNvPr>
          <p:cNvSpPr/>
          <p:nvPr/>
        </p:nvSpPr>
        <p:spPr>
          <a:xfrm>
            <a:off x="4583085" y="2123360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 시각화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3F661A-E0A7-4CD6-48EC-8BCE7F3EFE60}"/>
              </a:ext>
            </a:extLst>
          </p:cNvPr>
          <p:cNvSpPr/>
          <p:nvPr/>
        </p:nvSpPr>
        <p:spPr>
          <a:xfrm>
            <a:off x="4583085" y="2377820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라이브러리의 비율을 시각화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11EFED-9319-F050-F3B1-6A6F50AF8C1C}"/>
              </a:ext>
            </a:extLst>
          </p:cNvPr>
          <p:cNvSpPr/>
          <p:nvPr/>
        </p:nvSpPr>
        <p:spPr>
          <a:xfrm>
            <a:off x="4583112" y="2627582"/>
            <a:ext cx="4031503" cy="2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컬럼의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비율을 찾아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유무에 따른 상관관계를 분석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5F2474-158D-EC62-C7F3-681B6B2B20EE}"/>
              </a:ext>
            </a:extLst>
          </p:cNvPr>
          <p:cNvSpPr/>
          <p:nvPr/>
        </p:nvSpPr>
        <p:spPr>
          <a:xfrm>
            <a:off x="4583085" y="1728065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8B3B7F-966A-3368-B4CD-EC684C092CAF}"/>
              </a:ext>
            </a:extLst>
          </p:cNvPr>
          <p:cNvSpPr/>
          <p:nvPr/>
        </p:nvSpPr>
        <p:spPr>
          <a:xfrm>
            <a:off x="4583092" y="2897136"/>
            <a:ext cx="4031523" cy="24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 분석의 결과에 따라 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테스크별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사용 라이브러리의 비율을 분석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84A5F8-2E87-7257-0B6E-5BF76A73886F}"/>
              </a:ext>
            </a:extLst>
          </p:cNvPr>
          <p:cNvSpPr/>
          <p:nvPr/>
        </p:nvSpPr>
        <p:spPr>
          <a:xfrm>
            <a:off x="4057320" y="3151595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0A8254-E5FE-BBF7-C35C-B27DEDABF019}"/>
              </a:ext>
            </a:extLst>
          </p:cNvPr>
          <p:cNvSpPr/>
          <p:nvPr/>
        </p:nvSpPr>
        <p:spPr>
          <a:xfrm>
            <a:off x="4583101" y="3146415"/>
            <a:ext cx="4031508" cy="256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라이브러리별 라이브러리 공존 확률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ED9CD-A3AE-75C2-0328-87D78BC358D1}"/>
              </a:ext>
            </a:extLst>
          </p:cNvPr>
          <p:cNvSpPr/>
          <p:nvPr/>
        </p:nvSpPr>
        <p:spPr>
          <a:xfrm>
            <a:off x="587455" y="2829365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68A1B-7609-8504-F214-6B5908304AE5}"/>
              </a:ext>
            </a:extLst>
          </p:cNvPr>
          <p:cNvSpPr/>
          <p:nvPr/>
        </p:nvSpPr>
        <p:spPr>
          <a:xfrm>
            <a:off x="594261" y="5838833"/>
            <a:ext cx="316326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719933-F081-1514-BEC0-953CCE8388C0}"/>
              </a:ext>
            </a:extLst>
          </p:cNvPr>
          <p:cNvSpPr/>
          <p:nvPr/>
        </p:nvSpPr>
        <p:spPr>
          <a:xfrm>
            <a:off x="4057320" y="3402532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FF71AF-2B8C-7723-03A5-B76D48DB6D3B}"/>
              </a:ext>
            </a:extLst>
          </p:cNvPr>
          <p:cNvSpPr/>
          <p:nvPr/>
        </p:nvSpPr>
        <p:spPr>
          <a:xfrm>
            <a:off x="4057320" y="3653469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A797ED-73D8-5C67-1655-A742638B2399}"/>
              </a:ext>
            </a:extLst>
          </p:cNvPr>
          <p:cNvSpPr/>
          <p:nvPr/>
        </p:nvSpPr>
        <p:spPr>
          <a:xfrm>
            <a:off x="4057320" y="3897604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B8527E-13A2-E4F1-4849-0CCF17D35D03}"/>
              </a:ext>
            </a:extLst>
          </p:cNvPr>
          <p:cNvSpPr/>
          <p:nvPr/>
        </p:nvSpPr>
        <p:spPr>
          <a:xfrm>
            <a:off x="4583111" y="3397352"/>
            <a:ext cx="4031507" cy="259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저자 영향력 지수 시각화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EB7F20-2848-899C-8378-EAFDAB389226}"/>
              </a:ext>
            </a:extLst>
          </p:cNvPr>
          <p:cNvSpPr/>
          <p:nvPr/>
        </p:nvSpPr>
        <p:spPr>
          <a:xfrm>
            <a:off x="4583111" y="3654641"/>
            <a:ext cx="4031507" cy="24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라이선스 영향력 및 사용량 시각화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004344-2F01-A1B6-22DA-8366ABFB1E50}"/>
              </a:ext>
            </a:extLst>
          </p:cNvPr>
          <p:cNvSpPr/>
          <p:nvPr/>
        </p:nvSpPr>
        <p:spPr>
          <a:xfrm>
            <a:off x="4583101" y="3897603"/>
            <a:ext cx="4031507" cy="25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 증감률을 체크해 최근 들어서 부정적인 이슈가 있는 모델 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9FDA44-0C1F-35A6-3604-8E09988950CC}"/>
              </a:ext>
            </a:extLst>
          </p:cNvPr>
          <p:cNvSpPr/>
          <p:nvPr/>
        </p:nvSpPr>
        <p:spPr>
          <a:xfrm>
            <a:off x="4028625" y="5440755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68C08C-11D1-780A-D5A7-D511F5978484}"/>
              </a:ext>
            </a:extLst>
          </p:cNvPr>
          <p:cNvSpPr/>
          <p:nvPr/>
        </p:nvSpPr>
        <p:spPr>
          <a:xfrm>
            <a:off x="4028622" y="5694042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A8216F-F08A-97A0-2C0F-2625C62869AA}"/>
              </a:ext>
            </a:extLst>
          </p:cNvPr>
          <p:cNvSpPr/>
          <p:nvPr/>
        </p:nvSpPr>
        <p:spPr>
          <a:xfrm>
            <a:off x="4028624" y="5043113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080F05-34AA-1669-B0FF-CD50D22A2FDB}"/>
              </a:ext>
            </a:extLst>
          </p:cNvPr>
          <p:cNvSpPr/>
          <p:nvPr/>
        </p:nvSpPr>
        <p:spPr>
          <a:xfrm>
            <a:off x="4554390" y="5439583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 모델 순위 측정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4B3B38-D826-28B3-DE2E-AA4FEC2A8DDB}"/>
              </a:ext>
            </a:extLst>
          </p:cNvPr>
          <p:cNvSpPr/>
          <p:nvPr/>
        </p:nvSpPr>
        <p:spPr>
          <a:xfrm>
            <a:off x="4554390" y="5694043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상승률 가중평균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일관성을 고려하여 모델 순위 측정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263810-1042-7D90-8B25-C492E201D15E}"/>
              </a:ext>
            </a:extLst>
          </p:cNvPr>
          <p:cNvSpPr/>
          <p:nvPr/>
        </p:nvSpPr>
        <p:spPr>
          <a:xfrm>
            <a:off x="4554390" y="5044288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CF747C-DC30-FFE9-030B-F48F34133535}"/>
              </a:ext>
            </a:extLst>
          </p:cNvPr>
          <p:cNvSpPr/>
          <p:nvPr/>
        </p:nvSpPr>
        <p:spPr>
          <a:xfrm>
            <a:off x="4797100" y="4246359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 </a:t>
            </a:r>
            <a:r>
              <a:rPr lang="ko-KR" altLang="en-US" dirty="0"/>
              <a:t>메타데이터 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C8BDE0-4E0E-A143-6535-92DE2FBE2588}"/>
              </a:ext>
            </a:extLst>
          </p:cNvPr>
          <p:cNvSpPr/>
          <p:nvPr/>
        </p:nvSpPr>
        <p:spPr>
          <a:xfrm>
            <a:off x="4797100" y="6025905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</a:t>
            </a:r>
            <a:r>
              <a:rPr lang="en-US" altLang="ko-KR"/>
              <a:t>] </a:t>
            </a:r>
            <a:r>
              <a:rPr lang="ko-KR" altLang="en-US" dirty="0"/>
              <a:t>메타데이터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4825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최근</a:t>
            </a:r>
            <a:r>
              <a:rPr lang="en-US" altLang="ko-KR" dirty="0"/>
              <a:t> AI </a:t>
            </a:r>
            <a:r>
              <a:rPr lang="ko-KR" altLang="en-US" dirty="0"/>
              <a:t>관련 연구는 기하급수적으로 급증하고 있고</a:t>
            </a:r>
            <a:r>
              <a:rPr lang="en-US" altLang="ko-KR" dirty="0"/>
              <a:t>, </a:t>
            </a:r>
            <a:r>
              <a:rPr lang="ko-KR" altLang="en-US" dirty="0"/>
              <a:t>오픈소스 플랫폼인 </a:t>
            </a:r>
            <a:r>
              <a:rPr lang="ko-KR" altLang="en-US" dirty="0" err="1"/>
              <a:t>허깅페이스에는</a:t>
            </a:r>
            <a:r>
              <a:rPr lang="ko-KR" altLang="en-US" dirty="0"/>
              <a:t> 약 </a:t>
            </a:r>
            <a:r>
              <a:rPr lang="en-US" altLang="ko-KR" dirty="0"/>
              <a:t>72</a:t>
            </a:r>
            <a:r>
              <a:rPr lang="ko-KR" altLang="en-US" dirty="0"/>
              <a:t>만 건에 달하는 </a:t>
            </a:r>
            <a:r>
              <a:rPr lang="en-US" altLang="ko-KR" dirty="0"/>
              <a:t>AI</a:t>
            </a:r>
            <a:r>
              <a:rPr lang="ko-KR" altLang="en-US" dirty="0"/>
              <a:t>모델이 등록되어 있음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메타데이터를 분석하여 동향을 파악하는 것이 중요해짐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 err="1"/>
              <a:t>허깅페이스에</a:t>
            </a:r>
            <a:r>
              <a:rPr lang="ko-KR" altLang="en-US" dirty="0"/>
              <a:t> 있는 </a:t>
            </a:r>
            <a:r>
              <a:rPr lang="en-US" altLang="ko-KR" dirty="0"/>
              <a:t>AI</a:t>
            </a:r>
            <a:r>
              <a:rPr lang="ko-KR" altLang="en-US" dirty="0"/>
              <a:t>모델들의 메타데이터를 분석하여 동향 파악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영향력 도출을 통해 현재 관심이 높은 </a:t>
            </a:r>
            <a:r>
              <a:rPr lang="en-US" altLang="ko-KR" dirty="0"/>
              <a:t>AI</a:t>
            </a:r>
            <a:r>
              <a:rPr lang="ko-KR" altLang="en-US" dirty="0"/>
              <a:t>모델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39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지속가능 인공지능 모델 개발자 커뮤니티</a:t>
            </a:r>
            <a:r>
              <a:rPr lang="en-US" altLang="ko-KR" dirty="0"/>
              <a:t>: </a:t>
            </a:r>
            <a:r>
              <a:rPr lang="ko-KR" altLang="en-US" dirty="0" err="1"/>
              <a:t>허깅페이스</a:t>
            </a:r>
            <a:r>
              <a:rPr lang="ko-KR" altLang="en-US" dirty="0"/>
              <a:t> 온라인 커뮤니티를 중심으로</a:t>
            </a:r>
            <a:endParaRPr lang="en-US" altLang="ko-KR" dirty="0"/>
          </a:p>
          <a:p>
            <a:pPr lvl="1"/>
            <a:r>
              <a:rPr lang="ko-KR" altLang="en-US" dirty="0" err="1"/>
              <a:t>허깅페이스</a:t>
            </a:r>
            <a:r>
              <a:rPr lang="ko-KR" altLang="en-US" dirty="0"/>
              <a:t> 사이트 조사를 통해 개발자들의 협력을 도울 수 있는 방법을 제시함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31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데이터 수집 및 정제</a:t>
            </a:r>
            <a:endParaRPr lang="en-US" altLang="ko-KR" dirty="0"/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를 통한 메타데이터 수집</a:t>
            </a:r>
            <a:endParaRPr lang="en-US" altLang="ko-KR" dirty="0"/>
          </a:p>
          <a:p>
            <a:pPr lvl="1"/>
            <a:r>
              <a:rPr lang="ko-KR" altLang="en-US" dirty="0"/>
              <a:t>사용이 가능한 데이터를 제외하고 데이터 삭제</a:t>
            </a:r>
            <a:endParaRPr lang="en-US" altLang="ko-KR" dirty="0"/>
          </a:p>
          <a:p>
            <a:pPr lvl="1"/>
            <a:r>
              <a:rPr lang="en-US" altLang="ko-KR" dirty="0"/>
              <a:t>Tags </a:t>
            </a:r>
            <a:r>
              <a:rPr lang="ko-KR" altLang="en-US" dirty="0"/>
              <a:t>컬럼에서 데이터 분리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건을 가리기 위한 평가 수치인 모델 점수와 영향력 점수 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9CB3C-5847-1AD6-F4C2-28C9406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8" y="3429000"/>
            <a:ext cx="8226684" cy="1214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ABABE8-6E84-7910-3EB9-C40B0BB9D4F2}"/>
              </a:ext>
            </a:extLst>
          </p:cNvPr>
          <p:cNvSpPr/>
          <p:nvPr/>
        </p:nvSpPr>
        <p:spPr>
          <a:xfrm>
            <a:off x="458658" y="4704242"/>
            <a:ext cx="822668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 </a:t>
            </a:r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수집한 데이터세트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2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지난 달 다운로드 수 및 그래프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다운로드 수 추출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D9C2E-6CB8-C089-B0C6-F4E53E86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" y="4069626"/>
            <a:ext cx="8204456" cy="1754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469773" y="5905315"/>
            <a:ext cx="8204456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일별 다운로드 수 추출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CD26747-FFCA-A431-C6A8-9F5A7930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8" y="1945028"/>
            <a:ext cx="4820323" cy="75258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90A29E-4A9D-4FD5-BD13-123301B1749F}"/>
              </a:ext>
            </a:extLst>
          </p:cNvPr>
          <p:cNvSpPr/>
          <p:nvPr/>
        </p:nvSpPr>
        <p:spPr>
          <a:xfrm>
            <a:off x="1207008" y="2854159"/>
            <a:ext cx="6797039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 </a:t>
            </a:r>
            <a:r>
              <a:rPr lang="ko-KR" altLang="en-US" dirty="0"/>
              <a:t>지난 달 다운로드 수 및 그래프 데이터</a:t>
            </a:r>
          </a:p>
        </p:txBody>
      </p:sp>
    </p:spTree>
    <p:extLst>
      <p:ext uri="{BB962C8B-B14F-4D97-AF65-F5344CB8AC3E}">
        <p14:creationId xmlns:p14="http://schemas.microsoft.com/office/powerpoint/2010/main" val="123538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모델 점수 산정 방법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597799" y="4907264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1] </a:t>
            </a:r>
            <a:r>
              <a:rPr lang="ko-KR" altLang="en-US" dirty="0"/>
              <a:t>모델 점수 산정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F86B9-E4D8-7317-3A0A-61E5B28C2335}"/>
              </a:ext>
            </a:extLst>
          </p:cNvPr>
          <p:cNvSpPr/>
          <p:nvPr/>
        </p:nvSpPr>
        <p:spPr>
          <a:xfrm>
            <a:off x="597799" y="2738317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9766A-B4F9-E5F3-7554-5EEBB2224B58}"/>
              </a:ext>
            </a:extLst>
          </p:cNvPr>
          <p:cNvSpPr/>
          <p:nvPr/>
        </p:nvSpPr>
        <p:spPr>
          <a:xfrm>
            <a:off x="3416453" y="2735969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B93C8-59CB-2DA1-E9A7-407945FBF78F}"/>
              </a:ext>
            </a:extLst>
          </p:cNvPr>
          <p:cNvSpPr/>
          <p:nvPr/>
        </p:nvSpPr>
        <p:spPr>
          <a:xfrm>
            <a:off x="597796" y="3134788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업데이트 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515A6-2761-6DD7-ECC7-F688F9E20122}"/>
              </a:ext>
            </a:extLst>
          </p:cNvPr>
          <p:cNvSpPr/>
          <p:nvPr/>
        </p:nvSpPr>
        <p:spPr>
          <a:xfrm>
            <a:off x="3416453" y="3132440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E17D0-116F-0331-A150-246F5785CFF5}"/>
              </a:ext>
            </a:extLst>
          </p:cNvPr>
          <p:cNvSpPr/>
          <p:nvPr/>
        </p:nvSpPr>
        <p:spPr>
          <a:xfrm>
            <a:off x="597795" y="3531259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일간 다운로드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81B50-AE84-91B2-663A-A06A7C80106E}"/>
              </a:ext>
            </a:extLst>
          </p:cNvPr>
          <p:cNvSpPr/>
          <p:nvPr/>
        </p:nvSpPr>
        <p:spPr>
          <a:xfrm>
            <a:off x="3416452" y="3528912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A419-906C-6D6D-4B23-BE7E1F73722B}"/>
              </a:ext>
            </a:extLst>
          </p:cNvPr>
          <p:cNvSpPr/>
          <p:nvPr/>
        </p:nvSpPr>
        <p:spPr>
          <a:xfrm>
            <a:off x="597797" y="2340675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E2D133-A000-B3AB-BB7A-3E8A4EA4CBA7}"/>
              </a:ext>
            </a:extLst>
          </p:cNvPr>
          <p:cNvSpPr/>
          <p:nvPr/>
        </p:nvSpPr>
        <p:spPr>
          <a:xfrm>
            <a:off x="3416455" y="2343024"/>
            <a:ext cx="563885" cy="3941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기준 점수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AB9BD-03FE-7CBE-97CE-6C6AA6B96FA7}"/>
              </a:ext>
            </a:extLst>
          </p:cNvPr>
          <p:cNvSpPr/>
          <p:nvPr/>
        </p:nvSpPr>
        <p:spPr>
          <a:xfrm>
            <a:off x="3416452" y="3925380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01DA4-3735-BF22-9C95-60C8B8C79FF0}"/>
              </a:ext>
            </a:extLst>
          </p:cNvPr>
          <p:cNvSpPr/>
          <p:nvPr/>
        </p:nvSpPr>
        <p:spPr>
          <a:xfrm>
            <a:off x="597793" y="3927728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F3193-3E41-49A7-A473-D57EB24E4B35}"/>
              </a:ext>
            </a:extLst>
          </p:cNvPr>
          <p:cNvSpPr/>
          <p:nvPr/>
        </p:nvSpPr>
        <p:spPr>
          <a:xfrm>
            <a:off x="1591068" y="2738316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인기도를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FCCDD1-3C17-7FC1-B68E-695AA4491D74}"/>
              </a:ext>
            </a:extLst>
          </p:cNvPr>
          <p:cNvSpPr/>
          <p:nvPr/>
        </p:nvSpPr>
        <p:spPr>
          <a:xfrm>
            <a:off x="1591065" y="3134788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안데 업데이트된 경우 업데이트 주기를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7B48C3-55C3-30A2-42E1-668EF3B1A05F}"/>
              </a:ext>
            </a:extLst>
          </p:cNvPr>
          <p:cNvSpPr/>
          <p:nvPr/>
        </p:nvSpPr>
        <p:spPr>
          <a:xfrm>
            <a:off x="1591063" y="3531258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 동안 모델이 얼마나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다운로드되었는지를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99F89B-C227-E1B5-A12E-6AD6976331A4}"/>
              </a:ext>
            </a:extLst>
          </p:cNvPr>
          <p:cNvSpPr/>
          <p:nvPr/>
        </p:nvSpPr>
        <p:spPr>
          <a:xfrm>
            <a:off x="1591066" y="2340675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3217C-E58A-5CE4-F9EC-9B3E0E69CC06}"/>
              </a:ext>
            </a:extLst>
          </p:cNvPr>
          <p:cNvSpPr/>
          <p:nvPr/>
        </p:nvSpPr>
        <p:spPr>
          <a:xfrm>
            <a:off x="1591063" y="3927726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77CD8-237B-5584-2C84-F3BC9FDD77B3}"/>
              </a:ext>
            </a:extLst>
          </p:cNvPr>
          <p:cNvSpPr/>
          <p:nvPr/>
        </p:nvSpPr>
        <p:spPr>
          <a:xfrm>
            <a:off x="3980340" y="2735969"/>
            <a:ext cx="2342896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좋아요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12BD61-23DD-1463-4BB9-948935F85651}"/>
              </a:ext>
            </a:extLst>
          </p:cNvPr>
          <p:cNvSpPr/>
          <p:nvPr/>
        </p:nvSpPr>
        <p:spPr>
          <a:xfrm>
            <a:off x="3980330" y="3132441"/>
            <a:ext cx="2342896" cy="40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정규화하여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계산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업데이트주기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BA7D2-CA7C-8C49-456D-138A11CF911E}"/>
              </a:ext>
            </a:extLst>
          </p:cNvPr>
          <p:cNvSpPr/>
          <p:nvPr/>
        </p:nvSpPr>
        <p:spPr>
          <a:xfrm>
            <a:off x="3980328" y="3528906"/>
            <a:ext cx="2342900" cy="40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다운로드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408F95-D21A-928E-4F35-8C4E5D74FE4D}"/>
              </a:ext>
            </a:extLst>
          </p:cNvPr>
          <p:cNvSpPr/>
          <p:nvPr/>
        </p:nvSpPr>
        <p:spPr>
          <a:xfrm>
            <a:off x="3980331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9030D1-A013-7076-8D31-C5E3F6F1B11B}"/>
              </a:ext>
            </a:extLst>
          </p:cNvPr>
          <p:cNvSpPr/>
          <p:nvPr/>
        </p:nvSpPr>
        <p:spPr>
          <a:xfrm>
            <a:off x="3980328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비율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797177-062C-ECB0-2017-F478E634E613}"/>
              </a:ext>
            </a:extLst>
          </p:cNvPr>
          <p:cNvSpPr/>
          <p:nvPr/>
        </p:nvSpPr>
        <p:spPr>
          <a:xfrm>
            <a:off x="3416446" y="4320675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6AA263-BAE8-AF88-BBF8-3716FC004A14}"/>
              </a:ext>
            </a:extLst>
          </p:cNvPr>
          <p:cNvSpPr/>
          <p:nvPr/>
        </p:nvSpPr>
        <p:spPr>
          <a:xfrm>
            <a:off x="597787" y="4323023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B0EF60-172B-DD85-33D4-3EA8BBF55F83}"/>
              </a:ext>
            </a:extLst>
          </p:cNvPr>
          <p:cNvSpPr/>
          <p:nvPr/>
        </p:nvSpPr>
        <p:spPr>
          <a:xfrm>
            <a:off x="1591057" y="4323021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9EB1DF-612A-6B53-7519-14C25BC3716D}"/>
              </a:ext>
            </a:extLst>
          </p:cNvPr>
          <p:cNvSpPr/>
          <p:nvPr/>
        </p:nvSpPr>
        <p:spPr>
          <a:xfrm>
            <a:off x="3980322" y="4319502"/>
            <a:ext cx="2342900" cy="39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‘auto’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-5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‘manual’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 부여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A12A82-E389-5531-84D1-A40B46F0A52E}"/>
              </a:ext>
            </a:extLst>
          </p:cNvPr>
          <p:cNvSpPr/>
          <p:nvPr/>
        </p:nvSpPr>
        <p:spPr>
          <a:xfrm>
            <a:off x="6323224" y="2739491"/>
            <a:ext cx="2342896" cy="394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값의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D2E821-869E-A4B7-3416-A8B396E1AD44}"/>
              </a:ext>
            </a:extLst>
          </p:cNvPr>
          <p:cNvSpPr/>
          <p:nvPr/>
        </p:nvSpPr>
        <p:spPr>
          <a:xfrm>
            <a:off x="6323221" y="3131265"/>
            <a:ext cx="2342896" cy="402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최신 업데이트가 유지되는 모델을 선호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모델만을 반영하여 최신성을 강조합니다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6DB7C6-09D6-107B-2AA6-69DB6A09157A}"/>
              </a:ext>
            </a:extLst>
          </p:cNvPr>
          <p:cNvSpPr/>
          <p:nvPr/>
        </p:nvSpPr>
        <p:spPr>
          <a:xfrm>
            <a:off x="6323219" y="3526566"/>
            <a:ext cx="2342900" cy="41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다운로드 수의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사용 빈도를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0DF24D-CB20-8FB0-5EB8-31B707F2A90B}"/>
              </a:ext>
            </a:extLst>
          </p:cNvPr>
          <p:cNvSpPr/>
          <p:nvPr/>
        </p:nvSpPr>
        <p:spPr>
          <a:xfrm>
            <a:off x="6323222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6F5C7-E18A-6F84-78DA-66D6FFCF79F7}"/>
              </a:ext>
            </a:extLst>
          </p:cNvPr>
          <p:cNvSpPr/>
          <p:nvPr/>
        </p:nvSpPr>
        <p:spPr>
          <a:xfrm>
            <a:off x="6323219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널리 사용되는 라이브러리일수록 접근성과 호환성이 높아지며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사용자에게 친숙합니다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7C7089-8055-18E1-A432-4482B219605E}"/>
              </a:ext>
            </a:extLst>
          </p:cNvPr>
          <p:cNvSpPr/>
          <p:nvPr/>
        </p:nvSpPr>
        <p:spPr>
          <a:xfrm>
            <a:off x="6323213" y="4319501"/>
            <a:ext cx="2342900" cy="397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접근이 제한된 모델에 대한 페널티 부여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접근성을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73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영향력 점수 도출 방법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C6D335-A9F5-945F-E969-D491DF8FDA3F}"/>
              </a:ext>
            </a:extLst>
          </p:cNvPr>
          <p:cNvSpPr/>
          <p:nvPr/>
        </p:nvSpPr>
        <p:spPr>
          <a:xfrm>
            <a:off x="648598" y="5703237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2] </a:t>
            </a:r>
            <a:r>
              <a:rPr lang="ko-KR" altLang="en-US" dirty="0"/>
              <a:t>영향력 점수 도출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95755-A94B-33DC-6E27-BEC34E5A3CE6}"/>
              </a:ext>
            </a:extLst>
          </p:cNvPr>
          <p:cNvSpPr/>
          <p:nvPr/>
        </p:nvSpPr>
        <p:spPr>
          <a:xfrm>
            <a:off x="1769248" y="2409063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A07776-1D4D-7A68-C364-DB49506469A1}"/>
              </a:ext>
            </a:extLst>
          </p:cNvPr>
          <p:cNvSpPr/>
          <p:nvPr/>
        </p:nvSpPr>
        <p:spPr>
          <a:xfrm>
            <a:off x="4587902" y="2406715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1,600,734,804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D40BD-61B2-7FE8-7E26-2239AF399431}"/>
              </a:ext>
            </a:extLst>
          </p:cNvPr>
          <p:cNvSpPr/>
          <p:nvPr/>
        </p:nvSpPr>
        <p:spPr>
          <a:xfrm>
            <a:off x="1769245" y="2805534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6E312C-2598-4159-D4C5-D03A956EF38D}"/>
              </a:ext>
            </a:extLst>
          </p:cNvPr>
          <p:cNvSpPr/>
          <p:nvPr/>
        </p:nvSpPr>
        <p:spPr>
          <a:xfrm>
            <a:off x="4587902" y="2803186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808,188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4B11-7F13-8954-FCA5-A65B58980410}"/>
              </a:ext>
            </a:extLst>
          </p:cNvPr>
          <p:cNvSpPr/>
          <p:nvPr/>
        </p:nvSpPr>
        <p:spPr>
          <a:xfrm>
            <a:off x="1769244" y="3202005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다운로드와 좋아요 비율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62A10-36C4-3971-05F0-093DDBE62078}"/>
              </a:ext>
            </a:extLst>
          </p:cNvPr>
          <p:cNvSpPr/>
          <p:nvPr/>
        </p:nvSpPr>
        <p:spPr>
          <a:xfrm>
            <a:off x="4587901" y="3199658"/>
            <a:ext cx="1355716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1,980.65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972AD2-495B-0DFB-58E6-1E2B6C8DCF6C}"/>
              </a:ext>
            </a:extLst>
          </p:cNvPr>
          <p:cNvSpPr/>
          <p:nvPr/>
        </p:nvSpPr>
        <p:spPr>
          <a:xfrm>
            <a:off x="1769246" y="2011421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4B945-9346-3542-4855-FD2B83ABB78F}"/>
              </a:ext>
            </a:extLst>
          </p:cNvPr>
          <p:cNvSpPr/>
          <p:nvPr/>
        </p:nvSpPr>
        <p:spPr>
          <a:xfrm>
            <a:off x="4587904" y="2016112"/>
            <a:ext cx="1355716" cy="391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예시 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9D932-FF34-0EA4-AC8C-AFD89149F2C1}"/>
              </a:ext>
            </a:extLst>
          </p:cNvPr>
          <p:cNvSpPr/>
          <p:nvPr/>
        </p:nvSpPr>
        <p:spPr>
          <a:xfrm>
            <a:off x="4587901" y="3596126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27BB05-E391-DD27-FD1F-A2BE505CA080}"/>
              </a:ext>
            </a:extLst>
          </p:cNvPr>
          <p:cNvSpPr/>
          <p:nvPr/>
        </p:nvSpPr>
        <p:spPr>
          <a:xfrm>
            <a:off x="1769242" y="3598474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가중치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05765-DDEE-15B6-5E16-7FCB6437E547}"/>
              </a:ext>
            </a:extLst>
          </p:cNvPr>
          <p:cNvSpPr/>
          <p:nvPr/>
        </p:nvSpPr>
        <p:spPr>
          <a:xfrm>
            <a:off x="2762517" y="2409062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다운로드 수의 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54A829-052C-983A-C0D5-9E74C6D18133}"/>
              </a:ext>
            </a:extLst>
          </p:cNvPr>
          <p:cNvSpPr/>
          <p:nvPr/>
        </p:nvSpPr>
        <p:spPr>
          <a:xfrm>
            <a:off x="2762514" y="2805534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좋아요 수의 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15F0-DE0F-00A4-AFCF-4D9020FE7AA5}"/>
              </a:ext>
            </a:extLst>
          </p:cNvPr>
          <p:cNvSpPr/>
          <p:nvPr/>
        </p:nvSpPr>
        <p:spPr>
          <a:xfrm>
            <a:off x="2762512" y="3202004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수를 총 좋아요 수로 나눈 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4F01F-BC02-690D-EC04-1000AD5DC332}"/>
              </a:ext>
            </a:extLst>
          </p:cNvPr>
          <p:cNvSpPr/>
          <p:nvPr/>
        </p:nvSpPr>
        <p:spPr>
          <a:xfrm>
            <a:off x="2762515" y="2011421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613C1C-0620-6A85-0035-161F610B7400}"/>
              </a:ext>
            </a:extLst>
          </p:cNvPr>
          <p:cNvSpPr/>
          <p:nvPr/>
        </p:nvSpPr>
        <p:spPr>
          <a:xfrm>
            <a:off x="2762512" y="3598472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수의 비중을 반영하는 가중치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B84E46-F4C9-33A5-E4B9-ED9FA818C5F1}"/>
              </a:ext>
            </a:extLst>
          </p:cNvPr>
          <p:cNvSpPr/>
          <p:nvPr/>
        </p:nvSpPr>
        <p:spPr>
          <a:xfrm>
            <a:off x="5943602" y="2405546"/>
            <a:ext cx="1551075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다운로드 수의 합계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B047F4-ECAE-04AF-CBBD-249D385FD018}"/>
              </a:ext>
            </a:extLst>
          </p:cNvPr>
          <p:cNvSpPr/>
          <p:nvPr/>
        </p:nvSpPr>
        <p:spPr>
          <a:xfrm>
            <a:off x="5943599" y="2803187"/>
            <a:ext cx="1551075" cy="398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좋아요 수의 합계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83866-6477-FD2B-A36C-B95D43D58889}"/>
              </a:ext>
            </a:extLst>
          </p:cNvPr>
          <p:cNvSpPr/>
          <p:nvPr/>
        </p:nvSpPr>
        <p:spPr>
          <a:xfrm>
            <a:off x="5943599" y="3202006"/>
            <a:ext cx="1551078" cy="39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368662-0212-2361-1B93-933BA002B00B}"/>
              </a:ext>
            </a:extLst>
          </p:cNvPr>
          <p:cNvSpPr/>
          <p:nvPr/>
        </p:nvSpPr>
        <p:spPr>
          <a:xfrm>
            <a:off x="5943601" y="2018148"/>
            <a:ext cx="1551076" cy="3873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99CBA3-7983-228D-F8B6-9D56D8B96800}"/>
              </a:ext>
            </a:extLst>
          </p:cNvPr>
          <p:cNvSpPr/>
          <p:nvPr/>
        </p:nvSpPr>
        <p:spPr>
          <a:xfrm>
            <a:off x="5943599" y="3598475"/>
            <a:ext cx="1551078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FC340-238A-CF13-AC0A-301CB85CE0CF}"/>
              </a:ext>
            </a:extLst>
          </p:cNvPr>
          <p:cNvSpPr/>
          <p:nvPr/>
        </p:nvSpPr>
        <p:spPr>
          <a:xfrm>
            <a:off x="4587895" y="3991421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7D3785-94F9-67ED-C0AB-AC8D0F2E0E56}"/>
              </a:ext>
            </a:extLst>
          </p:cNvPr>
          <p:cNvSpPr/>
          <p:nvPr/>
        </p:nvSpPr>
        <p:spPr>
          <a:xfrm>
            <a:off x="1769236" y="3993769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17B810-F132-2319-E6AD-08DC46353871}"/>
              </a:ext>
            </a:extLst>
          </p:cNvPr>
          <p:cNvSpPr/>
          <p:nvPr/>
        </p:nvSpPr>
        <p:spPr>
          <a:xfrm>
            <a:off x="2762506" y="3993767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수의 비중을 반영하는 가중치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A47E31-4DF7-4AE6-A842-0DCB4B2D6053}"/>
              </a:ext>
            </a:extLst>
          </p:cNvPr>
          <p:cNvSpPr/>
          <p:nvPr/>
        </p:nvSpPr>
        <p:spPr>
          <a:xfrm>
            <a:off x="5943593" y="3994940"/>
            <a:ext cx="1551078" cy="36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수은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점으로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A04E54-D61A-1DD6-C647-4E7BFE289ED9}"/>
              </a:ext>
            </a:extLst>
          </p:cNvPr>
          <p:cNvSpPr/>
          <p:nvPr/>
        </p:nvSpPr>
        <p:spPr>
          <a:xfrm>
            <a:off x="4587895" y="436853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200,000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80504A-A051-13F2-D9E0-FC7A06354395}"/>
              </a:ext>
            </a:extLst>
          </p:cNvPr>
          <p:cNvSpPr/>
          <p:nvPr/>
        </p:nvSpPr>
        <p:spPr>
          <a:xfrm>
            <a:off x="1769236" y="437088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점수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26FD0B-0E0C-A837-BCF3-E4B3AF53479D}"/>
              </a:ext>
            </a:extLst>
          </p:cNvPr>
          <p:cNvSpPr/>
          <p:nvPr/>
        </p:nvSpPr>
        <p:spPr>
          <a:xfrm>
            <a:off x="2762506" y="437088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다운로드 수를 다운로드와 좋아요 비율로 나눈 값에 다운로드 가중치를 곱한 값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265A42-3484-3F6F-CC92-FBDAF4E59AA1}"/>
              </a:ext>
            </a:extLst>
          </p:cNvPr>
          <p:cNvSpPr/>
          <p:nvPr/>
        </p:nvSpPr>
        <p:spPr>
          <a:xfrm>
            <a:off x="5943593" y="4365020"/>
            <a:ext cx="1551078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(200,000 / 1,980.65) * (5/3)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C8CBC2-222F-E40F-642A-EB7D5F954205}"/>
              </a:ext>
            </a:extLst>
          </p:cNvPr>
          <p:cNvSpPr/>
          <p:nvPr/>
        </p:nvSpPr>
        <p:spPr>
          <a:xfrm>
            <a:off x="4587912" y="4759139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100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6DC8-0749-48C8-3A4D-EE6B9B9B8905}"/>
              </a:ext>
            </a:extLst>
          </p:cNvPr>
          <p:cNvSpPr/>
          <p:nvPr/>
        </p:nvSpPr>
        <p:spPr>
          <a:xfrm>
            <a:off x="1769253" y="4761487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좋아요 점수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56FD1C-698A-5270-554C-AE59208AB2E2}"/>
              </a:ext>
            </a:extLst>
          </p:cNvPr>
          <p:cNvSpPr/>
          <p:nvPr/>
        </p:nvSpPr>
        <p:spPr>
          <a:xfrm>
            <a:off x="2762523" y="4761485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좋아요 수에 좋아요 가중치를 곱한 값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DFF7BC-072A-12E7-3FA7-35C52D9EE8DF}"/>
              </a:ext>
            </a:extLst>
          </p:cNvPr>
          <p:cNvSpPr/>
          <p:nvPr/>
        </p:nvSpPr>
        <p:spPr>
          <a:xfrm>
            <a:off x="5943610" y="4759136"/>
            <a:ext cx="1551078" cy="364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 * 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3FAB48-D0DB-F60B-42CC-EAE48C961609}"/>
              </a:ext>
            </a:extLst>
          </p:cNvPr>
          <p:cNvSpPr/>
          <p:nvPr/>
        </p:nvSpPr>
        <p:spPr>
          <a:xfrm>
            <a:off x="4587920" y="513089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9DEA0D-6914-FD9B-A289-F39B14322069}"/>
              </a:ext>
            </a:extLst>
          </p:cNvPr>
          <p:cNvSpPr/>
          <p:nvPr/>
        </p:nvSpPr>
        <p:spPr>
          <a:xfrm>
            <a:off x="1769261" y="513324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최종 영향력 점수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BF779D-9E13-8DEB-048D-354436DE4F43}"/>
              </a:ext>
            </a:extLst>
          </p:cNvPr>
          <p:cNvSpPr/>
          <p:nvPr/>
        </p:nvSpPr>
        <p:spPr>
          <a:xfrm>
            <a:off x="2762531" y="513324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수와 좋아요 점수를 합한 값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75A0B3-6B19-BB8E-52DB-20F1AD827109}"/>
              </a:ext>
            </a:extLst>
          </p:cNvPr>
          <p:cNvSpPr/>
          <p:nvPr/>
        </p:nvSpPr>
        <p:spPr>
          <a:xfrm>
            <a:off x="5943618" y="5128546"/>
            <a:ext cx="1551078" cy="398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</p:spTree>
    <p:extLst>
      <p:ext uri="{BB962C8B-B14F-4D97-AF65-F5344CB8AC3E}">
        <p14:creationId xmlns:p14="http://schemas.microsoft.com/office/powerpoint/2010/main" val="31038847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D70106E194934C8FDBAB50EB2FCA70" ma:contentTypeVersion="4" ma:contentTypeDescription="새 문서를 만듭니다." ma:contentTypeScope="" ma:versionID="00491c9e4279213630c0fd3dce7dd9de">
  <xsd:schema xmlns:xsd="http://www.w3.org/2001/XMLSchema" xmlns:xs="http://www.w3.org/2001/XMLSchema" xmlns:p="http://schemas.microsoft.com/office/2006/metadata/properties" xmlns:ns3="5ec70fe2-1a33-474b-98ef-3d5b684f2ede" targetNamespace="http://schemas.microsoft.com/office/2006/metadata/properties" ma:root="true" ma:fieldsID="2e28f2086f61a8ea217aada8d70c776b" ns3:_="">
    <xsd:import namespace="5ec70fe2-1a33-474b-98ef-3d5b684f2e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70fe2-1a33-474b-98ef-3d5b684f2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170214-7162-4B5F-9544-343C70977A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DD62E6-F85D-4C21-985E-128E82B5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70fe2-1a33-474b-98ef-3d5b684f2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FCD6FF-B2BB-4F52-B077-A2303A808AE0}">
  <ds:schemaRefs>
    <ds:schemaRef ds:uri="http://purl.org/dc/dcmitype/"/>
    <ds:schemaRef ds:uri="5ec70fe2-1a33-474b-98ef-3d5b684f2ede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25509</TotalTime>
  <Words>1257</Words>
  <Application>Microsoft Office PowerPoint</Application>
  <PresentationFormat>화면 슬라이드 쇼(4:3)</PresentationFormat>
  <Paragraphs>264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Gill Sans</vt:lpstr>
      <vt:lpstr>GyeonggiTitleOTF Bold</vt:lpstr>
      <vt:lpstr>KoPubWorld돋움체 Bold</vt:lpstr>
      <vt:lpstr>KoPub돋움체 Light</vt:lpstr>
      <vt:lpstr>ＭＳ Ｐゴシック</vt:lpstr>
      <vt:lpstr>NanumSquare</vt:lpstr>
      <vt:lpstr>NanumSquare Bold</vt:lpstr>
      <vt:lpstr>맑은 고딕</vt:lpstr>
      <vt:lpstr>Arial</vt:lpstr>
      <vt:lpstr>Segoe UI Light</vt:lpstr>
      <vt:lpstr>Times New Roman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Jangwon Gim</dc:creator>
  <cp:lastModifiedBy>동환 고</cp:lastModifiedBy>
  <cp:revision>1291</cp:revision>
  <cp:lastPrinted>2024-05-16T06:56:01Z</cp:lastPrinted>
  <dcterms:modified xsi:type="dcterms:W3CDTF">2025-02-09T11:14:56Z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0x0101005FD70106E194934C8FDBAB50EB2FCA70</vt:lpwstr>
  </property>
</Properties>
</file>