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13"/>
  </p:notesMasterIdLst>
  <p:handoutMasterIdLst>
    <p:handoutMasterId r:id="rId14"/>
  </p:handoutMasterIdLst>
  <p:sldIdLst>
    <p:sldId id="482" r:id="rId5"/>
    <p:sldId id="874" r:id="rId6"/>
    <p:sldId id="864" r:id="rId7"/>
    <p:sldId id="873" r:id="rId8"/>
    <p:sldId id="866" r:id="rId9"/>
    <p:sldId id="868" r:id="rId10"/>
    <p:sldId id="869" r:id="rId11"/>
    <p:sldId id="870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42DD8D28-377F-4711-A693-52248043CFA2}">
          <p14:sldIdLst>
            <p14:sldId id="482"/>
            <p14:sldId id="874"/>
            <p14:sldId id="864"/>
            <p14:sldId id="873"/>
            <p14:sldId id="866"/>
            <p14:sldId id="868"/>
            <p14:sldId id="869"/>
            <p14:sldId id="8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文婕 张" initials="文张" lastIdx="1" clrIdx="0">
    <p:extLst>
      <p:ext uri="{19B8F6BF-5375-455C-9EA6-DF929625EA0E}">
        <p15:presenceInfo xmlns:p15="http://schemas.microsoft.com/office/powerpoint/2012/main" userId="d109a8ace75bc4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  <a:srgbClr val="F3EFE4"/>
    <a:srgbClr val="FFF6DF"/>
    <a:srgbClr val="E96161"/>
    <a:srgbClr val="F6F3FF"/>
    <a:srgbClr val="FADAB0"/>
    <a:srgbClr val="ABABFF"/>
    <a:srgbClr val="CCCCFF"/>
    <a:srgbClr val="E5EBF8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10" autoAdjust="0"/>
    <p:restoredTop sz="96279" autoAdjust="0"/>
  </p:normalViewPr>
  <p:slideViewPr>
    <p:cSldViewPr snapToGrid="0" snapToObjects="1">
      <p:cViewPr varScale="1">
        <p:scale>
          <a:sx n="76" d="100"/>
          <a:sy n="76" d="100"/>
        </p:scale>
        <p:origin x="96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5AE8F1-FEE1-8940-80D6-59DD4B06E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F784B-60E9-A742-AD4A-85299F5E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CF4A4-54FB-C349-AB0F-03E97BA199D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FF1C5-60CB-4E41-B858-869BAA8D2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0471E-45DE-0747-8DFB-B05BA0A949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EFEAA-5D97-0146-8F0B-3AE56464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8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/>
          </a:p>
          <a:p>
            <a:pPr lvl="1">
              <a:spcBef>
                <a:spcPts val="0"/>
              </a:spcBef>
            </a:pPr>
            <a:endParaRPr dirty="0"/>
          </a:p>
          <a:p>
            <a:pPr lvl="2">
              <a:spcBef>
                <a:spcPts val="0"/>
              </a:spcBef>
            </a:pPr>
            <a:endParaRPr dirty="0"/>
          </a:p>
          <a:p>
            <a:pPr lvl="3">
              <a:spcBef>
                <a:spcPts val="0"/>
              </a:spcBef>
            </a:pPr>
            <a:endParaRPr dirty="0"/>
          </a:p>
          <a:p>
            <a:pPr lvl="4">
              <a:spcBef>
                <a:spcPts val="0"/>
              </a:spcBef>
            </a:pPr>
            <a:endParaRPr dirty="0"/>
          </a:p>
          <a:p>
            <a:pPr lvl="5">
              <a:spcBef>
                <a:spcPts val="0"/>
              </a:spcBef>
            </a:pPr>
            <a:endParaRPr dirty="0"/>
          </a:p>
          <a:p>
            <a:pPr lvl="6">
              <a:spcBef>
                <a:spcPts val="0"/>
              </a:spcBef>
            </a:pPr>
            <a:endParaRPr dirty="0"/>
          </a:p>
          <a:p>
            <a:pPr lvl="7">
              <a:spcBef>
                <a:spcPts val="0"/>
              </a:spcBef>
            </a:pPr>
            <a:endParaRPr dirty="0"/>
          </a:p>
          <a:p>
            <a:pPr lvl="8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7250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ＭＳ Ｐゴシック" charset="-128"/>
            </a:endParaRPr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E97A08A-788E-E14F-839D-7063B51561B8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174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7024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2657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6896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5539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38608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99812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200" b="0" i="0" u="none" strike="noStrike" cap="non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4743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01B1EEBF-F451-486D-9523-CBB33D1D8A45}"/>
              </a:ext>
            </a:extLst>
          </p:cNvPr>
          <p:cNvSpPr/>
          <p:nvPr userDrawn="1"/>
        </p:nvSpPr>
        <p:spPr>
          <a:xfrm>
            <a:off x="-7143" y="566702"/>
            <a:ext cx="9158287" cy="43846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 altLang="ko-KR" dirty="0">
              <a:solidFill>
                <a:schemeClr val="bg1"/>
              </a:solidFill>
              <a:latin typeface="Segoe U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FF4699C-CDE0-4EA1-B729-4B8D4D9DE58E}"/>
              </a:ext>
            </a:extLst>
          </p:cNvPr>
          <p:cNvSpPr/>
          <p:nvPr userDrawn="1"/>
        </p:nvSpPr>
        <p:spPr>
          <a:xfrm>
            <a:off x="-7144" y="1968070"/>
            <a:ext cx="9158288" cy="1861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 altLang="ko-KR" dirty="0">
              <a:solidFill>
                <a:srgbClr val="FFFFFF"/>
              </a:solidFill>
              <a:highlight>
                <a:srgbClr val="000080"/>
              </a:highlight>
              <a:latin typeface="Segoe UI Light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9FB15D-6E5B-48F7-8B8A-4D654A21FE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2" y="47768"/>
            <a:ext cx="1917431" cy="436268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B096758F-B02C-4C98-8BF6-72D999F5BD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538" y="2266968"/>
            <a:ext cx="8670925" cy="117900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0" algn="l"/>
              </a:tabLst>
              <a:defRPr lang="ko-KR" altLang="en-US" sz="3600" b="1" i="0" u="none" strike="noStrike" cap="none" dirty="0" smtClean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7B23D1A4-CB98-4741-ACAE-CB131EE9A8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3325" y="4667250"/>
            <a:ext cx="6226175" cy="15278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ko-KR" altLang="en-US" sz="1800" b="1" i="0" u="none" strike="noStrike" cap="none" dirty="0" smtClean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1pPr>
            <a:lvl2pPr>
              <a:defRPr lang="ko-KR" altLang="en-US" sz="2000" b="1" i="0" u="none" strike="noStrike" cap="none" dirty="0" smtClean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570D4A64-71DB-484E-A191-91228DF3DD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169" y="572162"/>
            <a:ext cx="8933662" cy="42754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0" algn="l"/>
              </a:tabLst>
              <a:defRPr lang="ko-KR" altLang="en-US" sz="1800" b="1" i="0" u="none" strike="noStrike" cap="none" dirty="0" smtClean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F6174D6-4B13-4448-BC1C-D06D126DC5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425" y="6111923"/>
            <a:ext cx="872152" cy="6873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13C61F8-E13A-42BC-9E95-1E4FD747B28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93672" y="121376"/>
            <a:ext cx="274203" cy="3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8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7">
            <a:extLst>
              <a:ext uri="{FF2B5EF4-FFF2-40B4-BE49-F238E27FC236}">
                <a16:creationId xmlns:a16="http://schemas.microsoft.com/office/drawing/2014/main" id="{896E8668-8F98-4FC7-9586-567CB6E3A205}"/>
              </a:ext>
            </a:extLst>
          </p:cNvPr>
          <p:cNvSpPr txBox="1"/>
          <p:nvPr userDrawn="1"/>
        </p:nvSpPr>
        <p:spPr>
          <a:xfrm>
            <a:off x="164124" y="1180905"/>
            <a:ext cx="8839200" cy="5048396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3" name="Shape 69">
            <a:extLst>
              <a:ext uri="{FF2B5EF4-FFF2-40B4-BE49-F238E27FC236}">
                <a16:creationId xmlns:a16="http://schemas.microsoft.com/office/drawing/2014/main" id="{43AD1D74-45D6-4F21-A975-792C9C1C3AF3}"/>
              </a:ext>
            </a:extLst>
          </p:cNvPr>
          <p:cNvSpPr txBox="1"/>
          <p:nvPr userDrawn="1"/>
        </p:nvSpPr>
        <p:spPr>
          <a:xfrm>
            <a:off x="164124" y="720270"/>
            <a:ext cx="53403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kern="1200" dirty="0">
              <a:solidFill>
                <a:srgbClr val="6264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B05F6BA-5901-4432-95EC-6C87BB86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513" y="408554"/>
            <a:ext cx="8839200" cy="4619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ko-KR" altLang="en-US" sz="2400" b="1" i="0" u="none" strike="noStrike" cap="none" dirty="0">
                <a:solidFill>
                  <a:schemeClr val="dk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Gill Sans" panose="020B0502020104020203" pitchFamily="34" charset="-79"/>
                <a:sym typeface="Arial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596A71A0-C3AB-4595-8B44-5EB3335E8C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fld id="{089D6111-CC7E-4070-A1BE-67E32F4016DB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F5A90DD-8505-4AEE-8F1D-EAAA605138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48" y="53032"/>
            <a:ext cx="872152" cy="687338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553B5B-B3A9-4477-AC61-710CA85671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513" y="1236663"/>
            <a:ext cx="8816975" cy="4900612"/>
          </a:xfrm>
          <a:prstGeom prst="rect">
            <a:avLst/>
          </a:prstGeom>
        </p:spPr>
        <p:txBody>
          <a:bodyPr/>
          <a:lstStyle>
            <a:lvl1pPr marL="342900" indent="-222250">
              <a:lnSpc>
                <a:spcPct val="150000"/>
              </a:lnSpc>
              <a:buFont typeface="Arial" panose="020B0604020202020204" pitchFamily="34" charset="0"/>
              <a:buChar char="•"/>
              <a:defRPr kumimoji="0" lang="ko-KR" altLang="en-US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1pPr>
            <a:lvl2pPr marL="447675" indent="-179388">
              <a:lnSpc>
                <a:spcPct val="150000"/>
              </a:lnSpc>
              <a:buFont typeface="맑은 고딕" panose="020B0503020000020004" pitchFamily="50" charset="-127"/>
              <a:buChar char="–"/>
              <a:defRPr kumimoji="0" lang="ko-KR" altLang="en-US" sz="16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2pPr>
            <a:lvl3pPr marL="627063" indent="-179388">
              <a:lnSpc>
                <a:spcPct val="150000"/>
              </a:lnSpc>
              <a:buFont typeface="Arial" panose="020B0604020202020204" pitchFamily="34" charset="0"/>
              <a:buChar char="•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3pPr>
            <a:lvl4pPr marL="806450" indent="-179388">
              <a:lnSpc>
                <a:spcPct val="150000"/>
              </a:lnSpc>
              <a:buFont typeface="Arial" panose="020B0604020202020204" pitchFamily="34" charset="0"/>
              <a:buChar char="▪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4pPr>
            <a:lvl5pPr marL="985838" indent="-179388">
              <a:lnSpc>
                <a:spcPct val="150000"/>
              </a:lnSpc>
              <a:buFont typeface="Times New Roman" panose="02020603050405020304" pitchFamily="18" charset="0"/>
              <a:buChar char="▫"/>
              <a:defRPr kumimoji="0" lang="ko-KR" alt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5D994D-256A-C746-94D7-B88862D9057B}"/>
              </a:ext>
            </a:extLst>
          </p:cNvPr>
          <p:cNvSpPr txBox="1"/>
          <p:nvPr userDrawn="1"/>
        </p:nvSpPr>
        <p:spPr>
          <a:xfrm>
            <a:off x="1800518" y="2064765"/>
            <a:ext cx="5542961" cy="16773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+mj-cs"/>
              </a:rPr>
              <a:t>감사합니다</a:t>
            </a:r>
            <a:br>
              <a:rPr kumimoji="0" lang="en-US" altLang="ko-KR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+mj-cs"/>
              </a:rPr>
            </a:b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anose="02020603050405020304" pitchFamily="18" charset="0"/>
              </a:rPr>
              <a:t>Q</a:t>
            </a: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anose="02020603050405020304" pitchFamily="18" charset="0"/>
              </a:rPr>
              <a:t>/</a:t>
            </a: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anose="02020603050405020304" pitchFamily="18" charset="0"/>
              </a:rPr>
              <a:t>A</a:t>
            </a:r>
            <a:endParaRPr kumimoji="1" lang="ko-Kore-KR" altLang="en-US" sz="1050" b="1" i="0" dirty="0">
              <a:latin typeface="GyeonggiTitleOTF Bold" panose="02020603020101020101" pitchFamily="18" charset="-127"/>
              <a:ea typeface="GyeonggiTitleOTF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C07695-FCE4-5E44-8A3D-4B8F0D535641}"/>
              </a:ext>
            </a:extLst>
          </p:cNvPr>
          <p:cNvSpPr/>
          <p:nvPr userDrawn="1"/>
        </p:nvSpPr>
        <p:spPr>
          <a:xfrm>
            <a:off x="2285999" y="44067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800" b="1" i="0" dirty="0"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itchFamily="18" charset="0"/>
              </a:rPr>
              <a:t>발표자</a:t>
            </a:r>
            <a:br>
              <a:rPr lang="en-US" altLang="ko-KR" sz="1800" b="1" i="0" dirty="0"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itchFamily="18" charset="0"/>
              </a:rPr>
            </a:br>
            <a:r>
              <a:rPr lang="en-US" altLang="ko-KR" sz="1800" b="1" i="0" dirty="0"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itchFamily="18" charset="0"/>
              </a:rPr>
              <a:t>(</a:t>
            </a:r>
            <a:r>
              <a:rPr lang="ko-KR" altLang="en-US" sz="1800" b="1" i="0" dirty="0"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itchFamily="18" charset="0"/>
              </a:rPr>
              <a:t>메일계정</a:t>
            </a:r>
            <a:r>
              <a:rPr lang="en-US" altLang="ko-KR" sz="1800" b="1" i="0" dirty="0"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itchFamily="18" charset="0"/>
              </a:rPr>
              <a:t>@kunsan.ac.kr)</a:t>
            </a:r>
          </a:p>
        </p:txBody>
      </p:sp>
    </p:spTree>
    <p:extLst>
      <p:ext uri="{BB962C8B-B14F-4D97-AF65-F5344CB8AC3E}">
        <p14:creationId xmlns:p14="http://schemas.microsoft.com/office/powerpoint/2010/main" val="132589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7">
            <a:extLst>
              <a:ext uri="{FF2B5EF4-FFF2-40B4-BE49-F238E27FC236}">
                <a16:creationId xmlns:a16="http://schemas.microsoft.com/office/drawing/2014/main" id="{1BA9EF52-F558-428F-B468-DC5001B0F48A}"/>
              </a:ext>
            </a:extLst>
          </p:cNvPr>
          <p:cNvSpPr txBox="1"/>
          <p:nvPr userDrawn="1"/>
        </p:nvSpPr>
        <p:spPr>
          <a:xfrm>
            <a:off x="164124" y="1180905"/>
            <a:ext cx="8839200" cy="5048396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8" name="Shape 69">
            <a:extLst>
              <a:ext uri="{FF2B5EF4-FFF2-40B4-BE49-F238E27FC236}">
                <a16:creationId xmlns:a16="http://schemas.microsoft.com/office/drawing/2014/main" id="{8D574A71-1180-42E8-9DB3-504F7201CA5D}"/>
              </a:ext>
            </a:extLst>
          </p:cNvPr>
          <p:cNvSpPr txBox="1"/>
          <p:nvPr userDrawn="1"/>
        </p:nvSpPr>
        <p:spPr>
          <a:xfrm>
            <a:off x="164124" y="720270"/>
            <a:ext cx="53403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kern="1200" dirty="0">
              <a:solidFill>
                <a:srgbClr val="6264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텍스트 개체 틀 16">
            <a:extLst>
              <a:ext uri="{FF2B5EF4-FFF2-40B4-BE49-F238E27FC236}">
                <a16:creationId xmlns:a16="http://schemas.microsoft.com/office/drawing/2014/main" id="{8EEC0516-1B6F-45D0-A834-6714EC4C9FD7}"/>
              </a:ext>
            </a:extLst>
          </p:cNvPr>
          <p:cNvSpPr txBox="1">
            <a:spLocks/>
          </p:cNvSpPr>
          <p:nvPr userDrawn="1"/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89D6111-CC7E-4070-A1BE-67E32F4016DB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DAB31A2-4B68-4129-A7E0-E09FE23E53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48" y="53032"/>
            <a:ext cx="872152" cy="687338"/>
          </a:xfrm>
          <a:prstGeom prst="rect">
            <a:avLst/>
          </a:prstGeom>
        </p:spPr>
      </p:pic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C38AE199-431E-4053-890B-7A10BA7EEECD}"/>
              </a:ext>
            </a:extLst>
          </p:cNvPr>
          <p:cNvSpPr txBox="1">
            <a:spLocks/>
          </p:cNvSpPr>
          <p:nvPr userDrawn="1"/>
        </p:nvSpPr>
        <p:spPr>
          <a:xfrm>
            <a:off x="163513" y="1236663"/>
            <a:ext cx="8816975" cy="49006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ko-KR" altLang="en-US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1pPr>
            <a:lvl2pPr marL="447675" marR="0" lvl="1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–"/>
              <a:defRPr kumimoji="0" lang="ko-KR" altLang="en-US" sz="16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2pPr>
            <a:lvl3pPr marL="627063" marR="0" lvl="2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3pPr>
            <a:lvl4pPr marL="806450" marR="0" lvl="3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▪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4pPr>
            <a:lvl5pPr marL="985838" marR="0" lvl="4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▫"/>
              <a:defRPr kumimoji="0" lang="ko-KR" alt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52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0D3B5F9-6B3F-4F66-97C6-65874CCDD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2" y="47768"/>
            <a:ext cx="1917431" cy="436268"/>
          </a:xfrm>
          <a:prstGeom prst="rect">
            <a:avLst/>
          </a:prstGeom>
        </p:spPr>
      </p:pic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68E73CA-7A9F-4C5B-AC03-E6088D93C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 err="1"/>
              <a:t>CoT</a:t>
            </a:r>
            <a:r>
              <a:rPr lang="ko-KR" altLang="en-US" sz="3600" dirty="0"/>
              <a:t>를 활용한 개체 유형 데이터세트 구축 방법</a:t>
            </a:r>
            <a:endParaRPr lang="en-US" altLang="ko-KR" sz="3600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12B46C2B-8AB2-496A-96C7-1E0B672A78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3325" y="4589043"/>
            <a:ext cx="6226175" cy="1527810"/>
          </a:xfrm>
        </p:spPr>
        <p:txBody>
          <a:bodyPr/>
          <a:lstStyle/>
          <a:p>
            <a:r>
              <a:rPr lang="en-US" altLang="ko-KR" sz="1800" dirty="0"/>
              <a:t>2023. 11. 24(</a:t>
            </a:r>
            <a:r>
              <a:rPr lang="ko-KR" altLang="en-US" sz="1800" dirty="0"/>
              <a:t>금</a:t>
            </a:r>
            <a:r>
              <a:rPr lang="en-US" altLang="ko-KR" sz="1800" dirty="0"/>
              <a:t>). </a:t>
            </a:r>
          </a:p>
          <a:p>
            <a:r>
              <a:rPr lang="ko-KR" altLang="en-US" sz="1800" dirty="0"/>
              <a:t>군산대학교 소프트웨어학부</a:t>
            </a:r>
            <a:endParaRPr lang="en-US" altLang="ko-KR" sz="1800" dirty="0"/>
          </a:p>
          <a:p>
            <a:r>
              <a:rPr lang="en-US" altLang="ko-KR" sz="1800" dirty="0"/>
              <a:t>AMI Lab.</a:t>
            </a:r>
          </a:p>
          <a:p>
            <a:r>
              <a:rPr lang="ko-KR" altLang="en-US" dirty="0"/>
              <a:t>고동환</a:t>
            </a:r>
            <a:r>
              <a:rPr lang="en-US" altLang="ko-KR" sz="1800" dirty="0"/>
              <a:t>, </a:t>
            </a:r>
            <a:r>
              <a:rPr lang="ko-KR" altLang="en-US" sz="1800" dirty="0"/>
              <a:t>김장원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56CE4E8-1346-4C1B-854D-0ADAA87CC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dirty="0">
                <a:solidFill>
                  <a:schemeClr val="tx1"/>
                </a:solidFill>
              </a:rPr>
              <a:t>2023 </a:t>
            </a:r>
            <a:r>
              <a:rPr lang="ko-KR" altLang="en-US" sz="1400" dirty="0">
                <a:solidFill>
                  <a:schemeClr val="tx1"/>
                </a:solidFill>
              </a:rPr>
              <a:t>한국정보기술학회 추계종합학술대회 및 대학생 논문경진대회  </a:t>
            </a:r>
            <a:r>
              <a:rPr lang="en-US" altLang="ko-KR" sz="1400" dirty="0">
                <a:solidFill>
                  <a:schemeClr val="tx1"/>
                </a:solidFill>
              </a:rPr>
              <a:t>2023.11.23(</a:t>
            </a:r>
            <a:r>
              <a:rPr lang="ko-KR" altLang="en-US" sz="1400" dirty="0">
                <a:solidFill>
                  <a:schemeClr val="tx1"/>
                </a:solidFill>
              </a:rPr>
              <a:t>목</a:t>
            </a:r>
            <a:r>
              <a:rPr lang="en-US" altLang="ko-KR" sz="1400" dirty="0">
                <a:solidFill>
                  <a:schemeClr val="tx1"/>
                </a:solidFill>
              </a:rPr>
              <a:t>) ~11.25(</a:t>
            </a:r>
            <a:r>
              <a:rPr lang="ko-KR" altLang="en-US" sz="1400" dirty="0">
                <a:solidFill>
                  <a:schemeClr val="tx1"/>
                </a:solidFill>
              </a:rPr>
              <a:t>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9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7">
            <a:extLst>
              <a:ext uri="{FF2B5EF4-FFF2-40B4-BE49-F238E27FC236}">
                <a16:creationId xmlns:a16="http://schemas.microsoft.com/office/drawing/2014/main" id="{4E0FFF03-28C6-87BF-43D0-41F50682B89C}"/>
              </a:ext>
            </a:extLst>
          </p:cNvPr>
          <p:cNvSpPr txBox="1"/>
          <p:nvPr/>
        </p:nvSpPr>
        <p:spPr>
          <a:xfrm>
            <a:off x="164124" y="955709"/>
            <a:ext cx="8839200" cy="5369199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0280024-9A10-4B7B-81F4-04726A6821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서론</a:t>
            </a:r>
            <a:endParaRPr lang="en-US" altLang="ko-KR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20501-5F2F-49B6-83FB-6E89F347F5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Shape 73">
            <a:extLst>
              <a:ext uri="{FF2B5EF4-FFF2-40B4-BE49-F238E27FC236}">
                <a16:creationId xmlns:a16="http://schemas.microsoft.com/office/drawing/2014/main" id="{22FC6F00-8D84-4C91-A187-BE9974FB9B02}"/>
              </a:ext>
            </a:extLst>
          </p:cNvPr>
          <p:cNvSpPr txBox="1">
            <a:spLocks/>
          </p:cNvSpPr>
          <p:nvPr/>
        </p:nvSpPr>
        <p:spPr>
          <a:xfrm>
            <a:off x="8747048" y="6483615"/>
            <a:ext cx="328712" cy="301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fld id="{7D60956D-8042-F14F-A5C1-85B95AC4E48E}" type="slidenum">
              <a:rPr lang="en-US" sz="1200" b="1" smtClean="0">
                <a:solidFill>
                  <a:srgbClr val="898989"/>
                </a:solidFill>
                <a:latin typeface="+mj-ea"/>
                <a:ea typeface="+mj-ea"/>
              </a:rPr>
              <a:t>2</a:t>
            </a:fld>
            <a:endParaRPr lang="en-US" sz="1200" b="1" dirty="0">
              <a:solidFill>
                <a:srgbClr val="898989"/>
              </a:solidFill>
              <a:latin typeface="+mj-ea"/>
              <a:ea typeface="+mj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6127D-5D81-68C2-0091-AFE4499683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513" y="1236663"/>
            <a:ext cx="8816975" cy="4381940"/>
          </a:xfrm>
        </p:spPr>
        <p:txBody>
          <a:bodyPr/>
          <a:lstStyle/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최근 개체 간의 관계를 예측하기 위한 다양한 연구들이 진행되고 있음</a:t>
            </a:r>
            <a:endParaRPr lang="en-US" altLang="ko-KR" sz="600" kern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Arial"/>
            </a:endParaRPr>
          </a:p>
          <a:p>
            <a:pPr marL="361943" lvl="1" indent="-257168" defTabSz="685783" latinLnBrk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800" dirty="0">
                <a:latin typeface="맑은 고딕"/>
                <a:ea typeface="맑은 고딕" panose="020B0503020000020004" pitchFamily="50" charset="-127"/>
                <a:cs typeface="+mn-cs"/>
              </a:rPr>
              <a:t>개체 관계 예측 성능 향상을 위한 지식그래프 </a:t>
            </a:r>
            <a:r>
              <a:rPr lang="ko-KR" altLang="en-US" sz="1800" dirty="0" err="1">
                <a:latin typeface="맑은 고딕"/>
                <a:ea typeface="맑은 고딕" panose="020B0503020000020004" pitchFamily="50" charset="-127"/>
                <a:cs typeface="+mn-cs"/>
              </a:rPr>
              <a:t>임베딩을</a:t>
            </a:r>
            <a:r>
              <a:rPr lang="ko-KR" altLang="en-US" sz="1800" dirty="0">
                <a:latin typeface="맑은 고딕"/>
                <a:ea typeface="맑은 고딕" panose="020B0503020000020004" pitchFamily="50" charset="-127"/>
                <a:cs typeface="+mn-cs"/>
              </a:rPr>
              <a:t> 적용한 연구들이 진행되고 있음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</a:t>
            </a:r>
            <a:endParaRPr lang="en-US" altLang="ko-KR" sz="1800" kern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Arial"/>
            </a:endParaRPr>
          </a:p>
          <a:p>
            <a:pPr marL="361943" lvl="1" indent="-257168" defTabSz="685783" latinLnBrk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800" kern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</a:rPr>
              <a:t>TransE_type</a:t>
            </a:r>
            <a:r>
              <a:rPr lang="en-US" altLang="ko-KR" sz="1800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sz="1800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</a:rPr>
              <a:t>모델은 기존의 지식 그래프 </a:t>
            </a:r>
            <a:r>
              <a:rPr lang="ko-KR" altLang="en-US" sz="1800" kern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</a:rPr>
              <a:t>임베딩</a:t>
            </a:r>
            <a:r>
              <a:rPr lang="ko-KR" altLang="en-US" sz="1800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</a:rPr>
              <a:t> 기법에 개체 유형을 적용하여 개체 간 관계 예측 성능이 향상됨을 보임</a:t>
            </a:r>
            <a:endParaRPr lang="en-US" altLang="ko-KR" sz="1800" kern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Arial"/>
            </a:endParaRPr>
          </a:p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LLM </a:t>
            </a:r>
            <a:r>
              <a:rPr lang="ko-KR" altLang="en-US" sz="2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모델에서는 개체의 유형</a:t>
            </a:r>
            <a:r>
              <a:rPr lang="en-US" altLang="ko-KR" sz="2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(type)</a:t>
            </a:r>
            <a:r>
              <a:rPr lang="ko-KR" altLang="en-US" sz="2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을 활용한 개체 식별 연구가 수행되고 있음</a:t>
            </a:r>
            <a:endParaRPr lang="en-US" altLang="ko-KR" sz="2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지식 그래프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임베딩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모델의 성능 비교를 위해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트리플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형태로 구축된 데이터세트를 적용하고 </a:t>
            </a:r>
            <a:r>
              <a:rPr lang="ko-KR" altLang="en-US" dirty="0">
                <a:latin typeface="맑은 고딕"/>
                <a:ea typeface="맑은 고딕" panose="020B0503020000020004" pitchFamily="50" charset="-127"/>
                <a:cs typeface="+mn-cs"/>
              </a:rPr>
              <a:t>있음</a:t>
            </a:r>
            <a:endParaRPr lang="en-US" altLang="ko-KR" sz="3000" dirty="0"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err="1">
                <a:latin typeface="맑은 고딕"/>
                <a:ea typeface="맑은 고딕" panose="020B0503020000020004" pitchFamily="50" charset="-127"/>
                <a:cs typeface="+mn-cs"/>
              </a:rPr>
              <a:t>워드넷</a:t>
            </a:r>
            <a:r>
              <a:rPr lang="ko-KR" altLang="en-US" dirty="0">
                <a:latin typeface="맑은 고딕"/>
                <a:ea typeface="맑은 고딕" panose="020B0503020000020004" pitchFamily="50" charset="-127"/>
                <a:cs typeface="+mn-cs"/>
              </a:rPr>
              <a:t> 데이터세트</a:t>
            </a:r>
            <a:r>
              <a:rPr lang="en-US" altLang="ko-KR" dirty="0">
                <a:latin typeface="맑은 고딕"/>
                <a:ea typeface="맑은 고딕" panose="020B0503020000020004" pitchFamily="50" charset="-127"/>
                <a:cs typeface="+mn-cs"/>
              </a:rPr>
              <a:t>(WN18RR)</a:t>
            </a:r>
            <a:r>
              <a:rPr lang="ko-KR" altLang="en-US" dirty="0">
                <a:latin typeface="맑은 고딕"/>
                <a:ea typeface="맑은 고딕" panose="020B0503020000020004" pitchFamily="50" charset="-127"/>
                <a:cs typeface="+mn-cs"/>
              </a:rPr>
              <a:t>는 각 개체들에 대한 유형 정보가 포함되지 않음</a:t>
            </a:r>
            <a:endParaRPr lang="en-US" altLang="ko-KR" dirty="0"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따라서 지식 그래프 </a:t>
            </a:r>
            <a:r>
              <a:rPr lang="ko-KR" altLang="en-US" sz="2000" b="1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임베딩에</a:t>
            </a:r>
            <a:r>
              <a:rPr lang="ko-KR" altLang="en-US" sz="2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널리 활용되는 데이터세트에 포함된 개체들의 유형 정보 식별이 필요</a:t>
            </a:r>
            <a:endParaRPr lang="en-US" altLang="ko-KR" sz="20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9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7">
            <a:extLst>
              <a:ext uri="{FF2B5EF4-FFF2-40B4-BE49-F238E27FC236}">
                <a16:creationId xmlns:a16="http://schemas.microsoft.com/office/drawing/2014/main" id="{4E0FFF03-28C6-87BF-43D0-41F50682B89C}"/>
              </a:ext>
            </a:extLst>
          </p:cNvPr>
          <p:cNvSpPr txBox="1"/>
          <p:nvPr/>
        </p:nvSpPr>
        <p:spPr>
          <a:xfrm>
            <a:off x="164124" y="955709"/>
            <a:ext cx="8839200" cy="5369199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0280024-9A10-4B7B-81F4-04726A6821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관련 기술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20501-5F2F-49B6-83FB-6E89F347F5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Shape 73">
            <a:extLst>
              <a:ext uri="{FF2B5EF4-FFF2-40B4-BE49-F238E27FC236}">
                <a16:creationId xmlns:a16="http://schemas.microsoft.com/office/drawing/2014/main" id="{22FC6F00-8D84-4C91-A187-BE9974FB9B02}"/>
              </a:ext>
            </a:extLst>
          </p:cNvPr>
          <p:cNvSpPr txBox="1">
            <a:spLocks/>
          </p:cNvSpPr>
          <p:nvPr/>
        </p:nvSpPr>
        <p:spPr>
          <a:xfrm>
            <a:off x="8747048" y="6483615"/>
            <a:ext cx="328712" cy="301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fld id="{7D60956D-8042-F14F-A5C1-85B95AC4E48E}" type="slidenum">
              <a:rPr lang="en-US" sz="1200" b="1" smtClean="0">
                <a:solidFill>
                  <a:srgbClr val="898989"/>
                </a:solidFill>
                <a:latin typeface="+mj-ea"/>
                <a:ea typeface="+mj-ea"/>
              </a:rPr>
              <a:t>3</a:t>
            </a:fld>
            <a:endParaRPr lang="en-US" sz="1200" b="1" dirty="0">
              <a:solidFill>
                <a:srgbClr val="898989"/>
              </a:solidFill>
              <a:latin typeface="+mj-ea"/>
              <a:ea typeface="+mj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6127D-5D81-68C2-0091-AFE4499683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513" y="1236663"/>
            <a:ext cx="8816975" cy="4381940"/>
          </a:xfrm>
        </p:spPr>
        <p:txBody>
          <a:bodyPr/>
          <a:lstStyle/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최근 개체 간의 관계를 예측하기 위한 다양한 연구들이 진행되고 있음</a:t>
            </a:r>
            <a:endParaRPr lang="en-US" altLang="ko-KR" sz="600" kern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Arial"/>
            </a:endParaRPr>
          </a:p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TransE_type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모델은 기존의 지식 그래프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임베딩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기법에 개체 유형을 적용하여 개체 간 관계 예측 성능이 향상됨을 보임</a:t>
            </a:r>
            <a:endParaRPr lang="en-US" altLang="ko-KR" sz="800" kern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Arial"/>
            </a:endParaRPr>
          </a:p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</a:rPr>
              <a:t>최근 </a:t>
            </a:r>
            <a:r>
              <a:rPr lang="en-US" altLang="ko-KR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</a:rPr>
              <a:t>LLM </a:t>
            </a:r>
            <a:r>
              <a:rPr lang="ko-KR" altLang="en-US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</a:rPr>
              <a:t>모델에서는 개체의 유형</a:t>
            </a:r>
            <a:r>
              <a:rPr lang="en-US" altLang="ko-KR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</a:rPr>
              <a:t>(type)</a:t>
            </a:r>
            <a:r>
              <a:rPr lang="ko-KR" altLang="en-US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</a:rPr>
              <a:t>를 활용한 개체 식별 연구가 수행되고 있음</a:t>
            </a:r>
            <a:endParaRPr lang="en-US" altLang="ko-KR" kern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Arial"/>
            </a:endParaRPr>
          </a:p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지식 그래프 </a:t>
            </a:r>
            <a:r>
              <a:rPr lang="ko-KR" altLang="en-US" sz="20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임베딩</a:t>
            </a:r>
            <a:r>
              <a:rPr lang="ko-KR" altLang="en-US" sz="2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모델의 성능 비교를 위해 </a:t>
            </a:r>
            <a:r>
              <a:rPr lang="ko-KR" altLang="en-US" sz="20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트리플</a:t>
            </a:r>
            <a:r>
              <a:rPr lang="ko-KR" altLang="en-US" sz="2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 형태로 구축된 데이터세트를 사용하고 있음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57199" lvl="1" indent="-214308" defTabSz="685783" latinLnBrk="1">
              <a:lnSpc>
                <a:spcPct val="100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/>
            </a:pPr>
            <a:r>
              <a:rPr lang="ko-KR" altLang="en-US" sz="1800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</a:rPr>
              <a:t>여러 데이터세트 중 </a:t>
            </a:r>
            <a:r>
              <a:rPr lang="en-US" altLang="ko-KR" sz="1800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</a:rPr>
              <a:t>WordNet </a:t>
            </a:r>
            <a:r>
              <a:rPr lang="ko-KR" altLang="en-US" sz="1800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</a:rPr>
              <a:t>데이터세트</a:t>
            </a:r>
            <a:r>
              <a:rPr lang="en-US" altLang="ko-KR" sz="1800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</a:rPr>
              <a:t>(WN18RR)</a:t>
            </a:r>
            <a:r>
              <a:rPr lang="ko-KR" altLang="en-US" sz="1800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</a:rPr>
              <a:t>가 있음</a:t>
            </a:r>
            <a:endParaRPr lang="en-US" altLang="ko-KR" sz="1800" kern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Arial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84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7">
            <a:extLst>
              <a:ext uri="{FF2B5EF4-FFF2-40B4-BE49-F238E27FC236}">
                <a16:creationId xmlns:a16="http://schemas.microsoft.com/office/drawing/2014/main" id="{4E0FFF03-28C6-87BF-43D0-41F50682B89C}"/>
              </a:ext>
            </a:extLst>
          </p:cNvPr>
          <p:cNvSpPr txBox="1"/>
          <p:nvPr/>
        </p:nvSpPr>
        <p:spPr>
          <a:xfrm>
            <a:off x="164124" y="955709"/>
            <a:ext cx="8839200" cy="5369199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0280024-9A10-4B7B-81F4-04726A6821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개체 유형 데이터세트 구축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20501-5F2F-49B6-83FB-6E89F347F5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Shape 73">
            <a:extLst>
              <a:ext uri="{FF2B5EF4-FFF2-40B4-BE49-F238E27FC236}">
                <a16:creationId xmlns:a16="http://schemas.microsoft.com/office/drawing/2014/main" id="{22FC6F00-8D84-4C91-A187-BE9974FB9B02}"/>
              </a:ext>
            </a:extLst>
          </p:cNvPr>
          <p:cNvSpPr txBox="1">
            <a:spLocks/>
          </p:cNvSpPr>
          <p:nvPr/>
        </p:nvSpPr>
        <p:spPr>
          <a:xfrm>
            <a:off x="8747048" y="6483615"/>
            <a:ext cx="328712" cy="301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fld id="{7D60956D-8042-F14F-A5C1-85B95AC4E48E}" type="slidenum">
              <a:rPr lang="en-US" sz="1200" b="1" smtClean="0">
                <a:solidFill>
                  <a:srgbClr val="898989"/>
                </a:solidFill>
                <a:latin typeface="+mj-ea"/>
                <a:ea typeface="+mj-ea"/>
              </a:rPr>
              <a:t>4</a:t>
            </a:fld>
            <a:endParaRPr lang="en-US" sz="1200" b="1" dirty="0">
              <a:solidFill>
                <a:srgbClr val="898989"/>
              </a:solidFill>
              <a:latin typeface="+mj-ea"/>
              <a:ea typeface="+mj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6127D-5D81-68C2-0091-AFE4499683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513" y="1236663"/>
            <a:ext cx="8816975" cy="4381940"/>
          </a:xfrm>
        </p:spPr>
        <p:txBody>
          <a:bodyPr/>
          <a:lstStyle/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워드넷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데이터세트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(WN18RR)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개체에 대한 품사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태깅과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개체 정의를 사용하여 프롬프트를 생성함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Arial"/>
            </a:endParaRPr>
          </a:p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ChatGPT</a:t>
            </a:r>
            <a:r>
              <a:rPr lang="ko-KR" altLang="en-US" sz="2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+mn-cs"/>
              </a:rPr>
              <a:t>에 프롬프트를 입력하여 개체 유형을 식별함</a:t>
            </a:r>
            <a:endParaRPr lang="en-US" altLang="ko-KR" sz="2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Arial"/>
              </a:rPr>
              <a:t>개체와 식별된 개체 유형으로 개체 유형 데이터세트를 구축함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/>
              <a:sym typeface="Arial"/>
            </a:endParaRPr>
          </a:p>
          <a:p>
            <a:endParaRPr lang="ko-KR" altLang="en-US" dirty="0"/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90E14C61-0B85-E8A4-0BC1-058607DD5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80" y="2768526"/>
            <a:ext cx="5063065" cy="2935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DCF79F-729B-E18C-10AE-6422F3DD3D6F}"/>
              </a:ext>
            </a:extLst>
          </p:cNvPr>
          <p:cNvSpPr txBox="1"/>
          <p:nvPr/>
        </p:nvSpPr>
        <p:spPr>
          <a:xfrm>
            <a:off x="2868612" y="5826756"/>
            <a:ext cx="3429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그림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개체 유형 데이터세트 구축 과정</a:t>
            </a:r>
          </a:p>
        </p:txBody>
      </p:sp>
    </p:spTree>
    <p:extLst>
      <p:ext uri="{BB962C8B-B14F-4D97-AF65-F5344CB8AC3E}">
        <p14:creationId xmlns:p14="http://schemas.microsoft.com/office/powerpoint/2010/main" val="135426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7">
            <a:extLst>
              <a:ext uri="{FF2B5EF4-FFF2-40B4-BE49-F238E27FC236}">
                <a16:creationId xmlns:a16="http://schemas.microsoft.com/office/drawing/2014/main" id="{4E0FFF03-28C6-87BF-43D0-41F50682B89C}"/>
              </a:ext>
            </a:extLst>
          </p:cNvPr>
          <p:cNvSpPr txBox="1"/>
          <p:nvPr/>
        </p:nvSpPr>
        <p:spPr>
          <a:xfrm>
            <a:off x="164124" y="955709"/>
            <a:ext cx="8839200" cy="5369199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0280024-9A10-4B7B-81F4-04726A6821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네거티브 샘플링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20501-5F2F-49B6-83FB-6E89F347F5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Shape 73">
            <a:extLst>
              <a:ext uri="{FF2B5EF4-FFF2-40B4-BE49-F238E27FC236}">
                <a16:creationId xmlns:a16="http://schemas.microsoft.com/office/drawing/2014/main" id="{22FC6F00-8D84-4C91-A187-BE9974FB9B02}"/>
              </a:ext>
            </a:extLst>
          </p:cNvPr>
          <p:cNvSpPr txBox="1">
            <a:spLocks/>
          </p:cNvSpPr>
          <p:nvPr/>
        </p:nvSpPr>
        <p:spPr>
          <a:xfrm>
            <a:off x="8747048" y="6483615"/>
            <a:ext cx="328712" cy="301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fld id="{7D60956D-8042-F14F-A5C1-85B95AC4E48E}" type="slidenum">
              <a:rPr lang="en-US" sz="1200" b="1" smtClean="0">
                <a:solidFill>
                  <a:srgbClr val="898989"/>
                </a:solidFill>
                <a:latin typeface="+mj-ea"/>
                <a:ea typeface="+mj-ea"/>
              </a:rPr>
              <a:t>5</a:t>
            </a:fld>
            <a:endParaRPr lang="en-US" sz="1200" b="1" dirty="0">
              <a:solidFill>
                <a:srgbClr val="898989"/>
              </a:solidFill>
              <a:latin typeface="+mj-ea"/>
              <a:ea typeface="+mj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6127D-5D81-68C2-0091-AFE4499683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513" y="1236663"/>
            <a:ext cx="8816975" cy="4381940"/>
          </a:xfrm>
        </p:spPr>
        <p:txBody>
          <a:bodyPr/>
          <a:lstStyle/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/>
                <a:sym typeface="Arial"/>
              </a:rPr>
              <a:t>네거티브 샘플링을 통해 같은 유형인 개체들은 유사도를 높이고 다른 유형인 개체들은 유사도를 낮춤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/>
              <a:sym typeface="Arial"/>
            </a:endParaRPr>
          </a:p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solidFill>
                  <a:schemeClr val="tx1"/>
                </a:solidFill>
              </a:rPr>
              <a:t>각 개체 유형 식별에 네거티브 샘플링을 개체 유형 추출에 적용함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TransE_Type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모델 학습에 유의한 네거티브 샘플을 생성함 </a:t>
            </a:r>
            <a:endParaRPr lang="en-US" altLang="ko-KR" sz="1800" b="1" dirty="0"/>
          </a:p>
          <a:p>
            <a:endParaRPr lang="ko-KR" altLang="en-US" dirty="0"/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D7124F1E-79C5-B7CF-CE8F-08C46398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592" y="2706197"/>
            <a:ext cx="5579533" cy="3120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97194E-9082-D6EC-AF09-A214D0E7129F}"/>
              </a:ext>
            </a:extLst>
          </p:cNvPr>
          <p:cNvSpPr txBox="1"/>
          <p:nvPr/>
        </p:nvSpPr>
        <p:spPr>
          <a:xfrm>
            <a:off x="2869224" y="5937723"/>
            <a:ext cx="3429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그림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네거티브 샘플링 진행도</a:t>
            </a:r>
          </a:p>
        </p:txBody>
      </p:sp>
    </p:spTree>
    <p:extLst>
      <p:ext uri="{BB962C8B-B14F-4D97-AF65-F5344CB8AC3E}">
        <p14:creationId xmlns:p14="http://schemas.microsoft.com/office/powerpoint/2010/main" val="264954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7">
            <a:extLst>
              <a:ext uri="{FF2B5EF4-FFF2-40B4-BE49-F238E27FC236}">
                <a16:creationId xmlns:a16="http://schemas.microsoft.com/office/drawing/2014/main" id="{4E0FFF03-28C6-87BF-43D0-41F50682B89C}"/>
              </a:ext>
            </a:extLst>
          </p:cNvPr>
          <p:cNvSpPr txBox="1"/>
          <p:nvPr/>
        </p:nvSpPr>
        <p:spPr>
          <a:xfrm>
            <a:off x="164124" y="955709"/>
            <a:ext cx="8839200" cy="5369199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0280024-9A10-4B7B-81F4-04726A6821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3-3. </a:t>
            </a:r>
            <a:r>
              <a:rPr lang="ko-KR" altLang="en-US" dirty="0"/>
              <a:t>개체 유형 데이터세트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20501-5F2F-49B6-83FB-6E89F347F5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Shape 73">
            <a:extLst>
              <a:ext uri="{FF2B5EF4-FFF2-40B4-BE49-F238E27FC236}">
                <a16:creationId xmlns:a16="http://schemas.microsoft.com/office/drawing/2014/main" id="{22FC6F00-8D84-4C91-A187-BE9974FB9B02}"/>
              </a:ext>
            </a:extLst>
          </p:cNvPr>
          <p:cNvSpPr txBox="1">
            <a:spLocks/>
          </p:cNvSpPr>
          <p:nvPr/>
        </p:nvSpPr>
        <p:spPr>
          <a:xfrm>
            <a:off x="8747048" y="6483615"/>
            <a:ext cx="328712" cy="301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fld id="{7D60956D-8042-F14F-A5C1-85B95AC4E48E}" type="slidenum">
              <a:rPr lang="en-US" sz="1200" b="1" smtClean="0">
                <a:solidFill>
                  <a:srgbClr val="898989"/>
                </a:solidFill>
                <a:latin typeface="+mj-ea"/>
                <a:ea typeface="+mj-ea"/>
              </a:rPr>
              <a:t>6</a:t>
            </a:fld>
            <a:endParaRPr lang="en-US" sz="1200" b="1" dirty="0">
              <a:solidFill>
                <a:srgbClr val="898989"/>
              </a:solidFill>
              <a:latin typeface="+mj-ea"/>
              <a:ea typeface="+mj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6127D-5D81-68C2-0091-AFE4499683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513" y="1236663"/>
            <a:ext cx="8816975" cy="4381940"/>
          </a:xfrm>
        </p:spPr>
        <p:txBody>
          <a:bodyPr/>
          <a:lstStyle/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/>
                <a:sym typeface="Arial"/>
              </a:rPr>
              <a:t>WN80T, WN43T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/>
                <a:sym typeface="Arial"/>
              </a:rPr>
              <a:t>는 개체 유형 개수가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/>
                <a:sym typeface="Arial"/>
              </a:rPr>
              <a:t>80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/>
                <a:sym typeface="Arial"/>
              </a:rPr>
              <a:t>개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/>
                <a:sym typeface="Arial"/>
              </a:rPr>
              <a:t>, 43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/>
                <a:sym typeface="Arial"/>
              </a:rPr>
              <a:t>개인 데이터세트를 의미함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/>
              <a:sym typeface="Arial"/>
            </a:endParaRPr>
          </a:p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WN80T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 포함된 모든 개체는 총 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80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개의 유형 중 하나로 각각 매칭됨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6" name="그림 8">
            <a:extLst>
              <a:ext uri="{FF2B5EF4-FFF2-40B4-BE49-F238E27FC236}">
                <a16:creationId xmlns:a16="http://schemas.microsoft.com/office/drawing/2014/main" id="{CFDEAA6A-F228-E035-929F-589F4D14E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546" y="2207673"/>
            <a:ext cx="5572903" cy="1790950"/>
          </a:xfrm>
          <a:prstGeom prst="rect">
            <a:avLst/>
          </a:prstGeom>
        </p:spPr>
      </p:pic>
      <p:sp>
        <p:nvSpPr>
          <p:cNvPr id="7" name="텍스트 개체 틀 18">
            <a:extLst>
              <a:ext uri="{FF2B5EF4-FFF2-40B4-BE49-F238E27FC236}">
                <a16:creationId xmlns:a16="http://schemas.microsoft.com/office/drawing/2014/main" id="{EF77D8F4-E5A7-E1F0-DEB6-880E8971C544}"/>
              </a:ext>
            </a:extLst>
          </p:cNvPr>
          <p:cNvSpPr txBox="1">
            <a:spLocks/>
          </p:cNvSpPr>
          <p:nvPr/>
        </p:nvSpPr>
        <p:spPr>
          <a:xfrm>
            <a:off x="2793092" y="4095643"/>
            <a:ext cx="3580042" cy="461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lang="ko-KR" altLang="en-US" sz="2400" b="1" i="0" u="none" strike="noStrike" cap="none" dirty="0">
                <a:solidFill>
                  <a:schemeClr val="dk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Gill Sans" panose="020B0502020104020203" pitchFamily="34" charset="-79"/>
                <a:sym typeface="Arial"/>
              </a:defRPr>
            </a:lvl1pPr>
            <a:lvl2pPr marL="742950" marR="0" lvl="1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ko-KR" altLang="en-US" sz="14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표 </a:t>
            </a:r>
            <a:r>
              <a:rPr lang="en-US" altLang="ko-KR" sz="14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14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데이터세트별 개체 및 개체 유형 </a:t>
            </a:r>
            <a:r>
              <a:rPr lang="ko-KR" altLang="en-US" sz="1400" b="0" dirty="0"/>
              <a:t>수</a:t>
            </a:r>
            <a:r>
              <a:rPr lang="en-US" altLang="ko-KR" sz="1400" b="0" dirty="0"/>
              <a:t> 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45856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7">
            <a:extLst>
              <a:ext uri="{FF2B5EF4-FFF2-40B4-BE49-F238E27FC236}">
                <a16:creationId xmlns:a16="http://schemas.microsoft.com/office/drawing/2014/main" id="{4E0FFF03-28C6-87BF-43D0-41F50682B89C}"/>
              </a:ext>
            </a:extLst>
          </p:cNvPr>
          <p:cNvSpPr txBox="1"/>
          <p:nvPr/>
        </p:nvSpPr>
        <p:spPr>
          <a:xfrm>
            <a:off x="164124" y="955709"/>
            <a:ext cx="8839200" cy="5369199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0280024-9A10-4B7B-81F4-04726A6821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결론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20501-5F2F-49B6-83FB-6E89F347F5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Shape 73">
            <a:extLst>
              <a:ext uri="{FF2B5EF4-FFF2-40B4-BE49-F238E27FC236}">
                <a16:creationId xmlns:a16="http://schemas.microsoft.com/office/drawing/2014/main" id="{22FC6F00-8D84-4C91-A187-BE9974FB9B02}"/>
              </a:ext>
            </a:extLst>
          </p:cNvPr>
          <p:cNvSpPr txBox="1">
            <a:spLocks/>
          </p:cNvSpPr>
          <p:nvPr/>
        </p:nvSpPr>
        <p:spPr>
          <a:xfrm>
            <a:off x="8747048" y="6483615"/>
            <a:ext cx="328712" cy="301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fld id="{7D60956D-8042-F14F-A5C1-85B95AC4E48E}" type="slidenum">
              <a:rPr lang="en-US" sz="1200" b="1" smtClean="0">
                <a:solidFill>
                  <a:srgbClr val="898989"/>
                </a:solidFill>
                <a:latin typeface="+mj-ea"/>
                <a:ea typeface="+mj-ea"/>
              </a:rPr>
              <a:t>7</a:t>
            </a:fld>
            <a:endParaRPr lang="en-US" sz="1200" b="1" dirty="0">
              <a:solidFill>
                <a:srgbClr val="898989"/>
              </a:solidFill>
              <a:latin typeface="+mj-ea"/>
              <a:ea typeface="+mj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6127D-5D81-68C2-0091-AFE4499683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513" y="1236663"/>
            <a:ext cx="8816975" cy="4381940"/>
          </a:xfrm>
        </p:spPr>
        <p:txBody>
          <a:bodyPr/>
          <a:lstStyle/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  <a:sym typeface="Arial"/>
              </a:rPr>
              <a:t>개체 유형에 대한 식별은 개체 간 관계 파악 및 지식 </a:t>
            </a:r>
            <a:r>
              <a:rPr lang="ko-KR" altLang="en-US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  <a:sym typeface="Arial"/>
              </a:rPr>
              <a:t>임베딩에서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/>
                <a:sym typeface="Arial"/>
              </a:rPr>
              <a:t> 유의하게 사용될 수 있음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/>
              <a:sym typeface="Arial"/>
            </a:endParaRPr>
          </a:p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본 논문에서는 기존에 널리 사용되고 있는 데이터세트에 대한 유형 정보의 확장을 위해 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ChatGPT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적용한 방법을 제안함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/>
                <a:sym typeface="Arial"/>
              </a:rPr>
              <a:t>ChatGPT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/>
                <a:sym typeface="Arial"/>
              </a:rPr>
              <a:t>를 적용하여 유의한 개체 유형 추출이 가능한 것을 확인함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800" b="1" dirty="0"/>
              <a:t>개체 간 관계 파악 및 지식 </a:t>
            </a:r>
            <a:r>
              <a:rPr lang="ko-KR" altLang="en-US" sz="1800" b="1" dirty="0" err="1"/>
              <a:t>임베딩에서</a:t>
            </a:r>
            <a:r>
              <a:rPr lang="ko-KR" altLang="en-US" sz="1800" b="1" dirty="0"/>
              <a:t> 유의하게 사용될 것으로 기대됨</a:t>
            </a:r>
            <a:endParaRPr lang="en-US" altLang="ko-KR" sz="2000" dirty="0"/>
          </a:p>
          <a:p>
            <a:pPr marL="257168" marR="0" lvl="0" indent="-25716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/>
                <a:sym typeface="Arial"/>
              </a:rPr>
              <a:t>향후 연구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557199" marR="0" lvl="1" indent="-214308" algn="l" defTabSz="68578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/>
                <a:sym typeface="Arial"/>
              </a:rPr>
              <a:t>개체 유형 식별 성능 향상 기법을 적용하여 개체 관계 식별 등의 태스크의 성능이 향상될 것으로 기대됨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/>
              <a:sym typeface="Arial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4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7">
            <a:extLst>
              <a:ext uri="{FF2B5EF4-FFF2-40B4-BE49-F238E27FC236}">
                <a16:creationId xmlns:a16="http://schemas.microsoft.com/office/drawing/2014/main" id="{4E0FFF03-28C6-87BF-43D0-41F50682B89C}"/>
              </a:ext>
            </a:extLst>
          </p:cNvPr>
          <p:cNvSpPr txBox="1"/>
          <p:nvPr/>
        </p:nvSpPr>
        <p:spPr>
          <a:xfrm>
            <a:off x="164124" y="955709"/>
            <a:ext cx="8839200" cy="5369199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0280024-9A10-4B7B-81F4-04726A6821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20501-5F2F-49B6-83FB-6E89F347F5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Shape 73">
            <a:extLst>
              <a:ext uri="{FF2B5EF4-FFF2-40B4-BE49-F238E27FC236}">
                <a16:creationId xmlns:a16="http://schemas.microsoft.com/office/drawing/2014/main" id="{22FC6F00-8D84-4C91-A187-BE9974FB9B02}"/>
              </a:ext>
            </a:extLst>
          </p:cNvPr>
          <p:cNvSpPr txBox="1">
            <a:spLocks/>
          </p:cNvSpPr>
          <p:nvPr/>
        </p:nvSpPr>
        <p:spPr>
          <a:xfrm>
            <a:off x="8747048" y="6483615"/>
            <a:ext cx="328712" cy="301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fld id="{7D60956D-8042-F14F-A5C1-85B95AC4E48E}" type="slidenum">
              <a:rPr lang="en-US" sz="1200" b="1" smtClean="0">
                <a:solidFill>
                  <a:srgbClr val="898989"/>
                </a:solidFill>
                <a:latin typeface="+mj-ea"/>
                <a:ea typeface="+mj-ea"/>
              </a:rPr>
              <a:t>8</a:t>
            </a:fld>
            <a:endParaRPr lang="en-US" sz="1200" b="1" dirty="0">
              <a:solidFill>
                <a:srgbClr val="898989"/>
              </a:solidFill>
              <a:latin typeface="+mj-ea"/>
              <a:ea typeface="+mj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6127D-5D81-68C2-0091-AFE4499683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513" y="1236663"/>
            <a:ext cx="8816975" cy="4381940"/>
          </a:xfrm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Calibri"/>
              </a:rPr>
              <a:t>개체 관계 예측 성능 향상을 위해 지식그래프 </a:t>
            </a:r>
            <a:r>
              <a:rPr lang="ko-KR" altLang="en-US" kern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Calibri"/>
              </a:rPr>
              <a:t>임베딩을</a:t>
            </a:r>
            <a:r>
              <a:rPr lang="ko-KR" altLang="en-US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Calibri"/>
              </a:rPr>
              <a:t> 적용한 연구가 진행되고 있다</a:t>
            </a:r>
            <a:r>
              <a:rPr lang="en-US" altLang="ko-KR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Calibri"/>
              </a:rPr>
              <a:t>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400" kern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Calibri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Calibri"/>
              </a:rPr>
              <a:t>[1] </a:t>
            </a:r>
            <a:r>
              <a:rPr lang="en-US" altLang="ko-KR" sz="1400" dirty="0"/>
              <a:t>Wang, Z., </a:t>
            </a:r>
            <a:r>
              <a:rPr lang="en-US" altLang="ko-KR" sz="1400" dirty="0" err="1"/>
              <a:t>Jianwen</a:t>
            </a:r>
            <a:r>
              <a:rPr lang="en-US" altLang="ko-KR" sz="1400" dirty="0"/>
              <a:t> Z., Jianlin F., and Zheng C., ＂Knowledge graph embedding by translating on hyperplanes.＂ In Proceedings of the AAAI conference on artificial intelligence, vol. 28, no. 1. 2014.</a:t>
            </a:r>
            <a:endParaRPr lang="en-US" altLang="ko-KR" kern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kern="1200" dirty="0">
                <a:solidFill>
                  <a:prstClr val="black"/>
                </a:solidFill>
                <a:latin typeface="+mn-ea"/>
                <a:ea typeface="+mn-ea"/>
                <a:sym typeface="Calibri"/>
              </a:rPr>
              <a:t>LLM </a:t>
            </a:r>
            <a:r>
              <a:rPr lang="ko-KR" altLang="en-US" kern="1200" dirty="0">
                <a:solidFill>
                  <a:prstClr val="black"/>
                </a:solidFill>
                <a:latin typeface="+mn-ea"/>
                <a:ea typeface="+mn-ea"/>
                <a:sym typeface="Calibri"/>
              </a:rPr>
              <a:t>모델에서 </a:t>
            </a:r>
            <a:r>
              <a:rPr lang="ko-KR" altLang="en-US" dirty="0">
                <a:latin typeface="+mn-ea"/>
                <a:ea typeface="+mn-ea"/>
              </a:rPr>
              <a:t>개체 유형을 활용한 개체 식별 연구가 진행되고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en-US" altLang="ko-KR" kern="1200" dirty="0">
              <a:solidFill>
                <a:prstClr val="black"/>
              </a:solidFill>
              <a:latin typeface="+mn-ea"/>
              <a:ea typeface="+mn-ea"/>
              <a:sym typeface="Calibri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[2] Zero-Shot NER using ChatGPT, https://github.com/karndeepsingh[Accessed 2023.11.04].</a:t>
            </a:r>
            <a:endParaRPr lang="en-US" altLang="ko-KR" kern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Calibri"/>
              </a:rPr>
              <a:t>기존의 지식그래프 </a:t>
            </a:r>
            <a:r>
              <a:rPr lang="ko-KR" altLang="en-US" kern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Calibri"/>
              </a:rPr>
              <a:t>임베딩</a:t>
            </a:r>
            <a:r>
              <a:rPr lang="ko-KR" altLang="en-US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Calibri"/>
              </a:rPr>
              <a:t> 기법에 개체 유형을 적용하여 개체 간 관계 예측 성능을 향상시킨다</a:t>
            </a:r>
            <a:r>
              <a:rPr lang="en-US" altLang="ko-KR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Calibri"/>
              </a:rPr>
              <a:t>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[3] </a:t>
            </a:r>
            <a:r>
              <a:rPr lang="en-US" altLang="ko-KR" sz="1400" dirty="0" err="1"/>
              <a:t>Seunghwan</a:t>
            </a:r>
            <a:r>
              <a:rPr lang="en-US" altLang="ko-KR" sz="1400" dirty="0"/>
              <a:t> K., </a:t>
            </a:r>
            <a:r>
              <a:rPr lang="en-US" altLang="ko-KR" sz="1400" dirty="0" err="1"/>
              <a:t>Chanyoung</a:t>
            </a:r>
            <a:r>
              <a:rPr lang="en-US" altLang="ko-KR" sz="1400" dirty="0"/>
              <a:t> C., </a:t>
            </a:r>
            <a:r>
              <a:rPr lang="en-US" altLang="ko-KR" sz="1400" dirty="0" err="1"/>
              <a:t>Suheon</a:t>
            </a:r>
            <a:r>
              <a:rPr lang="en-US" altLang="ko-KR" sz="1400" dirty="0"/>
              <a:t> J., and Joyce </a:t>
            </a:r>
            <a:r>
              <a:rPr lang="en-US" altLang="ko-KR" sz="1400" dirty="0" err="1"/>
              <a:t>Jiyoung</a:t>
            </a:r>
            <a:r>
              <a:rPr lang="en-US" altLang="ko-KR" sz="1400" dirty="0"/>
              <a:t> W., "Knowledge Graph Embedding with Entity Type Constraints," Journal of KIISE, Vol. 49, no. 9, pp. 773-779, Sep. 2022. https://doi.org/10.5626/JOK.2022.49.9.773</a:t>
            </a:r>
            <a:endParaRPr lang="en-US" altLang="ko-KR" kern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kern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Calibri"/>
              </a:rPr>
              <a:t>워드넷</a:t>
            </a:r>
            <a:r>
              <a:rPr lang="ko-KR" altLang="en-US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Calibri"/>
              </a:rPr>
              <a:t> 데이터세트는 어휘에 대한 다양한 품사 정보 뿐 아니라 동음이의어</a:t>
            </a:r>
            <a:r>
              <a:rPr lang="en-US" altLang="ko-KR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Calibri"/>
              </a:rPr>
              <a:t>, </a:t>
            </a:r>
            <a:r>
              <a:rPr lang="ko-KR" altLang="en-US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Calibri"/>
              </a:rPr>
              <a:t>파생어 등에 대한 정보를 함께 포함하고 있다</a:t>
            </a:r>
            <a:r>
              <a:rPr lang="en-US" altLang="ko-KR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Calibri"/>
              </a:rPr>
              <a:t>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kern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Calibri"/>
              </a:rPr>
              <a:t>[4] </a:t>
            </a:r>
            <a:r>
              <a:rPr lang="de-DE" altLang="ko-KR" sz="1400" dirty="0"/>
              <a:t>WordNet 3.1 dataset http://wordnetweb.princeton.edu/perl/webwn</a:t>
            </a:r>
            <a:endParaRPr lang="en-US" altLang="ko-KR" kern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Calibri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6406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50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FD70106E194934C8FDBAB50EB2FCA70" ma:contentTypeVersion="4" ma:contentTypeDescription="새 문서를 만듭니다." ma:contentTypeScope="" ma:versionID="00491c9e4279213630c0fd3dce7dd9de">
  <xsd:schema xmlns:xsd="http://www.w3.org/2001/XMLSchema" xmlns:xs="http://www.w3.org/2001/XMLSchema" xmlns:p="http://schemas.microsoft.com/office/2006/metadata/properties" xmlns:ns3="5ec70fe2-1a33-474b-98ef-3d5b684f2ede" targetNamespace="http://schemas.microsoft.com/office/2006/metadata/properties" ma:root="true" ma:fieldsID="2e28f2086f61a8ea217aada8d70c776b" ns3:_="">
    <xsd:import namespace="5ec70fe2-1a33-474b-98ef-3d5b684f2e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70fe2-1a33-474b-98ef-3d5b684f2e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70214-7162-4B5F-9544-343C70977A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FCD6FF-B2BB-4F52-B077-A2303A808AE0}">
  <ds:schemaRefs>
    <ds:schemaRef ds:uri="5ec70fe2-1a33-474b-98ef-3d5b684f2ede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8DD62E6-F85D-4C21-985E-128E82B5C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c70fe2-1a33-474b-98ef-3d5b684f2e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22593</TotalTime>
  <Words>619</Words>
  <Application>Microsoft Office PowerPoint</Application>
  <PresentationFormat>화면 슬라이드 쇼(4:3)</PresentationFormat>
  <Paragraphs>66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Gill Sans</vt:lpstr>
      <vt:lpstr>GyeonggiTitleOTF Bold</vt:lpstr>
      <vt:lpstr>KoPubWorld돋움체 Bold</vt:lpstr>
      <vt:lpstr>Malgun Gothic Semilight</vt:lpstr>
      <vt:lpstr>NanumSquare</vt:lpstr>
      <vt:lpstr>NanumSquare Bold</vt:lpstr>
      <vt:lpstr>맑은 고딕</vt:lpstr>
      <vt:lpstr>Arial</vt:lpstr>
      <vt:lpstr>Calibri</vt:lpstr>
      <vt:lpstr>Segoe UI Light</vt:lpstr>
      <vt:lpstr>Times New Roman</vt:lpstr>
      <vt:lpstr>Wingdings</vt:lpstr>
      <vt:lpstr>Custom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Jangwon Gim</dc:creator>
  <cp:lastModifiedBy>고동환</cp:lastModifiedBy>
  <cp:revision>1213</cp:revision>
  <cp:lastPrinted>2018-06-15T02:13:48Z</cp:lastPrinted>
  <dcterms:modified xsi:type="dcterms:W3CDTF">2023-11-22T10:57:53Z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0x0101005FD70106E194934C8FDBAB50EB2FCA70</vt:lpwstr>
  </property>
</Properties>
</file>