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4"/>
  </p:sldMasterIdLst>
  <p:notesMasterIdLst>
    <p:notesMasterId r:id="rId17"/>
  </p:notesMasterIdLst>
  <p:handoutMasterIdLst>
    <p:handoutMasterId r:id="rId18"/>
  </p:handoutMasterIdLst>
  <p:sldIdLst>
    <p:sldId id="482" r:id="rId5"/>
    <p:sldId id="498" r:id="rId6"/>
    <p:sldId id="894" r:id="rId7"/>
    <p:sldId id="895" r:id="rId8"/>
    <p:sldId id="886" r:id="rId9"/>
    <p:sldId id="893" r:id="rId10"/>
    <p:sldId id="864" r:id="rId11"/>
    <p:sldId id="890" r:id="rId12"/>
    <p:sldId id="899" r:id="rId13"/>
    <p:sldId id="900" r:id="rId14"/>
    <p:sldId id="868" r:id="rId15"/>
    <p:sldId id="896" r:id="rId16"/>
  </p:sldIdLst>
  <p:sldSz cx="9144000" cy="6858000" type="screen4x3"/>
  <p:notesSz cx="6735763" cy="98663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42DD8D28-377F-4711-A693-52248043CFA2}">
          <p14:sldIdLst>
            <p14:sldId id="482"/>
            <p14:sldId id="498"/>
            <p14:sldId id="894"/>
            <p14:sldId id="895"/>
            <p14:sldId id="886"/>
            <p14:sldId id="893"/>
            <p14:sldId id="864"/>
            <p14:sldId id="890"/>
            <p14:sldId id="899"/>
            <p14:sldId id="900"/>
            <p14:sldId id="868"/>
            <p14:sldId id="8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동환 고" initials="동고" lastIdx="3" clrIdx="0">
    <p:extLst>
      <p:ext uri="{19B8F6BF-5375-455C-9EA6-DF929625EA0E}">
        <p15:presenceInfo xmlns:p15="http://schemas.microsoft.com/office/powerpoint/2012/main" userId="e2e8db8f484176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6161"/>
    <a:srgbClr val="D883FF"/>
    <a:srgbClr val="F3EFE4"/>
    <a:srgbClr val="FFF6DF"/>
    <a:srgbClr val="F6F3FF"/>
    <a:srgbClr val="FADAB0"/>
    <a:srgbClr val="ABABFF"/>
    <a:srgbClr val="CCCCFF"/>
    <a:srgbClr val="E5EBF8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27" autoAdjust="0"/>
    <p:restoredTop sz="96279" autoAdjust="0"/>
  </p:normalViewPr>
  <p:slideViewPr>
    <p:cSldViewPr snapToGrid="0" snapToObjects="1">
      <p:cViewPr varScale="1">
        <p:scale>
          <a:sx n="83" d="100"/>
          <a:sy n="83" d="100"/>
        </p:scale>
        <p:origin x="181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9" d="100"/>
          <a:sy n="59" d="100"/>
        </p:scale>
        <p:origin x="33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5AE8F1-FEE1-8940-80D6-59DD4B06E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F784B-60E9-A742-AD4A-85299F5E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CF4A4-54FB-C349-AB0F-03E97BA199D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FF1C5-60CB-4E41-B858-869BAA8D2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471E-45DE-0747-8DFB-B05BA0A949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EFEAA-5D97-0146-8F0B-3AE564643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15373" y="0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15373" y="9371283"/>
            <a:ext cx="2918830" cy="4933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572501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ＭＳ Ｐゴシック" charset="-128"/>
            </a:endParaRPr>
          </a:p>
        </p:txBody>
      </p:sp>
      <p:sp>
        <p:nvSpPr>
          <p:cNvPr id="16387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9E97A08A-788E-E14F-839D-7063B51561B8}" type="slidenum">
              <a:rPr lang="en-US" altLang="ko-KR"/>
              <a:pPr>
                <a:spcBef>
                  <a:spcPct val="0"/>
                </a:spcBef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174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ko-KR" altLang="en-US" sz="1200" b="0" i="0" u="none" strike="noStrike" cap="none"/>
          </a:p>
          <a:p>
            <a:pPr lvl="1">
              <a:spcBef>
                <a:spcPts val="0"/>
              </a:spcBef>
            </a:pPr>
            <a:endParaRPr lang="ko-KR" altLang="en-US"/>
          </a:p>
          <a:p>
            <a:pPr lvl="2">
              <a:spcBef>
                <a:spcPts val="0"/>
              </a:spcBef>
            </a:pPr>
            <a:endParaRPr lang="ko-KR" altLang="en-US"/>
          </a:p>
          <a:p>
            <a:pPr lvl="3">
              <a:spcBef>
                <a:spcPts val="0"/>
              </a:spcBef>
            </a:pPr>
            <a:endParaRPr lang="ko-KR" altLang="en-US"/>
          </a:p>
          <a:p>
            <a:pPr lvl="4">
              <a:spcBef>
                <a:spcPts val="0"/>
              </a:spcBef>
            </a:pPr>
            <a:endParaRPr lang="ko-KR" altLang="en-US"/>
          </a:p>
          <a:p>
            <a:pPr lvl="5">
              <a:spcBef>
                <a:spcPts val="0"/>
              </a:spcBef>
            </a:pPr>
            <a:endParaRPr lang="ko-KR" altLang="en-US"/>
          </a:p>
          <a:p>
            <a:pPr lvl="6">
              <a:spcBef>
                <a:spcPts val="0"/>
              </a:spcBef>
            </a:pPr>
            <a:endParaRPr lang="ko-KR" altLang="en-US"/>
          </a:p>
          <a:p>
            <a:pPr lvl="7">
              <a:spcBef>
                <a:spcPts val="0"/>
              </a:spcBef>
            </a:pPr>
            <a:endParaRPr lang="ko-KR" altLang="en-US"/>
          </a:p>
          <a:p>
            <a:pPr lvl="8">
              <a:spcBef>
                <a:spcPts val="0"/>
              </a:spcBef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0A9B506-D6C0-463D-810D-EBA2E2991483}"/>
              </a:ext>
            </a:extLst>
          </p:cNvPr>
          <p:cNvSpPr/>
          <p:nvPr userDrawn="1"/>
        </p:nvSpPr>
        <p:spPr>
          <a:xfrm>
            <a:off x="73153" y="58729"/>
            <a:ext cx="8985112" cy="4384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chemeClr val="bg1"/>
              </a:solidFill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DC28C35-2407-409C-9324-53030B781C69}"/>
              </a:ext>
            </a:extLst>
          </p:cNvPr>
          <p:cNvSpPr/>
          <p:nvPr userDrawn="1"/>
        </p:nvSpPr>
        <p:spPr>
          <a:xfrm>
            <a:off x="-7144" y="1968070"/>
            <a:ext cx="9158288" cy="18610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nl-BE" altLang="ko-KR" dirty="0">
              <a:solidFill>
                <a:srgbClr val="FFFFFF"/>
              </a:solidFill>
              <a:highlight>
                <a:srgbClr val="000080"/>
              </a:highlight>
              <a:latin typeface="Segoe UI Ligh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6A1FECE7-1C89-4127-8CEE-8DA3E20BA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538" y="2266968"/>
            <a:ext cx="8670925" cy="117900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tabLst>
                <a:tab pos="0" algn="l"/>
              </a:tabLst>
              <a:defRPr lang="ko-KR" altLang="en-US" sz="36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텍스트 개체 틀 17">
            <a:extLst>
              <a:ext uri="{FF2B5EF4-FFF2-40B4-BE49-F238E27FC236}">
                <a16:creationId xmlns:a16="http://schemas.microsoft.com/office/drawing/2014/main" id="{F867DADF-CEF4-43D6-9F6E-27AE2DC913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3325" y="4667250"/>
            <a:ext cx="6226175" cy="15278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ko-KR" altLang="en-US" sz="18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  <a:lvl2pPr>
              <a:defRPr lang="ko-KR" altLang="en-US" sz="2000" b="1" i="0" u="none" strike="noStrike" cap="none" dirty="0" smtClean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13">
            <a:extLst>
              <a:ext uri="{FF2B5EF4-FFF2-40B4-BE49-F238E27FC236}">
                <a16:creationId xmlns:a16="http://schemas.microsoft.com/office/drawing/2014/main" id="{7BD15776-D754-48E8-8455-EF17CFD69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146" y="64189"/>
            <a:ext cx="8764737" cy="427545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tabLst>
                <a:tab pos="0" algn="l"/>
              </a:tabLst>
              <a:defRPr lang="ko-KR" altLang="en-US" sz="2000" b="1" i="0" u="none" strike="noStrike" cap="none" dirty="0" smtClean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Arial"/>
                <a:sym typeface="Arial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4448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7">
            <a:extLst>
              <a:ext uri="{FF2B5EF4-FFF2-40B4-BE49-F238E27FC236}">
                <a16:creationId xmlns:a16="http://schemas.microsoft.com/office/drawing/2014/main" id="{896E8668-8F98-4FC7-9586-567CB6E3A205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3" name="Shape 69">
            <a:extLst>
              <a:ext uri="{FF2B5EF4-FFF2-40B4-BE49-F238E27FC236}">
                <a16:creationId xmlns:a16="http://schemas.microsoft.com/office/drawing/2014/main" id="{43AD1D74-45D6-4F21-A975-792C9C1C3AF3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B05F6BA-5901-4432-95EC-6C87BB861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ko-KR" altLang="en-US" sz="2400" b="1" i="0" u="none" strike="noStrike" cap="none" dirty="0">
                <a:solidFill>
                  <a:schemeClr val="dk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Gill Sans" panose="020B0502020104020203" pitchFamily="34" charset="-79"/>
                <a:sym typeface="Arial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596A71A0-C3AB-4595-8B44-5EB3335E8C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553B5B-B3A9-4477-AC61-710CA85671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lvl1pPr marL="342900" indent="-222250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1pPr>
            <a:lvl2pPr marL="447675" indent="-179388">
              <a:lnSpc>
                <a:spcPct val="150000"/>
              </a:lnSpc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2pPr>
            <a:lvl3pPr marL="627063" indent="-179388">
              <a:lnSpc>
                <a:spcPct val="150000"/>
              </a:lnSpc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3pPr>
            <a:lvl4pPr marL="806450" indent="-179388">
              <a:lnSpc>
                <a:spcPct val="150000"/>
              </a:lnSpc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4pPr>
            <a:lvl5pPr marL="985838" indent="-179388">
              <a:lnSpc>
                <a:spcPct val="150000"/>
              </a:lnSpc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NanumSquare Bold" panose="020B0600000101010101"/>
                <a:cs typeface="KoPubWorld돋움체 Bold" panose="00000800000000000000" pitchFamily="2" charset="-127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5D994D-256A-C746-94D7-B88862D9057B}"/>
              </a:ext>
            </a:extLst>
          </p:cNvPr>
          <p:cNvSpPr txBox="1"/>
          <p:nvPr userDrawn="1"/>
        </p:nvSpPr>
        <p:spPr>
          <a:xfrm>
            <a:off x="1800518" y="2590309"/>
            <a:ext cx="5542961" cy="16773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  <a:t>감사합니다</a:t>
            </a:r>
            <a:br>
              <a:rPr kumimoji="0" lang="en-US" altLang="ko-KR" sz="4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+mj-cs"/>
              </a:rPr>
            </a:b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Q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/</a:t>
            </a:r>
            <a:r>
              <a:rPr kumimoji="1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yeonggiTitleOTF Bold" panose="02020603020101020101" pitchFamily="18" charset="-127"/>
                <a:ea typeface="GyeonggiTitleOTF Bold" panose="02020603020101020101" pitchFamily="18" charset="-127"/>
                <a:cs typeface="Times New Roman" panose="02020603050405020304" pitchFamily="18" charset="0"/>
              </a:rPr>
              <a:t>A</a:t>
            </a:r>
            <a:endParaRPr kumimoji="1" lang="ko-Kore-KR" altLang="en-US" sz="1050" b="1" i="0" dirty="0">
              <a:latin typeface="GyeonggiTitleOTF Bold" panose="02020603020101020101" pitchFamily="18" charset="-127"/>
              <a:ea typeface="GyeonggiTitleOTF Bold" panose="0202060302010102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89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0AAE689B-F63F-47C2-82BC-9879E5C07C5E}"/>
              </a:ext>
            </a:extLst>
          </p:cNvPr>
          <p:cNvSpPr/>
          <p:nvPr userDrawn="1"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D1B6E0-482B-4FD5-ACB9-F66E526452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075" y="1714500"/>
            <a:ext cx="8197850" cy="4949825"/>
          </a:xfrm>
        </p:spPr>
        <p:txBody>
          <a:bodyPr/>
          <a:lstStyle>
            <a:lvl1pPr marL="449263" indent="-449263">
              <a:buFont typeface="+mj-lt"/>
              <a:buAutoNum type="arabicPeriod"/>
              <a:defRPr lang="ko-KR" altLang="en-US" sz="3000" b="0" i="0" u="none" strike="noStrike" cap="none" dirty="0">
                <a:solidFill>
                  <a:srgbClr val="000000"/>
                </a:solidFill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1pPr>
            <a:lvl2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2pPr>
            <a:lvl3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3pPr>
            <a:lvl4pPr>
              <a:defRPr lang="ko-KR" altLang="en-US" sz="3000" b="0" i="0" u="none" strike="noStrike" cap="none" dirty="0" smtClean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4pPr>
            <a:lvl5pPr>
              <a:defRPr lang="ko-KR" altLang="en-US" sz="3000" b="0" i="0" u="none" strike="noStrike" cap="none" dirty="0">
                <a:solidFill>
                  <a:srgbClr val="FF0000"/>
                </a:solidFill>
                <a:highlight>
                  <a:srgbClr val="D1D1D1"/>
                </a:highlight>
                <a:latin typeface="Arial"/>
                <a:ea typeface="NanumSquare Bold" panose="020B0600000101010101" pitchFamily="50" charset="-127"/>
                <a:cs typeface="Arial"/>
                <a:sym typeface="Arial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</p:txBody>
      </p:sp>
      <p:sp>
        <p:nvSpPr>
          <p:cNvPr id="5" name="텍스트 개체 틀 16">
            <a:extLst>
              <a:ext uri="{FF2B5EF4-FFF2-40B4-BE49-F238E27FC236}">
                <a16:creationId xmlns:a16="http://schemas.microsoft.com/office/drawing/2014/main" id="{EF0C2E5C-6AFB-054A-74DF-AC93F2F34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fld id="{089D6111-CC7E-4070-A1BE-67E32F4016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5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7">
            <a:extLst>
              <a:ext uri="{FF2B5EF4-FFF2-40B4-BE49-F238E27FC236}">
                <a16:creationId xmlns:a16="http://schemas.microsoft.com/office/drawing/2014/main" id="{1BA9EF52-F558-428F-B468-DC5001B0F48A}"/>
              </a:ext>
            </a:extLst>
          </p:cNvPr>
          <p:cNvSpPr txBox="1"/>
          <p:nvPr userDrawn="1"/>
        </p:nvSpPr>
        <p:spPr>
          <a:xfrm>
            <a:off x="164124" y="1180905"/>
            <a:ext cx="8839200" cy="5048396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8" name="Shape 69">
            <a:extLst>
              <a:ext uri="{FF2B5EF4-FFF2-40B4-BE49-F238E27FC236}">
                <a16:creationId xmlns:a16="http://schemas.microsoft.com/office/drawing/2014/main" id="{8D574A71-1180-42E8-9DB3-504F7201CA5D}"/>
              </a:ext>
            </a:extLst>
          </p:cNvPr>
          <p:cNvSpPr txBox="1"/>
          <p:nvPr userDrawn="1"/>
        </p:nvSpPr>
        <p:spPr>
          <a:xfrm>
            <a:off x="164124" y="720270"/>
            <a:ext cx="534035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kern="1200" dirty="0">
              <a:solidFill>
                <a:srgbClr val="626400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8EEC0516-1B6F-45D0-A834-6714EC4C9FD7}"/>
              </a:ext>
            </a:extLst>
          </p:cNvPr>
          <p:cNvSpPr txBox="1">
            <a:spLocks/>
          </p:cNvSpPr>
          <p:nvPr userDrawn="1"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DAB31A2-4B68-4129-A7E0-E09FE23E53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848" y="53032"/>
            <a:ext cx="872152" cy="687338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C38AE199-431E-4053-890B-7A10BA7EEECD}"/>
              </a:ext>
            </a:extLst>
          </p:cNvPr>
          <p:cNvSpPr txBox="1">
            <a:spLocks/>
          </p:cNvSpPr>
          <p:nvPr userDrawn="1"/>
        </p:nvSpPr>
        <p:spPr>
          <a:xfrm>
            <a:off x="163513" y="1236663"/>
            <a:ext cx="8816975" cy="490061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20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1pPr>
            <a:lvl2pPr marL="447675" marR="0" lvl="1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맑은 고딕" panose="020B0503020000020004" pitchFamily="50" charset="-127"/>
              <a:buChar char="–"/>
              <a:defRPr kumimoji="0" lang="ko-KR" altLang="en-US" sz="16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2pPr>
            <a:lvl3pPr marL="627063" marR="0" lvl="2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3pPr>
            <a:lvl4pPr marL="806450" marR="0" lvl="3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▪"/>
              <a:defRPr kumimoji="0" lang="ko-KR" altLang="en-US" sz="1200" b="0" i="0" u="none" strike="noStrike" kern="120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4pPr>
            <a:lvl5pPr marL="985838" marR="0" lvl="4" indent="-1793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▫"/>
              <a:defRPr kumimoji="0" lang="ko-KR" altLang="en-US" sz="12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2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68E73CA-7A9F-4C5B-AC03-E6088D93C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ko-KR" altLang="en-US" dirty="0"/>
              <a:t> 센서 및 </a:t>
            </a:r>
            <a:r>
              <a:rPr lang="en-US" altLang="ko-KR" dirty="0"/>
              <a:t>ChatGPT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활용한 환기 시스템</a:t>
            </a:r>
            <a:endParaRPr lang="en-US" altLang="ko-KR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12B46C2B-8AB2-496A-96C7-1E0B672A78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1901586 </a:t>
            </a:r>
            <a:r>
              <a:rPr lang="ko-KR" altLang="en-US" dirty="0"/>
              <a:t>고 동 환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A94D2A-68BE-4C3F-9D4C-131D9559A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726" y="91671"/>
            <a:ext cx="8764737" cy="427545"/>
          </a:xfrm>
        </p:spPr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 err="1"/>
              <a:t>기반모바일</a:t>
            </a:r>
            <a:r>
              <a:rPr lang="en-US" altLang="ko-KR" dirty="0"/>
              <a:t>DevOps</a:t>
            </a:r>
            <a:r>
              <a:rPr lang="ko-KR" altLang="en-US" dirty="0"/>
              <a:t> </a:t>
            </a:r>
            <a:r>
              <a:rPr lang="ko-KR" altLang="en-US" dirty="0" err="1"/>
              <a:t>텀프로젝트</a:t>
            </a:r>
            <a:r>
              <a:rPr lang="ko-KR" altLang="en-US" dirty="0"/>
              <a:t> 최종발표</a:t>
            </a:r>
          </a:p>
        </p:txBody>
      </p:sp>
    </p:spTree>
    <p:extLst>
      <p:ext uri="{BB962C8B-B14F-4D97-AF65-F5344CB8AC3E}">
        <p14:creationId xmlns:p14="http://schemas.microsoft.com/office/powerpoint/2010/main" val="23372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1B03E8-E345-E792-A24F-A063AB6236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63EC6AD-CBA0-1A66-9D8A-01CC86ABAA0E}"/>
              </a:ext>
            </a:extLst>
          </p:cNvPr>
          <p:cNvSpPr txBox="1">
            <a:spLocks/>
          </p:cNvSpPr>
          <p:nvPr/>
        </p:nvSpPr>
        <p:spPr>
          <a:xfrm>
            <a:off x="163513" y="1214449"/>
            <a:ext cx="8839811" cy="4619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altLang="ko-KR" sz="20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EA50C5-E364-1DC0-AEC5-3BD7CB684EC0}"/>
              </a:ext>
            </a:extLst>
          </p:cNvPr>
          <p:cNvSpPr txBox="1"/>
          <p:nvPr/>
        </p:nvSpPr>
        <p:spPr>
          <a:xfrm>
            <a:off x="163513" y="1218655"/>
            <a:ext cx="8839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4-3) </a:t>
            </a:r>
            <a:r>
              <a:rPr lang="ko-KR" altLang="en-US" sz="2000" b="1" dirty="0"/>
              <a:t>웹페이지를 통해 창문 제어</a:t>
            </a:r>
            <a:endParaRPr lang="en-US" altLang="ko-KR" sz="2000" b="1" dirty="0"/>
          </a:p>
        </p:txBody>
      </p:sp>
      <p:sp>
        <p:nvSpPr>
          <p:cNvPr id="88" name="텍스트 개체 틀 3">
            <a:extLst>
              <a:ext uri="{FF2B5EF4-FFF2-40B4-BE49-F238E27FC236}">
                <a16:creationId xmlns:a16="http://schemas.microsoft.com/office/drawing/2014/main" id="{4D0F5418-85B8-33CC-7135-9C4C3284EC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25" y="1586637"/>
            <a:ext cx="8816975" cy="4900612"/>
          </a:xfrm>
        </p:spPr>
        <p:txBody>
          <a:bodyPr/>
          <a:lstStyle/>
          <a:p>
            <a:r>
              <a:rPr lang="ko-KR" altLang="en-US" sz="1500" dirty="0"/>
              <a:t>웹페이지에서 창문 개폐 버튼을 클릭하여 모터 작동 </a:t>
            </a:r>
            <a:endParaRPr lang="en-US" altLang="ko-KR" sz="1500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4BAD447-DE65-99FB-CD14-3F3FAC42AAE4}"/>
              </a:ext>
            </a:extLst>
          </p:cNvPr>
          <p:cNvSpPr txBox="1">
            <a:spLocks/>
          </p:cNvSpPr>
          <p:nvPr/>
        </p:nvSpPr>
        <p:spPr>
          <a:xfrm>
            <a:off x="8608749" y="6449446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DFCB0E8-C56C-4564-A6CE-E5AC4A16EA43}" type="slidenum">
              <a:rPr lang="en-US" altLang="ko-KR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22DDAA-E6E5-674E-69A7-20EEDFCE7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07" y="2181553"/>
            <a:ext cx="2830585" cy="39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5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4611" y="6455120"/>
            <a:ext cx="38871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31-97D5-1DC7-5F76-8F76D1AC8B78}"/>
              </a:ext>
            </a:extLst>
          </p:cNvPr>
          <p:cNvSpPr txBox="1"/>
          <p:nvPr/>
        </p:nvSpPr>
        <p:spPr>
          <a:xfrm>
            <a:off x="163513" y="1218655"/>
            <a:ext cx="8839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4-4)</a:t>
            </a:r>
            <a:r>
              <a:rPr lang="ko-KR" altLang="en-US" sz="2000" b="1" dirty="0"/>
              <a:t> 창문 개방</a:t>
            </a:r>
            <a:endParaRPr lang="en-US" altLang="ko-KR" sz="2000" b="1" dirty="0"/>
          </a:p>
        </p:txBody>
      </p:sp>
      <p:pic>
        <p:nvPicPr>
          <p:cNvPr id="4" name="내용 개체 틀 5">
            <a:extLst>
              <a:ext uri="{FF2B5EF4-FFF2-40B4-BE49-F238E27FC236}">
                <a16:creationId xmlns:a16="http://schemas.microsoft.com/office/drawing/2014/main" id="{BEEE0E7B-2B98-05F6-17D5-C0E7955D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" y="2315360"/>
            <a:ext cx="4564628" cy="3590139"/>
          </a:xfrm>
          <a:prstGeom prst="rect">
            <a:avLst/>
          </a:prstGeom>
        </p:spPr>
      </p:pic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0E98CD99-46FE-22FF-41C0-6C6ECC37440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25" y="1586637"/>
            <a:ext cx="8816975" cy="4900612"/>
          </a:xfrm>
        </p:spPr>
        <p:txBody>
          <a:bodyPr/>
          <a:lstStyle/>
          <a:p>
            <a:r>
              <a:rPr lang="ko-KR" altLang="en-US" sz="1500" dirty="0"/>
              <a:t>웹페이지에서 창문 개폐 버튼을 클릭하여 모터 작동</a:t>
            </a:r>
            <a:endParaRPr lang="en-US" altLang="ko-KR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52B2F8-B957-3347-F7DD-0D9A5F9BD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297" y="2315359"/>
            <a:ext cx="3134516" cy="35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1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4611" y="6455120"/>
            <a:ext cx="38871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24431-97D5-1DC7-5F76-8F76D1AC8B78}"/>
              </a:ext>
            </a:extLst>
          </p:cNvPr>
          <p:cNvSpPr txBox="1"/>
          <p:nvPr/>
        </p:nvSpPr>
        <p:spPr>
          <a:xfrm>
            <a:off x="163513" y="1218655"/>
            <a:ext cx="8839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4-4)</a:t>
            </a:r>
            <a:r>
              <a:rPr lang="ko-KR" altLang="en-US" sz="2000" b="1" dirty="0"/>
              <a:t> 창문 폐쇄</a:t>
            </a:r>
            <a:endParaRPr lang="en-US" altLang="ko-KR" sz="2000" b="1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E1797-344E-0D03-EB59-AF2A69E87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25" y="1586637"/>
            <a:ext cx="8816975" cy="4900612"/>
          </a:xfrm>
        </p:spPr>
        <p:txBody>
          <a:bodyPr/>
          <a:lstStyle/>
          <a:p>
            <a:r>
              <a:rPr lang="ko-KR" altLang="en-US" sz="1500" dirty="0"/>
              <a:t>웹페이지에서 창문 개폐 버튼을 클릭하여 모터 작동 </a:t>
            </a:r>
            <a:endParaRPr lang="en-US" altLang="ko-KR" sz="1500" dirty="0"/>
          </a:p>
        </p:txBody>
      </p:sp>
      <p:pic>
        <p:nvPicPr>
          <p:cNvPr id="7" name="내용 개체 틀 5">
            <a:extLst>
              <a:ext uri="{FF2B5EF4-FFF2-40B4-BE49-F238E27FC236}">
                <a16:creationId xmlns:a16="http://schemas.microsoft.com/office/drawing/2014/main" id="{4DAB78D6-B512-AB36-35BC-790CC9B4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" y="2315360"/>
            <a:ext cx="4564628" cy="3590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861BAE-841C-2496-6512-94E85B18F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83" y="2315360"/>
            <a:ext cx="4564628" cy="3590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638875-456A-04F1-A279-00B1B599B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5075" y="2315360"/>
            <a:ext cx="3032961" cy="35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5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>
            <a:extLst>
              <a:ext uri="{FF2B5EF4-FFF2-40B4-BE49-F238E27FC236}">
                <a16:creationId xmlns:a16="http://schemas.microsoft.com/office/drawing/2014/main" id="{68599F7E-6CAA-4E7C-8D53-45CEE307EA0D}"/>
              </a:ext>
            </a:extLst>
          </p:cNvPr>
          <p:cNvSpPr/>
          <p:nvPr/>
        </p:nvSpPr>
        <p:spPr>
          <a:xfrm flipV="1">
            <a:off x="0" y="1520890"/>
            <a:ext cx="9143999" cy="5337108"/>
          </a:xfrm>
          <a:prstGeom prst="rect">
            <a:avLst/>
          </a:prstGeom>
          <a:solidFill>
            <a:schemeClr val="tx1">
              <a:lumMod val="65000"/>
              <a:lumOff val="35000"/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DC76AFCB-F8E6-19F3-7368-F76D354A4B44}"/>
              </a:ext>
            </a:extLst>
          </p:cNvPr>
          <p:cNvSpPr txBox="1">
            <a:spLocks/>
          </p:cNvSpPr>
          <p:nvPr/>
        </p:nvSpPr>
        <p:spPr>
          <a:xfrm>
            <a:off x="152399" y="622306"/>
            <a:ext cx="8839200" cy="46196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 dirty="0">
                <a:solidFill>
                  <a:schemeClr val="tx1"/>
                </a:solidFill>
                <a:ea typeface="NanumSquare Bold" panose="020B0600000101010101"/>
              </a:rPr>
              <a:t>목차</a:t>
            </a:r>
          </a:p>
        </p:txBody>
      </p:sp>
      <p:sp>
        <p:nvSpPr>
          <p:cNvPr id="2" name="텍스트 개체 틀 16">
            <a:extLst>
              <a:ext uri="{FF2B5EF4-FFF2-40B4-BE49-F238E27FC236}">
                <a16:creationId xmlns:a16="http://schemas.microsoft.com/office/drawing/2014/main" id="{9D43D9E8-D559-D8E1-758E-E915526A2629}"/>
              </a:ext>
            </a:extLst>
          </p:cNvPr>
          <p:cNvSpPr txBox="1">
            <a:spLocks/>
          </p:cNvSpPr>
          <p:nvPr/>
        </p:nvSpPr>
        <p:spPr>
          <a:xfrm>
            <a:off x="8614611" y="6455120"/>
            <a:ext cx="388713" cy="236192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ko-KR" altLang="en-US" sz="1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89D6111-CC7E-4070-A1BE-67E32F4016DB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C927D-A1CC-4D1B-BFA7-A0B772CF0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주제 및 목적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시스템의 필요성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회로 구성</a:t>
            </a:r>
            <a:r>
              <a:rPr lang="en-US" altLang="ko-KR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74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및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altLang="ko-KR" dirty="0"/>
          </a:p>
          <a:p>
            <a:pPr lvl="1"/>
            <a:r>
              <a:rPr lang="ko-KR" altLang="en-US" dirty="0"/>
              <a:t>미세먼지</a:t>
            </a:r>
            <a:r>
              <a:rPr lang="en-US" altLang="ko-KR" dirty="0"/>
              <a:t>, </a:t>
            </a:r>
            <a:r>
              <a:rPr lang="ko-KR" altLang="en-US" dirty="0" err="1"/>
              <a:t>온습도</a:t>
            </a:r>
            <a:r>
              <a:rPr lang="ko-KR" altLang="en-US" dirty="0"/>
              <a:t> 센서</a:t>
            </a:r>
            <a:r>
              <a:rPr lang="en-US" altLang="ko-KR" dirty="0"/>
              <a:t>, ChatGPT</a:t>
            </a:r>
            <a:r>
              <a:rPr lang="ko-KR" altLang="en-US" dirty="0"/>
              <a:t>를 활용한 환기 시스템</a:t>
            </a:r>
            <a:endParaRPr lang="en-US" altLang="ko-KR" dirty="0"/>
          </a:p>
          <a:p>
            <a:r>
              <a:rPr lang="ko-KR" altLang="en-US" dirty="0"/>
              <a:t>목적</a:t>
            </a:r>
            <a:endParaRPr lang="en-US" altLang="ko-KR" dirty="0"/>
          </a:p>
          <a:p>
            <a:pPr lvl="1"/>
            <a:r>
              <a:rPr lang="ko-KR" altLang="en-US" dirty="0"/>
              <a:t>실내 데이터 측정 및 환기가 가능한 시스템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02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시스템의 필요성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사용자가 외출 중 실내 공기질을 확인하여 편리하게 환기 시스템을 제어할 수 있는 시스템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477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회로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22606" y="6455120"/>
            <a:ext cx="37664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D29509-8EEC-FF41-8AC9-98FE37165520}"/>
              </a:ext>
            </a:extLst>
          </p:cNvPr>
          <p:cNvSpPr/>
          <p:nvPr/>
        </p:nvSpPr>
        <p:spPr>
          <a:xfrm>
            <a:off x="1619250" y="5347197"/>
            <a:ext cx="5945332" cy="415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 구조도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C1F36B-B56F-70B9-F95E-798D385A43E2}"/>
              </a:ext>
            </a:extLst>
          </p:cNvPr>
          <p:cNvGrpSpPr/>
          <p:nvPr/>
        </p:nvGrpSpPr>
        <p:grpSpPr>
          <a:xfrm>
            <a:off x="1619250" y="2336011"/>
            <a:ext cx="5945332" cy="2886049"/>
            <a:chOff x="1619250" y="2336011"/>
            <a:chExt cx="5945332" cy="28860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9189015-C2F3-FEA9-5636-7D4A7B7FDEF2}"/>
                </a:ext>
              </a:extLst>
            </p:cNvPr>
            <p:cNvSpPr/>
            <p:nvPr/>
          </p:nvSpPr>
          <p:spPr>
            <a:xfrm>
              <a:off x="1619250" y="2336011"/>
              <a:ext cx="5945332" cy="2886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6129CB-F134-1943-6157-9C2D96EB6119}"/>
                </a:ext>
              </a:extLst>
            </p:cNvPr>
            <p:cNvSpPr/>
            <p:nvPr/>
          </p:nvSpPr>
          <p:spPr>
            <a:xfrm>
              <a:off x="4533996" y="2776163"/>
              <a:ext cx="2941579" cy="233028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F9B517-90BA-8CA6-ECFE-D21C341B7DC5}"/>
                </a:ext>
              </a:extLst>
            </p:cNvPr>
            <p:cNvSpPr/>
            <p:nvPr/>
          </p:nvSpPr>
          <p:spPr>
            <a:xfrm>
              <a:off x="1713968" y="2776164"/>
              <a:ext cx="2626638" cy="233028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6679A3D-B710-BB4C-0700-5CF0BC8DC831}"/>
                </a:ext>
              </a:extLst>
            </p:cNvPr>
            <p:cNvSpPr/>
            <p:nvPr/>
          </p:nvSpPr>
          <p:spPr>
            <a:xfrm>
              <a:off x="1817775" y="4435845"/>
              <a:ext cx="2394211" cy="503501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창문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74E21A1-1E86-680F-1ADB-C59A41A5C648}"/>
                </a:ext>
              </a:extLst>
            </p:cNvPr>
            <p:cNvSpPr/>
            <p:nvPr/>
          </p:nvSpPr>
          <p:spPr>
            <a:xfrm>
              <a:off x="4698498" y="2959225"/>
              <a:ext cx="1003177" cy="133960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서버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4683E0-E0B0-99BE-D4DA-B668EF256F14}"/>
                </a:ext>
              </a:extLst>
            </p:cNvPr>
            <p:cNvSpPr/>
            <p:nvPr/>
          </p:nvSpPr>
          <p:spPr>
            <a:xfrm>
              <a:off x="1817775" y="2958212"/>
              <a:ext cx="904297" cy="134061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+mn-ea"/>
                </a:rPr>
                <a:t> </a:t>
              </a:r>
              <a:r>
                <a:rPr lang="ko-KR" altLang="en-US" sz="1000" dirty="0" err="1">
                  <a:latin typeface="+mn-ea"/>
                </a:rPr>
                <a:t>아두이노</a:t>
              </a:r>
              <a:endParaRPr lang="en-US" altLang="ko-KR" sz="1000" dirty="0">
                <a:latin typeface="+mn-ea"/>
              </a:endParaRPr>
            </a:p>
            <a:p>
              <a:pPr algn="ctr"/>
              <a:r>
                <a:rPr lang="ko-KR" altLang="en-US" sz="1000" dirty="0">
                  <a:latin typeface="+mn-ea"/>
                </a:rPr>
                <a:t>센서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F1FF5AE-D84B-5022-E30E-3C74BDD9CCC1}"/>
                </a:ext>
              </a:extLst>
            </p:cNvPr>
            <p:cNvCxnSpPr>
              <a:cxnSpLocks/>
            </p:cNvCxnSpPr>
            <p:nvPr/>
          </p:nvCxnSpPr>
          <p:spPr>
            <a:xfrm>
              <a:off x="4197790" y="3327902"/>
              <a:ext cx="486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91A631F-A159-34F5-E5AD-056517B9A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7790" y="3967942"/>
              <a:ext cx="486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9C73CA2-902D-0990-0D9B-C3ACBAAE7F4A}"/>
                </a:ext>
              </a:extLst>
            </p:cNvPr>
            <p:cNvCxnSpPr>
              <a:cxnSpLocks/>
            </p:cNvCxnSpPr>
            <p:nvPr/>
          </p:nvCxnSpPr>
          <p:spPr>
            <a:xfrm>
              <a:off x="5701675" y="3600213"/>
              <a:ext cx="486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A63EDED-7249-F36D-D09D-7F0EF62C0029}"/>
                </a:ext>
              </a:extLst>
            </p:cNvPr>
            <p:cNvSpPr/>
            <p:nvPr/>
          </p:nvSpPr>
          <p:spPr>
            <a:xfrm>
              <a:off x="6190229" y="3300789"/>
              <a:ext cx="1184886" cy="56728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+mn-ea"/>
                </a:rPr>
                <a:t>User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19" name="직선 화살표 연결선 39">
              <a:extLst>
                <a:ext uri="{FF2B5EF4-FFF2-40B4-BE49-F238E27FC236}">
                  <a16:creationId xmlns:a16="http://schemas.microsoft.com/office/drawing/2014/main" id="{9F6BF91A-5949-AC32-D36E-519A0F7E159B}"/>
                </a:ext>
              </a:extLst>
            </p:cNvPr>
            <p:cNvCxnSpPr>
              <a:cxnSpLocks/>
              <a:stCxn id="18" idx="2"/>
              <a:endCxn id="11" idx="3"/>
            </p:cNvCxnSpPr>
            <p:nvPr/>
          </p:nvCxnSpPr>
          <p:spPr>
            <a:xfrm rot="5400000">
              <a:off x="5087568" y="2992491"/>
              <a:ext cx="819523" cy="25706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3A1C425-AB1F-9393-3349-60441BBC8834}"/>
                </a:ext>
              </a:extLst>
            </p:cNvPr>
            <p:cNvSpPr/>
            <p:nvPr/>
          </p:nvSpPr>
          <p:spPr>
            <a:xfrm>
              <a:off x="1725201" y="2361018"/>
              <a:ext cx="2626638" cy="3566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Physical Layer</a:t>
              </a:r>
              <a:endParaRPr lang="ko-KR" altLang="en-US" sz="10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959C673-758B-EC87-CBA9-0EFFE76828EB}"/>
                </a:ext>
              </a:extLst>
            </p:cNvPr>
            <p:cNvSpPr/>
            <p:nvPr/>
          </p:nvSpPr>
          <p:spPr>
            <a:xfrm>
              <a:off x="4533996" y="2357306"/>
              <a:ext cx="2886396" cy="3633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Application Layer</a:t>
              </a:r>
              <a:endParaRPr lang="ko-KR" altLang="en-US" sz="10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7CDDED-69E8-43B7-76F1-1833BD76886E}"/>
                </a:ext>
              </a:extLst>
            </p:cNvPr>
            <p:cNvSpPr/>
            <p:nvPr/>
          </p:nvSpPr>
          <p:spPr>
            <a:xfrm>
              <a:off x="3208809" y="2958212"/>
              <a:ext cx="980799" cy="134061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+mn-ea"/>
                </a:rPr>
                <a:t>라즈베리파이</a:t>
              </a:r>
              <a:endParaRPr lang="ko-KR" altLang="en-US" sz="1000" dirty="0">
                <a:latin typeface="+mn-ea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B325CC2-6B10-8B55-2287-1C469D56B753}"/>
                </a:ext>
              </a:extLst>
            </p:cNvPr>
            <p:cNvCxnSpPr>
              <a:cxnSpLocks/>
            </p:cNvCxnSpPr>
            <p:nvPr/>
          </p:nvCxnSpPr>
          <p:spPr>
            <a:xfrm>
              <a:off x="2722072" y="3666253"/>
              <a:ext cx="486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내용 개체 틀 2">
            <a:extLst>
              <a:ext uri="{FF2B5EF4-FFF2-40B4-BE49-F238E27FC236}">
                <a16:creationId xmlns:a16="http://schemas.microsoft.com/office/drawing/2014/main" id="{3F8E95DA-4076-4A90-9711-E68014A10D45}"/>
              </a:ext>
            </a:extLst>
          </p:cNvPr>
          <p:cNvSpPr txBox="1">
            <a:spLocks/>
          </p:cNvSpPr>
          <p:nvPr/>
        </p:nvSpPr>
        <p:spPr>
          <a:xfrm>
            <a:off x="163513" y="1214449"/>
            <a:ext cx="8839811" cy="4619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/>
              <a:t>3-1) </a:t>
            </a:r>
            <a:r>
              <a:rPr lang="ko-KR" altLang="en-US" sz="2000" b="1" dirty="0"/>
              <a:t>시스템 구조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5619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390082"/>
            <a:ext cx="8839200" cy="46196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시스템 구조</a:t>
            </a:r>
            <a:r>
              <a:rPr lang="en-US" altLang="ko-KR" dirty="0"/>
              <a:t>, </a:t>
            </a:r>
            <a:r>
              <a:rPr lang="ko-KR" altLang="en-US" dirty="0"/>
              <a:t>회로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4611" y="6455120"/>
            <a:ext cx="38871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75FE31D-4263-0EEF-DE0C-33142ED92A0C}"/>
              </a:ext>
            </a:extLst>
          </p:cNvPr>
          <p:cNvSpPr txBox="1">
            <a:spLocks/>
          </p:cNvSpPr>
          <p:nvPr/>
        </p:nvSpPr>
        <p:spPr>
          <a:xfrm>
            <a:off x="163513" y="1214449"/>
            <a:ext cx="8839811" cy="46196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2000" b="1" dirty="0"/>
              <a:t>3-2) </a:t>
            </a:r>
            <a:r>
              <a:rPr lang="ko-KR" altLang="en-US" sz="2000" b="1" dirty="0"/>
              <a:t>회로 구성</a:t>
            </a:r>
            <a:endParaRPr lang="en-US" altLang="ko-KR" sz="2000" b="1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937A72-9CA9-2401-DAD6-32F6E0D38453}"/>
              </a:ext>
            </a:extLst>
          </p:cNvPr>
          <p:cNvSpPr/>
          <p:nvPr/>
        </p:nvSpPr>
        <p:spPr>
          <a:xfrm>
            <a:off x="934473" y="5063706"/>
            <a:ext cx="7013359" cy="415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회로 구성도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872DE4-9FF2-3033-4BC7-20BA1A5B1AAA}"/>
              </a:ext>
            </a:extLst>
          </p:cNvPr>
          <p:cNvGrpSpPr/>
          <p:nvPr/>
        </p:nvGrpSpPr>
        <p:grpSpPr>
          <a:xfrm>
            <a:off x="275207" y="2266607"/>
            <a:ext cx="8593586" cy="2739617"/>
            <a:chOff x="275207" y="2266607"/>
            <a:chExt cx="8593586" cy="273961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9076B5-C54E-F95A-CE76-7BDE79B06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7015" y="2376756"/>
              <a:ext cx="370251" cy="36210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3D8F3CA-EA05-FAB6-21DC-914E7044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7016" y="2778166"/>
              <a:ext cx="370251" cy="3698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AE7FA3CD-5015-7006-C548-0360D08C2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3656" y="2368253"/>
              <a:ext cx="1722143" cy="119500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902D184E-1ED5-8468-1C51-79907D94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6895" y="2368253"/>
              <a:ext cx="1811440" cy="25338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76BE9AD-5F4F-F303-33E3-092DB0AD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79431" y="3213516"/>
              <a:ext cx="1811440" cy="9543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0AF34FE9-E52C-3D31-99C3-05DA0D163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96694" y="3870840"/>
              <a:ext cx="929106" cy="10312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1EC1AB0-5B86-FC53-7807-0F0C2AC10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7016" y="3897628"/>
              <a:ext cx="1416133" cy="100443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</p:pic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724EC6F-BBBF-80BB-1B55-222FB8EADC9F}"/>
                </a:ext>
              </a:extLst>
            </p:cNvPr>
            <p:cNvCxnSpPr>
              <a:cxnSpLocks/>
            </p:cNvCxnSpPr>
            <p:nvPr/>
          </p:nvCxnSpPr>
          <p:spPr>
            <a:xfrm>
              <a:off x="1204913" y="2991826"/>
              <a:ext cx="198743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2" descr="유저 프로필 - 무료 사회적인개 아이콘">
              <a:extLst>
                <a:ext uri="{FF2B5EF4-FFF2-40B4-BE49-F238E27FC236}">
                  <a16:creationId xmlns:a16="http://schemas.microsoft.com/office/drawing/2014/main" id="{68A94C2C-3F42-9D56-CA71-A157F3668A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1966" y="3213516"/>
              <a:ext cx="1037175" cy="9543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B242F42-61EE-AFC7-5DE0-1D5117084217}"/>
                </a:ext>
              </a:extLst>
            </p:cNvPr>
            <p:cNvCxnSpPr>
              <a:cxnSpLocks/>
            </p:cNvCxnSpPr>
            <p:nvPr/>
          </p:nvCxnSpPr>
          <p:spPr>
            <a:xfrm>
              <a:off x="3125799" y="3014563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1DFC94B-C753-6A5E-E18F-10BF649CBA7C}"/>
                </a:ext>
              </a:extLst>
            </p:cNvPr>
            <p:cNvCxnSpPr>
              <a:cxnSpLocks/>
            </p:cNvCxnSpPr>
            <p:nvPr/>
          </p:nvCxnSpPr>
          <p:spPr>
            <a:xfrm>
              <a:off x="5258335" y="3563255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7586E4D-18D2-F5D3-AF8F-52A9FE51934B}"/>
                </a:ext>
              </a:extLst>
            </p:cNvPr>
            <p:cNvCxnSpPr>
              <a:cxnSpLocks/>
            </p:cNvCxnSpPr>
            <p:nvPr/>
          </p:nvCxnSpPr>
          <p:spPr>
            <a:xfrm>
              <a:off x="7390871" y="3555264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1F88340-83CB-E72B-2386-EF8884122E29}"/>
                </a:ext>
              </a:extLst>
            </p:cNvPr>
            <p:cNvCxnSpPr>
              <a:cxnSpLocks/>
              <a:endCxn id="42" idx="3"/>
            </p:cNvCxnSpPr>
            <p:nvPr/>
          </p:nvCxnSpPr>
          <p:spPr>
            <a:xfrm flipH="1">
              <a:off x="1803148" y="4393752"/>
              <a:ext cx="393545" cy="6095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EA6111A-CBD4-9E88-4981-D1B0C47F6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5799" y="4393752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DB7B7E-9064-43D3-252A-7874338FBB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335" y="3946775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8E7BC40E-464D-372C-F96C-7C9529AFC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0871" y="3897628"/>
              <a:ext cx="32109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87FB322-793F-21C5-27C8-9EE49332F890}"/>
                </a:ext>
              </a:extLst>
            </p:cNvPr>
            <p:cNvSpPr/>
            <p:nvPr/>
          </p:nvSpPr>
          <p:spPr>
            <a:xfrm>
              <a:off x="275207" y="2266607"/>
              <a:ext cx="8593586" cy="27396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B2C0D-D5E0-AAB2-BE89-BB013E5B4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2769" y="3195808"/>
              <a:ext cx="376259" cy="344402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1026" name="Picture 2" descr="조도센서의 특징">
              <a:extLst>
                <a:ext uri="{FF2B5EF4-FFF2-40B4-BE49-F238E27FC236}">
                  <a16:creationId xmlns:a16="http://schemas.microsoft.com/office/drawing/2014/main" id="{DC7AEB71-51CC-0170-A98D-CB2FF75AE2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02" y="2555280"/>
              <a:ext cx="370251" cy="36716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아두이노 빗물감지 수위 측정 센서 모듈 / Arduino Water Level Sensor">
              <a:extLst>
                <a:ext uri="{FF2B5EF4-FFF2-40B4-BE49-F238E27FC236}">
                  <a16:creationId xmlns:a16="http://schemas.microsoft.com/office/drawing/2014/main" id="{DE204EDA-481E-6651-B57D-D64B9A1DC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602" y="3028597"/>
              <a:ext cx="376259" cy="3698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FE2258D-791A-8EE4-0466-85EC116FE086}"/>
                </a:ext>
              </a:extLst>
            </p:cNvPr>
            <p:cNvSpPr/>
            <p:nvPr/>
          </p:nvSpPr>
          <p:spPr>
            <a:xfrm>
              <a:off x="357188" y="2345209"/>
              <a:ext cx="847723" cy="12180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4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7A3E94-E30D-2764-F84A-7025BCF1B0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93C64-39B8-F1DC-2F2C-DC45355101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fld id="{1045CDDB-91CB-4246-A088-08CE1B20A108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FF25AF-FCBC-908B-08C1-7EBA10A669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우노에서</a:t>
            </a:r>
            <a:r>
              <a:rPr lang="ko-KR" altLang="en-US" dirty="0"/>
              <a:t> </a:t>
            </a:r>
            <a:r>
              <a:rPr lang="ko-KR" altLang="en-US" dirty="0" err="1"/>
              <a:t>라즈베리파이로</a:t>
            </a:r>
            <a:r>
              <a:rPr lang="ko-KR" altLang="en-US" dirty="0"/>
              <a:t> 센서 데이터 송신</a:t>
            </a:r>
            <a:endParaRPr lang="en-US" altLang="ko-KR" dirty="0"/>
          </a:p>
          <a:p>
            <a:r>
              <a:rPr lang="ko-KR" altLang="en-US" dirty="0" err="1"/>
              <a:t>라즈베리파이에서</a:t>
            </a:r>
            <a:r>
              <a:rPr lang="ko-KR" altLang="en-US" dirty="0"/>
              <a:t> 송신한 데이터를 플라스크 서버에서 수신</a:t>
            </a:r>
            <a:endParaRPr lang="en-US" altLang="ko-KR" dirty="0"/>
          </a:p>
          <a:p>
            <a:r>
              <a:rPr lang="ko-KR" altLang="en-US" dirty="0"/>
              <a:t>웹페이지에서 창문 개폐 버튼을 클릭하여 모터 제어</a:t>
            </a:r>
          </a:p>
        </p:txBody>
      </p:sp>
    </p:spTree>
    <p:extLst>
      <p:ext uri="{BB962C8B-B14F-4D97-AF65-F5344CB8AC3E}">
        <p14:creationId xmlns:p14="http://schemas.microsoft.com/office/powerpoint/2010/main" val="20943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4611" y="6455120"/>
            <a:ext cx="38871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3BC9F-68BA-7EF9-FBFD-C2D98F277B97}"/>
              </a:ext>
            </a:extLst>
          </p:cNvPr>
          <p:cNvSpPr txBox="1"/>
          <p:nvPr/>
        </p:nvSpPr>
        <p:spPr>
          <a:xfrm>
            <a:off x="163513" y="1218655"/>
            <a:ext cx="8839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4-1) </a:t>
            </a:r>
            <a:r>
              <a:rPr lang="ko-KR" altLang="en-US" sz="2000" b="1" dirty="0" err="1"/>
              <a:t>아두이노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우노와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라즈베리파이</a:t>
            </a:r>
            <a:r>
              <a:rPr lang="ko-KR" altLang="en-US" sz="2000" b="1" dirty="0"/>
              <a:t> 간 통신 </a:t>
            </a:r>
            <a:endParaRPr lang="en-US" altLang="ko-KR" sz="2000" b="1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6891B3C-7AC8-855B-10A8-13F9018C2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25" y="1586637"/>
            <a:ext cx="8816975" cy="4900612"/>
          </a:xfrm>
        </p:spPr>
        <p:txBody>
          <a:bodyPr/>
          <a:lstStyle/>
          <a:p>
            <a:r>
              <a:rPr lang="ko-KR" altLang="en-US" sz="1500" dirty="0" err="1"/>
              <a:t>아두이노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우노에</a:t>
            </a:r>
            <a:r>
              <a:rPr lang="ko-KR" altLang="en-US" sz="1500" dirty="0"/>
              <a:t> 미세먼지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온습도</a:t>
            </a:r>
            <a:r>
              <a:rPr lang="en-US" altLang="ko-KR" sz="1500" dirty="0"/>
              <a:t>,</a:t>
            </a:r>
            <a:r>
              <a:rPr lang="ko-KR" altLang="en-US" sz="1500" dirty="0"/>
              <a:t> 가스</a:t>
            </a:r>
            <a:r>
              <a:rPr lang="en-US" altLang="ko-KR" sz="1500" dirty="0"/>
              <a:t>, </a:t>
            </a:r>
            <a:r>
              <a:rPr lang="ko-KR" altLang="en-US" sz="1500" dirty="0"/>
              <a:t>물 감지</a:t>
            </a:r>
            <a:r>
              <a:rPr lang="en-US" altLang="ko-KR" sz="1500" dirty="0"/>
              <a:t>, </a:t>
            </a:r>
            <a:r>
              <a:rPr lang="ko-KR" altLang="en-US" sz="1500" dirty="0"/>
              <a:t>조도 센서</a:t>
            </a:r>
            <a:r>
              <a:rPr lang="en-US" altLang="ko-KR" sz="1500" dirty="0"/>
              <a:t>, </a:t>
            </a:r>
            <a:r>
              <a:rPr lang="ko-KR" altLang="en-US" sz="1500" dirty="0"/>
              <a:t>블루투스 센서가 연결됨</a:t>
            </a:r>
            <a:endParaRPr lang="en-US" altLang="ko-KR" sz="1500" dirty="0"/>
          </a:p>
          <a:p>
            <a:r>
              <a:rPr lang="ko-KR" altLang="en-US" sz="1500" dirty="0" err="1"/>
              <a:t>아두이노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우노에서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라즈베리파이로</a:t>
            </a:r>
            <a:r>
              <a:rPr lang="ko-KR" altLang="en-US" sz="1500" dirty="0"/>
              <a:t> 센서에서 측정된 데이터를 전송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B47CB-D4F2-8D7C-B987-4F066D5BCFC2}"/>
              </a:ext>
            </a:extLst>
          </p:cNvPr>
          <p:cNvSpPr/>
          <p:nvPr/>
        </p:nvSpPr>
        <p:spPr>
          <a:xfrm>
            <a:off x="1953187" y="5836485"/>
            <a:ext cx="5237625" cy="245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ko-KR" altLang="en-US" dirty="0" err="1"/>
              <a:t>우노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라즈베리파이</a:t>
            </a:r>
            <a:r>
              <a:rPr lang="ko-KR" altLang="en-US" dirty="0"/>
              <a:t> 회로 사진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2CA44C-B2E9-89E3-65C1-CD6BF4B0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87" y="2658945"/>
            <a:ext cx="5237625" cy="305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F6CE5B-9421-5B84-3550-31F9F5CE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513" y="408554"/>
            <a:ext cx="8839200" cy="46196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시스템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567987-2CFE-4728-C9C6-049E53DDF9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14611" y="6455120"/>
            <a:ext cx="388713" cy="236192"/>
          </a:xfrm>
        </p:spPr>
        <p:txBody>
          <a:bodyPr/>
          <a:lstStyle/>
          <a:p>
            <a:fld id="{CDFCB0E8-C56C-4564-A6CE-E5AC4A16EA4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3BC9F-68BA-7EF9-FBFD-C2D98F277B97}"/>
              </a:ext>
            </a:extLst>
          </p:cNvPr>
          <p:cNvSpPr txBox="1"/>
          <p:nvPr/>
        </p:nvSpPr>
        <p:spPr>
          <a:xfrm>
            <a:off x="163513" y="1218655"/>
            <a:ext cx="8839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000" b="1" dirty="0"/>
              <a:t>4-2) </a:t>
            </a:r>
            <a:r>
              <a:rPr lang="ko-KR" altLang="en-US" sz="2000" b="1" dirty="0" err="1"/>
              <a:t>라즈베리파이와</a:t>
            </a:r>
            <a:r>
              <a:rPr lang="ko-KR" altLang="en-US" sz="2000" b="1" dirty="0"/>
              <a:t> 플라스크 서버 간 통신</a:t>
            </a:r>
            <a:endParaRPr lang="en-US" altLang="ko-KR" sz="2000" b="1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C6891B3C-7AC8-855B-10A8-13F9018C2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4625" y="1586637"/>
            <a:ext cx="8816975" cy="4900612"/>
          </a:xfrm>
        </p:spPr>
        <p:txBody>
          <a:bodyPr/>
          <a:lstStyle/>
          <a:p>
            <a:r>
              <a:rPr lang="ko-KR" altLang="en-US" sz="1500" dirty="0" err="1"/>
              <a:t>라즈베리파이에서</a:t>
            </a:r>
            <a:r>
              <a:rPr lang="ko-KR" altLang="en-US" sz="1500" dirty="0"/>
              <a:t> 플라스크 서버로 센서 데이터 전송</a:t>
            </a:r>
            <a:endParaRPr lang="en-US" altLang="ko-KR" sz="1500" dirty="0"/>
          </a:p>
          <a:p>
            <a:r>
              <a:rPr lang="ko-KR" altLang="en-US" sz="1500" dirty="0"/>
              <a:t>플라스크 서버에서 센서 데이터 수신 및 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1B47CB-D4F2-8D7C-B987-4F066D5BCFC2}"/>
              </a:ext>
            </a:extLst>
          </p:cNvPr>
          <p:cNvSpPr/>
          <p:nvPr/>
        </p:nvSpPr>
        <p:spPr>
          <a:xfrm>
            <a:off x="472439" y="5882641"/>
            <a:ext cx="3854549" cy="283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라즈베리파이에서</a:t>
            </a:r>
            <a:r>
              <a:rPr lang="ko-KR" altLang="en-US" sz="1000" dirty="0"/>
              <a:t> 플라스크 서버로 센서 데이터 전송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00D4E52-B36F-9A90-279C-D84546039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659380"/>
            <a:ext cx="3854549" cy="31383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0B34921-36DA-066C-7DE7-18154AC09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012" y="2659380"/>
            <a:ext cx="3843437" cy="31383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1BB82-06A0-D998-11EC-CD116074B808}"/>
              </a:ext>
            </a:extLst>
          </p:cNvPr>
          <p:cNvSpPr/>
          <p:nvPr/>
        </p:nvSpPr>
        <p:spPr>
          <a:xfrm>
            <a:off x="4817012" y="5882641"/>
            <a:ext cx="3854549" cy="28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플라스크 서버에서 센서 데이터 수신 및 출력</a:t>
            </a:r>
          </a:p>
        </p:txBody>
      </p:sp>
    </p:spTree>
    <p:extLst>
      <p:ext uri="{BB962C8B-B14F-4D97-AF65-F5344CB8AC3E}">
        <p14:creationId xmlns:p14="http://schemas.microsoft.com/office/powerpoint/2010/main" val="11289840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50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FD70106E194934C8FDBAB50EB2FCA70" ma:contentTypeVersion="4" ma:contentTypeDescription="새 문서를 만듭니다." ma:contentTypeScope="" ma:versionID="00491c9e4279213630c0fd3dce7dd9de">
  <xsd:schema xmlns:xsd="http://www.w3.org/2001/XMLSchema" xmlns:xs="http://www.w3.org/2001/XMLSchema" xmlns:p="http://schemas.microsoft.com/office/2006/metadata/properties" xmlns:ns3="5ec70fe2-1a33-474b-98ef-3d5b684f2ede" targetNamespace="http://schemas.microsoft.com/office/2006/metadata/properties" ma:root="true" ma:fieldsID="2e28f2086f61a8ea217aada8d70c776b" ns3:_="">
    <xsd:import namespace="5ec70fe2-1a33-474b-98ef-3d5b684f2e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70fe2-1a33-474b-98ef-3d5b684f2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DD62E6-F85D-4C21-985E-128E82B5C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c70fe2-1a33-474b-98ef-3d5b684f2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FCD6FF-B2BB-4F52-B077-A2303A808AE0}">
  <ds:schemaRefs>
    <ds:schemaRef ds:uri="http://purl.org/dc/dcmitype/"/>
    <ds:schemaRef ds:uri="5ec70fe2-1a33-474b-98ef-3d5b684f2ede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F170214-7162-4B5F-9544-343C70977A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26042</TotalTime>
  <Words>276</Words>
  <Application>Microsoft Office PowerPoint</Application>
  <PresentationFormat>화면 슬라이드 쇼(4:3)</PresentationFormat>
  <Paragraphs>73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Gill Sans</vt:lpstr>
      <vt:lpstr>GyeonggiTitleOTF Bold</vt:lpstr>
      <vt:lpstr>KoPubWorld돋움체 Bold</vt:lpstr>
      <vt:lpstr>ＭＳ Ｐゴシック</vt:lpstr>
      <vt:lpstr>NanumSquare</vt:lpstr>
      <vt:lpstr>NanumSquare Bold</vt:lpstr>
      <vt:lpstr>맑은 고딕</vt:lpstr>
      <vt:lpstr>Arial</vt:lpstr>
      <vt:lpstr>Segoe UI Light</vt:lpstr>
      <vt:lpstr>Times New Roman</vt:lpstr>
      <vt:lpstr>Custom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Jangwon Gim</dc:creator>
  <cp:lastModifiedBy>동환 고</cp:lastModifiedBy>
  <cp:revision>1345</cp:revision>
  <cp:lastPrinted>2024-05-16T06:56:01Z</cp:lastPrinted>
  <dcterms:modified xsi:type="dcterms:W3CDTF">2025-02-20T05:47:14Z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0x0101005FD70106E194934C8FDBAB50EB2FCA70</vt:lpwstr>
  </property>
</Properties>
</file>