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60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86915" autoAdjust="0"/>
  </p:normalViewPr>
  <p:slideViewPr>
    <p:cSldViewPr snapToGrid="0">
      <p:cViewPr varScale="1">
        <p:scale>
          <a:sx n="100" d="100"/>
          <a:sy n="100" d="100"/>
        </p:scale>
        <p:origin x="86" y="288"/>
      </p:cViewPr>
      <p:guideLst>
        <p:guide orient="horz" pos="2157"/>
        <p:guide pos="3839"/>
      </p:guideLst>
    </p:cSldViewPr>
  </p:slideViewPr>
  <p:outlineViewPr>
    <p:cViewPr>
      <p:scale>
        <a:sx n="33" d="100"/>
        <a:sy n="33" d="100"/>
      </p:scale>
      <p:origin x="0" y="-63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66" y="7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3D3551B-4342-4390-915E-8C9F8CBF86F2}" type="datetime1">
              <a:rPr lang="ru-RU"/>
              <a:pPr lvl="0">
                <a:defRPr/>
              </a:pPr>
              <a:t>25-10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B1B4F76-9B05-4F12-BC35-5F054D4AB2B2}" type="slidenum">
              <a:rPr lang="ru-RU"/>
              <a:pPr lvl="0"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01DF2CA-16AC-4A6F-BA76-83467214A317}" type="datetime1">
              <a:rPr lang="ru-RU"/>
              <a:pPr lvl="0">
                <a:defRPr/>
              </a:pPr>
              <a:t>25-10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E284C95-AC36-47D7-BA46-D13F2CF6C509}" type="slidenum">
              <a:rPr lang="ru-RU"/>
              <a:pPr lvl="0"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08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019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5787188" y="0"/>
            <a:ext cx="640481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4865573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1"/>
          </p:nvPr>
        </p:nvSpPr>
        <p:spPr>
          <a:xfrm>
            <a:off x="6745201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8"/>
          <p:cNvSpPr>
            <a:spLocks noGrp="1"/>
          </p:cNvSpPr>
          <p:nvPr>
            <p:ph type="pic" sz="quarter" idx="12"/>
          </p:nvPr>
        </p:nvSpPr>
        <p:spPr>
          <a:xfrm>
            <a:off x="8634052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4540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333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A474-A970-4111-AB00-CC07202BC5E5}" type="datetimeFigureOut">
              <a:rPr lang="ru-RU" smtClean="0"/>
              <a:t>04.12.2017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01CDA-C83E-414C-808C-D7CCDDEE976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3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Relationship Id="rId6" Type="http://schemas.openxmlformats.org/officeDocument/2006/relationships/image" Target="../media/image2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4.jpeg"  /><Relationship Id="rId3" Type="http://schemas.openxmlformats.org/officeDocument/2006/relationships/image" Target="../media/image25.jpeg"  /><Relationship Id="rId4" Type="http://schemas.openxmlformats.org/officeDocument/2006/relationships/image" Target="../media/image2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7.png"  /><Relationship Id="rId3" Type="http://schemas.openxmlformats.org/officeDocument/2006/relationships/image" Target="../media/image14.png"  /><Relationship Id="rId4" Type="http://schemas.openxmlformats.org/officeDocument/2006/relationships/image" Target="../media/image16.png"  /><Relationship Id="rId5" Type="http://schemas.openxmlformats.org/officeDocument/2006/relationships/image" Target="../media/image15.png"  /><Relationship Id="rId6" Type="http://schemas.openxmlformats.org/officeDocument/2006/relationships/image" Target="../media/image17.png"  /><Relationship Id="rId7" Type="http://schemas.openxmlformats.org/officeDocument/2006/relationships/image" Target="../media/image12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8.jpeg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1.png"  /><Relationship Id="rId3" Type="http://schemas.openxmlformats.org/officeDocument/2006/relationships/image" Target="../media/image14.png"  /><Relationship Id="rId4" Type="http://schemas.openxmlformats.org/officeDocument/2006/relationships/image" Target="../media/image31.png"  /><Relationship Id="rId5" Type="http://schemas.openxmlformats.org/officeDocument/2006/relationships/image" Target="../media/image15.png"  /><Relationship Id="rId6" Type="http://schemas.openxmlformats.org/officeDocument/2006/relationships/image" Target="../media/image32.png"  /><Relationship Id="rId7" Type="http://schemas.openxmlformats.org/officeDocument/2006/relationships/image" Target="../media/image21.png"  /><Relationship Id="rId8" Type="http://schemas.openxmlformats.org/officeDocument/2006/relationships/image" Target="../media/image33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jpeg"  /><Relationship Id="rId3" Type="http://schemas.openxmlformats.org/officeDocument/2006/relationships/image" Target="../media/image6.jpeg"  /><Relationship Id="rId4" Type="http://schemas.openxmlformats.org/officeDocument/2006/relationships/image" Target="../media/image7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8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Relationship Id="rId7" Type="http://schemas.openxmlformats.org/officeDocument/2006/relationships/image" Target="../media/image1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2.jpe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Relationship Id="rId6" Type="http://schemas.openxmlformats.org/officeDocument/2006/relationships/image" Target="../media/image16.png"  /><Relationship Id="rId7" Type="http://schemas.openxmlformats.org/officeDocument/2006/relationships/image" Target="../media/image1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одзаголовок 2"/>
          <p:cNvSpPr txBox="1"/>
          <p:nvPr/>
        </p:nvSpPr>
        <p:spPr>
          <a:xfrm>
            <a:off x="1732546" y="3988161"/>
            <a:ext cx="2839454" cy="1462145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Font typeface="Arial"/>
              <a:buNone/>
              <a:defRPr/>
            </a:pPr>
            <a:r>
              <a:rPr lang="ko-KR" altLang="en-US" sz="14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국방부 오픈소스 아카데미</a:t>
            </a:r>
            <a:endParaRPr lang="ko-KR" altLang="en-US" sz="14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1200"/>
              </a:spcBef>
              <a:buFont typeface="Arial"/>
              <a:buNone/>
              <a:defRPr/>
            </a:pPr>
            <a:r>
              <a:rPr lang="en-US" altLang="ko-KR" sz="14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18.</a:t>
            </a:r>
            <a:r>
              <a:rPr lang="ko-KR" altLang="en-US" sz="14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 </a:t>
            </a:r>
            <a:r>
              <a:rPr lang="en-US" altLang="ko-KR" sz="14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10.</a:t>
            </a:r>
            <a:r>
              <a:rPr lang="ko-KR" altLang="en-US" sz="14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 </a:t>
            </a:r>
            <a:r>
              <a:rPr lang="en-US" altLang="ko-KR" sz="14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26</a:t>
            </a:r>
            <a:endParaRPr lang="en-US" altLang="ko-KR" sz="14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1200"/>
              </a:spcBef>
              <a:buFont typeface="Arial"/>
              <a:buNone/>
              <a:defRPr/>
            </a:pPr>
            <a:r>
              <a:rPr lang="ko-KR" altLang="en-US" sz="14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커알못과 커잘알</a:t>
            </a:r>
            <a:endParaRPr lang="ko-KR" altLang="en-US" sz="14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1200"/>
              </a:spcBef>
              <a:buFont typeface="Arial"/>
              <a:buNone/>
              <a:defRPr/>
            </a:pPr>
            <a:r>
              <a:rPr lang="en-US" altLang="ko-KR" sz="14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1</a:t>
            </a:r>
            <a:r>
              <a:rPr lang="ko-KR" altLang="en-US" sz="14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사단 병장 구동섭</a:t>
            </a:r>
            <a:r>
              <a:rPr lang="en-US" altLang="ko-KR" sz="14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(</a:t>
            </a:r>
            <a:r>
              <a:rPr lang="ko-KR" altLang="en-US" sz="14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커알못</a:t>
            </a:r>
            <a:r>
              <a:rPr lang="en-US" altLang="ko-KR" sz="14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)</a:t>
            </a:r>
            <a:endParaRPr lang="en-US" altLang="ko-KR" sz="14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1200"/>
              </a:spcBef>
              <a:buFont typeface="Arial"/>
              <a:buNone/>
              <a:defRPr/>
            </a:pPr>
            <a:r>
              <a:rPr lang="en-US" altLang="ko-KR" sz="14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1</a:t>
            </a:r>
            <a:r>
              <a:rPr lang="ko-KR" altLang="en-US" sz="14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사단 상병 조성락</a:t>
            </a:r>
            <a:r>
              <a:rPr lang="en-US" altLang="ko-KR" sz="14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(</a:t>
            </a:r>
            <a:r>
              <a:rPr lang="ko-KR" altLang="en-US" sz="14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커잘알</a:t>
            </a:r>
            <a:r>
              <a:rPr lang="en-US" altLang="ko-KR" sz="14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)</a:t>
            </a:r>
            <a:endParaRPr lang="en-US" altLang="ko-KR" sz="14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sp>
        <p:nvSpPr>
          <p:cNvPr id="27" name="Подзаголовок 2"/>
          <p:cNvSpPr txBox="1"/>
          <p:nvPr/>
        </p:nvSpPr>
        <p:spPr>
          <a:xfrm>
            <a:off x="823316" y="1880761"/>
            <a:ext cx="3753453" cy="37513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  <a:defRPr/>
            </a:pPr>
            <a:r>
              <a:rPr 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#</a:t>
            </a:r>
            <a:r>
              <a:rPr lang="ko-KR" alt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아직도</a:t>
            </a:r>
            <a:r>
              <a:rPr lang="en-US" altLang="ko-KR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_</a:t>
            </a:r>
            <a:r>
              <a:rPr lang="ko-KR" alt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커피</a:t>
            </a:r>
            <a:r>
              <a:rPr lang="en-US" altLang="ko-KR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_55</a:t>
            </a:r>
            <a:r>
              <a:rPr lang="ko-KR" alt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도일때</a:t>
            </a:r>
            <a:r>
              <a:rPr lang="en-US" altLang="ko-KR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_</a:t>
            </a:r>
            <a:endParaRPr lang="ko-KR" altLang="en-US" sz="2400" i="1">
              <a:solidFill>
                <a:schemeClr val="bg1">
                  <a:lumMod val="75000"/>
                </a:schemeClr>
              </a:solidFill>
              <a:latin typeface="Adobe Caslon Pro"/>
              <a:ea typeface="Linux Libertine"/>
              <a:cs typeface="Poppins SemiBold"/>
            </a:endParaRPr>
          </a:p>
          <a:p>
            <a:pPr marL="0" indent="0">
              <a:lnSpc>
                <a:spcPts val="1800"/>
              </a:lnSpc>
              <a:spcBef>
                <a:spcPts val="1200"/>
              </a:spcBef>
              <a:buNone/>
              <a:defRPr/>
            </a:pPr>
            <a:r>
              <a:rPr lang="ko-KR" alt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 안마시는</a:t>
            </a:r>
            <a:r>
              <a:rPr lang="en-US" altLang="ko-KR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_</a:t>
            </a:r>
            <a:r>
              <a:rPr lang="ko-KR" alt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흑우없제</a:t>
            </a:r>
            <a:r>
              <a:rPr lang="en-US" altLang="ko-KR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?</a:t>
            </a:r>
            <a:endParaRPr lang="en-US" altLang="ko-KR" sz="2400" i="1">
              <a:solidFill>
                <a:schemeClr val="bg1">
                  <a:lumMod val="75000"/>
                </a:schemeClr>
              </a:solidFill>
              <a:latin typeface="Adobe Caslon Pro"/>
              <a:ea typeface="Linux Libertine"/>
              <a:cs typeface="Poppins SemiBold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120892" y="1325418"/>
            <a:ext cx="3944215" cy="420716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2" name="Заголовок 1"/>
          <p:cNvSpPr txBox="1"/>
          <p:nvPr/>
        </p:nvSpPr>
        <p:spPr>
          <a:xfrm>
            <a:off x="803963" y="2623822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800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커피흑우</a:t>
            </a:r>
            <a:endParaRPr lang="ko-KR" altLang="en-US" sz="4800" b="1" spc="100">
              <a:solidFill>
                <a:schemeClr val="bg2">
                  <a:lumMod val="25000"/>
                </a:schemeClr>
              </a:solidFill>
              <a:latin typeface="Poppins SemiBold"/>
              <a:ea typeface="Lato"/>
              <a:cs typeface="Poppi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/>
          <p:nvPr/>
        </p:nvSpPr>
        <p:spPr>
          <a:xfrm>
            <a:off x="2261937" y="118975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회로도</a:t>
            </a:r>
            <a:endParaRPr lang="ko-KR" altLang="en-US" b="1" spc="100">
              <a:solidFill>
                <a:schemeClr val="bg2">
                  <a:lumMod val="25000"/>
                </a:schemeClr>
              </a:solidFill>
              <a:latin typeface="Poppins SemiBold"/>
              <a:ea typeface="Lato"/>
              <a:cs typeface="Poppins SemiBold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652686" y="1874677"/>
            <a:ext cx="526983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/>
            </a:pPr>
            <a:endParaRPr lang="en-US" altLang="ko-KR" sz="110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sp>
        <p:nvSpPr>
          <p:cNvPr id="55" name="Подзаголовок 2"/>
          <p:cNvSpPr txBox="1"/>
          <p:nvPr/>
        </p:nvSpPr>
        <p:spPr>
          <a:xfrm>
            <a:off x="4248592" y="882723"/>
            <a:ext cx="3955498" cy="37513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  <a:defRPr/>
            </a:pPr>
            <a:r>
              <a:rPr lang="en-US" sz="1200" i="1">
                <a:solidFill>
                  <a:schemeClr val="bg1">
                    <a:lumMod val="75000"/>
                  </a:schemeClr>
                </a:solidFill>
                <a:latin typeface="Poppins SemiBold"/>
                <a:ea typeface="Linux Libertine"/>
                <a:cs typeface="Poppins SemiBold"/>
              </a:rPr>
              <a:t>#</a:t>
            </a:r>
            <a:r>
              <a:rPr lang="en-US" altLang="ko-KR" sz="1200" i="1">
                <a:solidFill>
                  <a:schemeClr val="bg1">
                    <a:lumMod val="75000"/>
                  </a:schemeClr>
                </a:solidFill>
                <a:latin typeface="Poppins SemiBold"/>
                <a:ea typeface="Linux Libertine"/>
                <a:cs typeface="Poppins SemiBold"/>
              </a:rPr>
              <a:t>PPT</a:t>
            </a:r>
            <a:r>
              <a:rPr lang="ko-KR" altLang="en-US" sz="16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Linux Libertine"/>
              </a:rPr>
              <a:t>로만듦</a:t>
            </a:r>
            <a:endParaRPr lang="ko-KR" altLang="en-US" sz="1600" i="1">
              <a:solidFill>
                <a:schemeClr val="bg1">
                  <a:lumMod val="75000"/>
                </a:schemeClr>
              </a:solidFill>
              <a:latin typeface="Adobe Caslon Pro"/>
              <a:ea typeface="Linux Libertine"/>
              <a:cs typeface="Linux Libertine"/>
            </a:endParaRPr>
          </a:p>
        </p:txBody>
      </p:sp>
      <p:pic>
        <p:nvPicPr>
          <p:cNvPr id="7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99318" y="1946948"/>
            <a:ext cx="9262149" cy="46983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/>
          <p:nvPr/>
        </p:nvSpPr>
        <p:spPr>
          <a:xfrm>
            <a:off x="2261937" y="118975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작동 원리</a:t>
            </a:r>
            <a:endParaRPr lang="ko-KR" altLang="en-US" b="1" spc="100">
              <a:solidFill>
                <a:schemeClr val="bg2">
                  <a:lumMod val="25000"/>
                </a:schemeClr>
              </a:solidFill>
              <a:latin typeface="Poppins SemiBold"/>
              <a:ea typeface="Lato"/>
              <a:cs typeface="Poppins SemiBold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652686" y="1874677"/>
            <a:ext cx="526983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/>
            </a:pPr>
            <a:endParaRPr lang="en-US" altLang="ko-KR" sz="110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>
            <a:off x="4284922" y="3196602"/>
            <a:ext cx="0" cy="22956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7740501" y="3196602"/>
            <a:ext cx="0" cy="22956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11"/>
          <p:cNvSpPr txBox="1"/>
          <p:nvPr/>
        </p:nvSpPr>
        <p:spPr>
          <a:xfrm>
            <a:off x="931393" y="4474243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  <a:defRPr/>
            </a:pPr>
            <a:r>
              <a:rPr lang="ko-KR" altLang="en-US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커피를 받침대에 올려주세요</a:t>
            </a:r>
            <a:r>
              <a:rPr lang="en-US" altLang="ko-KR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.</a:t>
            </a:r>
            <a:endParaRPr lang="en-US" altLang="ko-KR" sz="1200" b="1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32" name="Текст 11"/>
          <p:cNvSpPr txBox="1"/>
          <p:nvPr/>
        </p:nvSpPr>
        <p:spPr>
          <a:xfrm>
            <a:off x="931392" y="4957974"/>
            <a:ext cx="2995713" cy="5307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  <a:defRPr/>
            </a:pP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CDS</a:t>
            </a: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 조도 센서가 커피를 감지합니다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.</a:t>
            </a:r>
            <a:endParaRPr lang="en-US" altLang="ko-KR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  <a:p>
            <a:pPr algn="ctr">
              <a:lnSpc>
                <a:spcPct val="50000"/>
              </a:lnSpc>
              <a:defRPr/>
            </a:pP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이후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,</a:t>
            </a: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 온도체크를 시작합니다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.</a:t>
            </a:r>
            <a:endParaRPr lang="en-US" altLang="ko-KR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33" name="Текст 11"/>
          <p:cNvSpPr txBox="1"/>
          <p:nvPr/>
        </p:nvSpPr>
        <p:spPr>
          <a:xfrm>
            <a:off x="4514855" y="4474243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  <a:defRPr/>
            </a:pPr>
            <a:r>
              <a:rPr lang="ko-KR" altLang="en-US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기다려주세요</a:t>
            </a:r>
            <a:r>
              <a:rPr lang="en-US" altLang="ko-KR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.</a:t>
            </a:r>
            <a:endParaRPr lang="en-US" altLang="ko-KR" sz="1200" b="1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34" name="Текст 11"/>
          <p:cNvSpPr txBox="1"/>
          <p:nvPr/>
        </p:nvSpPr>
        <p:spPr>
          <a:xfrm>
            <a:off x="4514854" y="4957974"/>
            <a:ext cx="3033813" cy="5307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  <a:defRPr/>
            </a:pP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온도를 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LED</a:t>
            </a: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 불빛으로 확인할 수 있습니다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.</a:t>
            </a:r>
            <a:endParaRPr lang="en-US" altLang="ko-KR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  <a:p>
            <a:pPr algn="ctr">
              <a:lnSpc>
                <a:spcPct val="50000"/>
              </a:lnSpc>
              <a:defRPr/>
            </a:pP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청색 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:</a:t>
            </a: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 차가움	적색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 : </a:t>
            </a: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뜨거움</a:t>
            </a:r>
            <a:endParaRPr lang="ko-KR" altLang="en-US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  <a:p>
            <a:pPr algn="ctr">
              <a:lnSpc>
                <a:spcPct val="50000"/>
              </a:lnSpc>
              <a:defRPr/>
            </a:pP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녹색 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:</a:t>
            </a: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 적절함	황색 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:</a:t>
            </a: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 확인중</a:t>
            </a:r>
            <a:endParaRPr lang="ko-KR" altLang="en-US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37" name="Текст 11"/>
          <p:cNvSpPr txBox="1"/>
          <p:nvPr/>
        </p:nvSpPr>
        <p:spPr>
          <a:xfrm>
            <a:off x="7970435" y="4474243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  <a:defRPr/>
            </a:pPr>
            <a:r>
              <a:rPr lang="ko-KR" altLang="en-US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드세요</a:t>
            </a:r>
            <a:r>
              <a:rPr lang="en-US" altLang="ko-KR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.</a:t>
            </a:r>
            <a:endParaRPr lang="en-US" altLang="ko-KR" sz="1200" b="1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38" name="Текст 11"/>
          <p:cNvSpPr txBox="1"/>
          <p:nvPr/>
        </p:nvSpPr>
        <p:spPr>
          <a:xfrm>
            <a:off x="7970434" y="4957974"/>
            <a:ext cx="2995713" cy="5307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  <a:defRPr/>
            </a:pP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적정온도가 되면 부저가 울립니다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.</a:t>
            </a:r>
            <a:endParaRPr lang="en-US" altLang="ko-KR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  <a:p>
            <a:pPr algn="ctr">
              <a:lnSpc>
                <a:spcPct val="50000"/>
              </a:lnSpc>
              <a:defRPr/>
            </a:pP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따뜻할 때 드세요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.</a:t>
            </a:r>
            <a:endParaRPr lang="en-US" altLang="ko-KR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pic>
        <p:nvPicPr>
          <p:cNvPr id="7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61415" y="3429000"/>
            <a:ext cx="900112" cy="900112"/>
          </a:xfrm>
          <a:prstGeom prst="rect">
            <a:avLst/>
          </a:prstGeom>
        </p:spPr>
      </p:pic>
      <p:pic>
        <p:nvPicPr>
          <p:cNvPr id="8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48079" y="3495675"/>
            <a:ext cx="900112" cy="836823"/>
          </a:xfrm>
          <a:prstGeom prst="rect">
            <a:avLst/>
          </a:prstGeom>
        </p:spPr>
      </p:pic>
      <p:pic>
        <p:nvPicPr>
          <p:cNvPr id="8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47039" y="3694839"/>
            <a:ext cx="540067" cy="540067"/>
          </a:xfrm>
          <a:prstGeom prst="rect">
            <a:avLst/>
          </a:prstGeom>
        </p:spPr>
      </p:pic>
      <p:pic>
        <p:nvPicPr>
          <p:cNvPr id="8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645944" y="3429000"/>
            <a:ext cx="900112" cy="900112"/>
          </a:xfrm>
          <a:prstGeom prst="rect">
            <a:avLst/>
          </a:prstGeom>
        </p:spPr>
      </p:pic>
      <p:pic>
        <p:nvPicPr>
          <p:cNvPr id="8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019314" y="3429000"/>
            <a:ext cx="900112" cy="9001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0"/>
            <a:ext cx="12191999" cy="6857999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Заголовок 1"/>
          <p:cNvSpPr txBox="1"/>
          <p:nvPr/>
        </p:nvSpPr>
        <p:spPr>
          <a:xfrm>
            <a:off x="3216340" y="2497228"/>
            <a:ext cx="5759319" cy="6571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sz="8500" spc="100">
                <a:latin typeface="Poppins SemiBold"/>
                <a:ea typeface="Lato"/>
                <a:cs typeface="Poppins SemiBold"/>
              </a:rPr>
              <a:t>상품 가치</a:t>
            </a:r>
            <a:endParaRPr lang="ko-KR" altLang="en-US" sz="8500" spc="100">
              <a:latin typeface="Poppins SemiBold"/>
              <a:ea typeface="Lato"/>
              <a:cs typeface="Poppi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Заголовок 1"/>
          <p:cNvSpPr txBox="1"/>
          <p:nvPr/>
        </p:nvSpPr>
        <p:spPr>
          <a:xfrm>
            <a:off x="4888983" y="2264655"/>
            <a:ext cx="6624084" cy="182908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/>
            </a:pPr>
            <a:endParaRPr lang="ko-KR" altLang="en-US" sz="2800" i="1" spc="100">
              <a:solidFill>
                <a:schemeClr val="tx1">
                  <a:lumMod val="85000"/>
                  <a:lumOff val="15000"/>
                </a:schemeClr>
              </a:solidFill>
              <a:latin typeface="Adobe Caslon Pro"/>
              <a:ea typeface="Lato"/>
              <a:cs typeface="Poppins SemiBold"/>
            </a:endParaRPr>
          </a:p>
        </p:txBody>
      </p:sp>
      <p:sp>
        <p:nvSpPr>
          <p:cNvPr id="65" name="Заголовок 1"/>
          <p:cNvSpPr txBox="1"/>
          <p:nvPr/>
        </p:nvSpPr>
        <p:spPr>
          <a:xfrm>
            <a:off x="803962" y="2261872"/>
            <a:ext cx="3525682" cy="1401226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400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고정수요 </a:t>
            </a:r>
            <a:endParaRPr lang="ko-KR" altLang="en-US" sz="4400" b="1" spc="100">
              <a:solidFill>
                <a:schemeClr val="bg2">
                  <a:lumMod val="25000"/>
                </a:schemeClr>
              </a:solidFill>
              <a:latin typeface="Poppins SemiBold"/>
              <a:ea typeface="Lato"/>
              <a:cs typeface="Poppins SemiBold"/>
            </a:endParaRPr>
          </a:p>
          <a:p>
            <a:pPr lvl="0">
              <a:defRPr/>
            </a:pPr>
            <a:r>
              <a:rPr lang="ko-KR" altLang="en-US" sz="4400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확보 가능</a:t>
            </a:r>
            <a:endParaRPr lang="ko-KR" altLang="en-US" sz="4400" b="1" spc="100">
              <a:solidFill>
                <a:schemeClr val="bg2">
                  <a:lumMod val="25000"/>
                </a:schemeClr>
              </a:solidFill>
              <a:latin typeface="Poppins SemiBold"/>
              <a:ea typeface="Lato"/>
              <a:cs typeface="Poppins SemiBold"/>
            </a:endParaRPr>
          </a:p>
        </p:txBody>
      </p:sp>
      <p:sp>
        <p:nvSpPr>
          <p:cNvPr id="67" name="Подзаголовок 2"/>
          <p:cNvSpPr txBox="1"/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200"/>
              </a:spcBef>
              <a:buNone/>
              <a:defRPr/>
            </a:pPr>
            <a:r>
              <a:rPr 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#</a:t>
            </a:r>
            <a:r>
              <a:rPr lang="ko-KR" alt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한국인의</a:t>
            </a:r>
            <a:r>
              <a:rPr lang="en-US" altLang="ko-KR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_</a:t>
            </a:r>
            <a:r>
              <a:rPr lang="ko-KR" alt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커피사랑</a:t>
            </a:r>
            <a:endParaRPr lang="ko-KR" altLang="en-US" sz="2400" i="1">
              <a:solidFill>
                <a:schemeClr val="bg1">
                  <a:lumMod val="75000"/>
                </a:schemeClr>
              </a:solidFill>
              <a:latin typeface="Adobe Caslon Pro"/>
              <a:ea typeface="Linux Libertine"/>
              <a:cs typeface="Poppins SemiBold"/>
            </a:endParaRPr>
          </a:p>
        </p:txBody>
      </p:sp>
      <p:sp>
        <p:nvSpPr>
          <p:cNvPr id="70" name="Подзаголовок 2"/>
          <p:cNvSpPr txBox="1"/>
          <p:nvPr/>
        </p:nvSpPr>
        <p:spPr>
          <a:xfrm>
            <a:off x="7101182" y="274372"/>
            <a:ext cx="2839454" cy="146214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endParaRPr lang="en-US" altLang="ko-KR" sz="1900" b="1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sp>
        <p:nvSpPr>
          <p:cNvPr id="71" name="Подзаголовок 2"/>
          <p:cNvSpPr txBox="1"/>
          <p:nvPr/>
        </p:nvSpPr>
        <p:spPr>
          <a:xfrm>
            <a:off x="1732546" y="3988161"/>
            <a:ext cx="2839454" cy="146214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200"/>
              </a:spcBef>
              <a:buFont typeface="Arial"/>
              <a:buNone/>
              <a:defRPr/>
            </a:pPr>
            <a:endParaRPr lang="ko-KR" altLang="en-US" sz="14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cxnSp>
        <p:nvCxnSpPr>
          <p:cNvPr id="72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4" name="Параллелограмм 17"/>
          <p:cNvSpPr/>
          <p:nvPr/>
        </p:nvSpPr>
        <p:spPr>
          <a:xfrm>
            <a:off x="0" y="-14928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8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17712" y="1542317"/>
            <a:ext cx="4528038" cy="3773365"/>
          </a:xfrm>
          <a:prstGeom prst="rect">
            <a:avLst/>
          </a:prstGeom>
        </p:spPr>
      </p:pic>
      <p:pic>
        <p:nvPicPr>
          <p:cNvPr id="8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75518" y="1915306"/>
            <a:ext cx="5690576" cy="3027386"/>
          </a:xfrm>
          <a:prstGeom prst="rect">
            <a:avLst/>
          </a:prstGeom>
        </p:spPr>
      </p:pic>
      <p:pic>
        <p:nvPicPr>
          <p:cNvPr id="9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51741" y="1336223"/>
            <a:ext cx="5967172" cy="41855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hp="http://schemas.haansoft.com/office/presentation/8.0" Requires="hp">
      <p:transition xmlns:mc="http://schemas.openxmlformats.org/markup-compatibility/2006" xmlns:hp="http://schemas.haansoft.com/office/presentation/8.0" spd="med" mc:Ignorable="hp" hp:hslDur="1000">
        <hp:hncExtTransition type="reveal" attr="SubType=softright"/>
      </p:transition>
    </mc:Choice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14:reveal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Заголовок 1"/>
          <p:cNvSpPr txBox="1"/>
          <p:nvPr/>
        </p:nvSpPr>
        <p:spPr>
          <a:xfrm>
            <a:off x="4888983" y="2264655"/>
            <a:ext cx="6624084" cy="182908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/>
            </a:pPr>
            <a:endParaRPr lang="ko-KR" altLang="en-US" sz="2800" i="1" spc="100">
              <a:solidFill>
                <a:schemeClr val="tx1">
                  <a:lumMod val="85000"/>
                  <a:lumOff val="15000"/>
                </a:schemeClr>
              </a:solidFill>
              <a:latin typeface="Adobe Caslon Pro"/>
              <a:ea typeface="Lato"/>
              <a:cs typeface="Poppins SemiBold"/>
            </a:endParaRPr>
          </a:p>
        </p:txBody>
      </p:sp>
      <p:sp>
        <p:nvSpPr>
          <p:cNvPr id="65" name="Заголовок 1"/>
          <p:cNvSpPr txBox="1"/>
          <p:nvPr/>
        </p:nvSpPr>
        <p:spPr>
          <a:xfrm>
            <a:off x="803962" y="2261872"/>
            <a:ext cx="3775834" cy="135312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400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낮은비용 높은효율</a:t>
            </a:r>
            <a:endParaRPr lang="ko-KR" altLang="en-US" sz="4400" b="1" spc="100">
              <a:solidFill>
                <a:schemeClr val="bg2">
                  <a:lumMod val="25000"/>
                </a:schemeClr>
              </a:solidFill>
              <a:latin typeface="Poppins SemiBold"/>
              <a:ea typeface="Lato"/>
              <a:cs typeface="Poppins SemiBold"/>
            </a:endParaRPr>
          </a:p>
        </p:txBody>
      </p:sp>
      <p:sp>
        <p:nvSpPr>
          <p:cNvPr id="67" name="Подзаголовок 2"/>
          <p:cNvSpPr txBox="1"/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200"/>
              </a:spcBef>
              <a:buNone/>
              <a:defRPr/>
            </a:pPr>
            <a:r>
              <a:rPr lang="en-US" altLang="ko-KR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#</a:t>
            </a:r>
            <a:r>
              <a:rPr lang="ko-KR" alt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가성비짱</a:t>
            </a:r>
            <a:endParaRPr lang="ko-KR" altLang="en-US" sz="2400" i="1">
              <a:solidFill>
                <a:schemeClr val="bg1">
                  <a:lumMod val="75000"/>
                </a:schemeClr>
              </a:solidFill>
              <a:latin typeface="Adobe Caslon Pro"/>
              <a:ea typeface="Linux Libertine"/>
              <a:cs typeface="Poppins SemiBold"/>
            </a:endParaRPr>
          </a:p>
        </p:txBody>
      </p:sp>
      <p:sp>
        <p:nvSpPr>
          <p:cNvPr id="70" name="Подзаголовок 2"/>
          <p:cNvSpPr txBox="1"/>
          <p:nvPr/>
        </p:nvSpPr>
        <p:spPr>
          <a:xfrm>
            <a:off x="6546482" y="389455"/>
            <a:ext cx="2839454" cy="146214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endParaRPr lang="ko-KR" altLang="en-US" sz="1900" b="1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endParaRPr lang="ko-KR" altLang="en-US" sz="1900" b="1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sp>
        <p:nvSpPr>
          <p:cNvPr id="71" name="Подзаголовок 2"/>
          <p:cNvSpPr txBox="1"/>
          <p:nvPr/>
        </p:nvSpPr>
        <p:spPr>
          <a:xfrm>
            <a:off x="1732546" y="3988161"/>
            <a:ext cx="2839454" cy="146214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200"/>
              </a:spcBef>
              <a:buFont typeface="Arial"/>
              <a:buNone/>
              <a:defRPr/>
            </a:pPr>
            <a:endParaRPr lang="ko-KR" altLang="en-US" sz="14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cxnSp>
        <p:nvCxnSpPr>
          <p:cNvPr id="72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50161" y="1737784"/>
            <a:ext cx="6410325" cy="3752850"/>
          </a:xfrm>
          <a:prstGeom prst="rect">
            <a:avLst/>
          </a:prstGeom>
        </p:spPr>
      </p:pic>
      <p:sp>
        <p:nvSpPr>
          <p:cNvPr id="84" name="Параллелограмм 17"/>
          <p:cNvSpPr/>
          <p:nvPr/>
        </p:nvSpPr>
        <p:spPr>
          <a:xfrm>
            <a:off x="0" y="-14928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5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9" name="Заголовок 1"/>
          <p:cNvSpPr txBox="1"/>
          <p:nvPr/>
        </p:nvSpPr>
        <p:spPr>
          <a:xfrm>
            <a:off x="4888983" y="2264655"/>
            <a:ext cx="6624084" cy="182908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/>
            </a:pPr>
            <a:endParaRPr lang="ko-KR" altLang="en-US" sz="2800" i="1" spc="100">
              <a:solidFill>
                <a:schemeClr val="tx1">
                  <a:lumMod val="85000"/>
                  <a:lumOff val="15000"/>
                </a:schemeClr>
              </a:solidFill>
              <a:latin typeface="Adobe Caslon Pro"/>
              <a:ea typeface="Lato"/>
              <a:cs typeface="Poppins SemiBold"/>
            </a:endParaRPr>
          </a:p>
        </p:txBody>
      </p:sp>
      <p:sp>
        <p:nvSpPr>
          <p:cNvPr id="110" name="Подзаголовок 2"/>
          <p:cNvSpPr txBox="1"/>
          <p:nvPr/>
        </p:nvSpPr>
        <p:spPr>
          <a:xfrm>
            <a:off x="6546482" y="389455"/>
            <a:ext cx="2839454" cy="146214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endParaRPr lang="ko-KR" altLang="en-US" sz="1900" b="1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endParaRPr lang="ko-KR" altLang="en-US" sz="1900" b="1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grpSp>
        <p:nvGrpSpPr>
          <p:cNvPr id="111" name=""/>
          <p:cNvGrpSpPr/>
          <p:nvPr/>
        </p:nvGrpSpPr>
        <p:grpSpPr>
          <a:xfrm rot="0">
            <a:off x="7352560" y="688831"/>
            <a:ext cx="3266470" cy="865839"/>
            <a:chOff x="7352560" y="688831"/>
            <a:chExt cx="3266470" cy="865839"/>
          </a:xfrm>
        </p:grpSpPr>
        <p:grpSp>
          <p:nvGrpSpPr>
            <p:cNvPr id="112" name="Группа 30"/>
            <p:cNvGrpSpPr/>
            <p:nvPr/>
          </p:nvGrpSpPr>
          <p:grpSpPr>
            <a:xfrm rot="0">
              <a:off x="7352560" y="688831"/>
              <a:ext cx="894415" cy="865839"/>
              <a:chOff x="9067190" y="3138427"/>
              <a:chExt cx="894415" cy="865839"/>
            </a:xfrm>
          </p:grpSpPr>
          <p:sp>
            <p:nvSpPr>
              <p:cNvPr id="113" name="Прямоугольник 17"/>
              <p:cNvSpPr/>
              <p:nvPr/>
            </p:nvSpPr>
            <p:spPr>
              <a:xfrm>
                <a:off x="9067190" y="3430481"/>
                <a:ext cx="865840" cy="502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sz="2800" baseline="30000">
                    <a:solidFill>
                      <a:schemeClr val="bg2">
                        <a:lumMod val="25000"/>
                      </a:schemeClr>
                    </a:solidFill>
                    <a:latin typeface="FontAwesome"/>
                  </a:rPr>
                  <a:t> </a:t>
                </a:r>
                <a:r>
                  <a:rPr lang="en-US" sz="4000" baseline="30000">
                    <a:solidFill>
                      <a:schemeClr val="bg2">
                        <a:lumMod val="25000"/>
                      </a:schemeClr>
                    </a:solidFill>
                    <a:latin typeface="FontAwesome"/>
                  </a:rPr>
                  <a:t></a:t>
                </a:r>
                <a:endParaRPr lang="en-US" sz="2800" baseline="30000">
                  <a:solidFill>
                    <a:schemeClr val="bg2">
                      <a:lumMod val="25000"/>
                    </a:schemeClr>
                  </a:solidFill>
                  <a:latin typeface="Pe-icon-7-stroke"/>
                </a:endParaRPr>
              </a:p>
            </p:txBody>
          </p:sp>
          <p:sp>
            <p:nvSpPr>
              <p:cNvPr id="114" name="Овал 24"/>
              <p:cNvSpPr/>
              <p:nvPr/>
            </p:nvSpPr>
            <p:spPr>
              <a:xfrm>
                <a:off x="9095766" y="3138427"/>
                <a:ext cx="865839" cy="865839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</p:grpSp>
        <p:pic>
          <p:nvPicPr>
            <p:cNvPr id="115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501626" y="861265"/>
              <a:ext cx="612076" cy="488977"/>
            </a:xfrm>
            <a:prstGeom prst="rect">
              <a:avLst/>
            </a:prstGeom>
          </p:spPr>
        </p:pic>
        <p:sp>
          <p:nvSpPr>
            <p:cNvPr id="116" name="Текст 11"/>
            <p:cNvSpPr txBox="1"/>
            <p:nvPr/>
          </p:nvSpPr>
          <p:spPr>
            <a:xfrm>
              <a:off x="7623316" y="925082"/>
              <a:ext cx="2995713" cy="372484"/>
            </a:xfrm>
            <a:prstGeom prst="rect">
              <a:avLst/>
            </a:prstGeom>
          </p:spPr>
          <p:txBody>
            <a:bodyPr>
              <a:normAutofit/>
            </a:bodyPr>
            <a:lstStyle/>
            <a:p>
              <a:pPr algn="ctr">
                <a:lnSpc>
                  <a:spcPts val="1800"/>
                </a:lnSpc>
                <a:defRPr/>
              </a:pPr>
              <a:r>
                <a:rPr lang="en-US" altLang="ko-KR" sz="1700" b="1" kern="0">
                  <a:solidFill>
                    <a:schemeClr val="bg2">
                      <a:lumMod val="25000"/>
                    </a:schemeClr>
                  </a:solidFill>
                  <a:latin typeface="+mn-ea"/>
                  <a:cs typeface="Poppins"/>
                </a:rPr>
                <a:t>1430</a:t>
              </a:r>
              <a:r>
                <a:rPr lang="ko-KR" altLang="en-US" sz="1700" b="1" kern="0">
                  <a:solidFill>
                    <a:schemeClr val="bg2">
                      <a:lumMod val="25000"/>
                    </a:schemeClr>
                  </a:solidFill>
                  <a:latin typeface="+mn-ea"/>
                  <a:cs typeface="Poppins"/>
                </a:rPr>
                <a:t>원</a:t>
              </a:r>
              <a:endParaRPr lang="ko-KR" altLang="en-US" sz="17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endParaRPr>
            </a:p>
          </p:txBody>
        </p:sp>
      </p:grpSp>
      <p:grpSp>
        <p:nvGrpSpPr>
          <p:cNvPr id="117" name=""/>
          <p:cNvGrpSpPr/>
          <p:nvPr/>
        </p:nvGrpSpPr>
        <p:grpSpPr>
          <a:xfrm rot="0">
            <a:off x="7352564" y="1727057"/>
            <a:ext cx="3272079" cy="865839"/>
            <a:chOff x="7352565" y="1727057"/>
            <a:chExt cx="3272079" cy="865839"/>
          </a:xfrm>
        </p:grpSpPr>
        <p:grpSp>
          <p:nvGrpSpPr>
            <p:cNvPr id="118" name="Группа 30"/>
            <p:cNvGrpSpPr/>
            <p:nvPr/>
          </p:nvGrpSpPr>
          <p:grpSpPr>
            <a:xfrm rot="0">
              <a:off x="7352565" y="1727057"/>
              <a:ext cx="894415" cy="865839"/>
              <a:chOff x="9067190" y="3138427"/>
              <a:chExt cx="894415" cy="865839"/>
            </a:xfrm>
          </p:grpSpPr>
          <p:sp>
            <p:nvSpPr>
              <p:cNvPr id="119" name="Прямоугольник 17"/>
              <p:cNvSpPr/>
              <p:nvPr/>
            </p:nvSpPr>
            <p:spPr>
              <a:xfrm>
                <a:off x="9067190" y="3430481"/>
                <a:ext cx="865840" cy="3757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endParaRPr lang="en-US" sz="2800" baseline="30000">
                  <a:solidFill>
                    <a:schemeClr val="bg2">
                      <a:lumMod val="25000"/>
                    </a:schemeClr>
                  </a:solidFill>
                  <a:latin typeface="FontAwesome"/>
                </a:endParaRPr>
              </a:p>
            </p:txBody>
          </p:sp>
          <p:sp>
            <p:nvSpPr>
              <p:cNvPr id="120" name="Овал 24"/>
              <p:cNvSpPr/>
              <p:nvPr/>
            </p:nvSpPr>
            <p:spPr>
              <a:xfrm>
                <a:off x="9095766" y="3138427"/>
                <a:ext cx="865839" cy="865839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</p:grpSp>
        <p:pic>
          <p:nvPicPr>
            <p:cNvPr id="121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7525441" y="1877647"/>
              <a:ext cx="612076" cy="577523"/>
            </a:xfrm>
            <a:prstGeom prst="rect">
              <a:avLst/>
            </a:prstGeom>
          </p:spPr>
        </p:pic>
        <p:sp>
          <p:nvSpPr>
            <p:cNvPr id="122" name="Текст 11"/>
            <p:cNvSpPr txBox="1"/>
            <p:nvPr/>
          </p:nvSpPr>
          <p:spPr>
            <a:xfrm>
              <a:off x="7628931" y="2012395"/>
              <a:ext cx="2995713" cy="372484"/>
            </a:xfrm>
            <a:prstGeom prst="rect">
              <a:avLst/>
            </a:prstGeom>
          </p:spPr>
          <p:txBody>
            <a:bodyPr>
              <a:normAutofit/>
            </a:bodyPr>
            <a:lstStyle/>
            <a:p>
              <a:pPr algn="ctr">
                <a:lnSpc>
                  <a:spcPts val="1800"/>
                </a:lnSpc>
                <a:defRPr/>
              </a:pPr>
              <a:r>
                <a:rPr lang="en-US" altLang="ko-KR" sz="1700" b="1" kern="0">
                  <a:solidFill>
                    <a:schemeClr val="bg2">
                      <a:lumMod val="25000"/>
                    </a:schemeClr>
                  </a:solidFill>
                  <a:latin typeface="+mn-ea"/>
                  <a:cs typeface="Poppins"/>
                </a:rPr>
                <a:t>550</a:t>
              </a:r>
              <a:r>
                <a:rPr lang="ko-KR" altLang="en-US" sz="1700" b="1" kern="0">
                  <a:solidFill>
                    <a:schemeClr val="bg2">
                      <a:lumMod val="25000"/>
                    </a:schemeClr>
                  </a:solidFill>
                  <a:latin typeface="+mn-ea"/>
                  <a:cs typeface="Poppins"/>
                </a:rPr>
                <a:t>원</a:t>
              </a:r>
              <a:endParaRPr lang="ko-KR" altLang="en-US" sz="17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endParaRPr>
            </a:p>
          </p:txBody>
        </p:sp>
      </p:grpSp>
      <p:grpSp>
        <p:nvGrpSpPr>
          <p:cNvPr id="123" name=""/>
          <p:cNvGrpSpPr/>
          <p:nvPr/>
        </p:nvGrpSpPr>
        <p:grpSpPr>
          <a:xfrm rot="0">
            <a:off x="7358404" y="2805069"/>
            <a:ext cx="3260626" cy="865839"/>
            <a:chOff x="7358404" y="2805069"/>
            <a:chExt cx="3260626" cy="865839"/>
          </a:xfrm>
        </p:grpSpPr>
        <p:grpSp>
          <p:nvGrpSpPr>
            <p:cNvPr id="124" name="Группа 30"/>
            <p:cNvGrpSpPr/>
            <p:nvPr/>
          </p:nvGrpSpPr>
          <p:grpSpPr>
            <a:xfrm rot="0">
              <a:off x="7358404" y="2805069"/>
              <a:ext cx="894415" cy="865839"/>
              <a:chOff x="9067190" y="3138427"/>
              <a:chExt cx="894415" cy="865839"/>
            </a:xfrm>
          </p:grpSpPr>
          <p:sp>
            <p:nvSpPr>
              <p:cNvPr id="125" name="Прямоугольник 17"/>
              <p:cNvSpPr/>
              <p:nvPr/>
            </p:nvSpPr>
            <p:spPr>
              <a:xfrm>
                <a:off x="9067190" y="3430481"/>
                <a:ext cx="865840" cy="3757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endParaRPr lang="en-US" sz="2800" baseline="30000">
                  <a:solidFill>
                    <a:schemeClr val="bg2">
                      <a:lumMod val="25000"/>
                    </a:schemeClr>
                  </a:solidFill>
                  <a:latin typeface="FontAwesome"/>
                </a:endParaRPr>
              </a:p>
            </p:txBody>
          </p:sp>
          <p:sp>
            <p:nvSpPr>
              <p:cNvPr id="126" name="Овал 24"/>
              <p:cNvSpPr/>
              <p:nvPr/>
            </p:nvSpPr>
            <p:spPr>
              <a:xfrm>
                <a:off x="9095766" y="3138427"/>
                <a:ext cx="865839" cy="865839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</p:grpSp>
        <p:pic>
          <p:nvPicPr>
            <p:cNvPr id="127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7521775" y="3065219"/>
              <a:ext cx="612076" cy="363781"/>
            </a:xfrm>
            <a:prstGeom prst="rect">
              <a:avLst/>
            </a:prstGeom>
          </p:spPr>
        </p:pic>
        <p:sp>
          <p:nvSpPr>
            <p:cNvPr id="128" name="Текст 11"/>
            <p:cNvSpPr txBox="1"/>
            <p:nvPr/>
          </p:nvSpPr>
          <p:spPr>
            <a:xfrm>
              <a:off x="7623316" y="3068207"/>
              <a:ext cx="2995713" cy="372484"/>
            </a:xfrm>
            <a:prstGeom prst="rect">
              <a:avLst/>
            </a:prstGeom>
          </p:spPr>
          <p:txBody>
            <a:bodyPr>
              <a:normAutofit/>
            </a:bodyPr>
            <a:lstStyle/>
            <a:p>
              <a:pPr algn="ctr">
                <a:lnSpc>
                  <a:spcPts val="1800"/>
                </a:lnSpc>
                <a:defRPr/>
              </a:pPr>
              <a:r>
                <a:rPr lang="en-US" altLang="ko-KR" sz="1700" b="1" kern="0">
                  <a:solidFill>
                    <a:schemeClr val="bg2">
                      <a:lumMod val="25000"/>
                    </a:schemeClr>
                  </a:solidFill>
                  <a:latin typeface="+mn-ea"/>
                  <a:cs typeface="Poppins"/>
                </a:rPr>
                <a:t>150</a:t>
              </a:r>
              <a:r>
                <a:rPr lang="ko-KR" altLang="en-US" sz="1700" b="1" kern="0">
                  <a:solidFill>
                    <a:schemeClr val="bg2">
                      <a:lumMod val="25000"/>
                    </a:schemeClr>
                  </a:solidFill>
                  <a:latin typeface="+mn-ea"/>
                  <a:cs typeface="Poppins"/>
                </a:rPr>
                <a:t>원</a:t>
              </a:r>
              <a:endParaRPr lang="ko-KR" altLang="en-US" sz="17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endParaRPr>
            </a:p>
          </p:txBody>
        </p:sp>
      </p:grpSp>
      <p:grpSp>
        <p:nvGrpSpPr>
          <p:cNvPr id="129" name=""/>
          <p:cNvGrpSpPr/>
          <p:nvPr/>
        </p:nvGrpSpPr>
        <p:grpSpPr>
          <a:xfrm rot="0">
            <a:off x="7367948" y="3852840"/>
            <a:ext cx="3256695" cy="865839"/>
            <a:chOff x="7367949" y="3852840"/>
            <a:chExt cx="3256695" cy="865839"/>
          </a:xfrm>
        </p:grpSpPr>
        <p:grpSp>
          <p:nvGrpSpPr>
            <p:cNvPr id="130" name="Группа 30"/>
            <p:cNvGrpSpPr/>
            <p:nvPr/>
          </p:nvGrpSpPr>
          <p:grpSpPr>
            <a:xfrm rot="0">
              <a:off x="7367949" y="3852840"/>
              <a:ext cx="894415" cy="865839"/>
              <a:chOff x="9067190" y="3128902"/>
              <a:chExt cx="894415" cy="865839"/>
            </a:xfrm>
          </p:grpSpPr>
          <p:sp>
            <p:nvSpPr>
              <p:cNvPr id="131" name="Прямоугольник 17"/>
              <p:cNvSpPr/>
              <p:nvPr/>
            </p:nvSpPr>
            <p:spPr>
              <a:xfrm>
                <a:off x="9067190" y="3430480"/>
                <a:ext cx="865840" cy="3757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endParaRPr lang="en-US" sz="2800" baseline="30000">
                  <a:solidFill>
                    <a:schemeClr val="bg2">
                      <a:lumMod val="25000"/>
                    </a:schemeClr>
                  </a:solidFill>
                  <a:latin typeface="FontAwesome"/>
                </a:endParaRPr>
              </a:p>
            </p:txBody>
          </p:sp>
          <p:sp>
            <p:nvSpPr>
              <p:cNvPr id="132" name="Овал 24"/>
              <p:cNvSpPr/>
              <p:nvPr/>
            </p:nvSpPr>
            <p:spPr>
              <a:xfrm>
                <a:off x="9095766" y="3128902"/>
                <a:ext cx="865839" cy="865839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</p:grpSp>
        <p:pic>
          <p:nvPicPr>
            <p:cNvPr id="133" name="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7521775" y="4041530"/>
              <a:ext cx="612076" cy="538472"/>
            </a:xfrm>
            <a:prstGeom prst="rect">
              <a:avLst/>
            </a:prstGeom>
          </p:spPr>
        </p:pic>
        <p:sp>
          <p:nvSpPr>
            <p:cNvPr id="134" name="Текст 11"/>
            <p:cNvSpPr txBox="1"/>
            <p:nvPr/>
          </p:nvSpPr>
          <p:spPr>
            <a:xfrm>
              <a:off x="7628931" y="4107895"/>
              <a:ext cx="2995713" cy="372484"/>
            </a:xfrm>
            <a:prstGeom prst="rect">
              <a:avLst/>
            </a:prstGeom>
          </p:spPr>
          <p:txBody>
            <a:bodyPr>
              <a:normAutofit/>
            </a:bodyPr>
            <a:lstStyle/>
            <a:p>
              <a:pPr algn="ctr">
                <a:lnSpc>
                  <a:spcPts val="1800"/>
                </a:lnSpc>
                <a:defRPr/>
              </a:pPr>
              <a:r>
                <a:rPr lang="en-US" altLang="ko-KR" sz="1700" b="1" kern="0">
                  <a:solidFill>
                    <a:schemeClr val="bg2">
                      <a:lumMod val="25000"/>
                    </a:schemeClr>
                  </a:solidFill>
                  <a:latin typeface="+mn-ea"/>
                  <a:cs typeface="Poppins"/>
                </a:rPr>
                <a:t>150</a:t>
              </a:r>
              <a:r>
                <a:rPr lang="ko-KR" altLang="en-US" sz="1700" b="1" kern="0">
                  <a:solidFill>
                    <a:schemeClr val="bg2">
                      <a:lumMod val="25000"/>
                    </a:schemeClr>
                  </a:solidFill>
                  <a:latin typeface="+mn-ea"/>
                  <a:cs typeface="Poppins"/>
                </a:rPr>
                <a:t>원</a:t>
              </a:r>
              <a:endParaRPr lang="ko-KR" altLang="en-US" sz="17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endParaRPr>
            </a:p>
          </p:txBody>
        </p:sp>
      </p:grpSp>
      <p:grpSp>
        <p:nvGrpSpPr>
          <p:cNvPr id="135" name=""/>
          <p:cNvGrpSpPr/>
          <p:nvPr/>
        </p:nvGrpSpPr>
        <p:grpSpPr>
          <a:xfrm rot="0">
            <a:off x="7376496" y="4892774"/>
            <a:ext cx="3248147" cy="865839"/>
            <a:chOff x="7376497" y="4892774"/>
            <a:chExt cx="3248147" cy="865839"/>
          </a:xfrm>
        </p:grpSpPr>
        <p:pic>
          <p:nvPicPr>
            <p:cNvPr id="136" name="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7524672" y="4980343"/>
              <a:ext cx="612076" cy="701337"/>
            </a:xfrm>
            <a:prstGeom prst="rect">
              <a:avLst/>
            </a:prstGeom>
          </p:spPr>
        </p:pic>
        <p:grpSp>
          <p:nvGrpSpPr>
            <p:cNvPr id="137" name="Группа 30"/>
            <p:cNvGrpSpPr/>
            <p:nvPr/>
          </p:nvGrpSpPr>
          <p:grpSpPr>
            <a:xfrm rot="0">
              <a:off x="7376497" y="4892774"/>
              <a:ext cx="894415" cy="865839"/>
              <a:chOff x="9067190" y="3128902"/>
              <a:chExt cx="894415" cy="865839"/>
            </a:xfrm>
          </p:grpSpPr>
          <p:sp>
            <p:nvSpPr>
              <p:cNvPr id="138" name="Прямоугольник 17"/>
              <p:cNvSpPr/>
              <p:nvPr/>
            </p:nvSpPr>
            <p:spPr>
              <a:xfrm>
                <a:off x="9067190" y="3430480"/>
                <a:ext cx="865840" cy="3757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endParaRPr lang="en-US" sz="2800" baseline="30000">
                  <a:solidFill>
                    <a:schemeClr val="bg2">
                      <a:lumMod val="25000"/>
                    </a:schemeClr>
                  </a:solidFill>
                  <a:latin typeface="FontAwesome"/>
                </a:endParaRPr>
              </a:p>
            </p:txBody>
          </p:sp>
          <p:sp>
            <p:nvSpPr>
              <p:cNvPr id="139" name="Овал 24"/>
              <p:cNvSpPr/>
              <p:nvPr/>
            </p:nvSpPr>
            <p:spPr>
              <a:xfrm>
                <a:off x="9095766" y="3128902"/>
                <a:ext cx="865839" cy="865839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</p:grpSp>
        <p:sp>
          <p:nvSpPr>
            <p:cNvPr id="140" name="Текст 11"/>
            <p:cNvSpPr txBox="1"/>
            <p:nvPr/>
          </p:nvSpPr>
          <p:spPr>
            <a:xfrm>
              <a:off x="7628931" y="5117545"/>
              <a:ext cx="2995713" cy="372484"/>
            </a:xfrm>
            <a:prstGeom prst="rect">
              <a:avLst/>
            </a:prstGeom>
          </p:spPr>
          <p:txBody>
            <a:bodyPr>
              <a:normAutofit/>
            </a:bodyPr>
            <a:lstStyle/>
            <a:p>
              <a:pPr algn="ctr">
                <a:lnSpc>
                  <a:spcPts val="1800"/>
                </a:lnSpc>
                <a:defRPr/>
              </a:pPr>
              <a:r>
                <a:rPr lang="en-US" altLang="ko-KR" sz="1700" b="1" kern="0">
                  <a:solidFill>
                    <a:schemeClr val="bg2">
                      <a:lumMod val="25000"/>
                    </a:schemeClr>
                  </a:solidFill>
                  <a:latin typeface="+mn-ea"/>
                  <a:cs typeface="Poppins"/>
                </a:rPr>
                <a:t>3600</a:t>
              </a:r>
              <a:r>
                <a:rPr lang="ko-KR" altLang="en-US" sz="1700" b="1" kern="0">
                  <a:solidFill>
                    <a:schemeClr val="bg2">
                      <a:lumMod val="25000"/>
                    </a:schemeClr>
                  </a:solidFill>
                  <a:latin typeface="+mn-ea"/>
                  <a:cs typeface="Poppins"/>
                </a:rPr>
                <a:t>원</a:t>
              </a:r>
              <a:endParaRPr lang="ko-KR" altLang="en-US" sz="17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hp="http://schemas.haansoft.com/office/presentation/8.0" Requires="hp">
      <p:transition xmlns:mc="http://schemas.openxmlformats.org/markup-compatibility/2006" xmlns:hp="http://schemas.haansoft.com/office/presentation/8.0" spd="med" mc:Ignorable="hp" hp:hslDur="1000">
        <hp:hncExtTransition type="reveal" attr="SubType=softright"/>
      </p:transition>
    </mc:Choice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14:reveal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3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4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7" grpId="1" animBg="1"/>
      <p:bldP spid="123" grpId="2" animBg="1"/>
      <p:bldP spid="129" grpId="3" animBg="1"/>
      <p:bldP spid="135" grpId="4" animBg="1"/>
    </p:bld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Заголовок 1"/>
          <p:cNvSpPr txBox="1"/>
          <p:nvPr/>
        </p:nvSpPr>
        <p:spPr>
          <a:xfrm>
            <a:off x="4888983" y="2264655"/>
            <a:ext cx="6624084" cy="182908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/>
            </a:pPr>
            <a:endParaRPr lang="ko-KR" altLang="en-US" sz="2800" i="1" spc="100">
              <a:solidFill>
                <a:schemeClr val="tx1">
                  <a:lumMod val="85000"/>
                  <a:lumOff val="15000"/>
                </a:schemeClr>
              </a:solidFill>
              <a:latin typeface="Adobe Caslon Pro"/>
              <a:ea typeface="Lato"/>
              <a:cs typeface="Poppins SemiBold"/>
            </a:endParaRPr>
          </a:p>
        </p:txBody>
      </p:sp>
      <p:sp>
        <p:nvSpPr>
          <p:cNvPr id="65" name="Заголовок 1"/>
          <p:cNvSpPr txBox="1"/>
          <p:nvPr/>
        </p:nvSpPr>
        <p:spPr>
          <a:xfrm>
            <a:off x="803962" y="2261872"/>
            <a:ext cx="3775834" cy="135312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400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매장내</a:t>
            </a:r>
            <a:endParaRPr lang="ko-KR" altLang="en-US" sz="4400" b="1" spc="100">
              <a:solidFill>
                <a:schemeClr val="bg2">
                  <a:lumMod val="25000"/>
                </a:schemeClr>
              </a:solidFill>
              <a:latin typeface="Poppins SemiBold"/>
              <a:ea typeface="Lato"/>
              <a:cs typeface="Poppins SemiBold"/>
            </a:endParaRPr>
          </a:p>
          <a:p>
            <a:pPr lvl="0">
              <a:defRPr/>
            </a:pPr>
            <a:r>
              <a:rPr lang="ko-KR" altLang="en-US" sz="4400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편의성 제공</a:t>
            </a:r>
            <a:endParaRPr lang="ko-KR" altLang="en-US" sz="4400" b="1" spc="100">
              <a:solidFill>
                <a:schemeClr val="bg2">
                  <a:lumMod val="25000"/>
                </a:schemeClr>
              </a:solidFill>
              <a:latin typeface="Poppins SemiBold"/>
              <a:ea typeface="Lato"/>
              <a:cs typeface="Poppins SemiBold"/>
            </a:endParaRPr>
          </a:p>
        </p:txBody>
      </p:sp>
      <p:sp>
        <p:nvSpPr>
          <p:cNvPr id="67" name="Подзаголовок 2"/>
          <p:cNvSpPr txBox="1"/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200"/>
              </a:spcBef>
              <a:buNone/>
              <a:defRPr/>
            </a:pPr>
            <a:r>
              <a:rPr 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#</a:t>
            </a:r>
            <a:endParaRPr lang="ko-KR" altLang="en-US" sz="2400" i="1">
              <a:solidFill>
                <a:schemeClr val="bg1">
                  <a:lumMod val="75000"/>
                </a:schemeClr>
              </a:solidFill>
              <a:latin typeface="Adobe Caslon Pro"/>
              <a:ea typeface="Linux Libertine"/>
              <a:cs typeface="Poppins SemiBold"/>
            </a:endParaRPr>
          </a:p>
        </p:txBody>
      </p:sp>
      <p:sp>
        <p:nvSpPr>
          <p:cNvPr id="70" name="Подзаголовок 2"/>
          <p:cNvSpPr txBox="1"/>
          <p:nvPr/>
        </p:nvSpPr>
        <p:spPr>
          <a:xfrm>
            <a:off x="7101182" y="274372"/>
            <a:ext cx="2839454" cy="146214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endParaRPr lang="en-US" altLang="ko-KR" sz="1900" b="1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sp>
        <p:nvSpPr>
          <p:cNvPr id="71" name="Подзаголовок 2"/>
          <p:cNvSpPr txBox="1"/>
          <p:nvPr/>
        </p:nvSpPr>
        <p:spPr>
          <a:xfrm>
            <a:off x="1732546" y="3988161"/>
            <a:ext cx="2839454" cy="146214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200"/>
              </a:spcBef>
              <a:buFont typeface="Arial"/>
              <a:buNone/>
              <a:defRPr/>
            </a:pPr>
            <a:endParaRPr lang="ko-KR" altLang="en-US" sz="14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cxnSp>
        <p:nvCxnSpPr>
          <p:cNvPr id="72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0" name="Параллелограмм 17"/>
          <p:cNvSpPr/>
          <p:nvPr/>
        </p:nvSpPr>
        <p:spPr>
          <a:xfrm>
            <a:off x="0" y="-14928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8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73076" y="1695116"/>
            <a:ext cx="5683250" cy="3196828"/>
          </a:xfrm>
          <a:prstGeom prst="rect">
            <a:avLst/>
          </a:prstGeom>
        </p:spPr>
      </p:pic>
      <p:pic>
        <p:nvPicPr>
          <p:cNvPr id="8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30325" y="842596"/>
            <a:ext cx="4336314" cy="5172807"/>
          </a:xfrm>
          <a:prstGeom prst="rect">
            <a:avLst/>
          </a:prstGeom>
        </p:spPr>
      </p:pic>
      <p:pic>
        <p:nvPicPr>
          <p:cNvPr id="8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842596"/>
            <a:ext cx="4770776" cy="51728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hp="http://schemas.haansoft.com/office/presentation/8.0" Requires="hp">
      <p:transition xmlns:mc="http://schemas.openxmlformats.org/markup-compatibility/2006" xmlns:hp="http://schemas.haansoft.com/office/presentation/8.0" spd="med" mc:Ignorable="hp" hp:hslDur="1000">
        <hp:hncExtTransition type="reveal" attr="SubType=softright"/>
      </p:transition>
    </mc:Choice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14:reveal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0"/>
            <a:ext cx="12191999" cy="6857999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Заголовок 1"/>
          <p:cNvSpPr txBox="1"/>
          <p:nvPr/>
        </p:nvSpPr>
        <p:spPr>
          <a:xfrm>
            <a:off x="3216340" y="2497228"/>
            <a:ext cx="5759319" cy="6571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sz="8500" spc="100">
                <a:latin typeface="Poppins SemiBold"/>
                <a:ea typeface="Lato"/>
                <a:cs typeface="Poppins SemiBold"/>
              </a:rPr>
              <a:t>시연 영상</a:t>
            </a:r>
            <a:endParaRPr lang="ko-KR" altLang="en-US" sz="8500" spc="100">
              <a:latin typeface="Poppins SemiBold"/>
              <a:ea typeface="Lato"/>
              <a:cs typeface="Poppi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cover dir="l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/>
          <p:nvPr/>
        </p:nvSpPr>
        <p:spPr>
          <a:xfrm>
            <a:off x="2261937" y="118975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개선 방향</a:t>
            </a:r>
            <a:endParaRPr lang="ko-KR" altLang="en-US" b="1" spc="100">
              <a:solidFill>
                <a:schemeClr val="bg2">
                  <a:lumMod val="25000"/>
                </a:schemeClr>
              </a:solidFill>
              <a:latin typeface="Poppins SemiBold"/>
              <a:ea typeface="Lato"/>
              <a:cs typeface="Poppins SemiBold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652686" y="1874677"/>
            <a:ext cx="526983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/>
            </a:pPr>
            <a:endParaRPr lang="en-US" altLang="ko-KR" sz="110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>
            <a:off x="4284922" y="3196602"/>
            <a:ext cx="0" cy="22956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7740501" y="3196602"/>
            <a:ext cx="0" cy="22956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11"/>
          <p:cNvSpPr txBox="1"/>
          <p:nvPr/>
        </p:nvSpPr>
        <p:spPr>
          <a:xfrm>
            <a:off x="931393" y="4474243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  <a:defRPr/>
            </a:pPr>
            <a:r>
              <a:rPr lang="ko-KR" altLang="en-US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온도센서 교체</a:t>
            </a:r>
            <a:endParaRPr lang="ko-KR" altLang="en-US" sz="1200" b="1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32" name="Текст 11"/>
          <p:cNvSpPr txBox="1"/>
          <p:nvPr/>
        </p:nvSpPr>
        <p:spPr>
          <a:xfrm>
            <a:off x="931392" y="4957974"/>
            <a:ext cx="2995713" cy="61737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  <a:defRPr/>
            </a:pP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디지털온도센서로는 온도를 즉각적으로 </a:t>
            </a:r>
            <a:endParaRPr lang="ko-KR" altLang="en-US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  <a:p>
            <a:pPr algn="ctr">
              <a:lnSpc>
                <a:spcPct val="50000"/>
              </a:lnSpc>
              <a:defRPr/>
            </a:pP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확인하기 힘든데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,</a:t>
            </a: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 적외선온도센서로 </a:t>
            </a:r>
            <a:endParaRPr lang="ko-KR" altLang="en-US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  <a:p>
            <a:pPr algn="ctr">
              <a:lnSpc>
                <a:spcPct val="50000"/>
              </a:lnSpc>
              <a:defRPr/>
            </a:pP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교체한다면 반응속도가 증가될 것입니다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.</a:t>
            </a:r>
            <a:endParaRPr lang="en-US" altLang="ko-KR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33" name="Текст 11"/>
          <p:cNvSpPr txBox="1"/>
          <p:nvPr/>
        </p:nvSpPr>
        <p:spPr>
          <a:xfrm>
            <a:off x="4514855" y="4474243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  <a:defRPr/>
            </a:pPr>
            <a:r>
              <a:rPr lang="ko-KR" altLang="en-US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조도센서 교체</a:t>
            </a:r>
            <a:endParaRPr lang="ko-KR" altLang="en-US" sz="1200" b="1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34" name="Текст 11"/>
          <p:cNvSpPr txBox="1"/>
          <p:nvPr/>
        </p:nvSpPr>
        <p:spPr>
          <a:xfrm>
            <a:off x="4514854" y="4957974"/>
            <a:ext cx="3033813" cy="5307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  <a:defRPr/>
            </a:pP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주변에 어두울 때는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,</a:t>
            </a: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 사용할 수 없는 불편함이</a:t>
            </a:r>
            <a:endParaRPr lang="ko-KR" altLang="en-US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  <a:p>
            <a:pPr algn="ctr">
              <a:lnSpc>
                <a:spcPct val="50000"/>
              </a:lnSpc>
              <a:defRPr/>
            </a:pP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있는데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,</a:t>
            </a: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 감압센서를 통해 압력을 체크한다면</a:t>
            </a:r>
            <a:endParaRPr lang="ko-KR" altLang="en-US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  <a:p>
            <a:pPr algn="ctr">
              <a:lnSpc>
                <a:spcPct val="50000"/>
              </a:lnSpc>
              <a:defRPr/>
            </a:pP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이런 문제점이 해결될 것 같습니다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.</a:t>
            </a:r>
            <a:endParaRPr lang="en-US" altLang="ko-KR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37" name="Текст 11"/>
          <p:cNvSpPr txBox="1"/>
          <p:nvPr/>
        </p:nvSpPr>
        <p:spPr>
          <a:xfrm>
            <a:off x="7970435" y="4474243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  <a:defRPr/>
            </a:pPr>
            <a:r>
              <a:rPr lang="ko-KR" altLang="en-US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코드 단순화</a:t>
            </a:r>
            <a:r>
              <a:rPr lang="en-US" altLang="ko-KR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(</a:t>
            </a:r>
            <a:r>
              <a:rPr lang="ko-KR" altLang="en-US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쓰레드</a:t>
            </a:r>
            <a:r>
              <a:rPr lang="en-US" altLang="ko-KR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)</a:t>
            </a:r>
            <a:endParaRPr lang="en-US" altLang="ko-KR" sz="1200" b="1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38" name="Текст 11"/>
          <p:cNvSpPr txBox="1"/>
          <p:nvPr/>
        </p:nvSpPr>
        <p:spPr>
          <a:xfrm>
            <a:off x="7970433" y="4957974"/>
            <a:ext cx="2995713" cy="60774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  <a:defRPr/>
            </a:pP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아두이노는 멀티쓰레드가 지원되지 않아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,</a:t>
            </a:r>
            <a:endParaRPr lang="en-US" altLang="ko-KR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  <a:p>
            <a:pPr algn="ctr">
              <a:lnSpc>
                <a:spcPct val="50000"/>
              </a:lnSpc>
              <a:defRPr/>
            </a:pP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코드를 짜는데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,</a:t>
            </a: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 불편함이 있었습니다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.</a:t>
            </a:r>
            <a:endParaRPr lang="en-US" altLang="ko-KR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  <a:p>
            <a:pPr algn="ctr">
              <a:lnSpc>
                <a:spcPct val="50000"/>
              </a:lnSpc>
              <a:defRPr/>
            </a:pP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코드 단순화 방법을 찾으면 좋을 것 같습니다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.</a:t>
            </a:r>
            <a:endParaRPr lang="en-US" altLang="ko-KR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pic>
        <p:nvPicPr>
          <p:cNvPr id="8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23239" y="3580539"/>
            <a:ext cx="540067" cy="540067"/>
          </a:xfrm>
          <a:prstGeom prst="rect">
            <a:avLst/>
          </a:prstGeom>
        </p:spPr>
      </p:pic>
      <p:grpSp>
        <p:nvGrpSpPr>
          <p:cNvPr id="92" name=""/>
          <p:cNvGrpSpPr/>
          <p:nvPr/>
        </p:nvGrpSpPr>
        <p:grpSpPr>
          <a:xfrm rot="0">
            <a:off x="1306541" y="3429000"/>
            <a:ext cx="894415" cy="865839"/>
            <a:chOff x="893694" y="2422363"/>
            <a:chExt cx="894415" cy="865839"/>
          </a:xfrm>
        </p:grpSpPr>
        <p:grpSp>
          <p:nvGrpSpPr>
            <p:cNvPr id="85" name="Группа 30"/>
            <p:cNvGrpSpPr/>
            <p:nvPr/>
          </p:nvGrpSpPr>
          <p:grpSpPr>
            <a:xfrm rot="0">
              <a:off x="893694" y="2422363"/>
              <a:ext cx="894415" cy="865839"/>
              <a:chOff x="9067190" y="3138427"/>
              <a:chExt cx="894415" cy="865839"/>
            </a:xfrm>
          </p:grpSpPr>
          <p:sp>
            <p:nvSpPr>
              <p:cNvPr id="86" name="Прямоугольник 17"/>
              <p:cNvSpPr/>
              <p:nvPr/>
            </p:nvSpPr>
            <p:spPr>
              <a:xfrm>
                <a:off x="9067190" y="3430481"/>
                <a:ext cx="865840" cy="502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sz="2800" baseline="30000">
                    <a:solidFill>
                      <a:schemeClr val="bg2">
                        <a:lumMod val="25000"/>
                      </a:schemeClr>
                    </a:solidFill>
                    <a:latin typeface="FontAwesome"/>
                  </a:rPr>
                  <a:t> </a:t>
                </a:r>
                <a:r>
                  <a:rPr lang="en-US" sz="4000" baseline="30000">
                    <a:solidFill>
                      <a:schemeClr val="bg2">
                        <a:lumMod val="25000"/>
                      </a:schemeClr>
                    </a:solidFill>
                    <a:latin typeface="FontAwesome"/>
                  </a:rPr>
                  <a:t></a:t>
                </a:r>
                <a:endParaRPr lang="en-US" sz="2800" baseline="30000">
                  <a:solidFill>
                    <a:schemeClr val="bg2">
                      <a:lumMod val="25000"/>
                    </a:schemeClr>
                  </a:solidFill>
                  <a:latin typeface="Pe-icon-7-stroke"/>
                </a:endParaRPr>
              </a:p>
            </p:txBody>
          </p:sp>
          <p:sp>
            <p:nvSpPr>
              <p:cNvPr id="87" name="Овал 24"/>
              <p:cNvSpPr/>
              <p:nvPr/>
            </p:nvSpPr>
            <p:spPr>
              <a:xfrm>
                <a:off x="9095766" y="3138427"/>
                <a:ext cx="865839" cy="865839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</p:grpSp>
        <p:pic>
          <p:nvPicPr>
            <p:cNvPr id="88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42760" y="2594797"/>
              <a:ext cx="612076" cy="488977"/>
            </a:xfrm>
            <a:prstGeom prst="rect">
              <a:avLst/>
            </a:prstGeom>
          </p:spPr>
        </p:pic>
      </p:grpSp>
      <p:grpSp>
        <p:nvGrpSpPr>
          <p:cNvPr id="93" name=""/>
          <p:cNvGrpSpPr/>
          <p:nvPr/>
        </p:nvGrpSpPr>
        <p:grpSpPr>
          <a:xfrm rot="0">
            <a:off x="2983839" y="3429000"/>
            <a:ext cx="894415" cy="865839"/>
            <a:chOff x="2973544" y="2357484"/>
            <a:chExt cx="894415" cy="865839"/>
          </a:xfrm>
        </p:grpSpPr>
        <p:pic>
          <p:nvPicPr>
            <p:cNvPr id="84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122083" y="2566812"/>
              <a:ext cx="612076" cy="456341"/>
            </a:xfrm>
            <a:prstGeom prst="rect">
              <a:avLst/>
            </a:prstGeom>
          </p:spPr>
        </p:pic>
        <p:grpSp>
          <p:nvGrpSpPr>
            <p:cNvPr id="89" name="Группа 30"/>
            <p:cNvGrpSpPr/>
            <p:nvPr/>
          </p:nvGrpSpPr>
          <p:grpSpPr>
            <a:xfrm rot="0">
              <a:off x="2973544" y="2357484"/>
              <a:ext cx="894415" cy="865839"/>
              <a:chOff x="9067190" y="3138427"/>
              <a:chExt cx="894415" cy="865839"/>
            </a:xfrm>
          </p:grpSpPr>
          <p:sp>
            <p:nvSpPr>
              <p:cNvPr id="90" name="Прямоугольник 17"/>
              <p:cNvSpPr/>
              <p:nvPr/>
            </p:nvSpPr>
            <p:spPr>
              <a:xfrm>
                <a:off x="9067190" y="3430481"/>
                <a:ext cx="865840" cy="4928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endParaRPr lang="en-US" sz="4000" baseline="30000">
                  <a:solidFill>
                    <a:schemeClr val="bg2">
                      <a:lumMod val="25000"/>
                    </a:schemeClr>
                  </a:solidFill>
                  <a:latin typeface="FontAwesome"/>
                </a:endParaRPr>
              </a:p>
            </p:txBody>
          </p:sp>
          <p:sp>
            <p:nvSpPr>
              <p:cNvPr id="91" name="Овал 24"/>
              <p:cNvSpPr/>
              <p:nvPr/>
            </p:nvSpPr>
            <p:spPr>
              <a:xfrm>
                <a:off x="9095766" y="3138427"/>
                <a:ext cx="865839" cy="865839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</p:grpSp>
      </p:grpSp>
      <p:grpSp>
        <p:nvGrpSpPr>
          <p:cNvPr id="99" name="Группа 30"/>
          <p:cNvGrpSpPr/>
          <p:nvPr/>
        </p:nvGrpSpPr>
        <p:grpSpPr>
          <a:xfrm rot="0">
            <a:off x="4807554" y="3429000"/>
            <a:ext cx="894415" cy="865839"/>
            <a:chOff x="9067190" y="3138427"/>
            <a:chExt cx="894415" cy="865839"/>
          </a:xfrm>
        </p:grpSpPr>
        <p:sp>
          <p:nvSpPr>
            <p:cNvPr id="100" name="Прямоугольник 17"/>
            <p:cNvSpPr/>
            <p:nvPr/>
          </p:nvSpPr>
          <p:spPr>
            <a:xfrm>
              <a:off x="9067190" y="3430481"/>
              <a:ext cx="865840" cy="3757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sz="2800" baseline="30000">
                <a:solidFill>
                  <a:schemeClr val="bg2">
                    <a:lumMod val="25000"/>
                  </a:schemeClr>
                </a:solidFill>
                <a:latin typeface="FontAwesome"/>
              </a:endParaRPr>
            </a:p>
          </p:txBody>
        </p:sp>
        <p:sp>
          <p:nvSpPr>
            <p:cNvPr id="101" name="Овал 24"/>
            <p:cNvSpPr/>
            <p:nvPr/>
          </p:nvSpPr>
          <p:spPr>
            <a:xfrm>
              <a:off x="9095766" y="3138427"/>
              <a:ext cx="865839" cy="865839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pic>
        <p:nvPicPr>
          <p:cNvPr id="10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970925" y="3689128"/>
            <a:ext cx="612076" cy="363781"/>
          </a:xfrm>
          <a:prstGeom prst="rect">
            <a:avLst/>
          </a:prstGeom>
        </p:spPr>
      </p:pic>
      <p:pic>
        <p:nvPicPr>
          <p:cNvPr id="10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647037" y="3638230"/>
            <a:ext cx="612076" cy="510063"/>
          </a:xfrm>
          <a:prstGeom prst="rect">
            <a:avLst/>
          </a:prstGeom>
        </p:spPr>
      </p:pic>
      <p:grpSp>
        <p:nvGrpSpPr>
          <p:cNvPr id="104" name="Группа 30"/>
          <p:cNvGrpSpPr/>
          <p:nvPr/>
        </p:nvGrpSpPr>
        <p:grpSpPr>
          <a:xfrm rot="0">
            <a:off x="6486246" y="3421881"/>
            <a:ext cx="894415" cy="865839"/>
            <a:chOff x="9067190" y="3138427"/>
            <a:chExt cx="894415" cy="865839"/>
          </a:xfrm>
        </p:grpSpPr>
        <p:sp>
          <p:nvSpPr>
            <p:cNvPr id="105" name="Прямоугольник 17"/>
            <p:cNvSpPr/>
            <p:nvPr/>
          </p:nvSpPr>
          <p:spPr>
            <a:xfrm>
              <a:off x="9067190" y="3430481"/>
              <a:ext cx="865840" cy="3742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sz="2800" baseline="30000">
                <a:solidFill>
                  <a:schemeClr val="bg2">
                    <a:lumMod val="25000"/>
                  </a:schemeClr>
                </a:solidFill>
                <a:latin typeface="FontAwesome"/>
              </a:endParaRPr>
            </a:p>
          </p:txBody>
        </p:sp>
        <p:sp>
          <p:nvSpPr>
            <p:cNvPr id="106" name="Овал 24"/>
            <p:cNvSpPr/>
            <p:nvPr/>
          </p:nvSpPr>
          <p:spPr>
            <a:xfrm>
              <a:off x="9095766" y="3138427"/>
              <a:ext cx="865839" cy="865839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pic>
        <p:nvPicPr>
          <p:cNvPr id="10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825966" y="3580219"/>
            <a:ext cx="540067" cy="540067"/>
          </a:xfrm>
          <a:prstGeom prst="rect">
            <a:avLst/>
          </a:prstGeom>
        </p:spPr>
      </p:pic>
      <p:grpSp>
        <p:nvGrpSpPr>
          <p:cNvPr id="117" name="Группа 30"/>
          <p:cNvGrpSpPr/>
          <p:nvPr/>
        </p:nvGrpSpPr>
        <p:grpSpPr>
          <a:xfrm rot="0">
            <a:off x="9033142" y="3429000"/>
            <a:ext cx="894415" cy="865839"/>
            <a:chOff x="9067190" y="3138427"/>
            <a:chExt cx="894415" cy="865839"/>
          </a:xfrm>
        </p:grpSpPr>
        <p:sp>
          <p:nvSpPr>
            <p:cNvPr id="118" name="Прямоугольник 17"/>
            <p:cNvSpPr/>
            <p:nvPr/>
          </p:nvSpPr>
          <p:spPr>
            <a:xfrm>
              <a:off x="9067190" y="3430481"/>
              <a:ext cx="865840" cy="3686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sz="2800" baseline="30000">
                <a:solidFill>
                  <a:schemeClr val="bg2">
                    <a:lumMod val="25000"/>
                  </a:schemeClr>
                </a:solidFill>
                <a:latin typeface="FontAwesome"/>
              </a:endParaRPr>
            </a:p>
          </p:txBody>
        </p:sp>
        <p:sp>
          <p:nvSpPr>
            <p:cNvPr id="119" name="Овал 24"/>
            <p:cNvSpPr/>
            <p:nvPr/>
          </p:nvSpPr>
          <p:spPr>
            <a:xfrm>
              <a:off x="9095766" y="3138427"/>
              <a:ext cx="865839" cy="865839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pic>
        <p:nvPicPr>
          <p:cNvPr id="120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189123" y="3528553"/>
            <a:ext cx="612076" cy="6120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cover dir="l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0"/>
            <a:ext cx="12191999" cy="6857999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Заголовок 1"/>
          <p:cNvSpPr txBox="1"/>
          <p:nvPr/>
        </p:nvSpPr>
        <p:spPr>
          <a:xfrm>
            <a:off x="3216341" y="2983003"/>
            <a:ext cx="5759319" cy="6571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ko-KR" sz="6400" spc="100">
                <a:latin typeface="Poppins SemiBold"/>
                <a:ea typeface="Lato"/>
                <a:cs typeface="Poppins SemiBold"/>
              </a:rPr>
              <a:t>Q &amp;</a:t>
            </a:r>
            <a:r>
              <a:rPr lang="ko-KR" altLang="en-US" sz="6400" spc="100">
                <a:latin typeface="Poppins SemiBold"/>
                <a:ea typeface="Lato"/>
                <a:cs typeface="Poppins SemiBold"/>
              </a:rPr>
              <a:t> </a:t>
            </a:r>
            <a:r>
              <a:rPr lang="en-US" altLang="ko-KR" sz="6400" spc="100">
                <a:latin typeface="Poppins SemiBold"/>
                <a:ea typeface="Lato"/>
                <a:cs typeface="Poppins SemiBold"/>
              </a:rPr>
              <a:t>A</a:t>
            </a:r>
            <a:endParaRPr lang="en-US" altLang="ko-KR" sz="6400" spc="100">
              <a:latin typeface="Poppins SemiBold"/>
              <a:ea typeface="Lato"/>
              <a:cs typeface="Poppins SemiBold"/>
            </a:endParaRPr>
          </a:p>
        </p:txBody>
      </p:sp>
      <p:sp>
        <p:nvSpPr>
          <p:cNvPr id="6" name="Подзаголовок 2"/>
          <p:cNvSpPr txBox="1"/>
          <p:nvPr/>
        </p:nvSpPr>
        <p:spPr>
          <a:xfrm>
            <a:off x="4118251" y="3820838"/>
            <a:ext cx="3955498" cy="37513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  <a:defRPr/>
            </a:pPr>
            <a:r>
              <a:rPr lang="en-US" sz="1600" i="1">
                <a:solidFill>
                  <a:schemeClr val="bg1">
                    <a:lumMod val="75000"/>
                  </a:schemeClr>
                </a:solidFill>
                <a:latin typeface="Poppins SemiBold"/>
                <a:ea typeface="Linux Libertine"/>
                <a:cs typeface="Poppins SemiBold"/>
              </a:rPr>
              <a:t>#</a:t>
            </a:r>
            <a:r>
              <a:rPr lang="ko-KR" altLang="en-US" sz="16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Linux Libertine"/>
              </a:rPr>
              <a:t>질문</a:t>
            </a:r>
            <a:r>
              <a:rPr lang="en-US" altLang="ko-KR" sz="16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Linux Libertine"/>
              </a:rPr>
              <a:t>_</a:t>
            </a:r>
            <a:r>
              <a:rPr lang="ko-KR" altLang="en-US" sz="16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Linux Libertine"/>
              </a:rPr>
              <a:t>안받습니다</a:t>
            </a:r>
            <a:r>
              <a:rPr lang="en-US" altLang="ko-KR" sz="16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Linux Libertine"/>
              </a:rPr>
              <a:t>.</a:t>
            </a:r>
            <a:endParaRPr lang="en-US" altLang="ko-KR" sz="1600" i="1">
              <a:solidFill>
                <a:schemeClr val="bg1">
                  <a:lumMod val="75000"/>
                </a:schemeClr>
              </a:solidFill>
              <a:latin typeface="Adobe Caslon Pro"/>
              <a:ea typeface="Linux Libertine"/>
              <a:cs typeface="Linux Libertin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1"/>
      <p:bldP spid="6" grpId="2"/>
    </p:bld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/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목차</a:t>
            </a:r>
            <a:endParaRPr lang="ko-KR" altLang="en-US" b="1" spc="100">
              <a:solidFill>
                <a:schemeClr val="bg2">
                  <a:lumMod val="25000"/>
                </a:schemeClr>
              </a:solidFill>
              <a:latin typeface="Poppins SemiBold"/>
              <a:ea typeface="Lato"/>
              <a:cs typeface="Poppins SemiBold"/>
            </a:endParaRPr>
          </a:p>
        </p:txBody>
      </p:sp>
      <p:sp>
        <p:nvSpPr>
          <p:cNvPr id="27" name="Подзаголовок 2"/>
          <p:cNvSpPr txBox="1"/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  <a:defRPr/>
            </a:pPr>
            <a:r>
              <a:rPr 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# </a:t>
            </a:r>
            <a:r>
              <a:rPr lang="en-US" altLang="ko-KR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Index</a:t>
            </a:r>
            <a:endParaRPr lang="en-US" altLang="ko-KR" sz="2400" i="1">
              <a:solidFill>
                <a:schemeClr val="bg1">
                  <a:lumMod val="75000"/>
                </a:schemeClr>
              </a:solidFill>
              <a:latin typeface="Adobe Caslon Pro"/>
              <a:ea typeface="Linux Libertine"/>
              <a:cs typeface="Poppins SemiBold"/>
            </a:endParaRPr>
          </a:p>
        </p:txBody>
      </p:sp>
      <p:sp>
        <p:nvSpPr>
          <p:cNvPr id="58" name="Подзаголовок 2"/>
          <p:cNvSpPr txBox="1"/>
          <p:nvPr/>
        </p:nvSpPr>
        <p:spPr>
          <a:xfrm>
            <a:off x="7101182" y="274372"/>
            <a:ext cx="2839454" cy="146214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r>
              <a:rPr lang="en-US" altLang="ko-KR" sz="19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1.</a:t>
            </a:r>
            <a:r>
              <a:rPr lang="ko-KR" altLang="en-US" sz="19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 개요</a:t>
            </a:r>
            <a:endParaRPr lang="ko-KR" altLang="en-US" sz="1900" b="1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endParaRPr lang="en-US" altLang="ko-KR" sz="17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endParaRPr lang="en-US" altLang="ko-KR" sz="17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r>
              <a:rPr lang="en-US" altLang="ko-KR" sz="20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2.</a:t>
            </a:r>
            <a:r>
              <a:rPr lang="ko-KR" altLang="en-US" sz="20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 상품 가치</a:t>
            </a:r>
            <a:endParaRPr lang="ko-KR" altLang="en-US" sz="2000" b="1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endParaRPr lang="en-US" altLang="ko-KR" sz="17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endParaRPr lang="en-US" altLang="ko-KR" sz="17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r>
              <a:rPr lang="en-US" altLang="ko-KR" sz="20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3.</a:t>
            </a:r>
            <a:r>
              <a:rPr lang="ko-KR" altLang="en-US" sz="20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 개발 과정</a:t>
            </a:r>
            <a:endParaRPr lang="ko-KR" altLang="en-US" sz="2000" b="1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endParaRPr lang="en-US" altLang="ko-KR" sz="17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endParaRPr lang="en-US" altLang="ko-KR" sz="17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r>
              <a:rPr lang="en-US" altLang="ko-KR" sz="20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4.</a:t>
            </a:r>
            <a:r>
              <a:rPr lang="ko-KR" altLang="en-US" sz="20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 </a:t>
            </a:r>
            <a:r>
              <a:rPr lang="en-US" altLang="ko-KR" sz="20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시연</a:t>
            </a:r>
            <a:r>
              <a:rPr lang="ko-KR" altLang="en-US" sz="20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 </a:t>
            </a:r>
            <a:r>
              <a:rPr lang="en-US" altLang="ko-KR" sz="20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영상</a:t>
            </a:r>
            <a:endParaRPr lang="en-US" altLang="ko-KR" sz="2000" b="1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endParaRPr lang="en-US" altLang="ko-KR" sz="1700" b="1" kern="0">
              <a:solidFill>
                <a:schemeClr val="bg1">
                  <a:lumMod val="65000"/>
                </a:schemeClr>
              </a:solidFill>
              <a:latin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endParaRPr lang="en-US" altLang="ko-KR" sz="1700" b="1" kern="0">
              <a:solidFill>
                <a:schemeClr val="bg1">
                  <a:lumMod val="65000"/>
                </a:schemeClr>
              </a:solidFill>
              <a:latin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r>
              <a:rPr lang="en-US" altLang="ko-KR" sz="20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5.</a:t>
            </a:r>
            <a:r>
              <a:rPr lang="ko-KR" altLang="en-US" sz="20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 </a:t>
            </a:r>
            <a:r>
              <a:rPr lang="en-US" altLang="ko-KR" sz="20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개선</a:t>
            </a:r>
            <a:r>
              <a:rPr lang="ko-KR" altLang="en-US" sz="20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 </a:t>
            </a:r>
            <a:r>
              <a:rPr lang="en-US" altLang="ko-KR" sz="20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방향</a:t>
            </a:r>
            <a:endParaRPr lang="en-US" altLang="ko-KR" sz="2000" b="1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endParaRPr lang="en-US" altLang="ko-KR" sz="1700" b="1" kern="0">
              <a:solidFill>
                <a:schemeClr val="bg1">
                  <a:lumMod val="65000"/>
                </a:schemeClr>
              </a:solidFill>
              <a:latin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endParaRPr lang="en-US" altLang="ko-KR" sz="1700" b="1" kern="0">
              <a:solidFill>
                <a:schemeClr val="bg1">
                  <a:lumMod val="65000"/>
                </a:schemeClr>
              </a:solidFill>
              <a:latin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r>
              <a:rPr lang="en-US" altLang="ko-KR" sz="20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6.</a:t>
            </a:r>
            <a:r>
              <a:rPr lang="ko-KR" altLang="en-US" sz="20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 </a:t>
            </a:r>
            <a:r>
              <a:rPr lang="en-US" altLang="ko-KR" sz="2000" b="1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Q &amp; A</a:t>
            </a:r>
            <a:endParaRPr lang="en-US" altLang="ko-KR" sz="2000" b="1" kern="0">
              <a:solidFill>
                <a:schemeClr val="bg1">
                  <a:lumMod val="65000"/>
                </a:schemeClr>
              </a:solidFill>
              <a:latin typeface="+mj-ea"/>
              <a:cs typeface="Poppins"/>
            </a:endParaRPr>
          </a:p>
        </p:txBody>
      </p:sp>
      <p:cxnSp>
        <p:nvCxnSpPr>
          <p:cNvPr id="59" name="Прямая соединительная линия 27"/>
          <p:cNvCxnSpPr/>
          <p:nvPr/>
        </p:nvCxnSpPr>
        <p:spPr>
          <a:xfrm>
            <a:off x="6284991" y="395584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0"/>
            <a:ext cx="12191999" cy="6857999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Заголовок 1"/>
          <p:cNvSpPr txBox="1"/>
          <p:nvPr/>
        </p:nvSpPr>
        <p:spPr>
          <a:xfrm>
            <a:off x="3216340" y="2497228"/>
            <a:ext cx="5759319" cy="6571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sz="8500" spc="100">
                <a:latin typeface="Poppins SemiBold"/>
                <a:ea typeface="Lato"/>
                <a:cs typeface="Poppins SemiBold"/>
              </a:rPr>
              <a:t>개요</a:t>
            </a:r>
            <a:endParaRPr lang="ko-KR" altLang="en-US" sz="8500" spc="100">
              <a:latin typeface="Poppins SemiBold"/>
              <a:ea typeface="Lato"/>
              <a:cs typeface="Poppi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/>
          <p:nvPr/>
        </p:nvSpPr>
        <p:spPr>
          <a:xfrm>
            <a:off x="803963" y="2261872"/>
            <a:ext cx="3862425" cy="176683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커피가 너무 뜨겁다면</a:t>
            </a:r>
            <a:r>
              <a:rPr lang="en-US" altLang="ko-KR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?</a:t>
            </a:r>
            <a:endParaRPr lang="en-US" altLang="ko-KR" b="1" spc="100">
              <a:solidFill>
                <a:schemeClr val="bg2">
                  <a:lumMod val="25000"/>
                </a:schemeClr>
              </a:solidFill>
              <a:latin typeface="Poppins SemiBold"/>
              <a:ea typeface="Lato"/>
              <a:cs typeface="Poppins SemiBold"/>
            </a:endParaRPr>
          </a:p>
        </p:txBody>
      </p:sp>
      <p:sp>
        <p:nvSpPr>
          <p:cNvPr id="16" name="Подзаголовок 2"/>
          <p:cNvSpPr txBox="1"/>
          <p:nvPr/>
        </p:nvSpPr>
        <p:spPr>
          <a:xfrm>
            <a:off x="1732546" y="3988161"/>
            <a:ext cx="2839454" cy="146214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Font typeface="Arial"/>
              <a:buNone/>
              <a:defRPr/>
            </a:pPr>
            <a:endParaRPr lang="ko-KR" altLang="en-US" sz="11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sp>
        <p:nvSpPr>
          <p:cNvPr id="27" name="Подзаголовок 2"/>
          <p:cNvSpPr txBox="1"/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  <a:defRPr/>
            </a:pPr>
            <a:r>
              <a:rPr 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#</a:t>
            </a:r>
            <a:r>
              <a:rPr lang="ko-KR" alt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앗뜨거</a:t>
            </a:r>
            <a:endParaRPr lang="ko-KR" altLang="en-US" sz="2400" i="1">
              <a:solidFill>
                <a:schemeClr val="bg1">
                  <a:lumMod val="75000"/>
                </a:schemeClr>
              </a:solidFill>
              <a:latin typeface="Adobe Caslon Pro"/>
              <a:ea typeface="Linux Libertine"/>
              <a:cs typeface="Poppins SemiBold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45"/>
          <p:cNvSpPr/>
          <p:nvPr/>
        </p:nvSpPr>
        <p:spPr>
          <a:xfrm>
            <a:off x="5414010" y="5357023"/>
            <a:ext cx="7448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>
                <a:latin typeface="Poppins SemiBold"/>
                <a:cs typeface="Poppins SemiBold"/>
              </a:rPr>
              <a:t>마시기 전</a:t>
            </a:r>
            <a:endParaRPr lang="ko-KR" altLang="en-US" sz="1000" b="1">
              <a:latin typeface="Poppins SemiBold"/>
              <a:cs typeface="Poppins SemiBold"/>
            </a:endParaRPr>
          </a:p>
        </p:txBody>
      </p:sp>
      <p:sp>
        <p:nvSpPr>
          <p:cNvPr id="37" name="Прямоугольник 48"/>
          <p:cNvSpPr/>
          <p:nvPr/>
        </p:nvSpPr>
        <p:spPr>
          <a:xfrm>
            <a:off x="7385685" y="5357023"/>
            <a:ext cx="6115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>
                <a:latin typeface="Poppins SemiBold"/>
                <a:cs typeface="Poppins SemiBold"/>
              </a:rPr>
              <a:t>마실 때</a:t>
            </a:r>
            <a:endParaRPr lang="ko-KR" altLang="en-US" sz="1000" b="1">
              <a:latin typeface="Poppins SemiBold"/>
              <a:cs typeface="Poppins SemiBold"/>
            </a:endParaRPr>
          </a:p>
        </p:txBody>
      </p:sp>
      <p:sp>
        <p:nvSpPr>
          <p:cNvPr id="41" name="Прямоугольник 53"/>
          <p:cNvSpPr/>
          <p:nvPr/>
        </p:nvSpPr>
        <p:spPr>
          <a:xfrm>
            <a:off x="9271635" y="5358352"/>
            <a:ext cx="63055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50" b="1">
                <a:latin typeface="Poppins SemiBold"/>
                <a:cs typeface="Poppins SemiBold"/>
              </a:rPr>
              <a:t>마신 후</a:t>
            </a:r>
            <a:endParaRPr lang="ko-KR" altLang="en-US" sz="1050" b="1">
              <a:latin typeface="Poppins SemiBold"/>
              <a:cs typeface="Poppins SemiBold"/>
            </a:endParaRPr>
          </a:p>
        </p:txBody>
      </p:sp>
      <p:pic>
        <p:nvPicPr>
          <p:cNvPr id="45" name="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4630" r="4630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47" name="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4630" r="4630"/>
          <a:stretch>
            <a:fillRect/>
          </a:stretch>
        </p:blipFill>
        <p:spPr>
          <a:xfrm>
            <a:off x="6751523" y="1555750"/>
            <a:ext cx="1889125" cy="3708400"/>
          </a:xfrm>
          <a:prstGeom prst="rect">
            <a:avLst/>
          </a:prstGeom>
        </p:spPr>
      </p:pic>
      <p:pic>
        <p:nvPicPr>
          <p:cNvPr id="48" name="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/>
          <a:srcRect l="4630" r="4630"/>
          <a:stretch>
            <a:fillRect/>
          </a:stretch>
        </p:blipFill>
        <p:spPr>
          <a:xfrm>
            <a:off x="8635644" y="1555750"/>
            <a:ext cx="1889125" cy="370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1" animBg="1"/>
      <p:bldP spid="41" grpId="2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/>
          <p:nvPr/>
        </p:nvSpPr>
        <p:spPr>
          <a:xfrm>
            <a:off x="803963" y="2261872"/>
            <a:ext cx="3862425" cy="176683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커피가 너무 식었다면</a:t>
            </a:r>
            <a:r>
              <a:rPr lang="en-US" altLang="ko-KR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?</a:t>
            </a:r>
            <a:endParaRPr lang="en-US" altLang="ko-KR" b="1" spc="100">
              <a:solidFill>
                <a:schemeClr val="bg2">
                  <a:lumMod val="25000"/>
                </a:schemeClr>
              </a:solidFill>
              <a:latin typeface="Poppins SemiBold"/>
              <a:ea typeface="Lato"/>
              <a:cs typeface="Poppins SemiBold"/>
            </a:endParaRPr>
          </a:p>
        </p:txBody>
      </p:sp>
      <p:sp>
        <p:nvSpPr>
          <p:cNvPr id="16" name="Подзаголовок 2"/>
          <p:cNvSpPr txBox="1"/>
          <p:nvPr/>
        </p:nvSpPr>
        <p:spPr>
          <a:xfrm>
            <a:off x="1732546" y="3988161"/>
            <a:ext cx="2839454" cy="146214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Font typeface="Arial"/>
              <a:buNone/>
              <a:defRPr/>
            </a:pPr>
            <a:endParaRPr lang="ko-KR" altLang="en-US" sz="11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sp>
        <p:nvSpPr>
          <p:cNvPr id="27" name="Подзаголовок 2"/>
          <p:cNvSpPr txBox="1"/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  <a:defRPr/>
            </a:pPr>
            <a:r>
              <a:rPr 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#</a:t>
            </a:r>
            <a:r>
              <a:rPr lang="ko-KR" alt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윽</a:t>
            </a:r>
            <a:endParaRPr lang="ko-KR" altLang="en-US" sz="2400" i="1">
              <a:solidFill>
                <a:schemeClr val="bg1">
                  <a:lumMod val="75000"/>
                </a:schemeClr>
              </a:solidFill>
              <a:latin typeface="Adobe Caslon Pro"/>
              <a:ea typeface="Linux Libertine"/>
              <a:cs typeface="Poppins SemiBold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45"/>
          <p:cNvSpPr/>
          <p:nvPr/>
        </p:nvSpPr>
        <p:spPr>
          <a:xfrm>
            <a:off x="5414010" y="5357023"/>
            <a:ext cx="7448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>
                <a:latin typeface="Poppins SemiBold"/>
                <a:cs typeface="Poppins SemiBold"/>
              </a:rPr>
              <a:t>마시기 전</a:t>
            </a:r>
            <a:endParaRPr lang="ko-KR" altLang="en-US" sz="1000" b="1">
              <a:latin typeface="Poppins SemiBold"/>
              <a:cs typeface="Poppins SemiBold"/>
            </a:endParaRPr>
          </a:p>
        </p:txBody>
      </p:sp>
      <p:sp>
        <p:nvSpPr>
          <p:cNvPr id="37" name="Прямоугольник 48"/>
          <p:cNvSpPr/>
          <p:nvPr/>
        </p:nvSpPr>
        <p:spPr>
          <a:xfrm>
            <a:off x="7385685" y="5357023"/>
            <a:ext cx="6115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>
                <a:latin typeface="Poppins SemiBold"/>
                <a:cs typeface="Poppins SemiBold"/>
              </a:rPr>
              <a:t>커피의 상태가</a:t>
            </a:r>
            <a:r>
              <a:rPr lang="en-US" altLang="ko-KR" sz="1000" b="1">
                <a:latin typeface="Poppins SemiBold"/>
                <a:cs typeface="Poppins SemiBold"/>
              </a:rPr>
              <a:t>?</a:t>
            </a:r>
            <a:endParaRPr lang="en-US" altLang="ko-KR" sz="1000" b="1">
              <a:latin typeface="Poppins SemiBold"/>
              <a:cs typeface="Poppins SemiBold"/>
            </a:endParaRPr>
          </a:p>
        </p:txBody>
      </p:sp>
      <p:sp>
        <p:nvSpPr>
          <p:cNvPr id="41" name="Прямоугольник 53"/>
          <p:cNvSpPr/>
          <p:nvPr/>
        </p:nvSpPr>
        <p:spPr>
          <a:xfrm>
            <a:off x="9271635" y="5358352"/>
            <a:ext cx="63055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50" b="1">
                <a:latin typeface="Poppins SemiBold"/>
                <a:cs typeface="Poppins SemiBold"/>
              </a:rPr>
              <a:t>사요나라</a:t>
            </a:r>
            <a:r>
              <a:rPr lang="en-US" altLang="ko-KR" sz="1050" b="1">
                <a:latin typeface="Poppins SemiBold"/>
                <a:cs typeface="Poppins SemiBold"/>
              </a:rPr>
              <a:t>~</a:t>
            </a:r>
            <a:endParaRPr lang="en-US" altLang="ko-KR" sz="1050" b="1">
              <a:latin typeface="Poppins SemiBold"/>
              <a:cs typeface="Poppins SemiBold"/>
            </a:endParaRPr>
          </a:p>
        </p:txBody>
      </p:sp>
      <p:sp>
        <p:nvSpPr>
          <p:cNvPr id="49" name="Рисунок 8"/>
          <p:cNvSpPr>
            <a:spLocks noGrp="1" noTextEdit="1"/>
          </p:cNvSpPr>
          <p:nvPr>
            <p:ph type="pic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0" name="Рисунок 8"/>
          <p:cNvSpPr>
            <a:spLocks noGrp="1" noTextEdit="1"/>
          </p:cNvSpPr>
          <p:nvPr>
            <p:ph type="pic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1" name="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4630" r="4630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53" name="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4630" r="4630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54" name="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/>
          <a:srcRect l="4630" r="4630"/>
          <a:stretch>
            <a:fillRect/>
          </a:stretch>
        </p:blipFill>
        <p:spPr>
          <a:xfrm>
            <a:off x="8639137" y="1546225"/>
            <a:ext cx="1889125" cy="370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1" animBg="1"/>
      <p:bldP spid="41" grpId="2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/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500"/>
              </a:spcBef>
              <a:defRPr/>
            </a:pPr>
            <a:r>
              <a:rPr lang="ko-KR" altLang="en-US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커피를 좀 더</a:t>
            </a:r>
            <a:endParaRPr lang="ko-KR" altLang="en-US" b="1" spc="100">
              <a:solidFill>
                <a:schemeClr val="bg2">
                  <a:lumMod val="25000"/>
                </a:schemeClr>
              </a:solidFill>
              <a:latin typeface="Poppins SemiBold"/>
              <a:cs typeface="Poppins SemiBold"/>
            </a:endParaRPr>
          </a:p>
          <a:p>
            <a:pPr lvl="0">
              <a:spcBef>
                <a:spcPts val="500"/>
              </a:spcBef>
              <a:defRPr/>
            </a:pPr>
            <a:r>
              <a:rPr lang="ko-KR" altLang="en-US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맛있게 먹는 </a:t>
            </a:r>
            <a:endParaRPr lang="ko-KR" altLang="en-US" b="1" spc="100">
              <a:solidFill>
                <a:schemeClr val="bg2">
                  <a:lumMod val="25000"/>
                </a:schemeClr>
              </a:solidFill>
              <a:latin typeface="Poppins SemiBold"/>
              <a:cs typeface="Poppins SemiBold"/>
            </a:endParaRPr>
          </a:p>
          <a:p>
            <a:pPr lvl="0">
              <a:spcBef>
                <a:spcPts val="500"/>
              </a:spcBef>
              <a:defRPr/>
            </a:pPr>
            <a:r>
              <a:rPr lang="ko-KR" altLang="en-US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방법</a:t>
            </a:r>
            <a:r>
              <a:rPr lang="en-US" altLang="ko-KR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?</a:t>
            </a:r>
            <a:endParaRPr lang="en-US" altLang="ko-KR" b="1" spc="100">
              <a:solidFill>
                <a:schemeClr val="bg2">
                  <a:lumMod val="25000"/>
                </a:schemeClr>
              </a:solidFill>
              <a:latin typeface="Poppins SemiBold"/>
              <a:cs typeface="Poppins SemiBold"/>
            </a:endParaRPr>
          </a:p>
        </p:txBody>
      </p:sp>
      <p:sp>
        <p:nvSpPr>
          <p:cNvPr id="16" name="Подзаголовок 2"/>
          <p:cNvSpPr txBox="1"/>
          <p:nvPr/>
        </p:nvSpPr>
        <p:spPr>
          <a:xfrm>
            <a:off x="1732546" y="3988161"/>
            <a:ext cx="2839454" cy="146214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Font typeface="Arial"/>
              <a:buNone/>
              <a:defRPr/>
            </a:pPr>
            <a:endParaRPr lang="ko-KR" altLang="en-US" sz="1100" kern="0">
              <a:solidFill>
                <a:schemeClr val="bg1">
                  <a:lumMod val="6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27" name="Подзаголовок 2"/>
          <p:cNvSpPr txBox="1"/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  <a:defRPr/>
            </a:pPr>
            <a:r>
              <a:rPr 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#</a:t>
            </a:r>
            <a:r>
              <a:rPr lang="ko-KR" alt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꿀팁</a:t>
            </a:r>
            <a:endParaRPr lang="ko-KR" altLang="en-US" sz="2400" i="1">
              <a:solidFill>
                <a:schemeClr val="bg1">
                  <a:lumMod val="75000"/>
                </a:schemeClr>
              </a:solidFill>
              <a:latin typeface="Adobe Caslon Pro"/>
              <a:ea typeface="Linux Libertine"/>
              <a:cs typeface="Poppins SemiBold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Овал 38"/>
          <p:cNvSpPr/>
          <p:nvPr/>
        </p:nvSpPr>
        <p:spPr>
          <a:xfrm>
            <a:off x="6752466" y="2996080"/>
            <a:ext cx="865839" cy="86583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rgbClr val="2c2cdc"/>
              </a:solidFill>
            </a:endParaRPr>
          </a:p>
        </p:txBody>
      </p:sp>
      <p:sp>
        <p:nvSpPr>
          <p:cNvPr id="36" name="Текст 11"/>
          <p:cNvSpPr txBox="1"/>
          <p:nvPr/>
        </p:nvSpPr>
        <p:spPr>
          <a:xfrm>
            <a:off x="8867424" y="1183943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  <a:defRPr/>
            </a:pPr>
            <a:r>
              <a:rPr lang="ko-KR" altLang="en-US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매일 국민이 마시는 커피</a:t>
            </a:r>
            <a:endParaRPr lang="ko-KR" altLang="en-US" sz="1200" b="1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40" name="Текст 11"/>
          <p:cNvSpPr txBox="1"/>
          <p:nvPr/>
        </p:nvSpPr>
        <p:spPr>
          <a:xfrm>
            <a:off x="8867423" y="1667674"/>
            <a:ext cx="2995713" cy="53077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defRPr/>
            </a:pP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평균 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1~3</a:t>
            </a: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잔</a:t>
            </a:r>
            <a:endParaRPr lang="ko-KR" altLang="en-US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42" name="Текст 11"/>
          <p:cNvSpPr txBox="1"/>
          <p:nvPr/>
        </p:nvSpPr>
        <p:spPr>
          <a:xfrm>
            <a:off x="8867424" y="2865871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  <a:defRPr/>
            </a:pPr>
            <a:r>
              <a:rPr lang="ko-KR" altLang="en-US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커피가 가장 맛있는 온도</a:t>
            </a:r>
            <a:endParaRPr lang="ko-KR" altLang="en-US" sz="1200" b="1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43" name="Текст 11"/>
          <p:cNvSpPr txBox="1"/>
          <p:nvPr/>
        </p:nvSpPr>
        <p:spPr>
          <a:xfrm>
            <a:off x="8867424" y="3349602"/>
            <a:ext cx="2995713" cy="60697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defRPr/>
            </a:pP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사람의 혀가 맛을 가장 잘 느끼는 온도가 </a:t>
            </a:r>
            <a:endParaRPr lang="ko-KR" altLang="en-US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  <a:p>
            <a:pPr>
              <a:lnSpc>
                <a:spcPct val="50000"/>
              </a:lnSpc>
              <a:defRPr/>
            </a:pP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커피가 가장 맛있는 온도인데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,</a:t>
            </a:r>
            <a:endParaRPr lang="en-US" altLang="ko-KR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  <a:p>
            <a:pPr>
              <a:lnSpc>
                <a:spcPct val="50000"/>
              </a:lnSpc>
              <a:defRPr/>
            </a:pP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그건 바로 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52</a:t>
            </a: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 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~</a:t>
            </a: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 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55</a:t>
            </a: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도 사이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!</a:t>
            </a:r>
            <a:endParaRPr lang="en-US" altLang="ko-KR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50" name="Текст 11"/>
          <p:cNvSpPr txBox="1"/>
          <p:nvPr/>
        </p:nvSpPr>
        <p:spPr>
          <a:xfrm>
            <a:off x="8867424" y="4689320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  <a:defRPr/>
            </a:pPr>
            <a:r>
              <a:rPr lang="ko-KR" altLang="en-US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엥</a:t>
            </a:r>
            <a:r>
              <a:rPr lang="en-US" altLang="ko-KR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?</a:t>
            </a:r>
            <a:endParaRPr lang="en-US" altLang="ko-KR" sz="1200" b="1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51" name="Текст 11"/>
          <p:cNvSpPr txBox="1"/>
          <p:nvPr/>
        </p:nvSpPr>
        <p:spPr>
          <a:xfrm>
            <a:off x="8867424" y="5173051"/>
            <a:ext cx="2995713" cy="60697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spcBef>
                <a:spcPts val="1200"/>
              </a:spcBef>
              <a:defRPr/>
            </a:pPr>
            <a:r>
              <a:rPr lang="ko-KR" altLang="en-US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근데 이걸 어떻게 맞추지</a:t>
            </a:r>
            <a:r>
              <a:rPr lang="en-US" altLang="ko-KR" sz="1100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?</a:t>
            </a:r>
            <a:endParaRPr lang="en-US" altLang="ko-KR" sz="1100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pic>
        <p:nvPicPr>
          <p:cNvPr id="7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67373" y="1306759"/>
            <a:ext cx="603430" cy="603430"/>
          </a:xfrm>
          <a:prstGeom prst="rect">
            <a:avLst/>
          </a:prstGeom>
          <a:noFill/>
        </p:spPr>
      </p:pic>
      <p:pic>
        <p:nvPicPr>
          <p:cNvPr id="7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89803" y="1305219"/>
            <a:ext cx="603430" cy="603430"/>
          </a:xfrm>
          <a:prstGeom prst="rect">
            <a:avLst/>
          </a:prstGeom>
          <a:noFill/>
        </p:spPr>
      </p:pic>
      <p:pic>
        <p:nvPicPr>
          <p:cNvPr id="7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012460" y="1305972"/>
            <a:ext cx="603430" cy="603430"/>
          </a:xfrm>
          <a:prstGeom prst="rect">
            <a:avLst/>
          </a:prstGeom>
          <a:noFill/>
        </p:spPr>
      </p:pic>
      <p:grpSp>
        <p:nvGrpSpPr>
          <p:cNvPr id="94" name="Группа 4"/>
          <p:cNvGrpSpPr/>
          <p:nvPr/>
        </p:nvGrpSpPr>
        <p:grpSpPr>
          <a:xfrm rot="0">
            <a:off x="7748523" y="2996080"/>
            <a:ext cx="865839" cy="865839"/>
            <a:chOff x="7748523" y="2921667"/>
            <a:chExt cx="865839" cy="865839"/>
          </a:xfrm>
        </p:grpSpPr>
        <p:sp>
          <p:nvSpPr>
            <p:cNvPr id="95" name="Овал 37"/>
            <p:cNvSpPr/>
            <p:nvPr/>
          </p:nvSpPr>
          <p:spPr>
            <a:xfrm>
              <a:off x="7748523" y="2921667"/>
              <a:ext cx="865839" cy="865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3737dd"/>
                </a:solidFill>
              </a:endParaRPr>
            </a:p>
          </p:txBody>
        </p:sp>
        <p:sp>
          <p:nvSpPr>
            <p:cNvPr id="96" name="Прямоугольник 40"/>
            <p:cNvSpPr/>
            <p:nvPr/>
          </p:nvSpPr>
          <p:spPr>
            <a:xfrm>
              <a:off x="8185784" y="3217556"/>
              <a:ext cx="252958" cy="371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endParaRPr lang="en-US" sz="2800" baseline="30000">
                <a:solidFill>
                  <a:srgbClr val="0000ed"/>
                </a:solidFill>
                <a:latin typeface="FontAwesome"/>
              </a:endParaRPr>
            </a:p>
          </p:txBody>
        </p:sp>
      </p:grpSp>
      <p:pic>
        <p:nvPicPr>
          <p:cNvPr id="9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969654" y="3124629"/>
            <a:ext cx="585142" cy="585142"/>
          </a:xfrm>
          <a:prstGeom prst="rect">
            <a:avLst/>
          </a:prstGeom>
        </p:spPr>
      </p:pic>
      <p:pic>
        <p:nvPicPr>
          <p:cNvPr id="9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960005" y="3135021"/>
            <a:ext cx="603435" cy="603435"/>
          </a:xfrm>
          <a:prstGeom prst="rect">
            <a:avLst/>
          </a:prstGeom>
        </p:spPr>
      </p:pic>
      <p:pic>
        <p:nvPicPr>
          <p:cNvPr id="105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752490" y="4714875"/>
            <a:ext cx="865908" cy="8659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8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8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8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8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8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8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8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8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8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8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8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8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8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8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1" animBg="1"/>
      <p:bldP spid="26" grpId="2" animBg="1"/>
      <p:bldP spid="42" grpId="3" animBg="1"/>
      <p:bldP spid="43" grpId="4" animBg="1"/>
      <p:bldP spid="94" grpId="5" animBg="1"/>
      <p:bldP spid="50" grpId="6" animBg="1"/>
      <p:bldP spid="51" grpId="7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Заголовок 1"/>
          <p:cNvSpPr txBox="1"/>
          <p:nvPr/>
        </p:nvSpPr>
        <p:spPr>
          <a:xfrm>
            <a:off x="4888983" y="2264655"/>
            <a:ext cx="6624084" cy="182908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/>
            </a:pPr>
            <a:r>
              <a:rPr lang="ko-KR" altLang="en-US" sz="2800" i="1" spc="100">
                <a:solidFill>
                  <a:schemeClr val="tx1">
                    <a:lumMod val="85000"/>
                    <a:lumOff val="15000"/>
                  </a:schemeClr>
                </a:solidFill>
                <a:latin typeface="Adobe Caslon Pro"/>
                <a:ea typeface="Lato"/>
                <a:cs typeface="Poppins SemiBold"/>
              </a:rPr>
              <a:t>커피의 온도를 실시간으로 체크하여  가장 맛있는 온도를 알려주는</a:t>
            </a:r>
            <a:endParaRPr lang="ko-KR" altLang="en-US" sz="2800" i="1" spc="100">
              <a:solidFill>
                <a:schemeClr val="tx1">
                  <a:lumMod val="85000"/>
                  <a:lumOff val="15000"/>
                </a:schemeClr>
              </a:solidFill>
              <a:latin typeface="Adobe Caslon Pro"/>
              <a:ea typeface="Lato"/>
              <a:cs typeface="Poppins SemiBold"/>
            </a:endParaRPr>
          </a:p>
          <a:p>
            <a:pPr algn="ctr">
              <a:defRPr/>
            </a:pPr>
            <a:r>
              <a:rPr lang="ko-KR" altLang="en-US" sz="4000" b="1" spc="100">
                <a:latin typeface="Nixie"/>
                <a:ea typeface="Lato"/>
                <a:cs typeface="Poppins SemiBold"/>
              </a:rPr>
              <a:t>알람컵받침</a:t>
            </a:r>
            <a:endParaRPr lang="ko-KR" altLang="en-US" sz="4000" b="1" spc="100">
              <a:latin typeface="Nixie"/>
              <a:ea typeface="Lato"/>
              <a:cs typeface="Poppins SemiBold"/>
            </a:endParaRPr>
          </a:p>
          <a:p>
            <a:pPr algn="ctr">
              <a:defRPr/>
            </a:pPr>
            <a:endParaRPr lang="ru-RU" sz="4000" b="1" spc="100">
              <a:latin typeface="Nixie"/>
              <a:ea typeface="Lato"/>
              <a:cs typeface="Poppins SemiBold"/>
            </a:endParaRPr>
          </a:p>
        </p:txBody>
      </p:sp>
      <p:sp>
        <p:nvSpPr>
          <p:cNvPr id="63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4" name="Параллелограмм 17"/>
          <p:cNvSpPr/>
          <p:nvPr/>
        </p:nvSpPr>
        <p:spPr>
          <a:xfrm>
            <a:off x="0" y="-14928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5" name="Заголовок 1"/>
          <p:cNvSpPr txBox="1"/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400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그래서 만들었다</a:t>
            </a:r>
            <a:r>
              <a:rPr lang="en-US" altLang="ko-KR" sz="4400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!</a:t>
            </a:r>
            <a:endParaRPr lang="en-US" altLang="ko-KR" sz="4400" b="1" spc="100">
              <a:solidFill>
                <a:schemeClr val="bg2">
                  <a:lumMod val="25000"/>
                </a:schemeClr>
              </a:solidFill>
              <a:latin typeface="Poppins SemiBold"/>
              <a:ea typeface="Lato"/>
              <a:cs typeface="Poppins SemiBold"/>
            </a:endParaRPr>
          </a:p>
        </p:txBody>
      </p:sp>
      <p:sp>
        <p:nvSpPr>
          <p:cNvPr id="67" name="Подзаголовок 2"/>
          <p:cNvSpPr txBox="1"/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200"/>
              </a:spcBef>
              <a:buNone/>
              <a:defRPr/>
            </a:pPr>
            <a:r>
              <a:rPr 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#</a:t>
            </a:r>
            <a:r>
              <a:rPr lang="ko-KR" alt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어머</a:t>
            </a:r>
            <a:r>
              <a:rPr lang="en-US" altLang="ko-KR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!_</a:t>
            </a:r>
            <a:r>
              <a:rPr lang="ko-KR" alt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이건</a:t>
            </a:r>
            <a:r>
              <a:rPr lang="en-US" altLang="ko-KR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_</a:t>
            </a:r>
            <a:r>
              <a:rPr lang="ko-KR" altLang="en-US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사야해</a:t>
            </a:r>
            <a:r>
              <a:rPr lang="en-US" altLang="ko-KR" sz="24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Poppins SemiBold"/>
              </a:rPr>
              <a:t>!</a:t>
            </a:r>
            <a:endParaRPr lang="en-US" altLang="ko-KR" sz="2400" i="1">
              <a:solidFill>
                <a:schemeClr val="bg1">
                  <a:lumMod val="75000"/>
                </a:schemeClr>
              </a:solidFill>
              <a:latin typeface="Adobe Caslon Pro"/>
              <a:ea typeface="Linux Libertine"/>
              <a:cs typeface="Poppins SemiBold"/>
            </a:endParaRPr>
          </a:p>
        </p:txBody>
      </p:sp>
      <p:sp>
        <p:nvSpPr>
          <p:cNvPr id="70" name="Подзаголовок 2"/>
          <p:cNvSpPr txBox="1"/>
          <p:nvPr/>
        </p:nvSpPr>
        <p:spPr>
          <a:xfrm>
            <a:off x="7101182" y="274372"/>
            <a:ext cx="2839454" cy="146214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>
              <a:lnSpc>
                <a:spcPts val="1800"/>
              </a:lnSpc>
              <a:spcBef>
                <a:spcPts val="800"/>
              </a:spcBef>
              <a:buFont typeface="Arial"/>
              <a:buNone/>
              <a:defRPr/>
            </a:pPr>
            <a:endParaRPr lang="en-US" altLang="ko-KR" sz="1900" b="1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sp>
        <p:nvSpPr>
          <p:cNvPr id="71" name="Подзаголовок 2"/>
          <p:cNvSpPr txBox="1"/>
          <p:nvPr/>
        </p:nvSpPr>
        <p:spPr>
          <a:xfrm>
            <a:off x="1732546" y="3988161"/>
            <a:ext cx="2839454" cy="146214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200"/>
              </a:spcBef>
              <a:buFont typeface="Arial"/>
              <a:buNone/>
              <a:defRPr/>
            </a:pPr>
            <a:r>
              <a:rPr lang="en-US" altLang="ko-KR" sz="14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welcome to</a:t>
            </a:r>
            <a:endParaRPr lang="en-US" altLang="ko-KR" sz="14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  <a:p>
            <a:pPr marL="0" indent="0">
              <a:lnSpc>
                <a:spcPts val="1800"/>
              </a:lnSpc>
              <a:spcBef>
                <a:spcPts val="1200"/>
              </a:spcBef>
              <a:buFont typeface="Arial"/>
              <a:buNone/>
              <a:defRPr/>
            </a:pPr>
            <a:r>
              <a:rPr lang="ko-KR" altLang="en-US" sz="1400" ker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/>
              </a:rPr>
              <a:t>커피흑우</a:t>
            </a:r>
            <a:endParaRPr lang="ko-KR" altLang="en-US" sz="1400" kern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cxnSp>
        <p:nvCxnSpPr>
          <p:cNvPr id="72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hp="http://schemas.haansoft.com/office/presentation/8.0" Requires="hp">
      <p:transition xmlns:mc="http://schemas.openxmlformats.org/markup-compatibility/2006" xmlns:hp="http://schemas.haansoft.com/office/presentation/8.0" spd="med" mc:Ignorable="hp" hp:hslDur="1000">
        <hp:hncExtTransition type="doorway" attr="None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0"/>
            <a:ext cx="12191999" cy="6857999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Заголовок 1"/>
          <p:cNvSpPr txBox="1"/>
          <p:nvPr/>
        </p:nvSpPr>
        <p:spPr>
          <a:xfrm>
            <a:off x="3216340" y="2497228"/>
            <a:ext cx="5759319" cy="6571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sz="8500" spc="100">
                <a:latin typeface="Poppins SemiBold"/>
                <a:ea typeface="Lato"/>
                <a:cs typeface="Poppins SemiBold"/>
              </a:rPr>
              <a:t>개발 과정</a:t>
            </a:r>
            <a:endParaRPr lang="ko-KR" altLang="en-US" sz="8500" spc="100">
              <a:latin typeface="Poppins SemiBold"/>
              <a:ea typeface="Lato"/>
              <a:cs typeface="Poppi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/>
          <p:nvPr/>
        </p:nvSpPr>
        <p:spPr>
          <a:xfrm>
            <a:off x="2261937" y="118975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b="1" spc="100">
                <a:solidFill>
                  <a:schemeClr val="bg2">
                    <a:lumMod val="25000"/>
                  </a:schemeClr>
                </a:solidFill>
                <a:latin typeface="Poppins SemiBold"/>
                <a:ea typeface="Lato"/>
                <a:cs typeface="Poppins SemiBold"/>
              </a:rPr>
              <a:t>개발환경</a:t>
            </a:r>
            <a:endParaRPr lang="ko-KR" altLang="en-US" b="1" spc="100">
              <a:solidFill>
                <a:schemeClr val="bg2">
                  <a:lumMod val="25000"/>
                </a:schemeClr>
              </a:solidFill>
              <a:latin typeface="Poppins SemiBold"/>
              <a:ea typeface="Lato"/>
              <a:cs typeface="Poppins SemiBold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652686" y="1874677"/>
            <a:ext cx="526983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/>
            </a:pPr>
            <a:endParaRPr lang="en-US" altLang="ko-KR" sz="110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/>
            </a:endParaRPr>
          </a:p>
        </p:txBody>
      </p:sp>
      <p:grpSp>
        <p:nvGrpSpPr>
          <p:cNvPr id="31" name="Группа 30"/>
          <p:cNvGrpSpPr/>
          <p:nvPr/>
        </p:nvGrpSpPr>
        <p:grpSpPr>
          <a:xfrm rot="0">
            <a:off x="8456770" y="3254597"/>
            <a:ext cx="894415" cy="865839"/>
            <a:chOff x="9067190" y="3138427"/>
            <a:chExt cx="894415" cy="865839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9067190" y="3430481"/>
              <a:ext cx="865840" cy="5027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baseline="30000">
                  <a:solidFill>
                    <a:schemeClr val="bg2">
                      <a:lumMod val="25000"/>
                    </a:schemeClr>
                  </a:solidFill>
                  <a:latin typeface="FontAwesome"/>
                </a:rPr>
                <a:t> </a:t>
              </a:r>
              <a:r>
                <a:rPr lang="en-US" sz="4000" baseline="30000">
                  <a:solidFill>
                    <a:schemeClr val="bg2">
                      <a:lumMod val="25000"/>
                    </a:schemeClr>
                  </a:solidFill>
                  <a:latin typeface="FontAwesome"/>
                </a:rPr>
                <a:t></a:t>
              </a:r>
              <a:endParaRPr lang="en-US" sz="2800" baseline="30000">
                <a:solidFill>
                  <a:schemeClr val="bg2">
                    <a:lumMod val="25000"/>
                  </a:schemeClr>
                </a:solidFill>
                <a:latin typeface="Pe-icon-7-stroke"/>
              </a:endParaRPr>
            </a:p>
          </p:txBody>
        </p:sp>
        <p:sp>
          <p:nvSpPr>
            <p:cNvPr id="25" name="Овал 24"/>
            <p:cNvSpPr/>
            <p:nvPr/>
          </p:nvSpPr>
          <p:spPr>
            <a:xfrm>
              <a:off x="9095766" y="3138427"/>
              <a:ext cx="865839" cy="865839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cxnSp>
        <p:nvCxnSpPr>
          <p:cNvPr id="27" name="Прямая соединительная линия 26"/>
          <p:cNvCxnSpPr/>
          <p:nvPr/>
        </p:nvCxnSpPr>
        <p:spPr>
          <a:xfrm>
            <a:off x="4284922" y="3196602"/>
            <a:ext cx="0" cy="22956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7740501" y="3196602"/>
            <a:ext cx="0" cy="22956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11"/>
          <p:cNvSpPr txBox="1"/>
          <p:nvPr/>
        </p:nvSpPr>
        <p:spPr>
          <a:xfrm>
            <a:off x="931393" y="5455318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  <a:defRPr/>
            </a:pPr>
            <a:r>
              <a:rPr lang="ko-KR" altLang="en-US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아두이노 </a:t>
            </a:r>
            <a:r>
              <a:rPr lang="en-US" altLang="ko-KR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1.8.7</a:t>
            </a:r>
            <a:endParaRPr lang="en-US" altLang="ko-KR" sz="1200" b="1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33" name="Текст 11"/>
          <p:cNvSpPr txBox="1"/>
          <p:nvPr/>
        </p:nvSpPr>
        <p:spPr>
          <a:xfrm>
            <a:off x="4514855" y="5455318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  <a:defRPr/>
            </a:pPr>
            <a:r>
              <a:rPr lang="en-US" altLang="ko-KR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ATmega328</a:t>
            </a:r>
            <a:endParaRPr lang="en-US" altLang="ko-KR" sz="1200" b="1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37" name="Текст 11"/>
          <p:cNvSpPr txBox="1"/>
          <p:nvPr/>
        </p:nvSpPr>
        <p:spPr>
          <a:xfrm>
            <a:off x="7970435" y="5455318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  <a:defRPr/>
            </a:pPr>
            <a:r>
              <a:rPr lang="ko-KR" altLang="en-US" sz="1200" b="1" kern="0">
                <a:solidFill>
                  <a:schemeClr val="bg2">
                    <a:lumMod val="25000"/>
                  </a:schemeClr>
                </a:solidFill>
                <a:latin typeface="+mn-ea"/>
                <a:cs typeface="Poppins"/>
              </a:rPr>
              <a:t>각종 모듈 및 센서키트</a:t>
            </a:r>
            <a:endParaRPr lang="ko-KR" altLang="en-US" sz="1200" b="1" kern="0">
              <a:solidFill>
                <a:schemeClr val="bg2">
                  <a:lumMod val="25000"/>
                </a:schemeClr>
              </a:solidFill>
              <a:latin typeface="+mn-ea"/>
              <a:cs typeface="Poppins"/>
            </a:endParaRPr>
          </a:p>
        </p:txBody>
      </p:sp>
      <p:sp>
        <p:nvSpPr>
          <p:cNvPr id="55" name="Подзаголовок 2"/>
          <p:cNvSpPr txBox="1"/>
          <p:nvPr/>
        </p:nvSpPr>
        <p:spPr>
          <a:xfrm>
            <a:off x="4248592" y="882723"/>
            <a:ext cx="3955498" cy="37513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  <a:defRPr/>
            </a:pPr>
            <a:r>
              <a:rPr lang="en-US" sz="1200" i="1">
                <a:solidFill>
                  <a:schemeClr val="bg1">
                    <a:lumMod val="75000"/>
                  </a:schemeClr>
                </a:solidFill>
                <a:latin typeface="Poppins SemiBold"/>
                <a:ea typeface="Linux Libertine"/>
                <a:cs typeface="Poppins SemiBold"/>
              </a:rPr>
              <a:t>#</a:t>
            </a:r>
            <a:r>
              <a:rPr lang="ko-KR" altLang="en-US" sz="16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Linux Libertine"/>
              </a:rPr>
              <a:t>그거</a:t>
            </a:r>
            <a:r>
              <a:rPr lang="en-US" altLang="ko-KR" sz="16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Linux Libertine"/>
              </a:rPr>
              <a:t>_</a:t>
            </a:r>
            <a:r>
              <a:rPr lang="ko-KR" altLang="en-US" sz="16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Linux Libertine"/>
              </a:rPr>
              <a:t>아두이노</a:t>
            </a:r>
            <a:r>
              <a:rPr lang="en-US" altLang="ko-KR" sz="16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Linux Libertine"/>
              </a:rPr>
              <a:t>_</a:t>
            </a:r>
            <a:r>
              <a:rPr lang="ko-KR" altLang="en-US" sz="16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Linux Libertine"/>
              </a:rPr>
              <a:t>아님</a:t>
            </a:r>
            <a:r>
              <a:rPr lang="en-US" altLang="ko-KR" sz="1600" i="1">
                <a:solidFill>
                  <a:schemeClr val="bg1">
                    <a:lumMod val="75000"/>
                  </a:schemeClr>
                </a:solidFill>
                <a:latin typeface="Adobe Caslon Pro"/>
                <a:ea typeface="Linux Libertine"/>
                <a:cs typeface="Linux Libertine"/>
              </a:rPr>
              <a:t>?</a:t>
            </a:r>
            <a:endParaRPr lang="en-US" altLang="ko-KR" sz="1600" i="1">
              <a:solidFill>
                <a:schemeClr val="bg1">
                  <a:lumMod val="75000"/>
                </a:schemeClr>
              </a:solidFill>
              <a:latin typeface="Adobe Caslon Pro"/>
              <a:ea typeface="Linux Libertine"/>
              <a:cs typeface="Linux Libertine"/>
            </a:endParaRPr>
          </a:p>
        </p:txBody>
      </p:sp>
      <p:pic>
        <p:nvPicPr>
          <p:cNvPr id="5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27357" y="3593702"/>
            <a:ext cx="1080135" cy="1237654"/>
          </a:xfrm>
          <a:prstGeom prst="rect">
            <a:avLst/>
          </a:prstGeom>
        </p:spPr>
      </p:pic>
      <p:pic>
        <p:nvPicPr>
          <p:cNvPr id="6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14524" y="3619500"/>
            <a:ext cx="1104900" cy="1104900"/>
          </a:xfrm>
          <a:prstGeom prst="rect">
            <a:avLst/>
          </a:prstGeom>
        </p:spPr>
      </p:pic>
      <p:pic>
        <p:nvPicPr>
          <p:cNvPr id="6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605836" y="3427031"/>
            <a:ext cx="612076" cy="488977"/>
          </a:xfrm>
          <a:prstGeom prst="rect">
            <a:avLst/>
          </a:prstGeom>
        </p:spPr>
      </p:pic>
      <p:grpSp>
        <p:nvGrpSpPr>
          <p:cNvPr id="64" name="Группа 30"/>
          <p:cNvGrpSpPr/>
          <p:nvPr/>
        </p:nvGrpSpPr>
        <p:grpSpPr>
          <a:xfrm rot="0">
            <a:off x="9533078" y="3254597"/>
            <a:ext cx="894415" cy="865839"/>
            <a:chOff x="9067190" y="3138427"/>
            <a:chExt cx="894415" cy="865839"/>
          </a:xfrm>
        </p:grpSpPr>
        <p:sp>
          <p:nvSpPr>
            <p:cNvPr id="65" name="Прямоугольник 17"/>
            <p:cNvSpPr/>
            <p:nvPr/>
          </p:nvSpPr>
          <p:spPr>
            <a:xfrm>
              <a:off x="9067190" y="3430481"/>
              <a:ext cx="865840" cy="3757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sz="2800" baseline="30000">
                <a:solidFill>
                  <a:schemeClr val="bg2">
                    <a:lumMod val="25000"/>
                  </a:schemeClr>
                </a:solidFill>
                <a:latin typeface="FontAwesome"/>
              </a:endParaRPr>
            </a:p>
          </p:txBody>
        </p:sp>
        <p:sp>
          <p:nvSpPr>
            <p:cNvPr id="66" name="Овал 24"/>
            <p:cNvSpPr/>
            <p:nvPr/>
          </p:nvSpPr>
          <p:spPr>
            <a:xfrm>
              <a:off x="9095766" y="3138427"/>
              <a:ext cx="865839" cy="865839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68" name="Группа 30"/>
          <p:cNvGrpSpPr/>
          <p:nvPr/>
        </p:nvGrpSpPr>
        <p:grpSpPr>
          <a:xfrm rot="0">
            <a:off x="8456775" y="4292822"/>
            <a:ext cx="894415" cy="865839"/>
            <a:chOff x="9067190" y="3138427"/>
            <a:chExt cx="894415" cy="865839"/>
          </a:xfrm>
        </p:grpSpPr>
        <p:sp>
          <p:nvSpPr>
            <p:cNvPr id="69" name="Прямоугольник 17"/>
            <p:cNvSpPr/>
            <p:nvPr/>
          </p:nvSpPr>
          <p:spPr>
            <a:xfrm>
              <a:off x="9067190" y="3430481"/>
              <a:ext cx="865840" cy="3757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sz="2800" baseline="30000">
                <a:solidFill>
                  <a:schemeClr val="bg2">
                    <a:lumMod val="25000"/>
                  </a:schemeClr>
                </a:solidFill>
                <a:latin typeface="FontAwesome"/>
              </a:endParaRPr>
            </a:p>
          </p:txBody>
        </p:sp>
        <p:sp>
          <p:nvSpPr>
            <p:cNvPr id="70" name="Овал 24"/>
            <p:cNvSpPr/>
            <p:nvPr/>
          </p:nvSpPr>
          <p:spPr>
            <a:xfrm>
              <a:off x="9095766" y="3138427"/>
              <a:ext cx="865839" cy="865839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72" name="Группа 30"/>
          <p:cNvGrpSpPr/>
          <p:nvPr/>
        </p:nvGrpSpPr>
        <p:grpSpPr>
          <a:xfrm rot="0">
            <a:off x="9542623" y="4302346"/>
            <a:ext cx="894415" cy="865839"/>
            <a:chOff x="9067190" y="3128902"/>
            <a:chExt cx="894415" cy="865839"/>
          </a:xfrm>
        </p:grpSpPr>
        <p:sp>
          <p:nvSpPr>
            <p:cNvPr id="73" name="Прямоугольник 17"/>
            <p:cNvSpPr/>
            <p:nvPr/>
          </p:nvSpPr>
          <p:spPr>
            <a:xfrm>
              <a:off x="9067190" y="3430480"/>
              <a:ext cx="865840" cy="3757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sz="2800" baseline="30000">
                <a:solidFill>
                  <a:schemeClr val="bg2">
                    <a:lumMod val="25000"/>
                  </a:schemeClr>
                </a:solidFill>
                <a:latin typeface="FontAwesome"/>
              </a:endParaRPr>
            </a:p>
          </p:txBody>
        </p:sp>
        <p:sp>
          <p:nvSpPr>
            <p:cNvPr id="74" name="Овал 24"/>
            <p:cNvSpPr/>
            <p:nvPr/>
          </p:nvSpPr>
          <p:spPr>
            <a:xfrm>
              <a:off x="9095766" y="3128902"/>
              <a:ext cx="865839" cy="865839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pic>
        <p:nvPicPr>
          <p:cNvPr id="7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696449" y="3514725"/>
            <a:ext cx="612076" cy="363781"/>
          </a:xfrm>
          <a:prstGeom prst="rect">
            <a:avLst/>
          </a:prstGeom>
        </p:spPr>
      </p:pic>
      <p:pic>
        <p:nvPicPr>
          <p:cNvPr id="76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629651" y="4443413"/>
            <a:ext cx="612076" cy="577523"/>
          </a:xfrm>
          <a:prstGeom prst="rect">
            <a:avLst/>
          </a:prstGeom>
        </p:spPr>
      </p:pic>
      <p:pic>
        <p:nvPicPr>
          <p:cNvPr id="7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696449" y="4491037"/>
            <a:ext cx="612076" cy="5384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u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diakov.net</ep:Company>
  <ep:Words>222</ep:Words>
  <ep:PresentationFormat>와이드스크린</ep:PresentationFormat>
  <ep:Paragraphs>89</ep:Paragraphs>
  <ep:Slides>19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Специальное оформление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2016-05-17T07:43:39.000</dcterms:created>
  <dc:creator>DELIGHT</dc:creator>
  <cp:lastModifiedBy>Administrator</cp:lastModifiedBy>
  <dcterms:modified xsi:type="dcterms:W3CDTF">2018-10-25T08:12:13.055</dcterms:modified>
  <cp:revision>798</cp:revision>
  <dc:title>Презентация PowerPoint</dc:title>
  <cp:version>1000.0000.01</cp:version>
</cp:coreProperties>
</file>