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86915" autoAdjust="0"/>
  </p:normalViewPr>
  <p:slideViewPr>
    <p:cSldViewPr snapToGrid="0">
      <p:cViewPr varScale="1">
        <p:scale>
          <a:sx n="100" d="100"/>
          <a:sy n="100" d="100"/>
        </p:scale>
        <p:origin x="86" y="288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3D3551B-4342-4390-915E-8C9F8CBF86F2}" type="datetime1">
              <a:rPr lang="ru-RU"/>
              <a:pPr lvl="0">
                <a:defRPr/>
              </a:pPr>
              <a:t>25-10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1B4F76-9B05-4F12-BC35-5F054D4AB2B2}" type="slidenum">
              <a:rPr lang="ru-RU"/>
              <a:pPr lvl="0"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01DF2CA-16AC-4A6F-BA76-83467214A317}" type="datetime1">
              <a:rPr lang="ru-RU"/>
              <a:pPr lvl="0">
                <a:defRPr/>
              </a:pPr>
              <a:t>25-10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E284C95-AC36-47D7-BA46-D13F2CF6C509}" type="slidenum">
              <a:rPr lang="ru-RU"/>
              <a:pPr lvl="0"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8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04.12.2017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Relationship Id="rId4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15.png"  /><Relationship Id="rId6" Type="http://schemas.openxmlformats.org/officeDocument/2006/relationships/image" Target="../media/image17.png"  /><Relationship Id="rId7" Type="http://schemas.openxmlformats.org/officeDocument/2006/relationships/image" Target="../media/image1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jpe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14.png"  /><Relationship Id="rId4" Type="http://schemas.openxmlformats.org/officeDocument/2006/relationships/image" Target="../media/image31.png"  /><Relationship Id="rId5" Type="http://schemas.openxmlformats.org/officeDocument/2006/relationships/image" Target="../media/image15.png"  /><Relationship Id="rId6" Type="http://schemas.openxmlformats.org/officeDocument/2006/relationships/image" Target="../media/image32.png"  /><Relationship Id="rId7" Type="http://schemas.openxmlformats.org/officeDocument/2006/relationships/image" Target="../media/image21.png"  /><Relationship Id="rId8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jpe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국방부 오픈소스 아카데미</a:t>
            </a: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18.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10.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26</a:t>
            </a:r>
            <a:endParaRPr lang="en-US" altLang="ko-KR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커알못과 커잘알</a:t>
            </a: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사단 병장 구동섭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(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커알못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)</a:t>
            </a:r>
            <a:endParaRPr lang="en-US" altLang="ko-KR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사단 상병 조성락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(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커잘알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)</a:t>
            </a:r>
            <a:endParaRPr lang="en-US" altLang="ko-KR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880761"/>
            <a:ext cx="3753453" cy="3751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아직도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커피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_55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도일때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 안마시는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흑우없제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?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120892" y="1325418"/>
            <a:ext cx="3944215" cy="42071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2" name="Заголовок 1"/>
          <p:cNvSpPr txBox="1"/>
          <p:nvPr/>
        </p:nvSpPr>
        <p:spPr>
          <a:xfrm>
            <a:off x="803963" y="262382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8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커피흑우</a:t>
            </a:r>
            <a:endParaRPr lang="ko-KR" altLang="en-US" sz="48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회로도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55" name="Подзаголовок 2"/>
          <p:cNvSpPr txBox="1"/>
          <p:nvPr/>
        </p:nvSpPr>
        <p:spPr>
          <a:xfrm>
            <a:off x="4248592" y="882723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12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#</a:t>
            </a:r>
            <a:r>
              <a:rPr lang="en-US" altLang="ko-KR" sz="12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PPT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로만듦</a:t>
            </a:r>
            <a:endParaRPr lang="ko-KR" altLang="en-US" sz="16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Linux Libertine"/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9318" y="1946948"/>
            <a:ext cx="9262149" cy="4698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작동 원리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1"/>
          <p:cNvSpPr txBox="1"/>
          <p:nvPr/>
        </p:nvSpPr>
        <p:spPr>
          <a:xfrm>
            <a:off x="931393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커피를 받침대에 올려주세요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2" name="Текст 11"/>
          <p:cNvSpPr txBox="1"/>
          <p:nvPr/>
        </p:nvSpPr>
        <p:spPr>
          <a:xfrm>
            <a:off x="931392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CDS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조도 센서가 커피를 감지합니다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이후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온도체크를 시작합니다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3" name="Текст 11"/>
          <p:cNvSpPr txBox="1"/>
          <p:nvPr/>
        </p:nvSpPr>
        <p:spPr>
          <a:xfrm>
            <a:off x="451485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기다려주세요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4" name="Текст 11"/>
          <p:cNvSpPr txBox="1"/>
          <p:nvPr/>
        </p:nvSpPr>
        <p:spPr>
          <a:xfrm>
            <a:off x="4514854" y="4957974"/>
            <a:ext cx="3033813" cy="530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온도를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LED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불빛으로 확인할 수 있습니다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청색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: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차가움	적색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: 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뜨거움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녹색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: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적절함	황색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: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확인중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7" name="Текст 11"/>
          <p:cNvSpPr txBox="1"/>
          <p:nvPr/>
        </p:nvSpPr>
        <p:spPr>
          <a:xfrm>
            <a:off x="797043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드세요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8" name="Текст 11"/>
          <p:cNvSpPr txBox="1"/>
          <p:nvPr/>
        </p:nvSpPr>
        <p:spPr>
          <a:xfrm>
            <a:off x="7970434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적정온도가 되면 부저가 울립니다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따뜻할 때 드세요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1415" y="3429000"/>
            <a:ext cx="900112" cy="900112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8079" y="3495675"/>
            <a:ext cx="900112" cy="836823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47039" y="3694839"/>
            <a:ext cx="540067" cy="540067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45944" y="3429000"/>
            <a:ext cx="900112" cy="900112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19314" y="3429000"/>
            <a:ext cx="900112" cy="90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상품 가치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2" y="2261872"/>
            <a:ext cx="3525682" cy="140122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고정수요 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확보 가능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한국인의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커피사랑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4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7712" y="1542317"/>
            <a:ext cx="4528038" cy="3773365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5518" y="1915306"/>
            <a:ext cx="5690576" cy="3027386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51741" y="1336223"/>
            <a:ext cx="5967172" cy="4185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14:reveal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2" y="2261872"/>
            <a:ext cx="3775834" cy="135312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낮은비용 높은효율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가성비짱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6546482" y="389455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50161" y="1737784"/>
            <a:ext cx="6410325" cy="3752850"/>
          </a:xfrm>
          <a:prstGeom prst="rect">
            <a:avLst/>
          </a:prstGeom>
        </p:spPr>
      </p:pic>
      <p:sp>
        <p:nvSpPr>
          <p:cNvPr id="84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9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110" name="Подзаголовок 2"/>
          <p:cNvSpPr txBox="1"/>
          <p:nvPr/>
        </p:nvSpPr>
        <p:spPr>
          <a:xfrm>
            <a:off x="6546482" y="389455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grpSp>
        <p:nvGrpSpPr>
          <p:cNvPr id="111" name=""/>
          <p:cNvGrpSpPr/>
          <p:nvPr/>
        </p:nvGrpSpPr>
        <p:grpSpPr>
          <a:xfrm rot="0">
            <a:off x="7352560" y="688831"/>
            <a:ext cx="3266470" cy="865839"/>
            <a:chOff x="7352560" y="688831"/>
            <a:chExt cx="3266470" cy="865839"/>
          </a:xfrm>
        </p:grpSpPr>
        <p:grpSp>
          <p:nvGrpSpPr>
            <p:cNvPr id="112" name="Группа 30"/>
            <p:cNvGrpSpPr/>
            <p:nvPr/>
          </p:nvGrpSpPr>
          <p:grpSpPr>
            <a:xfrm rot="0">
              <a:off x="7352560" y="688831"/>
              <a:ext cx="894415" cy="865839"/>
              <a:chOff x="9067190" y="3138427"/>
              <a:chExt cx="894415" cy="865839"/>
            </a:xfrm>
          </p:grpSpPr>
          <p:sp>
            <p:nvSpPr>
              <p:cNvPr id="113" name="Прямоугольник 17"/>
              <p:cNvSpPr/>
              <p:nvPr/>
            </p:nvSpPr>
            <p:spPr>
              <a:xfrm>
                <a:off x="9067190" y="3430481"/>
                <a:ext cx="865840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8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 </a:t>
                </a:r>
                <a:r>
                  <a:rPr lang="en-US" sz="40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</a:t>
                </a: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Pe-icon-7-stroke"/>
                </a:endParaRPr>
              </a:p>
            </p:txBody>
          </p:sp>
          <p:sp>
            <p:nvSpPr>
              <p:cNvPr id="114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1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01626" y="861265"/>
              <a:ext cx="612076" cy="488977"/>
            </a:xfrm>
            <a:prstGeom prst="rect">
              <a:avLst/>
            </a:prstGeom>
          </p:spPr>
        </p:pic>
        <p:sp>
          <p:nvSpPr>
            <p:cNvPr id="116" name="Текст 11"/>
            <p:cNvSpPr txBox="1"/>
            <p:nvPr/>
          </p:nvSpPr>
          <p:spPr>
            <a:xfrm>
              <a:off x="7623316" y="925082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1430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17" name=""/>
          <p:cNvGrpSpPr/>
          <p:nvPr/>
        </p:nvGrpSpPr>
        <p:grpSpPr>
          <a:xfrm rot="0">
            <a:off x="7352564" y="1727057"/>
            <a:ext cx="3272079" cy="865839"/>
            <a:chOff x="7352565" y="1727057"/>
            <a:chExt cx="3272079" cy="865839"/>
          </a:xfrm>
        </p:grpSpPr>
        <p:grpSp>
          <p:nvGrpSpPr>
            <p:cNvPr id="118" name="Группа 30"/>
            <p:cNvGrpSpPr/>
            <p:nvPr/>
          </p:nvGrpSpPr>
          <p:grpSpPr>
            <a:xfrm rot="0">
              <a:off x="7352565" y="1727057"/>
              <a:ext cx="894415" cy="865839"/>
              <a:chOff x="9067190" y="3138427"/>
              <a:chExt cx="894415" cy="865839"/>
            </a:xfrm>
          </p:grpSpPr>
          <p:sp>
            <p:nvSpPr>
              <p:cNvPr id="119" name="Прямоугольник 17"/>
              <p:cNvSpPr/>
              <p:nvPr/>
            </p:nvSpPr>
            <p:spPr>
              <a:xfrm>
                <a:off x="9067190" y="3430481"/>
                <a:ext cx="865840" cy="375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20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2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525441" y="1877647"/>
              <a:ext cx="612076" cy="577523"/>
            </a:xfrm>
            <a:prstGeom prst="rect">
              <a:avLst/>
            </a:prstGeom>
          </p:spPr>
        </p:pic>
        <p:sp>
          <p:nvSpPr>
            <p:cNvPr id="122" name="Текст 11"/>
            <p:cNvSpPr txBox="1"/>
            <p:nvPr/>
          </p:nvSpPr>
          <p:spPr>
            <a:xfrm>
              <a:off x="7628931" y="2012395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550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23" name=""/>
          <p:cNvGrpSpPr/>
          <p:nvPr/>
        </p:nvGrpSpPr>
        <p:grpSpPr>
          <a:xfrm rot="0">
            <a:off x="7358404" y="2805069"/>
            <a:ext cx="3260626" cy="865839"/>
            <a:chOff x="7358404" y="2805069"/>
            <a:chExt cx="3260626" cy="865839"/>
          </a:xfrm>
        </p:grpSpPr>
        <p:grpSp>
          <p:nvGrpSpPr>
            <p:cNvPr id="124" name="Группа 30"/>
            <p:cNvGrpSpPr/>
            <p:nvPr/>
          </p:nvGrpSpPr>
          <p:grpSpPr>
            <a:xfrm rot="0">
              <a:off x="7358404" y="2805069"/>
              <a:ext cx="894415" cy="865839"/>
              <a:chOff x="9067190" y="3138427"/>
              <a:chExt cx="894415" cy="865839"/>
            </a:xfrm>
          </p:grpSpPr>
          <p:sp>
            <p:nvSpPr>
              <p:cNvPr id="125" name="Прямоугольник 17"/>
              <p:cNvSpPr/>
              <p:nvPr/>
            </p:nvSpPr>
            <p:spPr>
              <a:xfrm>
                <a:off x="9067190" y="3430481"/>
                <a:ext cx="865840" cy="375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26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27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521775" y="3065219"/>
              <a:ext cx="612076" cy="363781"/>
            </a:xfrm>
            <a:prstGeom prst="rect">
              <a:avLst/>
            </a:prstGeom>
          </p:spPr>
        </p:pic>
        <p:sp>
          <p:nvSpPr>
            <p:cNvPr id="128" name="Текст 11"/>
            <p:cNvSpPr txBox="1"/>
            <p:nvPr/>
          </p:nvSpPr>
          <p:spPr>
            <a:xfrm>
              <a:off x="7623316" y="3068207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150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29" name=""/>
          <p:cNvGrpSpPr/>
          <p:nvPr/>
        </p:nvGrpSpPr>
        <p:grpSpPr>
          <a:xfrm rot="0">
            <a:off x="7367948" y="3852840"/>
            <a:ext cx="3256695" cy="865839"/>
            <a:chOff x="7367949" y="3852840"/>
            <a:chExt cx="3256695" cy="865839"/>
          </a:xfrm>
        </p:grpSpPr>
        <p:grpSp>
          <p:nvGrpSpPr>
            <p:cNvPr id="130" name="Группа 30"/>
            <p:cNvGrpSpPr/>
            <p:nvPr/>
          </p:nvGrpSpPr>
          <p:grpSpPr>
            <a:xfrm rot="0">
              <a:off x="7367949" y="3852840"/>
              <a:ext cx="894415" cy="865839"/>
              <a:chOff x="9067190" y="3128902"/>
              <a:chExt cx="894415" cy="865839"/>
            </a:xfrm>
          </p:grpSpPr>
          <p:sp>
            <p:nvSpPr>
              <p:cNvPr id="131" name="Прямоугольник 17"/>
              <p:cNvSpPr/>
              <p:nvPr/>
            </p:nvSpPr>
            <p:spPr>
              <a:xfrm>
                <a:off x="9067190" y="3430480"/>
                <a:ext cx="865840" cy="375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32" name="Овал 24"/>
              <p:cNvSpPr/>
              <p:nvPr/>
            </p:nvSpPr>
            <p:spPr>
              <a:xfrm>
                <a:off x="9095766" y="3128902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33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521775" y="4041530"/>
              <a:ext cx="612076" cy="538472"/>
            </a:xfrm>
            <a:prstGeom prst="rect">
              <a:avLst/>
            </a:prstGeom>
          </p:spPr>
        </p:pic>
        <p:sp>
          <p:nvSpPr>
            <p:cNvPr id="134" name="Текст 11"/>
            <p:cNvSpPr txBox="1"/>
            <p:nvPr/>
          </p:nvSpPr>
          <p:spPr>
            <a:xfrm>
              <a:off x="7628931" y="4107895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150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35" name=""/>
          <p:cNvGrpSpPr/>
          <p:nvPr/>
        </p:nvGrpSpPr>
        <p:grpSpPr>
          <a:xfrm rot="0">
            <a:off x="7376496" y="4892774"/>
            <a:ext cx="3248147" cy="865839"/>
            <a:chOff x="7376497" y="4892774"/>
            <a:chExt cx="3248147" cy="865839"/>
          </a:xfrm>
        </p:grpSpPr>
        <p:pic>
          <p:nvPicPr>
            <p:cNvPr id="136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524672" y="4980343"/>
              <a:ext cx="612076" cy="701337"/>
            </a:xfrm>
            <a:prstGeom prst="rect">
              <a:avLst/>
            </a:prstGeom>
          </p:spPr>
        </p:pic>
        <p:grpSp>
          <p:nvGrpSpPr>
            <p:cNvPr id="137" name="Группа 30"/>
            <p:cNvGrpSpPr/>
            <p:nvPr/>
          </p:nvGrpSpPr>
          <p:grpSpPr>
            <a:xfrm rot="0">
              <a:off x="7376497" y="4892774"/>
              <a:ext cx="894415" cy="865839"/>
              <a:chOff x="9067190" y="3128902"/>
              <a:chExt cx="894415" cy="865839"/>
            </a:xfrm>
          </p:grpSpPr>
          <p:sp>
            <p:nvSpPr>
              <p:cNvPr id="138" name="Прямоугольник 17"/>
              <p:cNvSpPr/>
              <p:nvPr/>
            </p:nvSpPr>
            <p:spPr>
              <a:xfrm>
                <a:off x="9067190" y="3430480"/>
                <a:ext cx="865840" cy="375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39" name="Овал 24"/>
              <p:cNvSpPr/>
              <p:nvPr/>
            </p:nvSpPr>
            <p:spPr>
              <a:xfrm>
                <a:off x="9095766" y="3128902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140" name="Текст 11"/>
            <p:cNvSpPr txBox="1"/>
            <p:nvPr/>
          </p:nvSpPr>
          <p:spPr>
            <a:xfrm>
              <a:off x="7628931" y="5117545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3600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14:reveal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4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7" grpId="1" animBg="1"/>
      <p:bldP spid="123" grpId="2" animBg="1"/>
      <p:bldP spid="129" grpId="3" animBg="1"/>
      <p:bldP spid="135" grpId="4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2" y="2261872"/>
            <a:ext cx="3775834" cy="135312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매장내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편의성 제공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73076" y="1695116"/>
            <a:ext cx="5683250" cy="3196828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0325" y="842596"/>
            <a:ext cx="4336314" cy="5172807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842596"/>
            <a:ext cx="4770776" cy="5172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14:reveal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시연 영상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개선 방향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1"/>
          <p:cNvSpPr txBox="1"/>
          <p:nvPr/>
        </p:nvSpPr>
        <p:spPr>
          <a:xfrm>
            <a:off x="931393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적외선 온도센서로 교체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2" name="Текст 11"/>
          <p:cNvSpPr txBox="1"/>
          <p:nvPr/>
        </p:nvSpPr>
        <p:spPr>
          <a:xfrm>
            <a:off x="931392" y="4957974"/>
            <a:ext cx="2995713" cy="6173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재질차이로 종이컵만 측정 가능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센서의 반응속도가 느림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3" name="Текст 11"/>
          <p:cNvSpPr txBox="1"/>
          <p:nvPr/>
        </p:nvSpPr>
        <p:spPr>
          <a:xfrm>
            <a:off x="451485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감압센서로 교체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4" name="Текст 11"/>
          <p:cNvSpPr txBox="1"/>
          <p:nvPr/>
        </p:nvSpPr>
        <p:spPr>
          <a:xfrm>
            <a:off x="4514854" y="4957974"/>
            <a:ext cx="3033813" cy="530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주변에 어두울 때는 사용할 수 없음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7" name="Текст 11"/>
          <p:cNvSpPr txBox="1"/>
          <p:nvPr/>
        </p:nvSpPr>
        <p:spPr>
          <a:xfrm>
            <a:off x="797043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코드 단순화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(</a:t>
            </a: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쓰레드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)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8" name="Текст 11"/>
          <p:cNvSpPr txBox="1"/>
          <p:nvPr/>
        </p:nvSpPr>
        <p:spPr>
          <a:xfrm>
            <a:off x="7970433" y="4957974"/>
            <a:ext cx="2995713" cy="6077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아두이노는 멀티쓰레드 지원 불가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3239" y="3580539"/>
            <a:ext cx="540067" cy="540067"/>
          </a:xfrm>
          <a:prstGeom prst="rect">
            <a:avLst/>
          </a:prstGeom>
        </p:spPr>
      </p:pic>
      <p:grpSp>
        <p:nvGrpSpPr>
          <p:cNvPr id="92" name=""/>
          <p:cNvGrpSpPr/>
          <p:nvPr/>
        </p:nvGrpSpPr>
        <p:grpSpPr>
          <a:xfrm rot="0">
            <a:off x="1306541" y="3429000"/>
            <a:ext cx="894415" cy="865839"/>
            <a:chOff x="893694" y="2422363"/>
            <a:chExt cx="894415" cy="865839"/>
          </a:xfrm>
        </p:grpSpPr>
        <p:grpSp>
          <p:nvGrpSpPr>
            <p:cNvPr id="85" name="Группа 30"/>
            <p:cNvGrpSpPr/>
            <p:nvPr/>
          </p:nvGrpSpPr>
          <p:grpSpPr>
            <a:xfrm rot="0">
              <a:off x="893694" y="2422363"/>
              <a:ext cx="894415" cy="865839"/>
              <a:chOff x="9067190" y="3138427"/>
              <a:chExt cx="894415" cy="865839"/>
            </a:xfrm>
          </p:grpSpPr>
          <p:sp>
            <p:nvSpPr>
              <p:cNvPr id="86" name="Прямоугольник 17"/>
              <p:cNvSpPr/>
              <p:nvPr/>
            </p:nvSpPr>
            <p:spPr>
              <a:xfrm>
                <a:off x="9067190" y="3430481"/>
                <a:ext cx="865840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8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 </a:t>
                </a:r>
                <a:r>
                  <a:rPr lang="en-US" sz="40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</a:t>
                </a: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Pe-icon-7-stroke"/>
                </a:endParaRPr>
              </a:p>
            </p:txBody>
          </p:sp>
          <p:sp>
            <p:nvSpPr>
              <p:cNvPr id="87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8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42760" y="2594797"/>
              <a:ext cx="612076" cy="488977"/>
            </a:xfrm>
            <a:prstGeom prst="rect">
              <a:avLst/>
            </a:prstGeom>
          </p:spPr>
        </p:pic>
      </p:grpSp>
      <p:grpSp>
        <p:nvGrpSpPr>
          <p:cNvPr id="93" name=""/>
          <p:cNvGrpSpPr/>
          <p:nvPr/>
        </p:nvGrpSpPr>
        <p:grpSpPr>
          <a:xfrm rot="0">
            <a:off x="2983839" y="3429000"/>
            <a:ext cx="894415" cy="865839"/>
            <a:chOff x="2973544" y="2357484"/>
            <a:chExt cx="894415" cy="865839"/>
          </a:xfrm>
        </p:grpSpPr>
        <p:pic>
          <p:nvPicPr>
            <p:cNvPr id="8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122083" y="2566812"/>
              <a:ext cx="612076" cy="456341"/>
            </a:xfrm>
            <a:prstGeom prst="rect">
              <a:avLst/>
            </a:prstGeom>
          </p:spPr>
        </p:pic>
        <p:grpSp>
          <p:nvGrpSpPr>
            <p:cNvPr id="89" name="Группа 30"/>
            <p:cNvGrpSpPr/>
            <p:nvPr/>
          </p:nvGrpSpPr>
          <p:grpSpPr>
            <a:xfrm rot="0">
              <a:off x="2973544" y="2357484"/>
              <a:ext cx="894415" cy="865839"/>
              <a:chOff x="9067190" y="3138427"/>
              <a:chExt cx="894415" cy="865839"/>
            </a:xfrm>
          </p:grpSpPr>
          <p:sp>
            <p:nvSpPr>
              <p:cNvPr id="90" name="Прямоугольник 17"/>
              <p:cNvSpPr/>
              <p:nvPr/>
            </p:nvSpPr>
            <p:spPr>
              <a:xfrm>
                <a:off x="9067190" y="3430481"/>
                <a:ext cx="865840" cy="49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40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91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</p:grpSp>
      <p:grpSp>
        <p:nvGrpSpPr>
          <p:cNvPr id="99" name="Группа 30"/>
          <p:cNvGrpSpPr/>
          <p:nvPr/>
        </p:nvGrpSpPr>
        <p:grpSpPr>
          <a:xfrm rot="0">
            <a:off x="4807554" y="3429000"/>
            <a:ext cx="894415" cy="865839"/>
            <a:chOff x="9067190" y="3138427"/>
            <a:chExt cx="894415" cy="865839"/>
          </a:xfrm>
        </p:grpSpPr>
        <p:sp>
          <p:nvSpPr>
            <p:cNvPr id="100" name="Прямоугольник 17"/>
            <p:cNvSpPr/>
            <p:nvPr/>
          </p:nvSpPr>
          <p:spPr>
            <a:xfrm>
              <a:off x="9067190" y="3430481"/>
              <a:ext cx="865840" cy="37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101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70925" y="3689128"/>
            <a:ext cx="612076" cy="363781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47037" y="3638230"/>
            <a:ext cx="612076" cy="510063"/>
          </a:xfrm>
          <a:prstGeom prst="rect">
            <a:avLst/>
          </a:prstGeom>
        </p:spPr>
      </p:pic>
      <p:grpSp>
        <p:nvGrpSpPr>
          <p:cNvPr id="104" name="Группа 30"/>
          <p:cNvGrpSpPr/>
          <p:nvPr/>
        </p:nvGrpSpPr>
        <p:grpSpPr>
          <a:xfrm rot="0">
            <a:off x="6486246" y="3421881"/>
            <a:ext cx="894415" cy="865839"/>
            <a:chOff x="9067190" y="3138427"/>
            <a:chExt cx="894415" cy="865839"/>
          </a:xfrm>
        </p:grpSpPr>
        <p:sp>
          <p:nvSpPr>
            <p:cNvPr id="105" name="Прямоугольник 17"/>
            <p:cNvSpPr/>
            <p:nvPr/>
          </p:nvSpPr>
          <p:spPr>
            <a:xfrm>
              <a:off x="9067190" y="3430481"/>
              <a:ext cx="865840" cy="374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106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0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825966" y="3580219"/>
            <a:ext cx="540067" cy="540067"/>
          </a:xfrm>
          <a:prstGeom prst="rect">
            <a:avLst/>
          </a:prstGeom>
        </p:spPr>
      </p:pic>
      <p:grpSp>
        <p:nvGrpSpPr>
          <p:cNvPr id="117" name="Группа 30"/>
          <p:cNvGrpSpPr/>
          <p:nvPr/>
        </p:nvGrpSpPr>
        <p:grpSpPr>
          <a:xfrm rot="0">
            <a:off x="9033142" y="3429000"/>
            <a:ext cx="894415" cy="865839"/>
            <a:chOff x="9067190" y="3138427"/>
            <a:chExt cx="894415" cy="865839"/>
          </a:xfrm>
        </p:grpSpPr>
        <p:sp>
          <p:nvSpPr>
            <p:cNvPr id="118" name="Прямоугольник 17"/>
            <p:cNvSpPr/>
            <p:nvPr/>
          </p:nvSpPr>
          <p:spPr>
            <a:xfrm>
              <a:off x="9067190" y="3430481"/>
              <a:ext cx="865840" cy="368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119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2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89123" y="3528553"/>
            <a:ext cx="612076" cy="612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cover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1" y="2983003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6400" spc="100">
                <a:latin typeface="Poppins SemiBold"/>
                <a:ea typeface="Lato"/>
                <a:cs typeface="Poppins SemiBold"/>
              </a:rPr>
              <a:t>Q &amp;</a:t>
            </a:r>
            <a:r>
              <a:rPr lang="ko-KR" altLang="en-US" sz="6400" spc="100">
                <a:latin typeface="Poppins SemiBold"/>
                <a:ea typeface="Lato"/>
                <a:cs typeface="Poppins SemiBold"/>
              </a:rPr>
              <a:t> </a:t>
            </a:r>
            <a:r>
              <a:rPr lang="en-US" altLang="ko-KR" sz="6400" spc="100">
                <a:latin typeface="Poppins SemiBold"/>
                <a:ea typeface="Lato"/>
                <a:cs typeface="Poppins SemiBold"/>
              </a:rPr>
              <a:t>A</a:t>
            </a:r>
            <a:endParaRPr lang="en-US" altLang="ko-KR" sz="6400" spc="100">
              <a:latin typeface="Poppins SemiBold"/>
              <a:ea typeface="Lato"/>
              <a:cs typeface="Poppins SemiBold"/>
            </a:endParaRPr>
          </a:p>
        </p:txBody>
      </p:sp>
      <p:sp>
        <p:nvSpPr>
          <p:cNvPr id="6" name="Подзаголовок 2"/>
          <p:cNvSpPr txBox="1"/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16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#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질문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_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안받습니다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.</a:t>
            </a:r>
            <a:endParaRPr lang="en-US" altLang="ko-KR" sz="16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Linux Liberti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/>
      <p:bldP spid="6" grpId="2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목차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 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Index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58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19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1.</a:t>
            </a:r>
            <a:r>
              <a:rPr lang="ko-KR" altLang="en-US" sz="19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개요</a:t>
            </a: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2.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상품 가치</a:t>
            </a:r>
            <a:endParaRPr lang="ko-KR" altLang="en-US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3.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개발 과정</a:t>
            </a:r>
            <a:endParaRPr lang="ko-KR" altLang="en-US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4.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시연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영상</a:t>
            </a:r>
            <a:endParaRPr lang="en-US" altLang="ko-KR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5.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개선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방향</a:t>
            </a:r>
            <a:endParaRPr lang="en-US" altLang="ko-KR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6.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Q &amp; A</a:t>
            </a:r>
            <a:endParaRPr lang="en-US" altLang="ko-KR" sz="20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6284991" y="395584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개요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862425" cy="17668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커피가 너무 뜨겁다면</a:t>
            </a: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?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1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앗뜨거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45"/>
          <p:cNvSpPr/>
          <p:nvPr/>
        </p:nvSpPr>
        <p:spPr>
          <a:xfrm>
            <a:off x="5414010" y="5357023"/>
            <a:ext cx="7448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마시기 전</a:t>
            </a:r>
            <a:endParaRPr lang="ko-KR" altLang="en-US" sz="1000" b="1">
              <a:latin typeface="Poppins SemiBold"/>
              <a:cs typeface="Poppins SemiBold"/>
            </a:endParaRPr>
          </a:p>
        </p:txBody>
      </p:sp>
      <p:sp>
        <p:nvSpPr>
          <p:cNvPr id="37" name="Прямоугольник 48"/>
          <p:cNvSpPr/>
          <p:nvPr/>
        </p:nvSpPr>
        <p:spPr>
          <a:xfrm>
            <a:off x="7385685" y="5357023"/>
            <a:ext cx="611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마실 때</a:t>
            </a:r>
            <a:endParaRPr lang="ko-KR" altLang="en-US" sz="1000" b="1">
              <a:latin typeface="Poppins SemiBold"/>
              <a:cs typeface="Poppins SemiBold"/>
            </a:endParaRPr>
          </a:p>
        </p:txBody>
      </p:sp>
      <p:sp>
        <p:nvSpPr>
          <p:cNvPr id="41" name="Прямоугольник 53"/>
          <p:cNvSpPr/>
          <p:nvPr/>
        </p:nvSpPr>
        <p:spPr>
          <a:xfrm>
            <a:off x="9271635" y="5358352"/>
            <a:ext cx="630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b="1">
                <a:latin typeface="Poppins SemiBold"/>
                <a:cs typeface="Poppins SemiBold"/>
              </a:rPr>
              <a:t>마신 후</a:t>
            </a:r>
            <a:endParaRPr lang="ko-KR" altLang="en-US" sz="1050" b="1">
              <a:latin typeface="Poppins SemiBold"/>
              <a:cs typeface="Poppins SemiBold"/>
            </a:endParaRPr>
          </a:p>
        </p:txBody>
      </p:sp>
      <p:pic>
        <p:nvPicPr>
          <p:cNvPr id="45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630" r="463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7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4630" r="4630"/>
          <a:stretch>
            <a:fillRect/>
          </a:stretch>
        </p:blipFill>
        <p:spPr>
          <a:xfrm>
            <a:off x="6751523" y="1555750"/>
            <a:ext cx="1889125" cy="3708400"/>
          </a:xfrm>
          <a:prstGeom prst="rect">
            <a:avLst/>
          </a:prstGeom>
        </p:spPr>
      </p:pic>
      <p:pic>
        <p:nvPicPr>
          <p:cNvPr id="48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4630" r="4630"/>
          <a:stretch>
            <a:fillRect/>
          </a:stretch>
        </p:blipFill>
        <p:spPr>
          <a:xfrm>
            <a:off x="8635644" y="1555750"/>
            <a:ext cx="1889125" cy="370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1" animBg="1"/>
      <p:bldP spid="41" grpId="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862425" cy="17668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커피가 너무 식었다면</a:t>
            </a: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?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1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윽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45"/>
          <p:cNvSpPr/>
          <p:nvPr/>
        </p:nvSpPr>
        <p:spPr>
          <a:xfrm>
            <a:off x="5414010" y="5357023"/>
            <a:ext cx="7448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마시기 전</a:t>
            </a:r>
            <a:endParaRPr lang="ko-KR" altLang="en-US" sz="1000" b="1">
              <a:latin typeface="Poppins SemiBold"/>
              <a:cs typeface="Poppins SemiBold"/>
            </a:endParaRPr>
          </a:p>
        </p:txBody>
      </p:sp>
      <p:sp>
        <p:nvSpPr>
          <p:cNvPr id="37" name="Прямоугольник 48"/>
          <p:cNvSpPr/>
          <p:nvPr/>
        </p:nvSpPr>
        <p:spPr>
          <a:xfrm>
            <a:off x="7385685" y="5357023"/>
            <a:ext cx="611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커피의 상태가</a:t>
            </a:r>
            <a:r>
              <a:rPr lang="en-US" altLang="ko-KR" sz="1000" b="1">
                <a:latin typeface="Poppins SemiBold"/>
                <a:cs typeface="Poppins SemiBold"/>
              </a:rPr>
              <a:t>?</a:t>
            </a:r>
            <a:endParaRPr lang="en-US" altLang="ko-KR" sz="1000" b="1">
              <a:latin typeface="Poppins SemiBold"/>
              <a:cs typeface="Poppins SemiBold"/>
            </a:endParaRPr>
          </a:p>
        </p:txBody>
      </p:sp>
      <p:sp>
        <p:nvSpPr>
          <p:cNvPr id="41" name="Прямоугольник 53"/>
          <p:cNvSpPr/>
          <p:nvPr/>
        </p:nvSpPr>
        <p:spPr>
          <a:xfrm>
            <a:off x="9271635" y="5358352"/>
            <a:ext cx="630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b="1">
                <a:latin typeface="Poppins SemiBold"/>
                <a:cs typeface="Poppins SemiBold"/>
              </a:rPr>
              <a:t>사요나라</a:t>
            </a:r>
            <a:r>
              <a:rPr lang="en-US" altLang="ko-KR" sz="1050" b="1">
                <a:latin typeface="Poppins SemiBold"/>
                <a:cs typeface="Poppins SemiBold"/>
              </a:rPr>
              <a:t>~</a:t>
            </a:r>
            <a:endParaRPr lang="en-US" altLang="ko-KR" sz="1050" b="1">
              <a:latin typeface="Poppins SemiBold"/>
              <a:cs typeface="Poppins SemiBold"/>
            </a:endParaRPr>
          </a:p>
        </p:txBody>
      </p:sp>
      <p:sp>
        <p:nvSpPr>
          <p:cNvPr id="49" name="Рисунок 8"/>
          <p:cNvSpPr>
            <a:spLocks noGrp="1" noTextEdit="1"/>
          </p:cNvSpPr>
          <p:nvPr>
            <p:ph type="pic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0" name="Рисунок 8"/>
          <p:cNvSpPr>
            <a:spLocks noGrp="1" noTextEdit="1"/>
          </p:cNvSpPr>
          <p:nvPr>
            <p:ph type="pic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1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630" r="463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3" name="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4630" r="463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4" name="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l="4630" r="4630"/>
          <a:stretch>
            <a:fillRect/>
          </a:stretch>
        </p:blipFill>
        <p:spPr>
          <a:xfrm>
            <a:off x="8639137" y="1546225"/>
            <a:ext cx="1889125" cy="370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1" animBg="1"/>
      <p:bldP spid="41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500"/>
              </a:spcBef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커피를 좀 더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cs typeface="Poppins SemiBold"/>
            </a:endParaRPr>
          </a:p>
          <a:p>
            <a:pPr lvl="0">
              <a:spcBef>
                <a:spcPts val="500"/>
              </a:spcBef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맛있게 먹는 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cs typeface="Poppins SemiBold"/>
            </a:endParaRPr>
          </a:p>
          <a:p>
            <a:pPr lvl="0">
              <a:spcBef>
                <a:spcPts val="500"/>
              </a:spcBef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방법</a:t>
            </a: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?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cs typeface="Poppins SemiBold"/>
            </a:endParaRPr>
          </a:p>
        </p:txBody>
      </p:sp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100" kern="0">
              <a:solidFill>
                <a:schemeClr val="bg1">
                  <a:lumMod val="6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꿀팁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38"/>
          <p:cNvSpPr/>
          <p:nvPr/>
        </p:nvSpPr>
        <p:spPr>
          <a:xfrm>
            <a:off x="6752466" y="2996080"/>
            <a:ext cx="865839" cy="86583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rgbClr val="2c2cdc"/>
              </a:solidFill>
            </a:endParaRPr>
          </a:p>
        </p:txBody>
      </p:sp>
      <p:sp>
        <p:nvSpPr>
          <p:cNvPr id="36" name="Текст 11"/>
          <p:cNvSpPr txBox="1"/>
          <p:nvPr/>
        </p:nvSpPr>
        <p:spPr>
          <a:xfrm>
            <a:off x="8867424" y="11839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매일 국민이 마시는 커피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40" name="Текст 11"/>
          <p:cNvSpPr txBox="1"/>
          <p:nvPr/>
        </p:nvSpPr>
        <p:spPr>
          <a:xfrm>
            <a:off x="8867423" y="1667674"/>
            <a:ext cx="2995713" cy="53077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평균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1~3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잔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42" name="Текст 11"/>
          <p:cNvSpPr txBox="1"/>
          <p:nvPr/>
        </p:nvSpPr>
        <p:spPr>
          <a:xfrm>
            <a:off x="8867424" y="2865871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커피가 가장 맛있는 온도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43" name="Текст 11"/>
          <p:cNvSpPr txBox="1"/>
          <p:nvPr/>
        </p:nvSpPr>
        <p:spPr>
          <a:xfrm>
            <a:off x="8867424" y="3349602"/>
            <a:ext cx="2995713" cy="60697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사람의 혀가 맛을 가장 잘 느끼는 온도가 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커피가 가장 맛있는 온도인데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그건 바로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52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~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55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도 사이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!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50" name="Текст 11"/>
          <p:cNvSpPr txBox="1"/>
          <p:nvPr/>
        </p:nvSpPr>
        <p:spPr>
          <a:xfrm>
            <a:off x="8867424" y="468932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엥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?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51" name="Текст 11"/>
          <p:cNvSpPr txBox="1"/>
          <p:nvPr/>
        </p:nvSpPr>
        <p:spPr>
          <a:xfrm>
            <a:off x="8867424" y="5173051"/>
            <a:ext cx="2995713" cy="60697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1200"/>
              </a:spcBef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근데 이걸 어떻게 맞추지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?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7373" y="1306759"/>
            <a:ext cx="603430" cy="603430"/>
          </a:xfrm>
          <a:prstGeom prst="rect">
            <a:avLst/>
          </a:prstGeom>
          <a:noFill/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9803" y="1305219"/>
            <a:ext cx="603430" cy="603430"/>
          </a:xfrm>
          <a:prstGeom prst="rect">
            <a:avLst/>
          </a:prstGeom>
          <a:noFill/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12460" y="1305972"/>
            <a:ext cx="603430" cy="603430"/>
          </a:xfrm>
          <a:prstGeom prst="rect">
            <a:avLst/>
          </a:prstGeom>
          <a:noFill/>
        </p:spPr>
      </p:pic>
      <p:grpSp>
        <p:nvGrpSpPr>
          <p:cNvPr id="94" name="Группа 4"/>
          <p:cNvGrpSpPr/>
          <p:nvPr/>
        </p:nvGrpSpPr>
        <p:grpSpPr>
          <a:xfrm rot="0">
            <a:off x="7748523" y="2996080"/>
            <a:ext cx="865839" cy="865839"/>
            <a:chOff x="7748523" y="2921667"/>
            <a:chExt cx="865839" cy="865839"/>
          </a:xfrm>
        </p:grpSpPr>
        <p:sp>
          <p:nvSpPr>
            <p:cNvPr id="95" name="Овал 37"/>
            <p:cNvSpPr/>
            <p:nvPr/>
          </p:nvSpPr>
          <p:spPr>
            <a:xfrm>
              <a:off x="7748523" y="2921667"/>
              <a:ext cx="865839" cy="865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3737dd"/>
                </a:solidFill>
              </a:endParaRPr>
            </a:p>
          </p:txBody>
        </p:sp>
        <p:sp>
          <p:nvSpPr>
            <p:cNvPr id="96" name="Прямоугольник 40"/>
            <p:cNvSpPr/>
            <p:nvPr/>
          </p:nvSpPr>
          <p:spPr>
            <a:xfrm>
              <a:off x="8185784" y="3217556"/>
              <a:ext cx="252958" cy="371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endParaRPr lang="en-US" sz="2800" baseline="30000">
                <a:solidFill>
                  <a:srgbClr val="0000ed"/>
                </a:solidFill>
                <a:latin typeface="FontAwesome"/>
              </a:endParaRPr>
            </a:p>
          </p:txBody>
        </p:sp>
      </p:grpSp>
      <p:pic>
        <p:nvPicPr>
          <p:cNvPr id="9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69654" y="3124629"/>
            <a:ext cx="585142" cy="585142"/>
          </a:xfrm>
          <a:prstGeom prst="rect">
            <a:avLst/>
          </a:prstGeom>
        </p:spPr>
      </p:pic>
      <p:pic>
        <p:nvPicPr>
          <p:cNvPr id="9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60005" y="3135021"/>
            <a:ext cx="603435" cy="603435"/>
          </a:xfrm>
          <a:prstGeom prst="rect">
            <a:avLst/>
          </a:prstGeom>
        </p:spPr>
      </p:pic>
      <p:pic>
        <p:nvPicPr>
          <p:cNvPr id="10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52490" y="4714875"/>
            <a:ext cx="865908" cy="865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1" animBg="1"/>
      <p:bldP spid="26" grpId="2" animBg="1"/>
      <p:bldP spid="42" grpId="3" animBg="1"/>
      <p:bldP spid="43" grpId="4" animBg="1"/>
      <p:bldP spid="94" grpId="5" animBg="1"/>
      <p:bldP spid="50" grpId="6" animBg="1"/>
      <p:bldP spid="51" grpId="7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28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/>
                <a:ea typeface="Lato"/>
                <a:cs typeface="Poppins SemiBold"/>
              </a:rPr>
              <a:t>커피의 온도를 실시간으로 체크하여  가장 맛있는 온도를 알려주는</a:t>
            </a: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  <a:p>
            <a:pPr algn="ctr">
              <a:defRPr/>
            </a:pPr>
            <a:r>
              <a:rPr lang="ko-KR" altLang="en-US" sz="4000" b="1" spc="100">
                <a:latin typeface="Nixie"/>
                <a:ea typeface="Lato"/>
                <a:cs typeface="Poppins SemiBold"/>
              </a:rPr>
              <a:t>알람컵받침</a:t>
            </a:r>
            <a:endParaRPr lang="ko-KR" altLang="en-US" sz="4000" b="1" spc="100">
              <a:latin typeface="Nixie"/>
              <a:ea typeface="Lato"/>
              <a:cs typeface="Poppins SemiBold"/>
            </a:endParaRPr>
          </a:p>
          <a:p>
            <a:pPr algn="ctr">
              <a:defRPr/>
            </a:pPr>
            <a:endParaRPr lang="ru-RU" sz="4000" b="1" spc="100">
              <a:latin typeface="Nixie"/>
              <a:ea typeface="Lato"/>
              <a:cs typeface="Poppins SemiBold"/>
            </a:endParaRPr>
          </a:p>
        </p:txBody>
      </p:sp>
      <p:sp>
        <p:nvSpPr>
          <p:cNvPr id="63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4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그래서 만들었다</a:t>
            </a:r>
            <a:r>
              <a:rPr lang="en-US" altLang="ko-KR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!</a:t>
            </a:r>
            <a:endParaRPr lang="en-US" altLang="ko-KR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어머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!_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이건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사야해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!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welcome to</a:t>
            </a:r>
            <a:endParaRPr lang="en-US" altLang="ko-KR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커피흑우</a:t>
            </a: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doorway" attr="None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개발 과정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개발환경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grpSp>
        <p:nvGrpSpPr>
          <p:cNvPr id="31" name="Группа 30"/>
          <p:cNvGrpSpPr/>
          <p:nvPr/>
        </p:nvGrpSpPr>
        <p:grpSpPr>
          <a:xfrm rot="0">
            <a:off x="8456770" y="3254597"/>
            <a:ext cx="894415" cy="865839"/>
            <a:chOff x="9067190" y="3138427"/>
            <a:chExt cx="894415" cy="865839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9067190" y="3430481"/>
              <a:ext cx="865840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rPr>
                <a:t> </a:t>
              </a:r>
              <a:r>
                <a:rPr lang="en-US" sz="40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rPr>
                <a:t></a:t>
              </a: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Pe-icon-7-stroke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1"/>
          <p:cNvSpPr txBox="1"/>
          <p:nvPr/>
        </p:nvSpPr>
        <p:spPr>
          <a:xfrm>
            <a:off x="931393" y="54553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아두이노 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1.8.7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3" name="Текст 11"/>
          <p:cNvSpPr txBox="1"/>
          <p:nvPr/>
        </p:nvSpPr>
        <p:spPr>
          <a:xfrm>
            <a:off x="4514855" y="54553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ATmega328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7" name="Текст 11"/>
          <p:cNvSpPr txBox="1"/>
          <p:nvPr/>
        </p:nvSpPr>
        <p:spPr>
          <a:xfrm>
            <a:off x="7970435" y="54553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각종 모듈 및 센서키트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55" name="Подзаголовок 2"/>
          <p:cNvSpPr txBox="1"/>
          <p:nvPr/>
        </p:nvSpPr>
        <p:spPr>
          <a:xfrm>
            <a:off x="4248592" y="882723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12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#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그거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_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아두이노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_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아님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?</a:t>
            </a:r>
            <a:endParaRPr lang="en-US" altLang="ko-KR" sz="16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Linux Libertine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7357" y="3593702"/>
            <a:ext cx="1080135" cy="1237654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4524" y="3619500"/>
            <a:ext cx="1104900" cy="1104900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05836" y="3427031"/>
            <a:ext cx="612076" cy="488977"/>
          </a:xfrm>
          <a:prstGeom prst="rect">
            <a:avLst/>
          </a:prstGeom>
        </p:spPr>
      </p:pic>
      <p:grpSp>
        <p:nvGrpSpPr>
          <p:cNvPr id="64" name="Группа 30"/>
          <p:cNvGrpSpPr/>
          <p:nvPr/>
        </p:nvGrpSpPr>
        <p:grpSpPr>
          <a:xfrm rot="0">
            <a:off x="9533078" y="3254597"/>
            <a:ext cx="894415" cy="865839"/>
            <a:chOff x="9067190" y="3138427"/>
            <a:chExt cx="894415" cy="865839"/>
          </a:xfrm>
        </p:grpSpPr>
        <p:sp>
          <p:nvSpPr>
            <p:cNvPr id="65" name="Прямоугольник 17"/>
            <p:cNvSpPr/>
            <p:nvPr/>
          </p:nvSpPr>
          <p:spPr>
            <a:xfrm>
              <a:off x="9067190" y="3430481"/>
              <a:ext cx="865840" cy="37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66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68" name="Группа 30"/>
          <p:cNvGrpSpPr/>
          <p:nvPr/>
        </p:nvGrpSpPr>
        <p:grpSpPr>
          <a:xfrm rot="0">
            <a:off x="8456775" y="4292822"/>
            <a:ext cx="894415" cy="865839"/>
            <a:chOff x="9067190" y="3138427"/>
            <a:chExt cx="894415" cy="865839"/>
          </a:xfrm>
        </p:grpSpPr>
        <p:sp>
          <p:nvSpPr>
            <p:cNvPr id="69" name="Прямоугольник 17"/>
            <p:cNvSpPr/>
            <p:nvPr/>
          </p:nvSpPr>
          <p:spPr>
            <a:xfrm>
              <a:off x="9067190" y="3430481"/>
              <a:ext cx="865840" cy="37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70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72" name="Группа 30"/>
          <p:cNvGrpSpPr/>
          <p:nvPr/>
        </p:nvGrpSpPr>
        <p:grpSpPr>
          <a:xfrm rot="0">
            <a:off x="9542623" y="4302346"/>
            <a:ext cx="894415" cy="865839"/>
            <a:chOff x="9067190" y="3128902"/>
            <a:chExt cx="894415" cy="865839"/>
          </a:xfrm>
        </p:grpSpPr>
        <p:sp>
          <p:nvSpPr>
            <p:cNvPr id="73" name="Прямоугольник 17"/>
            <p:cNvSpPr/>
            <p:nvPr/>
          </p:nvSpPr>
          <p:spPr>
            <a:xfrm>
              <a:off x="9067190" y="3430480"/>
              <a:ext cx="865840" cy="375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74" name="Овал 24"/>
            <p:cNvSpPr/>
            <p:nvPr/>
          </p:nvSpPr>
          <p:spPr>
            <a:xfrm>
              <a:off x="9095766" y="3128902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7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96449" y="3514725"/>
            <a:ext cx="612076" cy="363781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29651" y="4443413"/>
            <a:ext cx="612076" cy="577523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96449" y="4491037"/>
            <a:ext cx="612076" cy="53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diakov.net</ep:Company>
  <ep:Words>201</ep:Words>
  <ep:PresentationFormat>와이드스크린</ep:PresentationFormat>
  <ep:Paragraphs>84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Специальное оформление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2016-05-17T07:43:39.000</dcterms:created>
  <dc:creator>DELIGHT</dc:creator>
  <cp:lastModifiedBy>Administrator</cp:lastModifiedBy>
  <dcterms:modified xsi:type="dcterms:W3CDTF">2018-10-25T11:24:17.217</dcterms:modified>
  <cp:revision>802</cp:revision>
  <dc:title>Презентация PowerPoint</dc:title>
  <cp:version>1000.0000.01</cp:version>
</cp:coreProperties>
</file>