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anoramic photo of two canoeists on a wide river with snowy mountains in the background"/>
          <p:cNvSpPr/>
          <p:nvPr>
            <p:ph type="pic" idx="21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noramic photo of two canoeists on a wide river with snowy mountains in the background"/>
          <p:cNvSpPr/>
          <p:nvPr>
            <p:ph type="pic" idx="21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d boat moored by a dock in a river with trees along the shoreline and a cloudy blue sky in the background"/>
          <p:cNvSpPr/>
          <p:nvPr>
            <p:ph type="pic" idx="21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d boat moored by a dock in a river with trees along the shoreline and a cloudy blue sky in the background"/>
          <p:cNvSpPr/>
          <p:nvPr>
            <p:ph type="pic" idx="21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hild looking through binoculars at a snowy mountain landscape"/>
          <p:cNvSpPr/>
          <p:nvPr>
            <p:ph type="pic" sz="half" idx="21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mall rocky island covered with grass and surrounded by ocean with blue sky in the background"/>
          <p:cNvSpPr/>
          <p:nvPr>
            <p:ph type="pic" sz="half" idx="22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Red boat moored by a dock in a river with trees along the shoreline and a cloudy blue sky in the background"/>
          <p:cNvSpPr/>
          <p:nvPr>
            <p:ph type="pic" idx="23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tock Price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Stock Price </a:t>
            </a:r>
          </a:p>
          <a:p>
            <a:pPr/>
            <a:r>
              <a:t>Analysis and Forecasting</a:t>
            </a:r>
          </a:p>
        </p:txBody>
      </p:sp>
      <p:sp>
        <p:nvSpPr>
          <p:cNvPr id="120" name="Shuntao Chen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Shuntao Chen</a:t>
            </a:r>
          </a:p>
          <a:p>
            <a:pPr/>
            <a:r>
              <a:t>Yiling Kang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ackground"/>
          <p:cNvSpPr txBox="1"/>
          <p:nvPr>
            <p:ph type="title"/>
          </p:nvPr>
        </p:nvSpPr>
        <p:spPr>
          <a:xfrm>
            <a:off x="1784350" y="-351948"/>
            <a:ext cx="20815300" cy="2984501"/>
          </a:xfrm>
          <a:prstGeom prst="rect">
            <a:avLst/>
          </a:prstGeom>
        </p:spPr>
        <p:txBody>
          <a:bodyPr/>
          <a:lstStyle>
            <a:lvl1pPr>
              <a:defRPr sz="10400"/>
            </a:lvl1pPr>
          </a:lstStyle>
          <a:p>
            <a:pPr/>
            <a:r>
              <a:t>Background</a:t>
            </a:r>
          </a:p>
        </p:txBody>
      </p:sp>
      <p:sp>
        <p:nvSpPr>
          <p:cNvPr id="123" name="Then investor would like to know during the past, how the stock price changed, what is the largest inflation and ideally how the price will go in the future.…"/>
          <p:cNvSpPr txBox="1"/>
          <p:nvPr>
            <p:ph type="body" idx="1"/>
          </p:nvPr>
        </p:nvSpPr>
        <p:spPr>
          <a:xfrm>
            <a:off x="1784350" y="716295"/>
            <a:ext cx="20815300" cy="8839201"/>
          </a:xfrm>
          <a:prstGeom prst="rect">
            <a:avLst/>
          </a:prstGeom>
        </p:spPr>
        <p:txBody>
          <a:bodyPr/>
          <a:lstStyle/>
          <a:p>
            <a:pPr marL="609599" indent="-609599">
              <a:defRPr sz="4500"/>
            </a:pPr>
            <a:r>
              <a:t>Then investor would like to know during the past, how the stock price changed, what is the largest inflation and ideally how the price will go in the future.</a:t>
            </a:r>
          </a:p>
          <a:p>
            <a:pPr marL="609599" indent="-609599">
              <a:defRPr sz="4500"/>
            </a:pPr>
            <a:r>
              <a:t>Also for multiple stocks, investor would be interested in which stock performs the best in the past, and which one should I invest in order to maximize the profit.</a:t>
            </a:r>
          </a:p>
        </p:txBody>
      </p:sp>
      <p:pic>
        <p:nvPicPr>
          <p:cNvPr id="124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0" t="4312" r="0" b="4312"/>
          <a:stretch>
            <a:fillRect/>
          </a:stretch>
        </p:blipFill>
        <p:spPr>
          <a:xfrm>
            <a:off x="7608351" y="7174698"/>
            <a:ext cx="9167298" cy="6282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Use C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Case</a:t>
            </a:r>
          </a:p>
        </p:txBody>
      </p:sp>
      <p:sp>
        <p:nvSpPr>
          <p:cNvPr id="127" name="For example, the user may wants to know how the TESLA changed from 2020 to present.…"/>
          <p:cNvSpPr txBox="1"/>
          <p:nvPr>
            <p:ph type="body" idx="1"/>
          </p:nvPr>
        </p:nvSpPr>
        <p:spPr>
          <a:xfrm>
            <a:off x="1790700" y="3045907"/>
            <a:ext cx="20815300" cy="8839201"/>
          </a:xfrm>
          <a:prstGeom prst="rect">
            <a:avLst/>
          </a:prstGeom>
        </p:spPr>
        <p:txBody>
          <a:bodyPr/>
          <a:lstStyle/>
          <a:p>
            <a:pPr/>
            <a:r>
              <a:t>For example, the user may wants to know how the TESLA changed from 2020 to present. </a:t>
            </a:r>
          </a:p>
          <a:p>
            <a:pPr/>
            <a:r>
              <a:t>We can not know in advance which stock and time the user want, and it is unrealistic to store all the datas locally.</a:t>
            </a:r>
          </a:p>
          <a:p>
            <a:pPr/>
            <a:r>
              <a:t>We will need an API to read data based on the users request.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ython Libr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Libraries</a:t>
            </a:r>
          </a:p>
        </p:txBody>
      </p:sp>
      <p:sp>
        <p:nvSpPr>
          <p:cNvPr id="130" name="pand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0352" indent="-530352" defTabSz="718184">
              <a:spcBef>
                <a:spcPts val="5100"/>
              </a:spcBef>
              <a:defRPr sz="4524"/>
            </a:pPr>
            <a:r>
              <a:t>pandas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numpy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matplotlib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seaborn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datetime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pandas_datareader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plotly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andas_datarea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pandas_datareader</a:t>
            </a:r>
          </a:p>
        </p:txBody>
      </p:sp>
      <p:sp>
        <p:nvSpPr>
          <p:cNvPr id="133" name="We allow user to specify which stock and time rang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allow user to specify which stock and time range.</a:t>
            </a:r>
          </a:p>
          <a:p>
            <a:pPr/>
            <a:r>
              <a:t>We can read data based on user request.</a:t>
            </a:r>
          </a:p>
          <a:p>
            <a:pPr/>
            <a:r>
              <a:t>pandas_datareader package can read stock data from different sources, here we choose “Yahoo Finance”</a:t>
            </a:r>
          </a:p>
          <a:p>
            <a:pPr/>
            <a:r>
              <a:t>In this way, we do not need to store the data locally.</a:t>
            </a:r>
          </a:p>
          <a:p>
            <a:pPr/>
            <a:r>
              <a:t>We can  build a tool for user to make analysis and do prediction.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omparisons"/>
          <p:cNvSpPr txBox="1"/>
          <p:nvPr>
            <p:ph type="title"/>
          </p:nvPr>
        </p:nvSpPr>
        <p:spPr>
          <a:xfrm>
            <a:off x="1784350" y="272003"/>
            <a:ext cx="20815300" cy="2984501"/>
          </a:xfrm>
          <a:prstGeom prst="rect">
            <a:avLst/>
          </a:prstGeom>
        </p:spPr>
        <p:txBody>
          <a:bodyPr/>
          <a:lstStyle/>
          <a:p>
            <a:pPr/>
            <a:r>
              <a:t>Comparisons</a:t>
            </a:r>
          </a:p>
        </p:txBody>
      </p:sp>
      <p:sp>
        <p:nvSpPr>
          <p:cNvPr id="136" name="Pandas can only read data from a local file or online file.…"/>
          <p:cNvSpPr txBox="1"/>
          <p:nvPr>
            <p:ph type="body" sz="quarter" idx="1"/>
          </p:nvPr>
        </p:nvSpPr>
        <p:spPr>
          <a:xfrm>
            <a:off x="1915490" y="2438400"/>
            <a:ext cx="7428121" cy="8839200"/>
          </a:xfrm>
          <a:prstGeom prst="rect">
            <a:avLst/>
          </a:prstGeom>
        </p:spPr>
        <p:txBody>
          <a:bodyPr/>
          <a:lstStyle/>
          <a:p>
            <a:pPr marL="609599" indent="-609599">
              <a:defRPr sz="4500"/>
            </a:pPr>
            <a:r>
              <a:t>Pandas can only read data from a local file or online file.</a:t>
            </a:r>
          </a:p>
          <a:p>
            <a:pPr marL="609599" indent="-609599">
              <a:defRPr sz="4500"/>
            </a:pPr>
            <a:r>
              <a:t>pandas is hard to get the data based on user’s request.</a:t>
            </a:r>
          </a:p>
          <a:p>
            <a:pPr marL="609599" indent="-609599">
              <a:defRPr sz="4500"/>
            </a:pPr>
            <a:r>
              <a:t>Hard to draw explanatory plot in matplotlib</a:t>
            </a:r>
          </a:p>
        </p:txBody>
      </p:sp>
      <p:sp>
        <p:nvSpPr>
          <p:cNvPr id="137" name="pandas_datareader can read based on user’s request.…"/>
          <p:cNvSpPr txBox="1"/>
          <p:nvPr/>
        </p:nvSpPr>
        <p:spPr>
          <a:xfrm>
            <a:off x="12753637" y="1493296"/>
            <a:ext cx="8254670" cy="1132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599" indent="-609599" algn="l">
              <a:spcBef>
                <a:spcPts val="5900"/>
              </a:spcBef>
              <a:buSzPct val="75000"/>
              <a:buChar char="•"/>
              <a:defRPr sz="4500"/>
            </a:pPr>
          </a:p>
          <a:p>
            <a:pPr marL="609599" indent="-609599" algn="l">
              <a:spcBef>
                <a:spcPts val="5900"/>
              </a:spcBef>
              <a:buSzPct val="75000"/>
              <a:buChar char="•"/>
              <a:defRPr sz="4500"/>
            </a:pPr>
            <a:r>
              <a:t>pandas_datareader can read based on user’s request. </a:t>
            </a:r>
          </a:p>
          <a:p>
            <a:pPr marL="609599" indent="-609599" algn="l">
              <a:spcBef>
                <a:spcPts val="5900"/>
              </a:spcBef>
              <a:buSzPct val="75000"/>
              <a:buChar char="•"/>
              <a:defRPr sz="4500"/>
            </a:pPr>
            <a:r>
              <a:t>With pandas_datareader, we don’t need to specify the stock and time in advance.</a:t>
            </a:r>
          </a:p>
          <a:p>
            <a:pPr marL="609599" indent="-609599" algn="l">
              <a:spcBef>
                <a:spcPts val="5900"/>
              </a:spcBef>
              <a:buSzPct val="75000"/>
              <a:buChar char="•"/>
              <a:defRPr sz="4500"/>
            </a:pPr>
            <a:r>
              <a:t>With plotly, we can zoom in using mouse to see the specific part of the plot</a:t>
            </a:r>
          </a:p>
          <a:p>
            <a:pPr marL="609599" indent="-609599" algn="l">
              <a:spcBef>
                <a:spcPts val="5900"/>
              </a:spcBef>
              <a:buSzPct val="75000"/>
              <a:buChar char="•"/>
              <a:defRPr sz="4500"/>
            </a:pPr>
            <a:r>
              <a:t>With plotly, it’s easy to draw spread plot which intuitively demonstrate the stock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ML Model"/>
          <p:cNvSpPr txBox="1"/>
          <p:nvPr>
            <p:ph type="title"/>
          </p:nvPr>
        </p:nvSpPr>
        <p:spPr>
          <a:xfrm>
            <a:off x="1784349" y="97297"/>
            <a:ext cx="20815301" cy="2984501"/>
          </a:xfrm>
          <a:prstGeom prst="rect">
            <a:avLst/>
          </a:prstGeom>
        </p:spPr>
        <p:txBody>
          <a:bodyPr/>
          <a:lstStyle/>
          <a:p>
            <a:pPr/>
            <a:r>
              <a:t>ML Model</a:t>
            </a:r>
          </a:p>
        </p:txBody>
      </p:sp>
      <p:sp>
        <p:nvSpPr>
          <p:cNvPr id="140" name="TBATS: a model combined the box-cox, trend, multi-seasonality and ARIMA residual. Performed not bad for the first few steps.…"/>
          <p:cNvSpPr txBox="1"/>
          <p:nvPr>
            <p:ph type="body" idx="1"/>
          </p:nvPr>
        </p:nvSpPr>
        <p:spPr>
          <a:xfrm>
            <a:off x="1784349" y="3020949"/>
            <a:ext cx="20815301" cy="8839201"/>
          </a:xfrm>
          <a:prstGeom prst="rect">
            <a:avLst/>
          </a:prstGeom>
        </p:spPr>
        <p:txBody>
          <a:bodyPr/>
          <a:lstStyle/>
          <a:p>
            <a:pPr lvl="1" marL="1085088" indent="-542544" defTabSz="734694">
              <a:spcBef>
                <a:spcPts val="5200"/>
              </a:spcBef>
              <a:defRPr sz="4628"/>
            </a:pPr>
            <a:r>
              <a:t>TBATS: a model combined the box-cox, trend, multi-seasonality and ARIMA residual. Performed not bad for the first few steps.</a:t>
            </a:r>
          </a:p>
          <a:p>
            <a:pPr lvl="1" marL="1085088" indent="-542544" defTabSz="734694">
              <a:spcBef>
                <a:spcPts val="5200"/>
              </a:spcBef>
              <a:defRPr sz="4628"/>
            </a:pPr>
            <a:r>
              <a:t>Geometric Brownian Motion: (On going)</a:t>
            </a:r>
          </a:p>
          <a:p>
            <a:pPr lvl="1" marL="1085088" indent="-542544" defTabSz="734694">
              <a:spcBef>
                <a:spcPts val="5200"/>
              </a:spcBef>
              <a:defRPr sz="4628"/>
            </a:pPr>
            <a:r>
              <a:t>What we can get from the model: tomorrow’s price and confidence interval.</a:t>
            </a:r>
          </a:p>
          <a:p>
            <a:pPr lvl="1" marL="1085088" indent="-542544" defTabSz="734694">
              <a:spcBef>
                <a:spcPts val="5200"/>
              </a:spcBef>
              <a:defRPr sz="4628"/>
            </a:pPr>
            <a:r>
              <a:t>How user can use this: buy the stock if the predicted value is an increase.</a:t>
            </a:r>
          </a:p>
          <a:p>
            <a:pPr lvl="1" marL="1085088" indent="-542544" defTabSz="734694">
              <a:spcBef>
                <a:spcPts val="5200"/>
              </a:spcBef>
              <a:defRPr sz="4628"/>
            </a:pPr>
            <a:r>
              <a:t>How to determine the model accuracy: use this strategy for 30 days and see how much profit we can gain.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