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7"/>
  </p:notesMasterIdLst>
  <p:handoutMasterIdLst>
    <p:handoutMasterId r:id="rId28"/>
  </p:handoutMasterIdLst>
  <p:sldIdLst>
    <p:sldId id="293" r:id="rId7"/>
    <p:sldId id="306" r:id="rId8"/>
    <p:sldId id="307" r:id="rId9"/>
    <p:sldId id="312" r:id="rId10"/>
    <p:sldId id="317" r:id="rId11"/>
    <p:sldId id="319" r:id="rId12"/>
    <p:sldId id="308" r:id="rId13"/>
    <p:sldId id="313" r:id="rId14"/>
    <p:sldId id="320" r:id="rId15"/>
    <p:sldId id="322" r:id="rId16"/>
    <p:sldId id="321" r:id="rId17"/>
    <p:sldId id="309" r:id="rId18"/>
    <p:sldId id="314" r:id="rId19"/>
    <p:sldId id="323" r:id="rId20"/>
    <p:sldId id="310" r:id="rId21"/>
    <p:sldId id="318" r:id="rId22"/>
    <p:sldId id="325" r:id="rId23"/>
    <p:sldId id="311" r:id="rId24"/>
    <p:sldId id="316" r:id="rId25"/>
    <p:sldId id="27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A6A6A6"/>
    <a:srgbClr val="3E3E3E"/>
    <a:srgbClr val="9A2120"/>
    <a:srgbClr val="E7E6E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eine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-Applikation mit vorgeschalteter Landingpage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Das System wird in JavaScript und HTML &amp; CSS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auf Frameworks u.a. </a:t>
            </a:r>
            <a:r>
              <a:rPr lang="de-DE" dirty="0" err="1">
                <a:sym typeface="Wingdings" panose="05000000000000000000" pitchFamily="2" charset="2"/>
              </a:rPr>
              <a:t>jQuery</a:t>
            </a:r>
            <a:r>
              <a:rPr lang="de-DE" dirty="0">
                <a:sym typeface="Wingdings" panose="05000000000000000000" pitchFamily="2" charset="2"/>
              </a:rPr>
              <a:t> zurückgegriffen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9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meisten der erdachten Visualisierungskonzepte erhielten kaum Framework-Unterstützung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Review-Gespräch mit Herrn Rathke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Zwei neue Ansätze entwickelt: Explorer und </a:t>
            </a:r>
            <a:r>
              <a:rPr lang="de-DE" dirty="0" err="1">
                <a:sym typeface="Wingdings" panose="05000000000000000000" pitchFamily="2" charset="2"/>
              </a:rPr>
              <a:t>Bubbles</a:t>
            </a:r>
            <a:r>
              <a:rPr lang="de-DE" dirty="0">
                <a:sym typeface="Wingdings" panose="05000000000000000000" pitchFamily="2" charset="2"/>
              </a:rPr>
              <a:t>, die gleich genauer vorgestellt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6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Entwicklung mit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 Ansatz begonnen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06.01.2017 Email Google: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-API mit sofortiger Wirkung geschlossen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Erzwungener Rückgriff auf getrennten Ansatz, weil einzig verbliebener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Applikation wird direkt in Link-Landingpage eingebettet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VERBINDUNG MEHR ZU HANGOUTS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Freier, weniger Bindungen an Google-Richtlinien und theoretische Unabhängigkeit vom Gesprächstool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7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Anmerkung: Hier vielleicht nochmal Grafiken der gewählten Lösungen einfügen, damit Grafik reinkommt?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5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bubbl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Systemübersicht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2056" name="Picture 8" descr="Systemübersicht neu korrigie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000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ystemübersicht al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61999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781272" y="5061528"/>
            <a:ext cx="32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als </a:t>
            </a:r>
            <a:r>
              <a:rPr lang="de-DE" sz="2400" dirty="0" err="1"/>
              <a:t>Hangouts</a:t>
            </a:r>
            <a:r>
              <a:rPr lang="de-DE" sz="2400" dirty="0"/>
              <a:t>-Applikation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828481" y="5061528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alleinstehend</a:t>
            </a:r>
          </a:p>
        </p:txBody>
      </p:sp>
    </p:spTree>
    <p:extLst>
      <p:ext uri="{BB962C8B-B14F-4D97-AF65-F5344CB8AC3E}">
        <p14:creationId xmlns:p14="http://schemas.microsoft.com/office/powerpoint/2010/main" val="1432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Umstellung auf User Stories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reeform 18"/>
          <p:cNvSpPr>
            <a:spLocks noChangeAspect="1" noEditPoints="1"/>
          </p:cNvSpPr>
          <p:nvPr/>
        </p:nvSpPr>
        <p:spPr bwMode="auto">
          <a:xfrm>
            <a:off x="3367970" y="2733628"/>
            <a:ext cx="814980" cy="1080000"/>
          </a:xfrm>
          <a:custGeom>
            <a:avLst/>
            <a:gdLst>
              <a:gd name="T0" fmla="*/ 0 w 62"/>
              <a:gd name="T1" fmla="*/ 41 h 82"/>
              <a:gd name="T2" fmla="*/ 1 w 62"/>
              <a:gd name="T3" fmla="*/ 35 h 82"/>
              <a:gd name="T4" fmla="*/ 2 w 62"/>
              <a:gd name="T5" fmla="*/ 29 h 82"/>
              <a:gd name="T6" fmla="*/ 5 w 62"/>
              <a:gd name="T7" fmla="*/ 24 h 82"/>
              <a:gd name="T8" fmla="*/ 9 w 62"/>
              <a:gd name="T9" fmla="*/ 19 h 82"/>
              <a:gd name="T10" fmla="*/ 19 w 62"/>
              <a:gd name="T11" fmla="*/ 13 h 82"/>
              <a:gd name="T12" fmla="*/ 31 w 62"/>
              <a:gd name="T13" fmla="*/ 10 h 82"/>
              <a:gd name="T14" fmla="*/ 31 w 62"/>
              <a:gd name="T15" fmla="*/ 0 h 82"/>
              <a:gd name="T16" fmla="*/ 57 w 62"/>
              <a:gd name="T17" fmla="*/ 16 h 82"/>
              <a:gd name="T18" fmla="*/ 31 w 62"/>
              <a:gd name="T19" fmla="*/ 32 h 82"/>
              <a:gd name="T20" fmla="*/ 31 w 62"/>
              <a:gd name="T21" fmla="*/ 22 h 82"/>
              <a:gd name="T22" fmla="*/ 17 w 62"/>
              <a:gd name="T23" fmla="*/ 28 h 82"/>
              <a:gd name="T24" fmla="*/ 12 w 62"/>
              <a:gd name="T25" fmla="*/ 41 h 82"/>
              <a:gd name="T26" fmla="*/ 13 w 62"/>
              <a:gd name="T27" fmla="*/ 48 h 82"/>
              <a:gd name="T28" fmla="*/ 3 w 62"/>
              <a:gd name="T29" fmla="*/ 54 h 82"/>
              <a:gd name="T30" fmla="*/ 0 w 62"/>
              <a:gd name="T31" fmla="*/ 41 h 82"/>
              <a:gd name="T32" fmla="*/ 5 w 62"/>
              <a:gd name="T33" fmla="*/ 66 h 82"/>
              <a:gd name="T34" fmla="*/ 31 w 62"/>
              <a:gd name="T35" fmla="*/ 51 h 82"/>
              <a:gd name="T36" fmla="*/ 31 w 62"/>
              <a:gd name="T37" fmla="*/ 61 h 82"/>
              <a:gd name="T38" fmla="*/ 45 w 62"/>
              <a:gd name="T39" fmla="*/ 55 h 82"/>
              <a:gd name="T40" fmla="*/ 50 w 62"/>
              <a:gd name="T41" fmla="*/ 41 h 82"/>
              <a:gd name="T42" fmla="*/ 49 w 62"/>
              <a:gd name="T43" fmla="*/ 35 h 82"/>
              <a:gd name="T44" fmla="*/ 59 w 62"/>
              <a:gd name="T45" fmla="*/ 29 h 82"/>
              <a:gd name="T46" fmla="*/ 62 w 62"/>
              <a:gd name="T47" fmla="*/ 41 h 82"/>
              <a:gd name="T48" fmla="*/ 61 w 62"/>
              <a:gd name="T49" fmla="*/ 47 h 82"/>
              <a:gd name="T50" fmla="*/ 59 w 62"/>
              <a:gd name="T51" fmla="*/ 53 h 82"/>
              <a:gd name="T52" fmla="*/ 56 w 62"/>
              <a:gd name="T53" fmla="*/ 59 h 82"/>
              <a:gd name="T54" fmla="*/ 53 w 62"/>
              <a:gd name="T55" fmla="*/ 63 h 82"/>
              <a:gd name="T56" fmla="*/ 43 w 62"/>
              <a:gd name="T57" fmla="*/ 70 h 82"/>
              <a:gd name="T58" fmla="*/ 31 w 62"/>
              <a:gd name="T59" fmla="*/ 72 h 82"/>
              <a:gd name="T60" fmla="*/ 31 w 62"/>
              <a:gd name="T61" fmla="*/ 82 h 82"/>
              <a:gd name="T62" fmla="*/ 5 w 62"/>
              <a:gd name="T63" fmla="*/ 66 h 82"/>
              <a:gd name="T64" fmla="*/ 5 w 62"/>
              <a:gd name="T65" fmla="*/ 6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" h="82">
                <a:moveTo>
                  <a:pt x="0" y="41"/>
                </a:moveTo>
                <a:cubicBezTo>
                  <a:pt x="0" y="39"/>
                  <a:pt x="0" y="37"/>
                  <a:pt x="1" y="35"/>
                </a:cubicBezTo>
                <a:cubicBezTo>
                  <a:pt x="1" y="33"/>
                  <a:pt x="2" y="31"/>
                  <a:pt x="2" y="29"/>
                </a:cubicBezTo>
                <a:cubicBezTo>
                  <a:pt x="3" y="27"/>
                  <a:pt x="4" y="26"/>
                  <a:pt x="5" y="24"/>
                </a:cubicBezTo>
                <a:cubicBezTo>
                  <a:pt x="6" y="22"/>
                  <a:pt x="8" y="21"/>
                  <a:pt x="9" y="19"/>
                </a:cubicBezTo>
                <a:cubicBezTo>
                  <a:pt x="12" y="16"/>
                  <a:pt x="15" y="14"/>
                  <a:pt x="19" y="13"/>
                </a:cubicBezTo>
                <a:cubicBezTo>
                  <a:pt x="23" y="11"/>
                  <a:pt x="26" y="10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2"/>
                  <a:pt x="31" y="22"/>
                  <a:pt x="31" y="22"/>
                </a:cubicBezTo>
                <a:cubicBezTo>
                  <a:pt x="26" y="22"/>
                  <a:pt x="21" y="24"/>
                  <a:pt x="17" y="28"/>
                </a:cubicBezTo>
                <a:cubicBezTo>
                  <a:pt x="13" y="31"/>
                  <a:pt x="12" y="36"/>
                  <a:pt x="12" y="41"/>
                </a:cubicBezTo>
                <a:cubicBezTo>
                  <a:pt x="12" y="44"/>
                  <a:pt x="12" y="46"/>
                  <a:pt x="13" y="48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0"/>
                  <a:pt x="0" y="46"/>
                  <a:pt x="0" y="41"/>
                </a:cubicBezTo>
                <a:close/>
                <a:moveTo>
                  <a:pt x="5" y="66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41" y="59"/>
                  <a:pt x="45" y="55"/>
                </a:cubicBezTo>
                <a:cubicBezTo>
                  <a:pt x="48" y="51"/>
                  <a:pt x="50" y="47"/>
                  <a:pt x="50" y="41"/>
                </a:cubicBezTo>
                <a:cubicBezTo>
                  <a:pt x="50" y="39"/>
                  <a:pt x="50" y="37"/>
                  <a:pt x="49" y="3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32"/>
                  <a:pt x="62" y="37"/>
                  <a:pt x="62" y="41"/>
                </a:cubicBezTo>
                <a:cubicBezTo>
                  <a:pt x="62" y="43"/>
                  <a:pt x="62" y="45"/>
                  <a:pt x="61" y="47"/>
                </a:cubicBezTo>
                <a:cubicBezTo>
                  <a:pt x="61" y="50"/>
                  <a:pt x="60" y="51"/>
                  <a:pt x="59" y="53"/>
                </a:cubicBezTo>
                <a:cubicBezTo>
                  <a:pt x="59" y="55"/>
                  <a:pt x="58" y="57"/>
                  <a:pt x="56" y="59"/>
                </a:cubicBezTo>
                <a:cubicBezTo>
                  <a:pt x="55" y="60"/>
                  <a:pt x="54" y="62"/>
                  <a:pt x="53" y="63"/>
                </a:cubicBezTo>
                <a:cubicBezTo>
                  <a:pt x="50" y="66"/>
                  <a:pt x="47" y="68"/>
                  <a:pt x="43" y="70"/>
                </a:cubicBezTo>
                <a:cubicBezTo>
                  <a:pt x="39" y="72"/>
                  <a:pt x="35" y="72"/>
                  <a:pt x="31" y="72"/>
                </a:cubicBezTo>
                <a:cubicBezTo>
                  <a:pt x="31" y="82"/>
                  <a:pt x="31" y="82"/>
                  <a:pt x="31" y="82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7550920" y="2752677"/>
            <a:ext cx="1273110" cy="1080000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60073" y="4012513"/>
            <a:ext cx="221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Agile </a:t>
            </a:r>
            <a:br>
              <a:rPr lang="de-DE" sz="2400" dirty="0"/>
            </a:br>
            <a:r>
              <a:rPr lang="de-DE" sz="2400" dirty="0"/>
              <a:t>Vorgehensweise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93934" y="4006932"/>
            <a:ext cx="19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Grundlage für </a:t>
            </a:r>
            <a:br>
              <a:rPr lang="de-DE" sz="2400" dirty="0"/>
            </a:br>
            <a:r>
              <a:rPr lang="de-DE" sz="240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3935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„Explorer“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838200" y="3240000"/>
            <a:ext cx="5181600" cy="2988000"/>
          </a:xfrm>
        </p:spPr>
        <p:txBody>
          <a:bodyPr/>
          <a:lstStyle/>
          <a:p>
            <a:r>
              <a:rPr lang="de-DE" dirty="0"/>
              <a:t>strukturierte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Darstellung des Pfads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6172200" y="3240000"/>
            <a:ext cx="5181600" cy="2988000"/>
          </a:xfrm>
        </p:spPr>
        <p:txBody>
          <a:bodyPr/>
          <a:lstStyle/>
          <a:p>
            <a:r>
              <a:rPr lang="de-DE" dirty="0"/>
              <a:t>keine einheitliche Einbindung aller Vorschlagstypen</a:t>
            </a:r>
          </a:p>
          <a:p>
            <a:r>
              <a:rPr lang="de-DE" dirty="0"/>
              <a:t>eher altmodisch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20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ansprechende, innovative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gleiche Darstellung für jeden Vorschlagstyp</a:t>
            </a:r>
          </a:p>
          <a:p>
            <a:r>
              <a:rPr lang="de-DE" dirty="0"/>
              <a:t>automatische </a:t>
            </a:r>
            <a:br>
              <a:rPr lang="de-DE" dirty="0"/>
            </a:br>
            <a:r>
              <a:rPr lang="de-DE" dirty="0"/>
              <a:t>Historien-Erstellung</a:t>
            </a:r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72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keine Darstellung des Pfads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91279" y="1578845"/>
            <a:ext cx="2409442" cy="2039886"/>
            <a:chOff x="4891279" y="1578845"/>
            <a:chExt cx="2409442" cy="2039886"/>
          </a:xfrm>
        </p:grpSpPr>
        <p:sp>
          <p:nvSpPr>
            <p:cNvPr id="6" name="Freeform 480">
              <a:hlinkClick r:id="rId3"/>
            </p:cNvPr>
            <p:cNvSpPr>
              <a:spLocks noChangeAspect="1"/>
            </p:cNvSpPr>
            <p:nvPr/>
          </p:nvSpPr>
          <p:spPr bwMode="auto">
            <a:xfrm>
              <a:off x="4891279" y="1578845"/>
              <a:ext cx="2335812" cy="1332000"/>
            </a:xfrm>
            <a:custGeom>
              <a:avLst/>
              <a:gdLst>
                <a:gd name="T0" fmla="*/ 104 w 109"/>
                <a:gd name="T1" fmla="*/ 32 h 62"/>
                <a:gd name="T2" fmla="*/ 91 w 109"/>
                <a:gd name="T3" fmla="*/ 27 h 62"/>
                <a:gd name="T4" fmla="*/ 88 w 109"/>
                <a:gd name="T5" fmla="*/ 27 h 62"/>
                <a:gd name="T6" fmla="*/ 87 w 109"/>
                <a:gd name="T7" fmla="*/ 27 h 62"/>
                <a:gd name="T8" fmla="*/ 87 w 109"/>
                <a:gd name="T9" fmla="*/ 26 h 62"/>
                <a:gd name="T10" fmla="*/ 56 w 109"/>
                <a:gd name="T11" fmla="*/ 0 h 62"/>
                <a:gd name="T12" fmla="*/ 27 w 109"/>
                <a:gd name="T13" fmla="*/ 19 h 62"/>
                <a:gd name="T14" fmla="*/ 26 w 109"/>
                <a:gd name="T15" fmla="*/ 20 h 62"/>
                <a:gd name="T16" fmla="*/ 25 w 109"/>
                <a:gd name="T17" fmla="*/ 20 h 62"/>
                <a:gd name="T18" fmla="*/ 21 w 109"/>
                <a:gd name="T19" fmla="*/ 19 h 62"/>
                <a:gd name="T20" fmla="*/ 6 w 109"/>
                <a:gd name="T21" fmla="*/ 26 h 62"/>
                <a:gd name="T22" fmla="*/ 0 w 109"/>
                <a:gd name="T23" fmla="*/ 41 h 62"/>
                <a:gd name="T24" fmla="*/ 21 w 109"/>
                <a:gd name="T25" fmla="*/ 62 h 62"/>
                <a:gd name="T26" fmla="*/ 22 w 109"/>
                <a:gd name="T27" fmla="*/ 62 h 62"/>
                <a:gd name="T28" fmla="*/ 91 w 109"/>
                <a:gd name="T29" fmla="*/ 62 h 62"/>
                <a:gd name="T30" fmla="*/ 91 w 109"/>
                <a:gd name="T31" fmla="*/ 62 h 62"/>
                <a:gd name="T32" fmla="*/ 109 w 109"/>
                <a:gd name="T33" fmla="*/ 44 h 62"/>
                <a:gd name="T34" fmla="*/ 104 w 109"/>
                <a:gd name="T35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62">
                  <a:moveTo>
                    <a:pt x="104" y="32"/>
                  </a:moveTo>
                  <a:cubicBezTo>
                    <a:pt x="100" y="29"/>
                    <a:pt x="96" y="27"/>
                    <a:pt x="91" y="27"/>
                  </a:cubicBezTo>
                  <a:cubicBezTo>
                    <a:pt x="90" y="27"/>
                    <a:pt x="89" y="27"/>
                    <a:pt x="88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11"/>
                    <a:pt x="71" y="0"/>
                    <a:pt x="56" y="0"/>
                  </a:cubicBezTo>
                  <a:cubicBezTo>
                    <a:pt x="43" y="0"/>
                    <a:pt x="31" y="8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3" y="19"/>
                    <a:pt x="21" y="19"/>
                  </a:cubicBezTo>
                  <a:cubicBezTo>
                    <a:pt x="15" y="19"/>
                    <a:pt x="10" y="22"/>
                    <a:pt x="6" y="26"/>
                  </a:cubicBezTo>
                  <a:cubicBezTo>
                    <a:pt x="2" y="30"/>
                    <a:pt x="0" y="35"/>
                    <a:pt x="0" y="41"/>
                  </a:cubicBezTo>
                  <a:cubicBezTo>
                    <a:pt x="0" y="53"/>
                    <a:pt x="10" y="62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1" y="62"/>
                    <a:pt x="109" y="54"/>
                    <a:pt x="109" y="44"/>
                  </a:cubicBezTo>
                  <a:cubicBezTo>
                    <a:pt x="109" y="39"/>
                    <a:pt x="107" y="35"/>
                    <a:pt x="104" y="32"/>
                  </a:cubicBezTo>
                  <a:close/>
                </a:path>
              </a:pathLst>
            </a:custGeom>
            <a:solidFill>
              <a:srgbClr val="9719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1279" y="2910845"/>
              <a:ext cx="24094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dirty="0"/>
                <a:t>Live-Demo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6275" y="3602038"/>
            <a:ext cx="10839450" cy="1655762"/>
          </a:xfrm>
        </p:spPr>
        <p:txBody>
          <a:bodyPr/>
          <a:lstStyle/>
          <a:p>
            <a:r>
              <a:rPr lang="de-DE" dirty="0"/>
              <a:t>Gruppenname</a:t>
            </a:r>
          </a:p>
          <a:p>
            <a:r>
              <a:rPr lang="de-DE" dirty="0"/>
              <a:t>Name1, Name2, Name3, Name4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2821"/>
            <a:ext cx="3672001" cy="2160000"/>
          </a:xfrm>
        </p:spPr>
      </p:pic>
      <p:pic>
        <p:nvPicPr>
          <p:cNvPr id="13" name="Shape 184"/>
          <p:cNvPicPr preferRelativeResize="0">
            <a:picLocks noGrp="1" noChangeAspect="1"/>
          </p:cNvPicPr>
          <p:nvPr>
            <p:ph sz="quarter" idx="2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881" y="2062821"/>
            <a:ext cx="164223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ttp://precision-software.com/wp-content/uploads/2014/04/jQurery.gif"/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0" y="206282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86397" y="4222821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Hangouts</a:t>
            </a:r>
            <a:r>
              <a:rPr lang="de-DE" sz="2400" dirty="0"/>
              <a:t>-Applikation mit</a:t>
            </a:r>
            <a:br>
              <a:rPr lang="de-DE" sz="2400" dirty="0"/>
            </a:br>
            <a:r>
              <a:rPr lang="de-DE" sz="2400" dirty="0"/>
              <a:t>Landingpage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Vorgestellte Visualisierungskonzepte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90688"/>
            <a:ext cx="3730911" cy="2160000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5" y="1676129"/>
            <a:ext cx="3323081" cy="2160000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36350"/>
            <a:ext cx="3683070" cy="2520000"/>
          </a:xfrm>
        </p:spPr>
      </p:pic>
      <p:pic>
        <p:nvPicPr>
          <p:cNvPr id="14" name="Inhaltsplatzhalt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5" y="4016239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Visualisierungskonzepte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064"/>
            <a:ext cx="5181600" cy="304800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634"/>
            <a:ext cx="5181600" cy="30708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4539" y="6356350"/>
            <a:ext cx="6138861" cy="365125"/>
          </a:xfrm>
        </p:spPr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689470" y="5046607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„Explorer“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23470" y="5049845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Bubbles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des Grundansatzes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000"/>
            <a:ext cx="5181600" cy="30480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000"/>
            <a:ext cx="5181600" cy="30480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Multiplikationszeichen 8"/>
          <p:cNvSpPr/>
          <p:nvPr/>
        </p:nvSpPr>
        <p:spPr>
          <a:xfrm>
            <a:off x="-43873" y="231481"/>
            <a:ext cx="6945746" cy="6509038"/>
          </a:xfrm>
          <a:prstGeom prst="mathMultiply">
            <a:avLst>
              <a:gd name="adj1" fmla="val 11256"/>
            </a:avLst>
          </a:prstGeom>
          <a:solidFill>
            <a:srgbClr val="971917"/>
          </a:solidFill>
          <a:ln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Breitbild</PresentationFormat>
  <Paragraphs>101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Vorgestellte Visualisierungskonzepte</vt:lpstr>
      <vt:lpstr>Veränderungen</vt:lpstr>
      <vt:lpstr>Neue Visualisierungskonzepte</vt:lpstr>
      <vt:lpstr>Wechsel des Grundansatzes</vt:lpstr>
      <vt:lpstr>Systemübersicht</vt:lpstr>
      <vt:lpstr>Umstellung auf User Stories</vt:lpstr>
      <vt:lpstr>Fallstudie 1 – „Explorer“</vt:lpstr>
      <vt:lpstr>Entwurf</vt:lpstr>
      <vt:lpstr>Teilfazit „Explorer“</vt:lpstr>
      <vt:lpstr>Fallstudie 2 – „Bubbles“</vt:lpstr>
      <vt:lpstr>Entwurf</vt:lpstr>
      <vt:lpstr>Teilfazit „Bubbles“</vt:lpstr>
      <vt:lpstr>Live-Demo und Fazit</vt:lpstr>
      <vt:lpstr>PowerPoint-Präsentation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178</cp:revision>
  <dcterms:created xsi:type="dcterms:W3CDTF">2016-11-14T16:17:16Z</dcterms:created>
  <dcterms:modified xsi:type="dcterms:W3CDTF">2017-01-22T17:14:08Z</dcterms:modified>
</cp:coreProperties>
</file>