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  <p:sldMasterId id="2147483707" r:id="rId6"/>
  </p:sldMasterIdLst>
  <p:notesMasterIdLst>
    <p:notesMasterId r:id="rId27"/>
  </p:notesMasterIdLst>
  <p:handoutMasterIdLst>
    <p:handoutMasterId r:id="rId28"/>
  </p:handoutMasterIdLst>
  <p:sldIdLst>
    <p:sldId id="293" r:id="rId7"/>
    <p:sldId id="306" r:id="rId8"/>
    <p:sldId id="307" r:id="rId9"/>
    <p:sldId id="312" r:id="rId10"/>
    <p:sldId id="317" r:id="rId11"/>
    <p:sldId id="319" r:id="rId12"/>
    <p:sldId id="308" r:id="rId13"/>
    <p:sldId id="313" r:id="rId14"/>
    <p:sldId id="320" r:id="rId15"/>
    <p:sldId id="322" r:id="rId16"/>
    <p:sldId id="321" r:id="rId17"/>
    <p:sldId id="309" r:id="rId18"/>
    <p:sldId id="314" r:id="rId19"/>
    <p:sldId id="323" r:id="rId20"/>
    <p:sldId id="310" r:id="rId21"/>
    <p:sldId id="318" r:id="rId22"/>
    <p:sldId id="325" r:id="rId23"/>
    <p:sldId id="311" r:id="rId24"/>
    <p:sldId id="316" r:id="rId25"/>
    <p:sldId id="27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A6A6A6"/>
    <a:srgbClr val="3E3E3E"/>
    <a:srgbClr val="9A2120"/>
    <a:srgbClr val="E7E6E6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1780" autoAdjust="0"/>
  </p:normalViewPr>
  <p:slideViewPr>
    <p:cSldViewPr snapToGrid="0">
      <p:cViewPr varScale="1">
        <p:scale>
          <a:sx n="69" d="100"/>
          <a:sy n="69" d="100"/>
        </p:scale>
        <p:origin x="188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6DBA4E0F-9AB4-417A-BAB0-BD2998AE047C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BF31F1A-D65D-407B-AFFA-C1477929DF86}" type="parTrans" cxnId="{34753739-7E7C-45FA-BEB6-4C7A7713A3ED}">
      <dgm:prSet/>
      <dgm:spPr/>
    </dgm:pt>
    <dgm:pt modelId="{25B9C40F-6A17-48A0-815D-C59C690D439B}" type="sibTrans" cxnId="{34753739-7E7C-45FA-BEB6-4C7A7713A3ED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00B0DC2-07EA-4996-9DE9-F5D80965A51C}" type="pres">
      <dgm:prSet presAssocID="{0D639B99-DF7C-4EE8-BB33-94D79B8695A4}" presName="parTxOnlySpace" presStyleCnt="0"/>
      <dgm:spPr/>
    </dgm:pt>
    <dgm:pt modelId="{534F45A4-7A18-4428-B2AC-B8559A21B4FC}" type="pres">
      <dgm:prSet presAssocID="{6DBA4E0F-9AB4-417A-BAB0-BD2998AE047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8576CC28-9F2D-4081-8BFD-B615BCFCC729}" type="presOf" srcId="{6DBA4E0F-9AB4-417A-BAB0-BD2998AE047C}" destId="{534F45A4-7A18-4428-B2AC-B8559A21B4FC}" srcOrd="0" destOrd="0" presId="urn:microsoft.com/office/officeart/2005/8/layout/chevron1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34753739-7E7C-45FA-BEB6-4C7A7713A3ED}" srcId="{43E2B7A1-61E9-401B-A103-35447287B830}" destId="{6DBA4E0F-9AB4-417A-BAB0-BD2998AE047C}" srcOrd="4" destOrd="0" parTransId="{BBF31F1A-D65D-407B-AFFA-C1477929DF86}" sibTransId="{25B9C40F-6A17-48A0-815D-C59C690D439B}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  <dgm:cxn modelId="{3DB40DAC-D244-4DE2-A16E-0B203B3CCF46}" type="presParOf" srcId="{364A076C-A699-46C5-9AEC-AB4BCAB43E30}" destId="{400B0DC2-07EA-4996-9DE9-F5D80965A51C}" srcOrd="7" destOrd="0" presId="urn:microsoft.com/office/officeart/2005/8/layout/chevron1"/>
    <dgm:cxn modelId="{74BEE28B-5A56-4106-9DF4-97487505B9BF}" type="presParOf" srcId="{364A076C-A699-46C5-9AEC-AB4BCAB43E30}" destId="{534F45A4-7A18-4428-B2AC-B8559A21B4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FD5E0741-FA64-46D7-AFEB-24DAD5B2B0A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F906B349-E2E6-42A3-9165-4D324AD22A30}" type="parTrans" cxnId="{2FD0916E-25AD-4056-9198-A85828860282}">
      <dgm:prSet/>
      <dgm:spPr/>
    </dgm:pt>
    <dgm:pt modelId="{3D7BF604-A829-41EB-81A7-AFD638E42082}" type="sibTrans" cxnId="{2FD0916E-25AD-4056-9198-A85828860282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A5C89C3-B2A6-4184-929E-1366D8C3E9C3}" type="pres">
      <dgm:prSet presAssocID="{0D639B99-DF7C-4EE8-BB33-94D79B8695A4}" presName="parTxOnlySpace" presStyleCnt="0"/>
      <dgm:spPr/>
    </dgm:pt>
    <dgm:pt modelId="{FB22FCAD-F17A-46F0-B4D6-E9D611223506}" type="pres">
      <dgm:prSet presAssocID="{FD5E0741-FA64-46D7-AFEB-24DAD5B2B0A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2FD0916E-25AD-4056-9198-A85828860282}" srcId="{43E2B7A1-61E9-401B-A103-35447287B830}" destId="{FD5E0741-FA64-46D7-AFEB-24DAD5B2B0A2}" srcOrd="4" destOrd="0" parTransId="{F906B349-E2E6-42A3-9165-4D324AD22A30}" sibTransId="{3D7BF604-A829-41EB-81A7-AFD638E42082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1B313D54-9B42-4184-91F7-6593AA3B55A4}" type="presOf" srcId="{FD5E0741-FA64-46D7-AFEB-24DAD5B2B0A2}" destId="{FB22FCAD-F17A-46F0-B4D6-E9D611223506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  <dgm:cxn modelId="{D927BC6A-42A1-4D33-B63D-E74B3A2D19E1}" type="presParOf" srcId="{364A076C-A699-46C5-9AEC-AB4BCAB43E30}" destId="{6A5C89C3-B2A6-4184-929E-1366D8C3E9C3}" srcOrd="7" destOrd="0" presId="urn:microsoft.com/office/officeart/2005/8/layout/chevron1"/>
    <dgm:cxn modelId="{DAA88586-5A6F-4837-96C6-A767F4B647F9}" type="presParOf" srcId="{364A076C-A699-46C5-9AEC-AB4BCAB43E30}" destId="{FB22FCAD-F17A-46F0-B4D6-E9D61122350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7690DA45-5389-452C-9C5C-D94AF149D83E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76F3A0B-BC98-4ECB-AABB-135CDF370858}" type="parTrans" cxnId="{F64E71EB-B378-4322-81D9-D6D5E3F212A7}">
      <dgm:prSet/>
      <dgm:spPr/>
      <dgm:t>
        <a:bodyPr/>
        <a:lstStyle/>
        <a:p>
          <a:endParaRPr lang="de-DE"/>
        </a:p>
      </dgm:t>
    </dgm:pt>
    <dgm:pt modelId="{DD4BF767-CFB6-46EE-9096-A2CEAC77D194}" type="sibTrans" cxnId="{F64E71EB-B378-4322-81D9-D6D5E3F212A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9F0FB44-B3D1-487B-A9F3-AE01528470ED}" type="pres">
      <dgm:prSet presAssocID="{0D639B99-DF7C-4EE8-BB33-94D79B8695A4}" presName="parTxOnlySpace" presStyleCnt="0"/>
      <dgm:spPr/>
    </dgm:pt>
    <dgm:pt modelId="{F030B5F4-7069-4A7C-8381-5DAA65062B89}" type="pres">
      <dgm:prSet presAssocID="{7690DA45-5389-452C-9C5C-D94AF149D83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2C387D56-1D2A-40B5-92A9-B6FF3DCE7F10}" type="presOf" srcId="{7690DA45-5389-452C-9C5C-D94AF149D83E}" destId="{F030B5F4-7069-4A7C-8381-5DAA65062B89}" srcOrd="0" destOrd="0" presId="urn:microsoft.com/office/officeart/2005/8/layout/chevron1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F64E71EB-B378-4322-81D9-D6D5E3F212A7}" srcId="{43E2B7A1-61E9-401B-A103-35447287B830}" destId="{7690DA45-5389-452C-9C5C-D94AF149D83E}" srcOrd="4" destOrd="0" parTransId="{B76F3A0B-BC98-4ECB-AABB-135CDF370858}" sibTransId="{DD4BF767-CFB6-46EE-9096-A2CEAC77D194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  <dgm:cxn modelId="{05A9868E-473F-47F3-94E8-7B1E9DC4D055}" type="presParOf" srcId="{364A076C-A699-46C5-9AEC-AB4BCAB43E30}" destId="{D9F0FB44-B3D1-487B-A9F3-AE01528470ED}" srcOrd="7" destOrd="0" presId="urn:microsoft.com/office/officeart/2005/8/layout/chevron1"/>
    <dgm:cxn modelId="{AB303EFC-34E3-44D0-95E1-564F5EA1C21B}" type="presParOf" srcId="{364A076C-A699-46C5-9AEC-AB4BCAB43E30}" destId="{F030B5F4-7069-4A7C-8381-5DAA65062B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</a:t>
          </a:r>
          <a:br>
            <a:rPr lang="de-DE" dirty="0"/>
          </a:br>
          <a:r>
            <a:rPr lang="de-DE" dirty="0"/>
            <a:t>Phase 1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18E79364-485C-4E2E-9F27-C66EEB9262E5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534F45A4-7A18-4428-B2AC-B8559A21B4FC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B22FCAD-F17A-46F0-B4D6-E9D611223506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030B5F4-7069-4A7C-8381-5DAA65062B89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Rückblick</a:t>
          </a:r>
          <a:br>
            <a:rPr lang="de-DE" sz="2000" kern="1200" dirty="0"/>
          </a:br>
          <a:r>
            <a:rPr lang="de-DE" sz="2000" kern="1200" dirty="0"/>
            <a:t>Phase 1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Veränderungen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1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2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eine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-Applikation mit vorgeschalteter Landingpage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Das System wird in JavaScript und HTML &amp; CSS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auf Frameworks u.a. </a:t>
            </a:r>
            <a:r>
              <a:rPr lang="de-DE" dirty="0" err="1">
                <a:sym typeface="Wingdings" panose="05000000000000000000" pitchFamily="2" charset="2"/>
              </a:rPr>
              <a:t>jQuery</a:t>
            </a:r>
            <a:r>
              <a:rPr lang="de-DE" dirty="0">
                <a:sym typeface="Wingdings" panose="05000000000000000000" pitchFamily="2" charset="2"/>
              </a:rPr>
              <a:t> zurückgegriffen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59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meisten der erdachten Visualisierungskonzepte erhielten kaum Framework-Unterstützung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Review-Gespräch mit Herrn Rathke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Zwei neue Ansätze entwickelt: Explorer und </a:t>
            </a:r>
            <a:r>
              <a:rPr lang="de-DE" dirty="0" err="1">
                <a:sym typeface="Wingdings" panose="05000000000000000000" pitchFamily="2" charset="2"/>
              </a:rPr>
              <a:t>Bubbles</a:t>
            </a:r>
            <a:r>
              <a:rPr lang="de-DE" dirty="0">
                <a:sym typeface="Wingdings" panose="05000000000000000000" pitchFamily="2" charset="2"/>
              </a:rPr>
              <a:t>, die gleich genauer vorgestellt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6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Entwicklung mit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 Ansatz begonnen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06.01.2017 Email Google: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-API mit sofortiger Wirkung geschlossen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Erzwungener Rückgriff auf getrennten Ansatz, weil einzig verbliebener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Applikation wird direkt in Link-Landingpage eingebettet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DIREKTE VERBINDUNG MEHR ZU HANGOUTS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Freier, weniger Bindungen an Google-Richtlinien und theoretische Unabhängigkeit vom Gesprächstool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47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Anmerkung: Hier vielleicht nochmal Grafiken der gewählten Lösungen einfügen, damit Grafik reinkommt?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525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84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54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01767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436787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226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502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4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535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2589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diagramData" Target="../diagrams/data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1.png"/><Relationship Id="rId17" Type="http://schemas.microsoft.com/office/2007/relationships/diagramDrawing" Target="../diagrams/drawing5.xml"/><Relationship Id="rId2" Type="http://schemas.openxmlformats.org/officeDocument/2006/relationships/slideLayout" Target="../slideLayouts/slideLayout5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5" Type="http://schemas.openxmlformats.org/officeDocument/2006/relationships/diagramQuickStyle" Target="../diagrams/quickStyle5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diagramLayout" Target="../diagrams/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97270969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80961391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262264115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46336771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061109577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8054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oxsacktest.shop/Cloud/bubble/index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Abschlusspräsentation </a:t>
            </a:r>
            <a:br>
              <a:rPr lang="de-DE" b="1" dirty="0"/>
            </a:br>
            <a:r>
              <a:rPr lang="de-DE" b="1" dirty="0"/>
              <a:t>Cloud-Projekt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Challenge 5: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3" y="6169353"/>
            <a:ext cx="2008262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Systemübersicht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2056" name="Picture 8" descr="Systemübersicht neu korrigier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62000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ystemübersicht al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61999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781272" y="5061528"/>
            <a:ext cx="32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als </a:t>
            </a:r>
            <a:r>
              <a:rPr lang="de-DE" sz="2400" dirty="0" err="1"/>
              <a:t>Hangouts</a:t>
            </a:r>
            <a:r>
              <a:rPr lang="de-DE" sz="2400" dirty="0"/>
              <a:t>-Applikation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828481" y="5061528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alleinstehend</a:t>
            </a:r>
          </a:p>
        </p:txBody>
      </p:sp>
    </p:spTree>
    <p:extLst>
      <p:ext uri="{BB962C8B-B14F-4D97-AF65-F5344CB8AC3E}">
        <p14:creationId xmlns:p14="http://schemas.microsoft.com/office/powerpoint/2010/main" val="14320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Umstellung auf User Stories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reeform 18"/>
          <p:cNvSpPr>
            <a:spLocks noChangeAspect="1" noEditPoints="1"/>
          </p:cNvSpPr>
          <p:nvPr/>
        </p:nvSpPr>
        <p:spPr bwMode="auto">
          <a:xfrm>
            <a:off x="3367970" y="2733628"/>
            <a:ext cx="814980" cy="1080000"/>
          </a:xfrm>
          <a:custGeom>
            <a:avLst/>
            <a:gdLst>
              <a:gd name="T0" fmla="*/ 0 w 62"/>
              <a:gd name="T1" fmla="*/ 41 h 82"/>
              <a:gd name="T2" fmla="*/ 1 w 62"/>
              <a:gd name="T3" fmla="*/ 35 h 82"/>
              <a:gd name="T4" fmla="*/ 2 w 62"/>
              <a:gd name="T5" fmla="*/ 29 h 82"/>
              <a:gd name="T6" fmla="*/ 5 w 62"/>
              <a:gd name="T7" fmla="*/ 24 h 82"/>
              <a:gd name="T8" fmla="*/ 9 w 62"/>
              <a:gd name="T9" fmla="*/ 19 h 82"/>
              <a:gd name="T10" fmla="*/ 19 w 62"/>
              <a:gd name="T11" fmla="*/ 13 h 82"/>
              <a:gd name="T12" fmla="*/ 31 w 62"/>
              <a:gd name="T13" fmla="*/ 10 h 82"/>
              <a:gd name="T14" fmla="*/ 31 w 62"/>
              <a:gd name="T15" fmla="*/ 0 h 82"/>
              <a:gd name="T16" fmla="*/ 57 w 62"/>
              <a:gd name="T17" fmla="*/ 16 h 82"/>
              <a:gd name="T18" fmla="*/ 31 w 62"/>
              <a:gd name="T19" fmla="*/ 32 h 82"/>
              <a:gd name="T20" fmla="*/ 31 w 62"/>
              <a:gd name="T21" fmla="*/ 22 h 82"/>
              <a:gd name="T22" fmla="*/ 17 w 62"/>
              <a:gd name="T23" fmla="*/ 28 h 82"/>
              <a:gd name="T24" fmla="*/ 12 w 62"/>
              <a:gd name="T25" fmla="*/ 41 h 82"/>
              <a:gd name="T26" fmla="*/ 13 w 62"/>
              <a:gd name="T27" fmla="*/ 48 h 82"/>
              <a:gd name="T28" fmla="*/ 3 w 62"/>
              <a:gd name="T29" fmla="*/ 54 h 82"/>
              <a:gd name="T30" fmla="*/ 0 w 62"/>
              <a:gd name="T31" fmla="*/ 41 h 82"/>
              <a:gd name="T32" fmla="*/ 5 w 62"/>
              <a:gd name="T33" fmla="*/ 66 h 82"/>
              <a:gd name="T34" fmla="*/ 31 w 62"/>
              <a:gd name="T35" fmla="*/ 51 h 82"/>
              <a:gd name="T36" fmla="*/ 31 w 62"/>
              <a:gd name="T37" fmla="*/ 61 h 82"/>
              <a:gd name="T38" fmla="*/ 45 w 62"/>
              <a:gd name="T39" fmla="*/ 55 h 82"/>
              <a:gd name="T40" fmla="*/ 50 w 62"/>
              <a:gd name="T41" fmla="*/ 41 h 82"/>
              <a:gd name="T42" fmla="*/ 49 w 62"/>
              <a:gd name="T43" fmla="*/ 35 h 82"/>
              <a:gd name="T44" fmla="*/ 59 w 62"/>
              <a:gd name="T45" fmla="*/ 29 h 82"/>
              <a:gd name="T46" fmla="*/ 62 w 62"/>
              <a:gd name="T47" fmla="*/ 41 h 82"/>
              <a:gd name="T48" fmla="*/ 61 w 62"/>
              <a:gd name="T49" fmla="*/ 47 h 82"/>
              <a:gd name="T50" fmla="*/ 59 w 62"/>
              <a:gd name="T51" fmla="*/ 53 h 82"/>
              <a:gd name="T52" fmla="*/ 56 w 62"/>
              <a:gd name="T53" fmla="*/ 59 h 82"/>
              <a:gd name="T54" fmla="*/ 53 w 62"/>
              <a:gd name="T55" fmla="*/ 63 h 82"/>
              <a:gd name="T56" fmla="*/ 43 w 62"/>
              <a:gd name="T57" fmla="*/ 70 h 82"/>
              <a:gd name="T58" fmla="*/ 31 w 62"/>
              <a:gd name="T59" fmla="*/ 72 h 82"/>
              <a:gd name="T60" fmla="*/ 31 w 62"/>
              <a:gd name="T61" fmla="*/ 82 h 82"/>
              <a:gd name="T62" fmla="*/ 5 w 62"/>
              <a:gd name="T63" fmla="*/ 66 h 82"/>
              <a:gd name="T64" fmla="*/ 5 w 62"/>
              <a:gd name="T65" fmla="*/ 6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" h="82">
                <a:moveTo>
                  <a:pt x="0" y="41"/>
                </a:moveTo>
                <a:cubicBezTo>
                  <a:pt x="0" y="39"/>
                  <a:pt x="0" y="37"/>
                  <a:pt x="1" y="35"/>
                </a:cubicBezTo>
                <a:cubicBezTo>
                  <a:pt x="1" y="33"/>
                  <a:pt x="2" y="31"/>
                  <a:pt x="2" y="29"/>
                </a:cubicBezTo>
                <a:cubicBezTo>
                  <a:pt x="3" y="27"/>
                  <a:pt x="4" y="26"/>
                  <a:pt x="5" y="24"/>
                </a:cubicBezTo>
                <a:cubicBezTo>
                  <a:pt x="6" y="22"/>
                  <a:pt x="8" y="21"/>
                  <a:pt x="9" y="19"/>
                </a:cubicBezTo>
                <a:cubicBezTo>
                  <a:pt x="12" y="16"/>
                  <a:pt x="15" y="14"/>
                  <a:pt x="19" y="13"/>
                </a:cubicBezTo>
                <a:cubicBezTo>
                  <a:pt x="23" y="11"/>
                  <a:pt x="26" y="10"/>
                  <a:pt x="3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57" y="16"/>
                  <a:pt x="57" y="16"/>
                  <a:pt x="57" y="16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22"/>
                  <a:pt x="31" y="22"/>
                  <a:pt x="31" y="22"/>
                </a:cubicBezTo>
                <a:cubicBezTo>
                  <a:pt x="26" y="22"/>
                  <a:pt x="21" y="24"/>
                  <a:pt x="17" y="28"/>
                </a:cubicBezTo>
                <a:cubicBezTo>
                  <a:pt x="13" y="31"/>
                  <a:pt x="12" y="36"/>
                  <a:pt x="12" y="41"/>
                </a:cubicBezTo>
                <a:cubicBezTo>
                  <a:pt x="12" y="44"/>
                  <a:pt x="12" y="46"/>
                  <a:pt x="13" y="48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0"/>
                  <a:pt x="0" y="46"/>
                  <a:pt x="0" y="41"/>
                </a:cubicBezTo>
                <a:close/>
                <a:moveTo>
                  <a:pt x="5" y="66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41" y="59"/>
                  <a:pt x="45" y="55"/>
                </a:cubicBezTo>
                <a:cubicBezTo>
                  <a:pt x="48" y="51"/>
                  <a:pt x="50" y="47"/>
                  <a:pt x="50" y="41"/>
                </a:cubicBezTo>
                <a:cubicBezTo>
                  <a:pt x="50" y="39"/>
                  <a:pt x="50" y="37"/>
                  <a:pt x="49" y="35"/>
                </a:cubicBezTo>
                <a:cubicBezTo>
                  <a:pt x="59" y="29"/>
                  <a:pt x="59" y="29"/>
                  <a:pt x="59" y="29"/>
                </a:cubicBezTo>
                <a:cubicBezTo>
                  <a:pt x="61" y="32"/>
                  <a:pt x="62" y="37"/>
                  <a:pt x="62" y="41"/>
                </a:cubicBezTo>
                <a:cubicBezTo>
                  <a:pt x="62" y="43"/>
                  <a:pt x="62" y="45"/>
                  <a:pt x="61" y="47"/>
                </a:cubicBezTo>
                <a:cubicBezTo>
                  <a:pt x="61" y="50"/>
                  <a:pt x="60" y="51"/>
                  <a:pt x="59" y="53"/>
                </a:cubicBezTo>
                <a:cubicBezTo>
                  <a:pt x="59" y="55"/>
                  <a:pt x="58" y="57"/>
                  <a:pt x="56" y="59"/>
                </a:cubicBezTo>
                <a:cubicBezTo>
                  <a:pt x="55" y="60"/>
                  <a:pt x="54" y="62"/>
                  <a:pt x="53" y="63"/>
                </a:cubicBezTo>
                <a:cubicBezTo>
                  <a:pt x="50" y="66"/>
                  <a:pt x="47" y="68"/>
                  <a:pt x="43" y="70"/>
                </a:cubicBezTo>
                <a:cubicBezTo>
                  <a:pt x="39" y="72"/>
                  <a:pt x="35" y="72"/>
                  <a:pt x="31" y="72"/>
                </a:cubicBezTo>
                <a:cubicBezTo>
                  <a:pt x="31" y="82"/>
                  <a:pt x="31" y="82"/>
                  <a:pt x="31" y="82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6"/>
                  <a:pt x="5" y="66"/>
                  <a:pt x="5" y="66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Freeform 22"/>
          <p:cNvSpPr>
            <a:spLocks noChangeAspect="1" noEditPoints="1"/>
          </p:cNvSpPr>
          <p:nvPr/>
        </p:nvSpPr>
        <p:spPr bwMode="auto">
          <a:xfrm>
            <a:off x="7550920" y="2752677"/>
            <a:ext cx="1273110" cy="1080000"/>
          </a:xfrm>
          <a:custGeom>
            <a:avLst/>
            <a:gdLst>
              <a:gd name="T0" fmla="*/ 77 w 98"/>
              <a:gd name="T1" fmla="*/ 69 h 83"/>
              <a:gd name="T2" fmla="*/ 77 w 98"/>
              <a:gd name="T3" fmla="*/ 80 h 83"/>
              <a:gd name="T4" fmla="*/ 66 w 98"/>
              <a:gd name="T5" fmla="*/ 80 h 83"/>
              <a:gd name="T6" fmla="*/ 45 w 98"/>
              <a:gd name="T7" fmla="*/ 59 h 83"/>
              <a:gd name="T8" fmla="*/ 27 w 98"/>
              <a:gd name="T9" fmla="*/ 81 h 83"/>
              <a:gd name="T10" fmla="*/ 20 w 98"/>
              <a:gd name="T11" fmla="*/ 81 h 83"/>
              <a:gd name="T12" fmla="*/ 15 w 98"/>
              <a:gd name="T13" fmla="*/ 76 h 83"/>
              <a:gd name="T14" fmla="*/ 15 w 98"/>
              <a:gd name="T15" fmla="*/ 70 h 83"/>
              <a:gd name="T16" fmla="*/ 37 w 98"/>
              <a:gd name="T17" fmla="*/ 50 h 83"/>
              <a:gd name="T18" fmla="*/ 26 w 98"/>
              <a:gd name="T19" fmla="*/ 39 h 83"/>
              <a:gd name="T20" fmla="*/ 18 w 98"/>
              <a:gd name="T21" fmla="*/ 36 h 83"/>
              <a:gd name="T22" fmla="*/ 7 w 98"/>
              <a:gd name="T23" fmla="*/ 35 h 83"/>
              <a:gd name="T24" fmla="*/ 0 w 98"/>
              <a:gd name="T25" fmla="*/ 20 h 83"/>
              <a:gd name="T26" fmla="*/ 1 w 98"/>
              <a:gd name="T27" fmla="*/ 19 h 83"/>
              <a:gd name="T28" fmla="*/ 9 w 98"/>
              <a:gd name="T29" fmla="*/ 24 h 83"/>
              <a:gd name="T30" fmla="*/ 17 w 98"/>
              <a:gd name="T31" fmla="*/ 22 h 83"/>
              <a:gd name="T32" fmla="*/ 17 w 98"/>
              <a:gd name="T33" fmla="*/ 12 h 83"/>
              <a:gd name="T34" fmla="*/ 9 w 98"/>
              <a:gd name="T35" fmla="*/ 7 h 83"/>
              <a:gd name="T36" fmla="*/ 10 w 98"/>
              <a:gd name="T37" fmla="*/ 6 h 83"/>
              <a:gd name="T38" fmla="*/ 25 w 98"/>
              <a:gd name="T39" fmla="*/ 6 h 83"/>
              <a:gd name="T40" fmla="*/ 28 w 98"/>
              <a:gd name="T41" fmla="*/ 8 h 83"/>
              <a:gd name="T42" fmla="*/ 32 w 98"/>
              <a:gd name="T43" fmla="*/ 22 h 83"/>
              <a:gd name="T44" fmla="*/ 35 w 98"/>
              <a:gd name="T45" fmla="*/ 30 h 83"/>
              <a:gd name="T46" fmla="*/ 46 w 98"/>
              <a:gd name="T47" fmla="*/ 40 h 83"/>
              <a:gd name="T48" fmla="*/ 58 w 98"/>
              <a:gd name="T49" fmla="*/ 27 h 83"/>
              <a:gd name="T50" fmla="*/ 67 w 98"/>
              <a:gd name="T51" fmla="*/ 37 h 83"/>
              <a:gd name="T52" fmla="*/ 55 w 98"/>
              <a:gd name="T53" fmla="*/ 49 h 83"/>
              <a:gd name="T54" fmla="*/ 77 w 98"/>
              <a:gd name="T55" fmla="*/ 69 h 83"/>
              <a:gd name="T56" fmla="*/ 77 w 98"/>
              <a:gd name="T57" fmla="*/ 69 h 83"/>
              <a:gd name="T58" fmla="*/ 96 w 98"/>
              <a:gd name="T59" fmla="*/ 37 h 83"/>
              <a:gd name="T60" fmla="*/ 89 w 98"/>
              <a:gd name="T61" fmla="*/ 44 h 83"/>
              <a:gd name="T62" fmla="*/ 84 w 98"/>
              <a:gd name="T63" fmla="*/ 44 h 83"/>
              <a:gd name="T64" fmla="*/ 83 w 98"/>
              <a:gd name="T65" fmla="*/ 42 h 83"/>
              <a:gd name="T66" fmla="*/ 82 w 98"/>
              <a:gd name="T67" fmla="*/ 38 h 83"/>
              <a:gd name="T68" fmla="*/ 80 w 98"/>
              <a:gd name="T69" fmla="*/ 34 h 83"/>
              <a:gd name="T70" fmla="*/ 72 w 98"/>
              <a:gd name="T71" fmla="*/ 32 h 83"/>
              <a:gd name="T72" fmla="*/ 69 w 98"/>
              <a:gd name="T73" fmla="*/ 34 h 83"/>
              <a:gd name="T74" fmla="*/ 60 w 98"/>
              <a:gd name="T75" fmla="*/ 25 h 83"/>
              <a:gd name="T76" fmla="*/ 61 w 98"/>
              <a:gd name="T77" fmla="*/ 24 h 83"/>
              <a:gd name="T78" fmla="*/ 63 w 98"/>
              <a:gd name="T79" fmla="*/ 22 h 83"/>
              <a:gd name="T80" fmla="*/ 62 w 98"/>
              <a:gd name="T81" fmla="*/ 16 h 83"/>
              <a:gd name="T82" fmla="*/ 43 w 98"/>
              <a:gd name="T83" fmla="*/ 8 h 83"/>
              <a:gd name="T84" fmla="*/ 43 w 98"/>
              <a:gd name="T85" fmla="*/ 6 h 83"/>
              <a:gd name="T86" fmla="*/ 78 w 98"/>
              <a:gd name="T87" fmla="*/ 13 h 83"/>
              <a:gd name="T88" fmla="*/ 84 w 98"/>
              <a:gd name="T89" fmla="*/ 20 h 83"/>
              <a:gd name="T90" fmla="*/ 87 w 98"/>
              <a:gd name="T91" fmla="*/ 28 h 83"/>
              <a:gd name="T92" fmla="*/ 90 w 98"/>
              <a:gd name="T93" fmla="*/ 30 h 83"/>
              <a:gd name="T94" fmla="*/ 95 w 98"/>
              <a:gd name="T95" fmla="*/ 30 h 83"/>
              <a:gd name="T96" fmla="*/ 96 w 98"/>
              <a:gd name="T97" fmla="*/ 32 h 83"/>
              <a:gd name="T98" fmla="*/ 96 w 98"/>
              <a:gd name="T99" fmla="*/ 37 h 83"/>
              <a:gd name="T100" fmla="*/ 74 w 98"/>
              <a:gd name="T101" fmla="*/ 71 h 83"/>
              <a:gd name="T102" fmla="*/ 68 w 98"/>
              <a:gd name="T103" fmla="*/ 71 h 83"/>
              <a:gd name="T104" fmla="*/ 68 w 98"/>
              <a:gd name="T105" fmla="*/ 77 h 83"/>
              <a:gd name="T106" fmla="*/ 74 w 98"/>
              <a:gd name="T107" fmla="*/ 78 h 83"/>
              <a:gd name="T108" fmla="*/ 74 w 98"/>
              <a:gd name="T109" fmla="*/ 7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3">
                <a:moveTo>
                  <a:pt x="77" y="69"/>
                </a:moveTo>
                <a:cubicBezTo>
                  <a:pt x="80" y="72"/>
                  <a:pt x="80" y="77"/>
                  <a:pt x="77" y="80"/>
                </a:cubicBezTo>
                <a:cubicBezTo>
                  <a:pt x="74" y="83"/>
                  <a:pt x="69" y="83"/>
                  <a:pt x="66" y="80"/>
                </a:cubicBezTo>
                <a:cubicBezTo>
                  <a:pt x="45" y="59"/>
                  <a:pt x="45" y="59"/>
                  <a:pt x="45" y="59"/>
                </a:cubicBezTo>
                <a:cubicBezTo>
                  <a:pt x="27" y="81"/>
                  <a:pt x="27" y="81"/>
                  <a:pt x="27" y="81"/>
                </a:cubicBezTo>
                <a:cubicBezTo>
                  <a:pt x="25" y="83"/>
                  <a:pt x="22" y="83"/>
                  <a:pt x="20" y="81"/>
                </a:cubicBezTo>
                <a:cubicBezTo>
                  <a:pt x="15" y="76"/>
                  <a:pt x="15" y="76"/>
                  <a:pt x="15" y="76"/>
                </a:cubicBezTo>
                <a:cubicBezTo>
                  <a:pt x="13" y="75"/>
                  <a:pt x="13" y="71"/>
                  <a:pt x="15" y="70"/>
                </a:cubicBezTo>
                <a:cubicBezTo>
                  <a:pt x="37" y="50"/>
                  <a:pt x="37" y="50"/>
                  <a:pt x="37" y="50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6"/>
                  <a:pt x="20" y="35"/>
                  <a:pt x="18" y="36"/>
                </a:cubicBezTo>
                <a:cubicBezTo>
                  <a:pt x="15" y="37"/>
                  <a:pt x="11" y="37"/>
                  <a:pt x="7" y="35"/>
                </a:cubicBezTo>
                <a:cubicBezTo>
                  <a:pt x="0" y="30"/>
                  <a:pt x="0" y="20"/>
                  <a:pt x="0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8" y="24"/>
                  <a:pt x="9" y="24"/>
                </a:cubicBezTo>
                <a:cubicBezTo>
                  <a:pt x="10" y="25"/>
                  <a:pt x="14" y="27"/>
                  <a:pt x="17" y="22"/>
                </a:cubicBezTo>
                <a:cubicBezTo>
                  <a:pt x="21" y="16"/>
                  <a:pt x="18" y="13"/>
                  <a:pt x="17" y="12"/>
                </a:cubicBezTo>
                <a:cubicBezTo>
                  <a:pt x="16" y="12"/>
                  <a:pt x="9" y="7"/>
                  <a:pt x="9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8" y="2"/>
                  <a:pt x="25" y="6"/>
                </a:cubicBezTo>
                <a:cubicBezTo>
                  <a:pt x="25" y="6"/>
                  <a:pt x="27" y="8"/>
                  <a:pt x="28" y="8"/>
                </a:cubicBezTo>
                <a:cubicBezTo>
                  <a:pt x="33" y="13"/>
                  <a:pt x="33" y="17"/>
                  <a:pt x="32" y="22"/>
                </a:cubicBezTo>
                <a:cubicBezTo>
                  <a:pt x="31" y="25"/>
                  <a:pt x="32" y="27"/>
                  <a:pt x="35" y="30"/>
                </a:cubicBezTo>
                <a:cubicBezTo>
                  <a:pt x="46" y="40"/>
                  <a:pt x="46" y="40"/>
                  <a:pt x="46" y="40"/>
                </a:cubicBezTo>
                <a:cubicBezTo>
                  <a:pt x="58" y="27"/>
                  <a:pt x="58" y="27"/>
                  <a:pt x="58" y="27"/>
                </a:cubicBezTo>
                <a:cubicBezTo>
                  <a:pt x="67" y="37"/>
                  <a:pt x="67" y="37"/>
                  <a:pt x="67" y="37"/>
                </a:cubicBezTo>
                <a:cubicBezTo>
                  <a:pt x="55" y="49"/>
                  <a:pt x="55" y="49"/>
                  <a:pt x="55" y="4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69"/>
                  <a:pt x="77" y="69"/>
                </a:cubicBezTo>
                <a:close/>
                <a:moveTo>
                  <a:pt x="96" y="37"/>
                </a:moveTo>
                <a:cubicBezTo>
                  <a:pt x="89" y="44"/>
                  <a:pt x="89" y="44"/>
                  <a:pt x="89" y="44"/>
                </a:cubicBezTo>
                <a:cubicBezTo>
                  <a:pt x="88" y="45"/>
                  <a:pt x="86" y="45"/>
                  <a:pt x="84" y="44"/>
                </a:cubicBezTo>
                <a:cubicBezTo>
                  <a:pt x="83" y="42"/>
                  <a:pt x="83" y="42"/>
                  <a:pt x="83" y="42"/>
                </a:cubicBezTo>
                <a:cubicBezTo>
                  <a:pt x="82" y="41"/>
                  <a:pt x="81" y="39"/>
                  <a:pt x="82" y="38"/>
                </a:cubicBezTo>
                <a:cubicBezTo>
                  <a:pt x="83" y="38"/>
                  <a:pt x="83" y="36"/>
                  <a:pt x="80" y="34"/>
                </a:cubicBezTo>
                <a:cubicBezTo>
                  <a:pt x="77" y="30"/>
                  <a:pt x="73" y="30"/>
                  <a:pt x="72" y="32"/>
                </a:cubicBezTo>
                <a:cubicBezTo>
                  <a:pt x="71" y="32"/>
                  <a:pt x="69" y="34"/>
                  <a:pt x="69" y="34"/>
                </a:cubicBezTo>
                <a:cubicBezTo>
                  <a:pt x="60" y="25"/>
                  <a:pt x="60" y="25"/>
                  <a:pt x="60" y="25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2" y="23"/>
                  <a:pt x="63" y="22"/>
                </a:cubicBezTo>
                <a:cubicBezTo>
                  <a:pt x="66" y="20"/>
                  <a:pt x="62" y="16"/>
                  <a:pt x="62" y="16"/>
                </a:cubicBezTo>
                <a:cubicBezTo>
                  <a:pt x="54" y="8"/>
                  <a:pt x="43" y="8"/>
                  <a:pt x="43" y="8"/>
                </a:cubicBezTo>
                <a:cubicBezTo>
                  <a:pt x="43" y="6"/>
                  <a:pt x="43" y="6"/>
                  <a:pt x="43" y="6"/>
                </a:cubicBezTo>
                <a:cubicBezTo>
                  <a:pt x="66" y="0"/>
                  <a:pt x="74" y="10"/>
                  <a:pt x="78" y="13"/>
                </a:cubicBezTo>
                <a:cubicBezTo>
                  <a:pt x="80" y="16"/>
                  <a:pt x="83" y="19"/>
                  <a:pt x="84" y="20"/>
                </a:cubicBezTo>
                <a:cubicBezTo>
                  <a:pt x="86" y="21"/>
                  <a:pt x="84" y="26"/>
                  <a:pt x="87" y="28"/>
                </a:cubicBezTo>
                <a:cubicBezTo>
                  <a:pt x="88" y="29"/>
                  <a:pt x="89" y="30"/>
                  <a:pt x="90" y="30"/>
                </a:cubicBezTo>
                <a:cubicBezTo>
                  <a:pt x="92" y="29"/>
                  <a:pt x="94" y="29"/>
                  <a:pt x="95" y="30"/>
                </a:cubicBezTo>
                <a:cubicBezTo>
                  <a:pt x="96" y="32"/>
                  <a:pt x="96" y="32"/>
                  <a:pt x="96" y="32"/>
                </a:cubicBezTo>
                <a:cubicBezTo>
                  <a:pt x="98" y="33"/>
                  <a:pt x="98" y="36"/>
                  <a:pt x="96" y="37"/>
                </a:cubicBezTo>
                <a:close/>
                <a:moveTo>
                  <a:pt x="74" y="71"/>
                </a:moveTo>
                <a:cubicBezTo>
                  <a:pt x="73" y="70"/>
                  <a:pt x="70" y="70"/>
                  <a:pt x="68" y="71"/>
                </a:cubicBezTo>
                <a:cubicBezTo>
                  <a:pt x="67" y="73"/>
                  <a:pt x="67" y="76"/>
                  <a:pt x="68" y="77"/>
                </a:cubicBezTo>
                <a:cubicBezTo>
                  <a:pt x="70" y="79"/>
                  <a:pt x="73" y="79"/>
                  <a:pt x="74" y="78"/>
                </a:cubicBezTo>
                <a:cubicBezTo>
                  <a:pt x="76" y="76"/>
                  <a:pt x="76" y="73"/>
                  <a:pt x="74" y="71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60073" y="4012513"/>
            <a:ext cx="2219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Agile </a:t>
            </a:r>
            <a:br>
              <a:rPr lang="de-DE" sz="2400" dirty="0"/>
            </a:br>
            <a:r>
              <a:rPr lang="de-DE" sz="2400" dirty="0"/>
              <a:t>Vorgehensweise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93934" y="4006932"/>
            <a:ext cx="19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Grundlage für </a:t>
            </a:r>
            <a:br>
              <a:rPr lang="de-DE" sz="2400" dirty="0"/>
            </a:br>
            <a:r>
              <a:rPr lang="de-DE" sz="2400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39354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1 – „Explorer“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7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14" y="1507218"/>
            <a:ext cx="7727373" cy="454551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5011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„Explorer“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838200" y="3240000"/>
            <a:ext cx="5181600" cy="2988000"/>
          </a:xfrm>
        </p:spPr>
        <p:txBody>
          <a:bodyPr/>
          <a:lstStyle/>
          <a:p>
            <a:r>
              <a:rPr lang="de-DE" dirty="0"/>
              <a:t>strukturierte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Darstellung des Pfads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6172200" y="3240000"/>
            <a:ext cx="5181600" cy="2988000"/>
          </a:xfrm>
        </p:spPr>
        <p:txBody>
          <a:bodyPr/>
          <a:lstStyle/>
          <a:p>
            <a:r>
              <a:rPr lang="de-DE" dirty="0"/>
              <a:t>keine einheitliche Einbindung aller Vorschlagstypen</a:t>
            </a:r>
          </a:p>
          <a:p>
            <a:r>
              <a:rPr lang="de-DE" dirty="0"/>
              <a:t>eher altmodisch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2 –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4698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0" y="1508400"/>
            <a:ext cx="7672020" cy="45468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58179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3239999"/>
            <a:ext cx="5181600" cy="2988000"/>
          </a:xfrm>
        </p:spPr>
        <p:txBody>
          <a:bodyPr/>
          <a:lstStyle/>
          <a:p>
            <a:r>
              <a:rPr lang="de-DE" dirty="0"/>
              <a:t>ansprechende, innovative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gleiche Darstellung für jeden Vorschlagstyp</a:t>
            </a:r>
          </a:p>
          <a:p>
            <a:r>
              <a:rPr lang="de-DE" dirty="0"/>
              <a:t>automatische </a:t>
            </a:r>
            <a:r>
              <a:rPr lang="de-DE" dirty="0" err="1"/>
              <a:t>Historieerstellung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72200" y="3239999"/>
            <a:ext cx="5181600" cy="2988000"/>
          </a:xfrm>
        </p:spPr>
        <p:txBody>
          <a:bodyPr/>
          <a:lstStyle/>
          <a:p>
            <a:r>
              <a:rPr lang="de-DE" dirty="0"/>
              <a:t>keine Darstellung des Pfads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1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 und 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784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891279" y="1578845"/>
            <a:ext cx="2409442" cy="2039886"/>
            <a:chOff x="4891279" y="1578845"/>
            <a:chExt cx="2409442" cy="2039886"/>
          </a:xfrm>
        </p:grpSpPr>
        <p:sp>
          <p:nvSpPr>
            <p:cNvPr id="6" name="Freeform 480">
              <a:hlinkClick r:id="rId3"/>
            </p:cNvPr>
            <p:cNvSpPr>
              <a:spLocks noChangeAspect="1"/>
            </p:cNvSpPr>
            <p:nvPr/>
          </p:nvSpPr>
          <p:spPr bwMode="auto">
            <a:xfrm>
              <a:off x="4928094" y="1578845"/>
              <a:ext cx="2335812" cy="1332000"/>
            </a:xfrm>
            <a:custGeom>
              <a:avLst/>
              <a:gdLst>
                <a:gd name="T0" fmla="*/ 104 w 109"/>
                <a:gd name="T1" fmla="*/ 32 h 62"/>
                <a:gd name="T2" fmla="*/ 91 w 109"/>
                <a:gd name="T3" fmla="*/ 27 h 62"/>
                <a:gd name="T4" fmla="*/ 88 w 109"/>
                <a:gd name="T5" fmla="*/ 27 h 62"/>
                <a:gd name="T6" fmla="*/ 87 w 109"/>
                <a:gd name="T7" fmla="*/ 27 h 62"/>
                <a:gd name="T8" fmla="*/ 87 w 109"/>
                <a:gd name="T9" fmla="*/ 26 h 62"/>
                <a:gd name="T10" fmla="*/ 56 w 109"/>
                <a:gd name="T11" fmla="*/ 0 h 62"/>
                <a:gd name="T12" fmla="*/ 27 w 109"/>
                <a:gd name="T13" fmla="*/ 19 h 62"/>
                <a:gd name="T14" fmla="*/ 26 w 109"/>
                <a:gd name="T15" fmla="*/ 20 h 62"/>
                <a:gd name="T16" fmla="*/ 25 w 109"/>
                <a:gd name="T17" fmla="*/ 20 h 62"/>
                <a:gd name="T18" fmla="*/ 21 w 109"/>
                <a:gd name="T19" fmla="*/ 19 h 62"/>
                <a:gd name="T20" fmla="*/ 6 w 109"/>
                <a:gd name="T21" fmla="*/ 26 h 62"/>
                <a:gd name="T22" fmla="*/ 0 w 109"/>
                <a:gd name="T23" fmla="*/ 41 h 62"/>
                <a:gd name="T24" fmla="*/ 21 w 109"/>
                <a:gd name="T25" fmla="*/ 62 h 62"/>
                <a:gd name="T26" fmla="*/ 22 w 109"/>
                <a:gd name="T27" fmla="*/ 62 h 62"/>
                <a:gd name="T28" fmla="*/ 91 w 109"/>
                <a:gd name="T29" fmla="*/ 62 h 62"/>
                <a:gd name="T30" fmla="*/ 91 w 109"/>
                <a:gd name="T31" fmla="*/ 62 h 62"/>
                <a:gd name="T32" fmla="*/ 109 w 109"/>
                <a:gd name="T33" fmla="*/ 44 h 62"/>
                <a:gd name="T34" fmla="*/ 104 w 109"/>
                <a:gd name="T35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62">
                  <a:moveTo>
                    <a:pt x="104" y="32"/>
                  </a:moveTo>
                  <a:cubicBezTo>
                    <a:pt x="100" y="29"/>
                    <a:pt x="96" y="27"/>
                    <a:pt x="91" y="27"/>
                  </a:cubicBezTo>
                  <a:cubicBezTo>
                    <a:pt x="90" y="27"/>
                    <a:pt x="89" y="27"/>
                    <a:pt x="88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4" y="11"/>
                    <a:pt x="71" y="0"/>
                    <a:pt x="56" y="0"/>
                  </a:cubicBezTo>
                  <a:cubicBezTo>
                    <a:pt x="43" y="0"/>
                    <a:pt x="31" y="8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3" y="19"/>
                    <a:pt x="21" y="19"/>
                  </a:cubicBezTo>
                  <a:cubicBezTo>
                    <a:pt x="15" y="19"/>
                    <a:pt x="10" y="22"/>
                    <a:pt x="6" y="26"/>
                  </a:cubicBezTo>
                  <a:cubicBezTo>
                    <a:pt x="2" y="30"/>
                    <a:pt x="0" y="35"/>
                    <a:pt x="0" y="41"/>
                  </a:cubicBezTo>
                  <a:cubicBezTo>
                    <a:pt x="0" y="53"/>
                    <a:pt x="10" y="62"/>
                    <a:pt x="21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1" y="62"/>
                    <a:pt x="109" y="54"/>
                    <a:pt x="109" y="44"/>
                  </a:cubicBezTo>
                  <a:cubicBezTo>
                    <a:pt x="109" y="39"/>
                    <a:pt x="107" y="35"/>
                    <a:pt x="104" y="32"/>
                  </a:cubicBezTo>
                  <a:close/>
                </a:path>
              </a:pathLst>
            </a:custGeom>
            <a:solidFill>
              <a:srgbClr val="9719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1279" y="2910845"/>
              <a:ext cx="24094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dirty="0"/>
                <a:t>Live-Demo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4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9649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Gruppenname</a:t>
            </a:r>
          </a:p>
          <a:p>
            <a:r>
              <a:rPr lang="de-DE" dirty="0"/>
              <a:t>Name1, Name2, Name3, Name4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Phase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1144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026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123875" y="1690688"/>
            <a:ext cx="5944249" cy="4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3214255" y="1819564"/>
            <a:ext cx="5735781" cy="1108361"/>
          </a:xfrm>
          <a:prstGeom prst="rect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von Phase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2821"/>
            <a:ext cx="3672001" cy="2160000"/>
          </a:xfrm>
        </p:spPr>
      </p:pic>
      <p:pic>
        <p:nvPicPr>
          <p:cNvPr id="13" name="Shape 184"/>
          <p:cNvPicPr preferRelativeResize="0">
            <a:picLocks noGrp="1" noChangeAspect="1"/>
          </p:cNvPicPr>
          <p:nvPr>
            <p:ph sz="quarter" idx="20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881" y="2062821"/>
            <a:ext cx="164223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http://precision-software.com/wp-content/uploads/2014/04/jQurery.gif"/>
          <p:cNvPicPr>
            <a:picLocks noGrp="1" noChangeAspect="1" noChangeArrowheads="1"/>
          </p:cNvPicPr>
          <p:nvPr>
            <p:ph sz="quarter" idx="2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00" y="206282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986397" y="4222821"/>
            <a:ext cx="3375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/>
              <a:t>Hangouts</a:t>
            </a:r>
            <a:r>
              <a:rPr lang="de-DE" sz="2400" dirty="0"/>
              <a:t>-Applikation mit</a:t>
            </a:r>
            <a:br>
              <a:rPr lang="de-DE" sz="2400" dirty="0"/>
            </a:br>
            <a:r>
              <a:rPr lang="de-DE" sz="2400" dirty="0"/>
              <a:t>Landingpage</a:t>
            </a:r>
          </a:p>
        </p:txBody>
      </p:sp>
    </p:spTree>
    <p:extLst>
      <p:ext uri="{BB962C8B-B14F-4D97-AF65-F5344CB8AC3E}">
        <p14:creationId xmlns:p14="http://schemas.microsoft.com/office/powerpoint/2010/main" val="1572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Vorgestellte Visualisierungskonzepte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1690688"/>
            <a:ext cx="3730911" cy="2160000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05" y="1676129"/>
            <a:ext cx="3323081" cy="2160000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3836350"/>
            <a:ext cx="3683070" cy="2520000"/>
          </a:xfrm>
        </p:spPr>
      </p:pic>
      <p:pic>
        <p:nvPicPr>
          <p:cNvPr id="14" name="Inhaltsplatzhalter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45" y="4016239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01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Visualisierungskonzepte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064"/>
            <a:ext cx="5181600" cy="304800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8634"/>
            <a:ext cx="5181600" cy="307086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4539" y="6356350"/>
            <a:ext cx="6138861" cy="365125"/>
          </a:xfrm>
        </p:spPr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689470" y="5046607"/>
            <a:ext cx="14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„Explorer“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023470" y="5049845"/>
            <a:ext cx="143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</a:t>
            </a:r>
            <a:r>
              <a:rPr lang="de-DE" sz="2400" dirty="0" err="1"/>
              <a:t>Bubbles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0472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des Grundansatzes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000"/>
            <a:ext cx="5181600" cy="304800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2000"/>
            <a:ext cx="5181600" cy="30480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Multiplikationszeichen 8"/>
          <p:cNvSpPr/>
          <p:nvPr/>
        </p:nvSpPr>
        <p:spPr>
          <a:xfrm>
            <a:off x="-43873" y="231481"/>
            <a:ext cx="6945746" cy="6509038"/>
          </a:xfrm>
          <a:prstGeom prst="mathMultiply">
            <a:avLst>
              <a:gd name="adj1" fmla="val 11256"/>
            </a:avLst>
          </a:prstGeom>
          <a:solidFill>
            <a:srgbClr val="971917"/>
          </a:solidFill>
          <a:ln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Breitbild</PresentationFormat>
  <Paragraphs>101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1_Agenda 4</vt:lpstr>
      <vt:lpstr>Abschlusspräsentation  Cloud-Projekt</vt:lpstr>
      <vt:lpstr>AGENDA</vt:lpstr>
      <vt:lpstr>Rückblick Phase 1</vt:lpstr>
      <vt:lpstr>Einordnung in das Gesamtsystem</vt:lpstr>
      <vt:lpstr>Fazit von Phase 1</vt:lpstr>
      <vt:lpstr>Vorgestellte Visualisierungskonzepte</vt:lpstr>
      <vt:lpstr>Veränderungen</vt:lpstr>
      <vt:lpstr>Neue Visualisierungskonzepte</vt:lpstr>
      <vt:lpstr>Wechsel des Grundansatzes</vt:lpstr>
      <vt:lpstr>Systemübersicht</vt:lpstr>
      <vt:lpstr>Umstellung auf User Stories</vt:lpstr>
      <vt:lpstr>Fallstudie 1 – „Explorer“</vt:lpstr>
      <vt:lpstr>Entwurf</vt:lpstr>
      <vt:lpstr>Teilfazit „Explorer“</vt:lpstr>
      <vt:lpstr>Fallstudie 2 – „Bubbles“</vt:lpstr>
      <vt:lpstr>Entwurf</vt:lpstr>
      <vt:lpstr>Teilfazit „Bubbles“</vt:lpstr>
      <vt:lpstr>Live-Demo und Fazit</vt:lpstr>
      <vt:lpstr>PowerPoint-Präsentation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176</cp:revision>
  <dcterms:created xsi:type="dcterms:W3CDTF">2016-11-14T16:17:16Z</dcterms:created>
  <dcterms:modified xsi:type="dcterms:W3CDTF">2017-01-22T15:51:32Z</dcterms:modified>
</cp:coreProperties>
</file>