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3.xml" ContentType="application/vnd.openxmlformats-officedocument.them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4.xml" ContentType="application/vnd.openxmlformats-officedocument.them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5.xml" ContentType="application/vnd.openxmlformats-officedocument.them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theme/theme6.xml" ContentType="application/vnd.openxmlformats-officedocument.theme+xml"/>
  <Override PartName="/ppt/theme/theme7.xml" ContentType="application/vnd.openxmlformats-officedocument.them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1" r:id="rId2"/>
    <p:sldMasterId id="2147483694" r:id="rId3"/>
    <p:sldMasterId id="2147483672" r:id="rId4"/>
    <p:sldMasterId id="2147483683" r:id="rId5"/>
  </p:sldMasterIdLst>
  <p:notesMasterIdLst>
    <p:notesMasterId r:id="rId50"/>
  </p:notesMasterIdLst>
  <p:handoutMasterIdLst>
    <p:handoutMasterId r:id="rId51"/>
  </p:handoutMasterIdLst>
  <p:sldIdLst>
    <p:sldId id="293" r:id="rId6"/>
    <p:sldId id="306" r:id="rId7"/>
    <p:sldId id="304" r:id="rId8"/>
    <p:sldId id="260" r:id="rId9"/>
    <p:sldId id="297" r:id="rId10"/>
    <p:sldId id="315" r:id="rId11"/>
    <p:sldId id="295" r:id="rId12"/>
    <p:sldId id="265" r:id="rId13"/>
    <p:sldId id="267" r:id="rId14"/>
    <p:sldId id="268" r:id="rId15"/>
    <p:sldId id="269" r:id="rId16"/>
    <p:sldId id="309" r:id="rId17"/>
    <p:sldId id="298" r:id="rId18"/>
    <p:sldId id="299" r:id="rId19"/>
    <p:sldId id="316" r:id="rId20"/>
    <p:sldId id="271" r:id="rId21"/>
    <p:sldId id="280" r:id="rId22"/>
    <p:sldId id="281" r:id="rId23"/>
    <p:sldId id="282" r:id="rId24"/>
    <p:sldId id="272" r:id="rId25"/>
    <p:sldId id="283" r:id="rId26"/>
    <p:sldId id="284" r:id="rId27"/>
    <p:sldId id="273" r:id="rId28"/>
    <p:sldId id="285" r:id="rId29"/>
    <p:sldId id="286" r:id="rId30"/>
    <p:sldId id="287" r:id="rId31"/>
    <p:sldId id="288" r:id="rId32"/>
    <p:sldId id="289" r:id="rId33"/>
    <p:sldId id="290" r:id="rId34"/>
    <p:sldId id="274" r:id="rId35"/>
    <p:sldId id="291" r:id="rId36"/>
    <p:sldId id="292" r:id="rId37"/>
    <p:sldId id="318" r:id="rId38"/>
    <p:sldId id="305" r:id="rId39"/>
    <p:sldId id="307" r:id="rId40"/>
    <p:sldId id="308" r:id="rId41"/>
    <p:sldId id="311" r:id="rId42"/>
    <p:sldId id="314" r:id="rId43"/>
    <p:sldId id="303" r:id="rId44"/>
    <p:sldId id="312" r:id="rId45"/>
    <p:sldId id="317" r:id="rId46"/>
    <p:sldId id="276" r:id="rId47"/>
    <p:sldId id="300" r:id="rId48"/>
    <p:sldId id="278" r:id="rId4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A2120"/>
    <a:srgbClr val="3E3E3E"/>
    <a:srgbClr val="383838"/>
    <a:srgbClr val="971918"/>
    <a:srgbClr val="971917"/>
    <a:srgbClr val="454545"/>
    <a:srgbClr val="3A3A3A"/>
    <a:srgbClr val="3939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67" autoAdjust="0"/>
    <p:restoredTop sz="82084" autoAdjust="0"/>
  </p:normalViewPr>
  <p:slideViewPr>
    <p:cSldViewPr snapToGrid="0">
      <p:cViewPr varScale="1">
        <p:scale>
          <a:sx n="59" d="100"/>
          <a:sy n="59" d="100"/>
        </p:scale>
        <p:origin x="360" y="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slide" Target="slides/slide36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8" Type="http://schemas.openxmlformats.org/officeDocument/2006/relationships/slide" Target="slides/slide3.xml"/><Relationship Id="rId51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3E2B7A1-61E9-401B-A103-35447287B830}" type="doc">
      <dgm:prSet loTypeId="urn:microsoft.com/office/officeart/2005/8/layout/chevron1" loCatId="process" qsTypeId="urn:microsoft.com/office/officeart/2005/8/quickstyle/simple1" qsCatId="simple" csTypeId="urn:microsoft.com/office/officeart/2005/8/colors/accent0_3" csCatId="mainScheme" phldr="1"/>
      <dgm:spPr/>
    </dgm:pt>
    <dgm:pt modelId="{722F3EE7-F1ED-4747-BABE-D5193433A6C2}">
      <dgm:prSet phldrT="[Text]" custT="1"/>
      <dgm:spPr>
        <a:solidFill>
          <a:srgbClr val="971917"/>
        </a:solidFill>
      </dgm:spPr>
      <dgm:t>
        <a:bodyPr/>
        <a:lstStyle/>
        <a:p>
          <a:r>
            <a:rPr lang="de-DE" sz="1800" b="0" dirty="0"/>
            <a:t>Grundlagen</a:t>
          </a:r>
        </a:p>
      </dgm:t>
    </dgm:pt>
    <dgm:pt modelId="{079B3C7F-773A-4569-8977-38CAD2A0016C}" type="parTrans" cxnId="{64D84D35-D400-4B49-B970-DE3027E479A4}">
      <dgm:prSet/>
      <dgm:spPr/>
      <dgm:t>
        <a:bodyPr/>
        <a:lstStyle/>
        <a:p>
          <a:endParaRPr lang="de-DE" sz="2400" b="0"/>
        </a:p>
      </dgm:t>
    </dgm:pt>
    <dgm:pt modelId="{0A5DA1F5-A8B7-4259-A57A-00A859DB6313}" type="sibTrans" cxnId="{64D84D35-D400-4B49-B970-DE3027E479A4}">
      <dgm:prSet/>
      <dgm:spPr/>
      <dgm:t>
        <a:bodyPr/>
        <a:lstStyle/>
        <a:p>
          <a:endParaRPr lang="de-DE" sz="2400" b="0"/>
        </a:p>
      </dgm:t>
    </dgm:pt>
    <dgm:pt modelId="{D1D8320B-91D2-4486-9399-1F09FB851A26}">
      <dgm:prSet phldrT="[Text]" custT="1"/>
      <dgm:spPr>
        <a:solidFill>
          <a:srgbClr val="3A3A3A"/>
        </a:solidFill>
      </dgm:spPr>
      <dgm:t>
        <a:bodyPr/>
        <a:lstStyle/>
        <a:p>
          <a:r>
            <a:rPr lang="de-DE" sz="1800" b="0" dirty="0"/>
            <a:t>Fazit</a:t>
          </a:r>
          <a:endParaRPr lang="de-DE" sz="2000" b="0" dirty="0"/>
        </a:p>
      </dgm:t>
    </dgm:pt>
    <dgm:pt modelId="{C70193BE-8D38-4C88-8023-5ECBBA60061F}" type="parTrans" cxnId="{6871FF62-8AE0-4795-81ED-E187D332F61B}">
      <dgm:prSet/>
      <dgm:spPr/>
      <dgm:t>
        <a:bodyPr/>
        <a:lstStyle/>
        <a:p>
          <a:endParaRPr lang="de-DE" sz="2400" b="0"/>
        </a:p>
      </dgm:t>
    </dgm:pt>
    <dgm:pt modelId="{0D639B99-DF7C-4EE8-BB33-94D79B8695A4}" type="sibTrans" cxnId="{6871FF62-8AE0-4795-81ED-E187D332F61B}">
      <dgm:prSet/>
      <dgm:spPr/>
      <dgm:t>
        <a:bodyPr/>
        <a:lstStyle/>
        <a:p>
          <a:endParaRPr lang="de-DE" sz="2400" b="0"/>
        </a:p>
      </dgm:t>
    </dgm:pt>
    <dgm:pt modelId="{143DE9F6-9345-4FC5-BDE1-871FE991D82A}">
      <dgm:prSet phldrT="[Text]" custT="1"/>
      <dgm:spPr>
        <a:solidFill>
          <a:srgbClr val="3A3A3A"/>
        </a:solidFill>
      </dgm:spPr>
      <dgm:t>
        <a:bodyPr/>
        <a:lstStyle/>
        <a:p>
          <a:r>
            <a:rPr lang="de-DE" sz="1800" b="0" dirty="0"/>
            <a:t>Anforderungsanalyse</a:t>
          </a:r>
        </a:p>
      </dgm:t>
    </dgm:pt>
    <dgm:pt modelId="{BE05C30A-9B33-4972-8281-BC756A352B11}" type="parTrans" cxnId="{D3D68609-AFB3-45F4-A927-9E1E36E1ADB7}">
      <dgm:prSet/>
      <dgm:spPr/>
      <dgm:t>
        <a:bodyPr/>
        <a:lstStyle/>
        <a:p>
          <a:endParaRPr lang="de-DE" sz="2400" b="0"/>
        </a:p>
      </dgm:t>
    </dgm:pt>
    <dgm:pt modelId="{0F24F9C1-504D-4E89-964F-DA708A97717F}" type="sibTrans" cxnId="{D3D68609-AFB3-45F4-A927-9E1E36E1ADB7}">
      <dgm:prSet/>
      <dgm:spPr/>
      <dgm:t>
        <a:bodyPr/>
        <a:lstStyle/>
        <a:p>
          <a:endParaRPr lang="de-DE" sz="2400" b="0"/>
        </a:p>
      </dgm:t>
    </dgm:pt>
    <dgm:pt modelId="{0BC02535-0328-4002-A3FB-B8A773D0846A}">
      <dgm:prSet phldrT="[Text]" custT="1"/>
      <dgm:spPr>
        <a:solidFill>
          <a:srgbClr val="3A3A3A"/>
        </a:solidFill>
      </dgm:spPr>
      <dgm:t>
        <a:bodyPr/>
        <a:lstStyle/>
        <a:p>
          <a:r>
            <a:rPr lang="de-DE" sz="1800" b="0" dirty="0"/>
            <a:t>Verfolgte Ansätze</a:t>
          </a:r>
        </a:p>
      </dgm:t>
    </dgm:pt>
    <dgm:pt modelId="{406547D5-0518-43D7-953A-1406AAD7A93E}" type="parTrans" cxnId="{5CAA056D-19E0-4048-8863-66EFD6D7860A}">
      <dgm:prSet/>
      <dgm:spPr/>
      <dgm:t>
        <a:bodyPr/>
        <a:lstStyle/>
        <a:p>
          <a:endParaRPr lang="de-DE" sz="2400" b="0"/>
        </a:p>
      </dgm:t>
    </dgm:pt>
    <dgm:pt modelId="{A20B4361-6AC8-4DB8-A2EE-F8FBF0D4BC95}" type="sibTrans" cxnId="{5CAA056D-19E0-4048-8863-66EFD6D7860A}">
      <dgm:prSet/>
      <dgm:spPr/>
      <dgm:t>
        <a:bodyPr/>
        <a:lstStyle/>
        <a:p>
          <a:endParaRPr lang="de-DE" sz="2400" b="0"/>
        </a:p>
      </dgm:t>
    </dgm:pt>
    <dgm:pt modelId="{364A076C-A699-46C5-9AEC-AB4BCAB43E30}" type="pres">
      <dgm:prSet presAssocID="{43E2B7A1-61E9-401B-A103-35447287B830}" presName="Name0" presStyleCnt="0">
        <dgm:presLayoutVars>
          <dgm:dir/>
          <dgm:animLvl val="lvl"/>
          <dgm:resizeHandles val="exact"/>
        </dgm:presLayoutVars>
      </dgm:prSet>
      <dgm:spPr/>
    </dgm:pt>
    <dgm:pt modelId="{7FAAC15B-B09D-4273-B8BB-7AA09C9943EB}" type="pres">
      <dgm:prSet presAssocID="{722F3EE7-F1ED-4747-BABE-D5193433A6C2}" presName="parTxOnly" presStyleLbl="node1" presStyleIdx="0" presStyleCnt="4" custScaleX="83079" custLinFactNeighborY="248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2E59707-FD57-4ACB-ABFC-B168665EEEAF}" type="pres">
      <dgm:prSet presAssocID="{0A5DA1F5-A8B7-4259-A57A-00A859DB6313}" presName="parTxOnlySpace" presStyleCnt="0"/>
      <dgm:spPr/>
    </dgm:pt>
    <dgm:pt modelId="{4ECCB1E8-A330-477B-920F-3C5B7E51EA28}" type="pres">
      <dgm:prSet presAssocID="{143DE9F6-9345-4FC5-BDE1-871FE991D82A}" presName="parTxOnly" presStyleLbl="node1" presStyleIdx="1" presStyleCnt="4" custScaleX="12596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146009-2A22-4FEC-9108-615C7474B136}" type="pres">
      <dgm:prSet presAssocID="{0F24F9C1-504D-4E89-964F-DA708A97717F}" presName="parTxOnlySpace" presStyleCnt="0"/>
      <dgm:spPr/>
    </dgm:pt>
    <dgm:pt modelId="{B1AEBFC2-1EB2-48B2-961A-D6D324320C6D}" type="pres">
      <dgm:prSet presAssocID="{0BC02535-0328-4002-A3FB-B8A773D0846A}" presName="parTxOnly" presStyleLbl="node1" presStyleIdx="2" presStyleCnt="4" custScaleX="129202" custLinFactNeighborY="-663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ABA100-E920-4135-A5EB-E71221B3A8C4}" type="pres">
      <dgm:prSet presAssocID="{A20B4361-6AC8-4DB8-A2EE-F8FBF0D4BC95}" presName="parTxOnlySpace" presStyleCnt="0"/>
      <dgm:spPr/>
    </dgm:pt>
    <dgm:pt modelId="{0B9EDCF6-A386-4969-BCE7-DF6F75AF55A9}" type="pres">
      <dgm:prSet presAssocID="{D1D8320B-91D2-4486-9399-1F09FB851A26}" presName="parTxOnly" presStyleLbl="node1" presStyleIdx="3" presStyleCnt="4" custScaleX="50924" custLinFactNeighborY="248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0FE89BD-ACCE-4539-B6F1-BA9C2D285562}" type="presOf" srcId="{0BC02535-0328-4002-A3FB-B8A773D0846A}" destId="{B1AEBFC2-1EB2-48B2-961A-D6D324320C6D}" srcOrd="0" destOrd="0" presId="urn:microsoft.com/office/officeart/2005/8/layout/chevron1"/>
    <dgm:cxn modelId="{D3D68609-AFB3-45F4-A927-9E1E36E1ADB7}" srcId="{43E2B7A1-61E9-401B-A103-35447287B830}" destId="{143DE9F6-9345-4FC5-BDE1-871FE991D82A}" srcOrd="1" destOrd="0" parTransId="{BE05C30A-9B33-4972-8281-BC756A352B11}" sibTransId="{0F24F9C1-504D-4E89-964F-DA708A97717F}"/>
    <dgm:cxn modelId="{076778DA-C266-45F1-8BD2-37DFC97A0F7F}" type="presOf" srcId="{D1D8320B-91D2-4486-9399-1F09FB851A26}" destId="{0B9EDCF6-A386-4969-BCE7-DF6F75AF55A9}" srcOrd="0" destOrd="0" presId="urn:microsoft.com/office/officeart/2005/8/layout/chevron1"/>
    <dgm:cxn modelId="{DCA339E9-DC34-44B8-95E2-671C252A8FB5}" type="presOf" srcId="{43E2B7A1-61E9-401B-A103-35447287B830}" destId="{364A076C-A699-46C5-9AEC-AB4BCAB43E30}" srcOrd="0" destOrd="0" presId="urn:microsoft.com/office/officeart/2005/8/layout/chevron1"/>
    <dgm:cxn modelId="{6871FF62-8AE0-4795-81ED-E187D332F61B}" srcId="{43E2B7A1-61E9-401B-A103-35447287B830}" destId="{D1D8320B-91D2-4486-9399-1F09FB851A26}" srcOrd="3" destOrd="0" parTransId="{C70193BE-8D38-4C88-8023-5ECBBA60061F}" sibTransId="{0D639B99-DF7C-4EE8-BB33-94D79B8695A4}"/>
    <dgm:cxn modelId="{8EB2EF4A-CD1C-4CA3-A50A-8C881E6C78A9}" type="presOf" srcId="{722F3EE7-F1ED-4747-BABE-D5193433A6C2}" destId="{7FAAC15B-B09D-4273-B8BB-7AA09C9943EB}" srcOrd="0" destOrd="0" presId="urn:microsoft.com/office/officeart/2005/8/layout/chevron1"/>
    <dgm:cxn modelId="{64D84D35-D400-4B49-B970-DE3027E479A4}" srcId="{43E2B7A1-61E9-401B-A103-35447287B830}" destId="{722F3EE7-F1ED-4747-BABE-D5193433A6C2}" srcOrd="0" destOrd="0" parTransId="{079B3C7F-773A-4569-8977-38CAD2A0016C}" sibTransId="{0A5DA1F5-A8B7-4259-A57A-00A859DB6313}"/>
    <dgm:cxn modelId="{03D70354-D445-4D6D-B914-1C599389A667}" type="presOf" srcId="{143DE9F6-9345-4FC5-BDE1-871FE991D82A}" destId="{4ECCB1E8-A330-477B-920F-3C5B7E51EA28}" srcOrd="0" destOrd="0" presId="urn:microsoft.com/office/officeart/2005/8/layout/chevron1"/>
    <dgm:cxn modelId="{5CAA056D-19E0-4048-8863-66EFD6D7860A}" srcId="{43E2B7A1-61E9-401B-A103-35447287B830}" destId="{0BC02535-0328-4002-A3FB-B8A773D0846A}" srcOrd="2" destOrd="0" parTransId="{406547D5-0518-43D7-953A-1406AAD7A93E}" sibTransId="{A20B4361-6AC8-4DB8-A2EE-F8FBF0D4BC95}"/>
    <dgm:cxn modelId="{E2111D49-2BCB-4499-80D5-471768C74171}" type="presParOf" srcId="{364A076C-A699-46C5-9AEC-AB4BCAB43E30}" destId="{7FAAC15B-B09D-4273-B8BB-7AA09C9943EB}" srcOrd="0" destOrd="0" presId="urn:microsoft.com/office/officeart/2005/8/layout/chevron1"/>
    <dgm:cxn modelId="{B395AC1E-2B1A-43AB-8ABA-F1B125B49E96}" type="presParOf" srcId="{364A076C-A699-46C5-9AEC-AB4BCAB43E30}" destId="{72E59707-FD57-4ACB-ABFC-B168665EEEAF}" srcOrd="1" destOrd="0" presId="urn:microsoft.com/office/officeart/2005/8/layout/chevron1"/>
    <dgm:cxn modelId="{42008BE1-4C43-4A03-B03F-B54DDC51C308}" type="presParOf" srcId="{364A076C-A699-46C5-9AEC-AB4BCAB43E30}" destId="{4ECCB1E8-A330-477B-920F-3C5B7E51EA28}" srcOrd="2" destOrd="0" presId="urn:microsoft.com/office/officeart/2005/8/layout/chevron1"/>
    <dgm:cxn modelId="{28F3B39F-9BB2-4FEA-B276-F002A3950DA6}" type="presParOf" srcId="{364A076C-A699-46C5-9AEC-AB4BCAB43E30}" destId="{98146009-2A22-4FEC-9108-615C7474B136}" srcOrd="3" destOrd="0" presId="urn:microsoft.com/office/officeart/2005/8/layout/chevron1"/>
    <dgm:cxn modelId="{8B97D7B1-0CD5-4C86-AE21-11AEE1EE8CB3}" type="presParOf" srcId="{364A076C-A699-46C5-9AEC-AB4BCAB43E30}" destId="{B1AEBFC2-1EB2-48B2-961A-D6D324320C6D}" srcOrd="4" destOrd="0" presId="urn:microsoft.com/office/officeart/2005/8/layout/chevron1"/>
    <dgm:cxn modelId="{8AEB5D3D-5745-4881-978F-E4503955B811}" type="presParOf" srcId="{364A076C-A699-46C5-9AEC-AB4BCAB43E30}" destId="{B5ABA100-E920-4135-A5EB-E71221B3A8C4}" srcOrd="5" destOrd="0" presId="urn:microsoft.com/office/officeart/2005/8/layout/chevron1"/>
    <dgm:cxn modelId="{18842EAF-2AF1-4982-9C99-28EA286B38EB}" type="presParOf" srcId="{364A076C-A699-46C5-9AEC-AB4BCAB43E30}" destId="{0B9EDCF6-A386-4969-BCE7-DF6F75AF55A9}" srcOrd="6" destOrd="0" presId="urn:microsoft.com/office/officeart/2005/8/layout/chevron1"/>
  </dgm:cxnLst>
  <dgm:bg>
    <a:noFill/>
  </dgm:bg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3E2B7A1-61E9-401B-A103-35447287B830}" type="doc">
      <dgm:prSet loTypeId="urn:microsoft.com/office/officeart/2005/8/layout/chevron1" loCatId="process" qsTypeId="urn:microsoft.com/office/officeart/2005/8/quickstyle/simple1" qsCatId="simple" csTypeId="urn:microsoft.com/office/officeart/2005/8/colors/accent0_3" csCatId="mainScheme" phldr="1"/>
      <dgm:spPr/>
    </dgm:pt>
    <dgm:pt modelId="{722F3EE7-F1ED-4747-BABE-D5193433A6C2}">
      <dgm:prSet phldrT="[Text]" custT="1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de-DE" sz="1800" b="0" dirty="0"/>
            <a:t>Grundlagen</a:t>
          </a:r>
        </a:p>
      </dgm:t>
    </dgm:pt>
    <dgm:pt modelId="{079B3C7F-773A-4569-8977-38CAD2A0016C}" type="parTrans" cxnId="{64D84D35-D400-4B49-B970-DE3027E479A4}">
      <dgm:prSet/>
      <dgm:spPr/>
      <dgm:t>
        <a:bodyPr/>
        <a:lstStyle/>
        <a:p>
          <a:endParaRPr lang="de-DE" sz="2400" b="0"/>
        </a:p>
      </dgm:t>
    </dgm:pt>
    <dgm:pt modelId="{0A5DA1F5-A8B7-4259-A57A-00A859DB6313}" type="sibTrans" cxnId="{64D84D35-D400-4B49-B970-DE3027E479A4}">
      <dgm:prSet/>
      <dgm:spPr/>
      <dgm:t>
        <a:bodyPr/>
        <a:lstStyle/>
        <a:p>
          <a:endParaRPr lang="de-DE" sz="2400" b="0"/>
        </a:p>
      </dgm:t>
    </dgm:pt>
    <dgm:pt modelId="{D1D8320B-91D2-4486-9399-1F09FB851A26}">
      <dgm:prSet phldrT="[Text]" custT="1"/>
      <dgm:spPr>
        <a:solidFill>
          <a:srgbClr val="3A3A3A"/>
        </a:solidFill>
      </dgm:spPr>
      <dgm:t>
        <a:bodyPr/>
        <a:lstStyle/>
        <a:p>
          <a:r>
            <a:rPr lang="de-DE" sz="1800" b="0" dirty="0"/>
            <a:t>Fazit</a:t>
          </a:r>
          <a:endParaRPr lang="de-DE" sz="2000" b="0" dirty="0"/>
        </a:p>
      </dgm:t>
    </dgm:pt>
    <dgm:pt modelId="{C70193BE-8D38-4C88-8023-5ECBBA60061F}" type="parTrans" cxnId="{6871FF62-8AE0-4795-81ED-E187D332F61B}">
      <dgm:prSet/>
      <dgm:spPr/>
      <dgm:t>
        <a:bodyPr/>
        <a:lstStyle/>
        <a:p>
          <a:endParaRPr lang="de-DE" sz="2400" b="0"/>
        </a:p>
      </dgm:t>
    </dgm:pt>
    <dgm:pt modelId="{0D639B99-DF7C-4EE8-BB33-94D79B8695A4}" type="sibTrans" cxnId="{6871FF62-8AE0-4795-81ED-E187D332F61B}">
      <dgm:prSet/>
      <dgm:spPr/>
      <dgm:t>
        <a:bodyPr/>
        <a:lstStyle/>
        <a:p>
          <a:endParaRPr lang="de-DE" sz="2400" b="0"/>
        </a:p>
      </dgm:t>
    </dgm:pt>
    <dgm:pt modelId="{143DE9F6-9345-4FC5-BDE1-871FE991D82A}">
      <dgm:prSet phldrT="[Text]" custT="1"/>
      <dgm:spPr>
        <a:solidFill>
          <a:srgbClr val="971917"/>
        </a:solidFill>
      </dgm:spPr>
      <dgm:t>
        <a:bodyPr/>
        <a:lstStyle/>
        <a:p>
          <a:r>
            <a:rPr lang="de-DE" sz="1800" b="0" dirty="0"/>
            <a:t>Anforderungsanalyse</a:t>
          </a:r>
        </a:p>
      </dgm:t>
    </dgm:pt>
    <dgm:pt modelId="{BE05C30A-9B33-4972-8281-BC756A352B11}" type="parTrans" cxnId="{D3D68609-AFB3-45F4-A927-9E1E36E1ADB7}">
      <dgm:prSet/>
      <dgm:spPr/>
      <dgm:t>
        <a:bodyPr/>
        <a:lstStyle/>
        <a:p>
          <a:endParaRPr lang="de-DE" sz="2400" b="0"/>
        </a:p>
      </dgm:t>
    </dgm:pt>
    <dgm:pt modelId="{0F24F9C1-504D-4E89-964F-DA708A97717F}" type="sibTrans" cxnId="{D3D68609-AFB3-45F4-A927-9E1E36E1ADB7}">
      <dgm:prSet/>
      <dgm:spPr/>
      <dgm:t>
        <a:bodyPr/>
        <a:lstStyle/>
        <a:p>
          <a:endParaRPr lang="de-DE" sz="2400" b="0"/>
        </a:p>
      </dgm:t>
    </dgm:pt>
    <dgm:pt modelId="{0BC02535-0328-4002-A3FB-B8A773D0846A}">
      <dgm:prSet phldrT="[Text]" custT="1"/>
      <dgm:spPr>
        <a:solidFill>
          <a:srgbClr val="3A3A3A"/>
        </a:solidFill>
      </dgm:spPr>
      <dgm:t>
        <a:bodyPr/>
        <a:lstStyle/>
        <a:p>
          <a:r>
            <a:rPr lang="de-DE" sz="1800" b="0" dirty="0"/>
            <a:t>Verfolgte Ansätze</a:t>
          </a:r>
        </a:p>
      </dgm:t>
    </dgm:pt>
    <dgm:pt modelId="{406547D5-0518-43D7-953A-1406AAD7A93E}" type="parTrans" cxnId="{5CAA056D-19E0-4048-8863-66EFD6D7860A}">
      <dgm:prSet/>
      <dgm:spPr/>
      <dgm:t>
        <a:bodyPr/>
        <a:lstStyle/>
        <a:p>
          <a:endParaRPr lang="de-DE" sz="2400" b="0"/>
        </a:p>
      </dgm:t>
    </dgm:pt>
    <dgm:pt modelId="{A20B4361-6AC8-4DB8-A2EE-F8FBF0D4BC95}" type="sibTrans" cxnId="{5CAA056D-19E0-4048-8863-66EFD6D7860A}">
      <dgm:prSet/>
      <dgm:spPr/>
      <dgm:t>
        <a:bodyPr/>
        <a:lstStyle/>
        <a:p>
          <a:endParaRPr lang="de-DE" sz="2400" b="0"/>
        </a:p>
      </dgm:t>
    </dgm:pt>
    <dgm:pt modelId="{364A076C-A699-46C5-9AEC-AB4BCAB43E30}" type="pres">
      <dgm:prSet presAssocID="{43E2B7A1-61E9-401B-A103-35447287B830}" presName="Name0" presStyleCnt="0">
        <dgm:presLayoutVars>
          <dgm:dir/>
          <dgm:animLvl val="lvl"/>
          <dgm:resizeHandles val="exact"/>
        </dgm:presLayoutVars>
      </dgm:prSet>
      <dgm:spPr/>
    </dgm:pt>
    <dgm:pt modelId="{7FAAC15B-B09D-4273-B8BB-7AA09C9943EB}" type="pres">
      <dgm:prSet presAssocID="{722F3EE7-F1ED-4747-BABE-D5193433A6C2}" presName="parTxOnly" presStyleLbl="node1" presStyleIdx="0" presStyleCnt="4" custScaleX="83079" custLinFactNeighborY="248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2E59707-FD57-4ACB-ABFC-B168665EEEAF}" type="pres">
      <dgm:prSet presAssocID="{0A5DA1F5-A8B7-4259-A57A-00A859DB6313}" presName="parTxOnlySpace" presStyleCnt="0"/>
      <dgm:spPr/>
    </dgm:pt>
    <dgm:pt modelId="{4ECCB1E8-A330-477B-920F-3C5B7E51EA28}" type="pres">
      <dgm:prSet presAssocID="{143DE9F6-9345-4FC5-BDE1-871FE991D82A}" presName="parTxOnly" presStyleLbl="node1" presStyleIdx="1" presStyleCnt="4" custScaleX="12596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146009-2A22-4FEC-9108-615C7474B136}" type="pres">
      <dgm:prSet presAssocID="{0F24F9C1-504D-4E89-964F-DA708A97717F}" presName="parTxOnlySpace" presStyleCnt="0"/>
      <dgm:spPr/>
    </dgm:pt>
    <dgm:pt modelId="{B1AEBFC2-1EB2-48B2-961A-D6D324320C6D}" type="pres">
      <dgm:prSet presAssocID="{0BC02535-0328-4002-A3FB-B8A773D0846A}" presName="parTxOnly" presStyleLbl="node1" presStyleIdx="2" presStyleCnt="4" custScaleX="129202" custLinFactNeighborY="-663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ABA100-E920-4135-A5EB-E71221B3A8C4}" type="pres">
      <dgm:prSet presAssocID="{A20B4361-6AC8-4DB8-A2EE-F8FBF0D4BC95}" presName="parTxOnlySpace" presStyleCnt="0"/>
      <dgm:spPr/>
    </dgm:pt>
    <dgm:pt modelId="{0B9EDCF6-A386-4969-BCE7-DF6F75AF55A9}" type="pres">
      <dgm:prSet presAssocID="{D1D8320B-91D2-4486-9399-1F09FB851A26}" presName="parTxOnly" presStyleLbl="node1" presStyleIdx="3" presStyleCnt="4" custScaleX="50924" custLinFactNeighborY="248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23F4FFD-8F38-4C30-BC04-8B2208C6CC21}" type="presOf" srcId="{D1D8320B-91D2-4486-9399-1F09FB851A26}" destId="{0B9EDCF6-A386-4969-BCE7-DF6F75AF55A9}" srcOrd="0" destOrd="0" presId="urn:microsoft.com/office/officeart/2005/8/layout/chevron1"/>
    <dgm:cxn modelId="{B63724F5-481D-4F4F-A101-D008EAE332F6}" type="presOf" srcId="{0BC02535-0328-4002-A3FB-B8A773D0846A}" destId="{B1AEBFC2-1EB2-48B2-961A-D6D324320C6D}" srcOrd="0" destOrd="0" presId="urn:microsoft.com/office/officeart/2005/8/layout/chevron1"/>
    <dgm:cxn modelId="{D3D68609-AFB3-45F4-A927-9E1E36E1ADB7}" srcId="{43E2B7A1-61E9-401B-A103-35447287B830}" destId="{143DE9F6-9345-4FC5-BDE1-871FE991D82A}" srcOrd="1" destOrd="0" parTransId="{BE05C30A-9B33-4972-8281-BC756A352B11}" sibTransId="{0F24F9C1-504D-4E89-964F-DA708A97717F}"/>
    <dgm:cxn modelId="{4508BC78-4DDA-4AA2-9305-0AAD624F732B}" type="presOf" srcId="{43E2B7A1-61E9-401B-A103-35447287B830}" destId="{364A076C-A699-46C5-9AEC-AB4BCAB43E30}" srcOrd="0" destOrd="0" presId="urn:microsoft.com/office/officeart/2005/8/layout/chevron1"/>
    <dgm:cxn modelId="{6871FF62-8AE0-4795-81ED-E187D332F61B}" srcId="{43E2B7A1-61E9-401B-A103-35447287B830}" destId="{D1D8320B-91D2-4486-9399-1F09FB851A26}" srcOrd="3" destOrd="0" parTransId="{C70193BE-8D38-4C88-8023-5ECBBA60061F}" sibTransId="{0D639B99-DF7C-4EE8-BB33-94D79B8695A4}"/>
    <dgm:cxn modelId="{64D84D35-D400-4B49-B970-DE3027E479A4}" srcId="{43E2B7A1-61E9-401B-A103-35447287B830}" destId="{722F3EE7-F1ED-4747-BABE-D5193433A6C2}" srcOrd="0" destOrd="0" parTransId="{079B3C7F-773A-4569-8977-38CAD2A0016C}" sibTransId="{0A5DA1F5-A8B7-4259-A57A-00A859DB6313}"/>
    <dgm:cxn modelId="{647B2181-3BE6-4ADF-AE8A-215E5DC76A09}" type="presOf" srcId="{722F3EE7-F1ED-4747-BABE-D5193433A6C2}" destId="{7FAAC15B-B09D-4273-B8BB-7AA09C9943EB}" srcOrd="0" destOrd="0" presId="urn:microsoft.com/office/officeart/2005/8/layout/chevron1"/>
    <dgm:cxn modelId="{7D1E9E39-B434-4F2E-851A-3BD2BD3AA327}" type="presOf" srcId="{143DE9F6-9345-4FC5-BDE1-871FE991D82A}" destId="{4ECCB1E8-A330-477B-920F-3C5B7E51EA28}" srcOrd="0" destOrd="0" presId="urn:microsoft.com/office/officeart/2005/8/layout/chevron1"/>
    <dgm:cxn modelId="{5CAA056D-19E0-4048-8863-66EFD6D7860A}" srcId="{43E2B7A1-61E9-401B-A103-35447287B830}" destId="{0BC02535-0328-4002-A3FB-B8A773D0846A}" srcOrd="2" destOrd="0" parTransId="{406547D5-0518-43D7-953A-1406AAD7A93E}" sibTransId="{A20B4361-6AC8-4DB8-A2EE-F8FBF0D4BC95}"/>
    <dgm:cxn modelId="{2498664A-AC63-42DC-B569-007B58BFBEF5}" type="presParOf" srcId="{364A076C-A699-46C5-9AEC-AB4BCAB43E30}" destId="{7FAAC15B-B09D-4273-B8BB-7AA09C9943EB}" srcOrd="0" destOrd="0" presId="urn:microsoft.com/office/officeart/2005/8/layout/chevron1"/>
    <dgm:cxn modelId="{21718BEF-CB92-4ACF-8657-9103B90BB3EC}" type="presParOf" srcId="{364A076C-A699-46C5-9AEC-AB4BCAB43E30}" destId="{72E59707-FD57-4ACB-ABFC-B168665EEEAF}" srcOrd="1" destOrd="0" presId="urn:microsoft.com/office/officeart/2005/8/layout/chevron1"/>
    <dgm:cxn modelId="{00F125B1-0BE4-4AE3-BD87-96274AB6A329}" type="presParOf" srcId="{364A076C-A699-46C5-9AEC-AB4BCAB43E30}" destId="{4ECCB1E8-A330-477B-920F-3C5B7E51EA28}" srcOrd="2" destOrd="0" presId="urn:microsoft.com/office/officeart/2005/8/layout/chevron1"/>
    <dgm:cxn modelId="{8CFE7D34-9B35-4605-898C-B2C2BEFE80FD}" type="presParOf" srcId="{364A076C-A699-46C5-9AEC-AB4BCAB43E30}" destId="{98146009-2A22-4FEC-9108-615C7474B136}" srcOrd="3" destOrd="0" presId="urn:microsoft.com/office/officeart/2005/8/layout/chevron1"/>
    <dgm:cxn modelId="{34998C66-8D2D-441B-9ADC-D8E6834AAC49}" type="presParOf" srcId="{364A076C-A699-46C5-9AEC-AB4BCAB43E30}" destId="{B1AEBFC2-1EB2-48B2-961A-D6D324320C6D}" srcOrd="4" destOrd="0" presId="urn:microsoft.com/office/officeart/2005/8/layout/chevron1"/>
    <dgm:cxn modelId="{6FAB0B34-BAEC-496C-A1A5-EE776F48CB8C}" type="presParOf" srcId="{364A076C-A699-46C5-9AEC-AB4BCAB43E30}" destId="{B5ABA100-E920-4135-A5EB-E71221B3A8C4}" srcOrd="5" destOrd="0" presId="urn:microsoft.com/office/officeart/2005/8/layout/chevron1"/>
    <dgm:cxn modelId="{FB4AA929-1F76-4431-96ED-0EAAFB393155}" type="presParOf" srcId="{364A076C-A699-46C5-9AEC-AB4BCAB43E30}" destId="{0B9EDCF6-A386-4969-BCE7-DF6F75AF55A9}" srcOrd="6" destOrd="0" presId="urn:microsoft.com/office/officeart/2005/8/layout/chevron1"/>
  </dgm:cxnLst>
  <dgm:bg>
    <a:noFill/>
  </dgm:bg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3E2B7A1-61E9-401B-A103-35447287B830}" type="doc">
      <dgm:prSet loTypeId="urn:microsoft.com/office/officeart/2005/8/layout/chevron1" loCatId="process" qsTypeId="urn:microsoft.com/office/officeart/2005/8/quickstyle/simple1" qsCatId="simple" csTypeId="urn:microsoft.com/office/officeart/2005/8/colors/accent0_3" csCatId="mainScheme" phldr="1"/>
      <dgm:spPr/>
    </dgm:pt>
    <dgm:pt modelId="{722F3EE7-F1ED-4747-BABE-D5193433A6C2}">
      <dgm:prSet phldrT="[Text]" custT="1"/>
      <dgm:spPr>
        <a:solidFill>
          <a:srgbClr val="383838"/>
        </a:solidFill>
      </dgm:spPr>
      <dgm:t>
        <a:bodyPr/>
        <a:lstStyle/>
        <a:p>
          <a:r>
            <a:rPr lang="de-DE" sz="1800" b="0" dirty="0"/>
            <a:t>Grundlagen</a:t>
          </a:r>
        </a:p>
      </dgm:t>
    </dgm:pt>
    <dgm:pt modelId="{079B3C7F-773A-4569-8977-38CAD2A0016C}" type="parTrans" cxnId="{64D84D35-D400-4B49-B970-DE3027E479A4}">
      <dgm:prSet/>
      <dgm:spPr/>
      <dgm:t>
        <a:bodyPr/>
        <a:lstStyle/>
        <a:p>
          <a:endParaRPr lang="de-DE" sz="2400" b="0"/>
        </a:p>
      </dgm:t>
    </dgm:pt>
    <dgm:pt modelId="{0A5DA1F5-A8B7-4259-A57A-00A859DB6313}" type="sibTrans" cxnId="{64D84D35-D400-4B49-B970-DE3027E479A4}">
      <dgm:prSet/>
      <dgm:spPr/>
      <dgm:t>
        <a:bodyPr/>
        <a:lstStyle/>
        <a:p>
          <a:endParaRPr lang="de-DE" sz="2400" b="0"/>
        </a:p>
      </dgm:t>
    </dgm:pt>
    <dgm:pt modelId="{D1D8320B-91D2-4486-9399-1F09FB851A26}">
      <dgm:prSet phldrT="[Text]" custT="1"/>
      <dgm:spPr>
        <a:solidFill>
          <a:srgbClr val="3A3A3A"/>
        </a:solidFill>
      </dgm:spPr>
      <dgm:t>
        <a:bodyPr/>
        <a:lstStyle/>
        <a:p>
          <a:r>
            <a:rPr lang="de-DE" sz="1800" b="0" dirty="0"/>
            <a:t>Fazit</a:t>
          </a:r>
          <a:endParaRPr lang="de-DE" sz="2000" b="0" dirty="0"/>
        </a:p>
      </dgm:t>
    </dgm:pt>
    <dgm:pt modelId="{C70193BE-8D38-4C88-8023-5ECBBA60061F}" type="parTrans" cxnId="{6871FF62-8AE0-4795-81ED-E187D332F61B}">
      <dgm:prSet/>
      <dgm:spPr/>
      <dgm:t>
        <a:bodyPr/>
        <a:lstStyle/>
        <a:p>
          <a:endParaRPr lang="de-DE" sz="2400" b="0"/>
        </a:p>
      </dgm:t>
    </dgm:pt>
    <dgm:pt modelId="{0D639B99-DF7C-4EE8-BB33-94D79B8695A4}" type="sibTrans" cxnId="{6871FF62-8AE0-4795-81ED-E187D332F61B}">
      <dgm:prSet/>
      <dgm:spPr/>
      <dgm:t>
        <a:bodyPr/>
        <a:lstStyle/>
        <a:p>
          <a:endParaRPr lang="de-DE" sz="2400" b="0"/>
        </a:p>
      </dgm:t>
    </dgm:pt>
    <dgm:pt modelId="{143DE9F6-9345-4FC5-BDE1-871FE991D82A}">
      <dgm:prSet phldrT="[Text]" custT="1"/>
      <dgm:spPr>
        <a:solidFill>
          <a:srgbClr val="3A3A3A"/>
        </a:solidFill>
      </dgm:spPr>
      <dgm:t>
        <a:bodyPr/>
        <a:lstStyle/>
        <a:p>
          <a:r>
            <a:rPr lang="de-DE" sz="1800" b="0" dirty="0"/>
            <a:t>Anforderungsanalyse</a:t>
          </a:r>
        </a:p>
      </dgm:t>
    </dgm:pt>
    <dgm:pt modelId="{BE05C30A-9B33-4972-8281-BC756A352B11}" type="parTrans" cxnId="{D3D68609-AFB3-45F4-A927-9E1E36E1ADB7}">
      <dgm:prSet/>
      <dgm:spPr/>
      <dgm:t>
        <a:bodyPr/>
        <a:lstStyle/>
        <a:p>
          <a:endParaRPr lang="de-DE" sz="2400" b="0"/>
        </a:p>
      </dgm:t>
    </dgm:pt>
    <dgm:pt modelId="{0F24F9C1-504D-4E89-964F-DA708A97717F}" type="sibTrans" cxnId="{D3D68609-AFB3-45F4-A927-9E1E36E1ADB7}">
      <dgm:prSet/>
      <dgm:spPr/>
      <dgm:t>
        <a:bodyPr/>
        <a:lstStyle/>
        <a:p>
          <a:endParaRPr lang="de-DE" sz="2400" b="0"/>
        </a:p>
      </dgm:t>
    </dgm:pt>
    <dgm:pt modelId="{0BC02535-0328-4002-A3FB-B8A773D0846A}">
      <dgm:prSet phldrT="[Text]" custT="1"/>
      <dgm:spPr>
        <a:solidFill>
          <a:srgbClr val="971918"/>
        </a:solidFill>
      </dgm:spPr>
      <dgm:t>
        <a:bodyPr/>
        <a:lstStyle/>
        <a:p>
          <a:r>
            <a:rPr lang="de-DE" sz="1800" b="0" dirty="0"/>
            <a:t>Verfolgte Ansätze</a:t>
          </a:r>
        </a:p>
      </dgm:t>
    </dgm:pt>
    <dgm:pt modelId="{406547D5-0518-43D7-953A-1406AAD7A93E}" type="parTrans" cxnId="{5CAA056D-19E0-4048-8863-66EFD6D7860A}">
      <dgm:prSet/>
      <dgm:spPr/>
      <dgm:t>
        <a:bodyPr/>
        <a:lstStyle/>
        <a:p>
          <a:endParaRPr lang="de-DE" sz="2400" b="0"/>
        </a:p>
      </dgm:t>
    </dgm:pt>
    <dgm:pt modelId="{A20B4361-6AC8-4DB8-A2EE-F8FBF0D4BC95}" type="sibTrans" cxnId="{5CAA056D-19E0-4048-8863-66EFD6D7860A}">
      <dgm:prSet/>
      <dgm:spPr/>
      <dgm:t>
        <a:bodyPr/>
        <a:lstStyle/>
        <a:p>
          <a:endParaRPr lang="de-DE" sz="2400" b="0"/>
        </a:p>
      </dgm:t>
    </dgm:pt>
    <dgm:pt modelId="{364A076C-A699-46C5-9AEC-AB4BCAB43E30}" type="pres">
      <dgm:prSet presAssocID="{43E2B7A1-61E9-401B-A103-35447287B830}" presName="Name0" presStyleCnt="0">
        <dgm:presLayoutVars>
          <dgm:dir/>
          <dgm:animLvl val="lvl"/>
          <dgm:resizeHandles val="exact"/>
        </dgm:presLayoutVars>
      </dgm:prSet>
      <dgm:spPr/>
    </dgm:pt>
    <dgm:pt modelId="{7FAAC15B-B09D-4273-B8BB-7AA09C9943EB}" type="pres">
      <dgm:prSet presAssocID="{722F3EE7-F1ED-4747-BABE-D5193433A6C2}" presName="parTxOnly" presStyleLbl="node1" presStyleIdx="0" presStyleCnt="4" custScaleX="83079" custLinFactNeighborY="248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2E59707-FD57-4ACB-ABFC-B168665EEEAF}" type="pres">
      <dgm:prSet presAssocID="{0A5DA1F5-A8B7-4259-A57A-00A859DB6313}" presName="parTxOnlySpace" presStyleCnt="0"/>
      <dgm:spPr/>
    </dgm:pt>
    <dgm:pt modelId="{4ECCB1E8-A330-477B-920F-3C5B7E51EA28}" type="pres">
      <dgm:prSet presAssocID="{143DE9F6-9345-4FC5-BDE1-871FE991D82A}" presName="parTxOnly" presStyleLbl="node1" presStyleIdx="1" presStyleCnt="4" custScaleX="12596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146009-2A22-4FEC-9108-615C7474B136}" type="pres">
      <dgm:prSet presAssocID="{0F24F9C1-504D-4E89-964F-DA708A97717F}" presName="parTxOnlySpace" presStyleCnt="0"/>
      <dgm:spPr/>
    </dgm:pt>
    <dgm:pt modelId="{B1AEBFC2-1EB2-48B2-961A-D6D324320C6D}" type="pres">
      <dgm:prSet presAssocID="{0BC02535-0328-4002-A3FB-B8A773D0846A}" presName="parTxOnly" presStyleLbl="node1" presStyleIdx="2" presStyleCnt="4" custScaleX="129202" custLinFactNeighborY="-663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ABA100-E920-4135-A5EB-E71221B3A8C4}" type="pres">
      <dgm:prSet presAssocID="{A20B4361-6AC8-4DB8-A2EE-F8FBF0D4BC95}" presName="parTxOnlySpace" presStyleCnt="0"/>
      <dgm:spPr/>
    </dgm:pt>
    <dgm:pt modelId="{0B9EDCF6-A386-4969-BCE7-DF6F75AF55A9}" type="pres">
      <dgm:prSet presAssocID="{D1D8320B-91D2-4486-9399-1F09FB851A26}" presName="parTxOnly" presStyleLbl="node1" presStyleIdx="3" presStyleCnt="4" custScaleX="50924" custLinFactNeighborY="248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CAA056D-19E0-4048-8863-66EFD6D7860A}" srcId="{43E2B7A1-61E9-401B-A103-35447287B830}" destId="{0BC02535-0328-4002-A3FB-B8A773D0846A}" srcOrd="2" destOrd="0" parTransId="{406547D5-0518-43D7-953A-1406AAD7A93E}" sibTransId="{A20B4361-6AC8-4DB8-A2EE-F8FBF0D4BC95}"/>
    <dgm:cxn modelId="{64D84D35-D400-4B49-B970-DE3027E479A4}" srcId="{43E2B7A1-61E9-401B-A103-35447287B830}" destId="{722F3EE7-F1ED-4747-BABE-D5193433A6C2}" srcOrd="0" destOrd="0" parTransId="{079B3C7F-773A-4569-8977-38CAD2A0016C}" sibTransId="{0A5DA1F5-A8B7-4259-A57A-00A859DB6313}"/>
    <dgm:cxn modelId="{382E9741-4208-4BE4-8B44-4F032EC3EB9B}" type="presOf" srcId="{143DE9F6-9345-4FC5-BDE1-871FE991D82A}" destId="{4ECCB1E8-A330-477B-920F-3C5B7E51EA28}" srcOrd="0" destOrd="0" presId="urn:microsoft.com/office/officeart/2005/8/layout/chevron1"/>
    <dgm:cxn modelId="{25A04243-7C61-4D55-861D-A7FB1DCC04AC}" type="presOf" srcId="{722F3EE7-F1ED-4747-BABE-D5193433A6C2}" destId="{7FAAC15B-B09D-4273-B8BB-7AA09C9943EB}" srcOrd="0" destOrd="0" presId="urn:microsoft.com/office/officeart/2005/8/layout/chevron1"/>
    <dgm:cxn modelId="{6871FF62-8AE0-4795-81ED-E187D332F61B}" srcId="{43E2B7A1-61E9-401B-A103-35447287B830}" destId="{D1D8320B-91D2-4486-9399-1F09FB851A26}" srcOrd="3" destOrd="0" parTransId="{C70193BE-8D38-4C88-8023-5ECBBA60061F}" sibTransId="{0D639B99-DF7C-4EE8-BB33-94D79B8695A4}"/>
    <dgm:cxn modelId="{22D5F71A-0DEC-4648-AF93-ADEBE10A9CF1}" type="presOf" srcId="{43E2B7A1-61E9-401B-A103-35447287B830}" destId="{364A076C-A699-46C5-9AEC-AB4BCAB43E30}" srcOrd="0" destOrd="0" presId="urn:microsoft.com/office/officeart/2005/8/layout/chevron1"/>
    <dgm:cxn modelId="{D3D68609-AFB3-45F4-A927-9E1E36E1ADB7}" srcId="{43E2B7A1-61E9-401B-A103-35447287B830}" destId="{143DE9F6-9345-4FC5-BDE1-871FE991D82A}" srcOrd="1" destOrd="0" parTransId="{BE05C30A-9B33-4972-8281-BC756A352B11}" sibTransId="{0F24F9C1-504D-4E89-964F-DA708A97717F}"/>
    <dgm:cxn modelId="{D7D6231A-77C7-4088-A635-7042E86FB4DC}" type="presOf" srcId="{0BC02535-0328-4002-A3FB-B8A773D0846A}" destId="{B1AEBFC2-1EB2-48B2-961A-D6D324320C6D}" srcOrd="0" destOrd="0" presId="urn:microsoft.com/office/officeart/2005/8/layout/chevron1"/>
    <dgm:cxn modelId="{B93FC722-EDDF-4376-B1FD-B2E7E10DE620}" type="presOf" srcId="{D1D8320B-91D2-4486-9399-1F09FB851A26}" destId="{0B9EDCF6-A386-4969-BCE7-DF6F75AF55A9}" srcOrd="0" destOrd="0" presId="urn:microsoft.com/office/officeart/2005/8/layout/chevron1"/>
    <dgm:cxn modelId="{D4BEE5A4-967C-4231-8E6E-0FF93A992939}" type="presParOf" srcId="{364A076C-A699-46C5-9AEC-AB4BCAB43E30}" destId="{7FAAC15B-B09D-4273-B8BB-7AA09C9943EB}" srcOrd="0" destOrd="0" presId="urn:microsoft.com/office/officeart/2005/8/layout/chevron1"/>
    <dgm:cxn modelId="{3E0B1D06-4E64-4648-BB86-1B38BDE66C35}" type="presParOf" srcId="{364A076C-A699-46C5-9AEC-AB4BCAB43E30}" destId="{72E59707-FD57-4ACB-ABFC-B168665EEEAF}" srcOrd="1" destOrd="0" presId="urn:microsoft.com/office/officeart/2005/8/layout/chevron1"/>
    <dgm:cxn modelId="{14CA14B0-DDC4-4A79-9FA4-7B9B4E292E0C}" type="presParOf" srcId="{364A076C-A699-46C5-9AEC-AB4BCAB43E30}" destId="{4ECCB1E8-A330-477B-920F-3C5B7E51EA28}" srcOrd="2" destOrd="0" presId="urn:microsoft.com/office/officeart/2005/8/layout/chevron1"/>
    <dgm:cxn modelId="{9B0FC97C-A47E-4FA1-ADC9-1AE5FA664C6A}" type="presParOf" srcId="{364A076C-A699-46C5-9AEC-AB4BCAB43E30}" destId="{98146009-2A22-4FEC-9108-615C7474B136}" srcOrd="3" destOrd="0" presId="urn:microsoft.com/office/officeart/2005/8/layout/chevron1"/>
    <dgm:cxn modelId="{14ABDFA7-1AB0-4057-A00D-D50D1DC7D464}" type="presParOf" srcId="{364A076C-A699-46C5-9AEC-AB4BCAB43E30}" destId="{B1AEBFC2-1EB2-48B2-961A-D6D324320C6D}" srcOrd="4" destOrd="0" presId="urn:microsoft.com/office/officeart/2005/8/layout/chevron1"/>
    <dgm:cxn modelId="{DAAE2229-7351-4489-BAFF-7B778DA15B62}" type="presParOf" srcId="{364A076C-A699-46C5-9AEC-AB4BCAB43E30}" destId="{B5ABA100-E920-4135-A5EB-E71221B3A8C4}" srcOrd="5" destOrd="0" presId="urn:microsoft.com/office/officeart/2005/8/layout/chevron1"/>
    <dgm:cxn modelId="{F57A1524-BC12-47B6-A88A-B55C0B2ABE86}" type="presParOf" srcId="{364A076C-A699-46C5-9AEC-AB4BCAB43E30}" destId="{0B9EDCF6-A386-4969-BCE7-DF6F75AF55A9}" srcOrd="6" destOrd="0" presId="urn:microsoft.com/office/officeart/2005/8/layout/chevron1"/>
  </dgm:cxnLst>
  <dgm:bg>
    <a:noFill/>
  </dgm:bg>
  <dgm:whole/>
  <dgm:extLst>
    <a:ext uri="http://schemas.microsoft.com/office/drawing/2008/diagram">
      <dsp:dataModelExt xmlns:dsp="http://schemas.microsoft.com/office/drawing/2008/diagram" relId="rId19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3E2B7A1-61E9-401B-A103-35447287B830}" type="doc">
      <dgm:prSet loTypeId="urn:microsoft.com/office/officeart/2005/8/layout/chevron1" loCatId="process" qsTypeId="urn:microsoft.com/office/officeart/2005/8/quickstyle/simple1" qsCatId="simple" csTypeId="urn:microsoft.com/office/officeart/2005/8/colors/accent0_3" csCatId="mainScheme" phldr="1"/>
      <dgm:spPr/>
    </dgm:pt>
    <dgm:pt modelId="{722F3EE7-F1ED-4747-BABE-D5193433A6C2}">
      <dgm:prSet phldrT="[Text]" custT="1"/>
      <dgm:spPr>
        <a:solidFill>
          <a:srgbClr val="383838"/>
        </a:solidFill>
      </dgm:spPr>
      <dgm:t>
        <a:bodyPr/>
        <a:lstStyle/>
        <a:p>
          <a:r>
            <a:rPr lang="de-DE" sz="1800" b="0" dirty="0"/>
            <a:t>Grundlagen</a:t>
          </a:r>
        </a:p>
      </dgm:t>
    </dgm:pt>
    <dgm:pt modelId="{079B3C7F-773A-4569-8977-38CAD2A0016C}" type="parTrans" cxnId="{64D84D35-D400-4B49-B970-DE3027E479A4}">
      <dgm:prSet/>
      <dgm:spPr/>
      <dgm:t>
        <a:bodyPr/>
        <a:lstStyle/>
        <a:p>
          <a:endParaRPr lang="de-DE" sz="2400" b="0"/>
        </a:p>
      </dgm:t>
    </dgm:pt>
    <dgm:pt modelId="{0A5DA1F5-A8B7-4259-A57A-00A859DB6313}" type="sibTrans" cxnId="{64D84D35-D400-4B49-B970-DE3027E479A4}">
      <dgm:prSet/>
      <dgm:spPr/>
      <dgm:t>
        <a:bodyPr/>
        <a:lstStyle/>
        <a:p>
          <a:endParaRPr lang="de-DE" sz="2400" b="0"/>
        </a:p>
      </dgm:t>
    </dgm:pt>
    <dgm:pt modelId="{D1D8320B-91D2-4486-9399-1F09FB851A26}">
      <dgm:prSet phldrT="[Text]" custT="1"/>
      <dgm:spPr>
        <a:solidFill>
          <a:srgbClr val="9A2120"/>
        </a:solidFill>
      </dgm:spPr>
      <dgm:t>
        <a:bodyPr/>
        <a:lstStyle/>
        <a:p>
          <a:r>
            <a:rPr lang="de-DE" sz="1800" b="0" dirty="0"/>
            <a:t>Fazit</a:t>
          </a:r>
          <a:endParaRPr lang="de-DE" sz="2000" b="0" dirty="0"/>
        </a:p>
      </dgm:t>
    </dgm:pt>
    <dgm:pt modelId="{C70193BE-8D38-4C88-8023-5ECBBA60061F}" type="parTrans" cxnId="{6871FF62-8AE0-4795-81ED-E187D332F61B}">
      <dgm:prSet/>
      <dgm:spPr/>
      <dgm:t>
        <a:bodyPr/>
        <a:lstStyle/>
        <a:p>
          <a:endParaRPr lang="de-DE" sz="2400" b="0"/>
        </a:p>
      </dgm:t>
    </dgm:pt>
    <dgm:pt modelId="{0D639B99-DF7C-4EE8-BB33-94D79B8695A4}" type="sibTrans" cxnId="{6871FF62-8AE0-4795-81ED-E187D332F61B}">
      <dgm:prSet/>
      <dgm:spPr/>
      <dgm:t>
        <a:bodyPr/>
        <a:lstStyle/>
        <a:p>
          <a:endParaRPr lang="de-DE" sz="2400" b="0"/>
        </a:p>
      </dgm:t>
    </dgm:pt>
    <dgm:pt modelId="{143DE9F6-9345-4FC5-BDE1-871FE991D82A}">
      <dgm:prSet phldrT="[Text]" custT="1"/>
      <dgm:spPr>
        <a:solidFill>
          <a:srgbClr val="3A3A3A"/>
        </a:solidFill>
      </dgm:spPr>
      <dgm:t>
        <a:bodyPr/>
        <a:lstStyle/>
        <a:p>
          <a:r>
            <a:rPr lang="de-DE" sz="1800" b="0" dirty="0"/>
            <a:t>Anforderungsanalyse</a:t>
          </a:r>
        </a:p>
      </dgm:t>
    </dgm:pt>
    <dgm:pt modelId="{BE05C30A-9B33-4972-8281-BC756A352B11}" type="parTrans" cxnId="{D3D68609-AFB3-45F4-A927-9E1E36E1ADB7}">
      <dgm:prSet/>
      <dgm:spPr/>
      <dgm:t>
        <a:bodyPr/>
        <a:lstStyle/>
        <a:p>
          <a:endParaRPr lang="de-DE" sz="2400" b="0"/>
        </a:p>
      </dgm:t>
    </dgm:pt>
    <dgm:pt modelId="{0F24F9C1-504D-4E89-964F-DA708A97717F}" type="sibTrans" cxnId="{D3D68609-AFB3-45F4-A927-9E1E36E1ADB7}">
      <dgm:prSet/>
      <dgm:spPr/>
      <dgm:t>
        <a:bodyPr/>
        <a:lstStyle/>
        <a:p>
          <a:endParaRPr lang="de-DE" sz="2400" b="0"/>
        </a:p>
      </dgm:t>
    </dgm:pt>
    <dgm:pt modelId="{0BC02535-0328-4002-A3FB-B8A773D0846A}">
      <dgm:prSet phldrT="[Text]" custT="1"/>
      <dgm:spPr>
        <a:solidFill>
          <a:srgbClr val="3A3A3A"/>
        </a:solidFill>
      </dgm:spPr>
      <dgm:t>
        <a:bodyPr/>
        <a:lstStyle/>
        <a:p>
          <a:r>
            <a:rPr lang="de-DE" sz="1800" b="0" dirty="0"/>
            <a:t>Verfolgte Ansätze</a:t>
          </a:r>
        </a:p>
      </dgm:t>
    </dgm:pt>
    <dgm:pt modelId="{406547D5-0518-43D7-953A-1406AAD7A93E}" type="parTrans" cxnId="{5CAA056D-19E0-4048-8863-66EFD6D7860A}">
      <dgm:prSet/>
      <dgm:spPr/>
      <dgm:t>
        <a:bodyPr/>
        <a:lstStyle/>
        <a:p>
          <a:endParaRPr lang="de-DE" sz="2400" b="0"/>
        </a:p>
      </dgm:t>
    </dgm:pt>
    <dgm:pt modelId="{A20B4361-6AC8-4DB8-A2EE-F8FBF0D4BC95}" type="sibTrans" cxnId="{5CAA056D-19E0-4048-8863-66EFD6D7860A}">
      <dgm:prSet/>
      <dgm:spPr/>
      <dgm:t>
        <a:bodyPr/>
        <a:lstStyle/>
        <a:p>
          <a:endParaRPr lang="de-DE" sz="2400" b="0"/>
        </a:p>
      </dgm:t>
    </dgm:pt>
    <dgm:pt modelId="{364A076C-A699-46C5-9AEC-AB4BCAB43E30}" type="pres">
      <dgm:prSet presAssocID="{43E2B7A1-61E9-401B-A103-35447287B830}" presName="Name0" presStyleCnt="0">
        <dgm:presLayoutVars>
          <dgm:dir/>
          <dgm:animLvl val="lvl"/>
          <dgm:resizeHandles val="exact"/>
        </dgm:presLayoutVars>
      </dgm:prSet>
      <dgm:spPr/>
    </dgm:pt>
    <dgm:pt modelId="{7FAAC15B-B09D-4273-B8BB-7AA09C9943EB}" type="pres">
      <dgm:prSet presAssocID="{722F3EE7-F1ED-4747-BABE-D5193433A6C2}" presName="parTxOnly" presStyleLbl="node1" presStyleIdx="0" presStyleCnt="4" custScaleX="83079" custLinFactNeighborY="248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2E59707-FD57-4ACB-ABFC-B168665EEEAF}" type="pres">
      <dgm:prSet presAssocID="{0A5DA1F5-A8B7-4259-A57A-00A859DB6313}" presName="parTxOnlySpace" presStyleCnt="0"/>
      <dgm:spPr/>
    </dgm:pt>
    <dgm:pt modelId="{4ECCB1E8-A330-477B-920F-3C5B7E51EA28}" type="pres">
      <dgm:prSet presAssocID="{143DE9F6-9345-4FC5-BDE1-871FE991D82A}" presName="parTxOnly" presStyleLbl="node1" presStyleIdx="1" presStyleCnt="4" custScaleX="12596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146009-2A22-4FEC-9108-615C7474B136}" type="pres">
      <dgm:prSet presAssocID="{0F24F9C1-504D-4E89-964F-DA708A97717F}" presName="parTxOnlySpace" presStyleCnt="0"/>
      <dgm:spPr/>
    </dgm:pt>
    <dgm:pt modelId="{B1AEBFC2-1EB2-48B2-961A-D6D324320C6D}" type="pres">
      <dgm:prSet presAssocID="{0BC02535-0328-4002-A3FB-B8A773D0846A}" presName="parTxOnly" presStyleLbl="node1" presStyleIdx="2" presStyleCnt="4" custScaleX="129202" custLinFactNeighborY="-663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ABA100-E920-4135-A5EB-E71221B3A8C4}" type="pres">
      <dgm:prSet presAssocID="{A20B4361-6AC8-4DB8-A2EE-F8FBF0D4BC95}" presName="parTxOnlySpace" presStyleCnt="0"/>
      <dgm:spPr/>
    </dgm:pt>
    <dgm:pt modelId="{0B9EDCF6-A386-4969-BCE7-DF6F75AF55A9}" type="pres">
      <dgm:prSet presAssocID="{D1D8320B-91D2-4486-9399-1F09FB851A26}" presName="parTxOnly" presStyleLbl="node1" presStyleIdx="3" presStyleCnt="4" custScaleX="50924" custLinFactNeighborY="248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D644E1D-8046-483A-9C8C-A2EFE5F6CAF3}" type="presOf" srcId="{0BC02535-0328-4002-A3FB-B8A773D0846A}" destId="{B1AEBFC2-1EB2-48B2-961A-D6D324320C6D}" srcOrd="0" destOrd="0" presId="urn:microsoft.com/office/officeart/2005/8/layout/chevron1"/>
    <dgm:cxn modelId="{3F006EC0-C637-40E7-8085-7509C04A20A6}" type="presOf" srcId="{722F3EE7-F1ED-4747-BABE-D5193433A6C2}" destId="{7FAAC15B-B09D-4273-B8BB-7AA09C9943EB}" srcOrd="0" destOrd="0" presId="urn:microsoft.com/office/officeart/2005/8/layout/chevron1"/>
    <dgm:cxn modelId="{D3D68609-AFB3-45F4-A927-9E1E36E1ADB7}" srcId="{43E2B7A1-61E9-401B-A103-35447287B830}" destId="{143DE9F6-9345-4FC5-BDE1-871FE991D82A}" srcOrd="1" destOrd="0" parTransId="{BE05C30A-9B33-4972-8281-BC756A352B11}" sibTransId="{0F24F9C1-504D-4E89-964F-DA708A97717F}"/>
    <dgm:cxn modelId="{057F6079-FCF4-450D-82A5-22EA1F020830}" type="presOf" srcId="{43E2B7A1-61E9-401B-A103-35447287B830}" destId="{364A076C-A699-46C5-9AEC-AB4BCAB43E30}" srcOrd="0" destOrd="0" presId="urn:microsoft.com/office/officeart/2005/8/layout/chevron1"/>
    <dgm:cxn modelId="{6871FF62-8AE0-4795-81ED-E187D332F61B}" srcId="{43E2B7A1-61E9-401B-A103-35447287B830}" destId="{D1D8320B-91D2-4486-9399-1F09FB851A26}" srcOrd="3" destOrd="0" parTransId="{C70193BE-8D38-4C88-8023-5ECBBA60061F}" sibTransId="{0D639B99-DF7C-4EE8-BB33-94D79B8695A4}"/>
    <dgm:cxn modelId="{64D84D35-D400-4B49-B970-DE3027E479A4}" srcId="{43E2B7A1-61E9-401B-A103-35447287B830}" destId="{722F3EE7-F1ED-4747-BABE-D5193433A6C2}" srcOrd="0" destOrd="0" parTransId="{079B3C7F-773A-4569-8977-38CAD2A0016C}" sibTransId="{0A5DA1F5-A8B7-4259-A57A-00A859DB6313}"/>
    <dgm:cxn modelId="{E84EBA85-7B2F-448C-90A8-BEB4652EAB87}" type="presOf" srcId="{143DE9F6-9345-4FC5-BDE1-871FE991D82A}" destId="{4ECCB1E8-A330-477B-920F-3C5B7E51EA28}" srcOrd="0" destOrd="0" presId="urn:microsoft.com/office/officeart/2005/8/layout/chevron1"/>
    <dgm:cxn modelId="{5CAA056D-19E0-4048-8863-66EFD6D7860A}" srcId="{43E2B7A1-61E9-401B-A103-35447287B830}" destId="{0BC02535-0328-4002-A3FB-B8A773D0846A}" srcOrd="2" destOrd="0" parTransId="{406547D5-0518-43D7-953A-1406AAD7A93E}" sibTransId="{A20B4361-6AC8-4DB8-A2EE-F8FBF0D4BC95}"/>
    <dgm:cxn modelId="{6F1A5909-E60B-4A64-BACE-6DFD7ACCF647}" type="presOf" srcId="{D1D8320B-91D2-4486-9399-1F09FB851A26}" destId="{0B9EDCF6-A386-4969-BCE7-DF6F75AF55A9}" srcOrd="0" destOrd="0" presId="urn:microsoft.com/office/officeart/2005/8/layout/chevron1"/>
    <dgm:cxn modelId="{FE04B7CC-42D3-418A-954F-E462A4A82831}" type="presParOf" srcId="{364A076C-A699-46C5-9AEC-AB4BCAB43E30}" destId="{7FAAC15B-B09D-4273-B8BB-7AA09C9943EB}" srcOrd="0" destOrd="0" presId="urn:microsoft.com/office/officeart/2005/8/layout/chevron1"/>
    <dgm:cxn modelId="{E25CC40F-24FF-4D86-8ABA-747603B60535}" type="presParOf" srcId="{364A076C-A699-46C5-9AEC-AB4BCAB43E30}" destId="{72E59707-FD57-4ACB-ABFC-B168665EEEAF}" srcOrd="1" destOrd="0" presId="urn:microsoft.com/office/officeart/2005/8/layout/chevron1"/>
    <dgm:cxn modelId="{788D0B31-E69C-4EE6-B9BB-A453D80154DB}" type="presParOf" srcId="{364A076C-A699-46C5-9AEC-AB4BCAB43E30}" destId="{4ECCB1E8-A330-477B-920F-3C5B7E51EA28}" srcOrd="2" destOrd="0" presId="urn:microsoft.com/office/officeart/2005/8/layout/chevron1"/>
    <dgm:cxn modelId="{9FF21804-F291-4359-A70A-AEB959A9E31C}" type="presParOf" srcId="{364A076C-A699-46C5-9AEC-AB4BCAB43E30}" destId="{98146009-2A22-4FEC-9108-615C7474B136}" srcOrd="3" destOrd="0" presId="urn:microsoft.com/office/officeart/2005/8/layout/chevron1"/>
    <dgm:cxn modelId="{F46940E5-D5CE-43C5-A2C4-12BCB385EFE2}" type="presParOf" srcId="{364A076C-A699-46C5-9AEC-AB4BCAB43E30}" destId="{B1AEBFC2-1EB2-48B2-961A-D6D324320C6D}" srcOrd="4" destOrd="0" presId="urn:microsoft.com/office/officeart/2005/8/layout/chevron1"/>
    <dgm:cxn modelId="{65BA2227-9261-4BF7-8D6D-1EE23D92410B}" type="presParOf" srcId="{364A076C-A699-46C5-9AEC-AB4BCAB43E30}" destId="{B5ABA100-E920-4135-A5EB-E71221B3A8C4}" srcOrd="5" destOrd="0" presId="urn:microsoft.com/office/officeart/2005/8/layout/chevron1"/>
    <dgm:cxn modelId="{94C4D6CE-A727-427C-A3FE-983DB8E5DAE8}" type="presParOf" srcId="{364A076C-A699-46C5-9AEC-AB4BCAB43E30}" destId="{0B9EDCF6-A386-4969-BCE7-DF6F75AF55A9}" srcOrd="6" destOrd="0" presId="urn:microsoft.com/office/officeart/2005/8/layout/chevron1"/>
  </dgm:cxnLst>
  <dgm:bg>
    <a:noFill/>
  </dgm:bg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183374D-C78D-43A3-A970-7BCE64E6A380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7B8A7451-AF37-44EC-8564-767A5B35EDE3}">
      <dgm:prSet phldrT="[Text]"/>
      <dgm:spPr>
        <a:solidFill>
          <a:srgbClr val="9A2120"/>
        </a:solidFill>
      </dgm:spPr>
      <dgm:t>
        <a:bodyPr/>
        <a:lstStyle/>
        <a:p>
          <a:r>
            <a:rPr lang="de-DE" dirty="0"/>
            <a:t>Grundlagen</a:t>
          </a:r>
        </a:p>
      </dgm:t>
    </dgm:pt>
    <dgm:pt modelId="{E9DF24BA-78D5-47AD-8F9F-0909E5BCC87B}" type="parTrans" cxnId="{80F216F4-BCB6-46E7-ADF0-DDEFFD7B5DB4}">
      <dgm:prSet/>
      <dgm:spPr/>
      <dgm:t>
        <a:bodyPr/>
        <a:lstStyle/>
        <a:p>
          <a:endParaRPr lang="de-DE"/>
        </a:p>
      </dgm:t>
    </dgm:pt>
    <dgm:pt modelId="{C294AFD5-15E6-4620-930D-5BDE4132D1D5}" type="sibTrans" cxnId="{80F216F4-BCB6-46E7-ADF0-DDEFFD7B5DB4}">
      <dgm:prSet/>
      <dgm:spPr/>
      <dgm:t>
        <a:bodyPr/>
        <a:lstStyle/>
        <a:p>
          <a:endParaRPr lang="de-DE"/>
        </a:p>
      </dgm:t>
    </dgm:pt>
    <dgm:pt modelId="{3E815AAE-6AB7-4D8C-B99E-DF18341AA3D9}">
      <dgm:prSet phldrT="[Text]"/>
      <dgm:spPr>
        <a:solidFill>
          <a:srgbClr val="9A2120"/>
        </a:solidFill>
      </dgm:spPr>
      <dgm:t>
        <a:bodyPr/>
        <a:lstStyle/>
        <a:p>
          <a:r>
            <a:rPr lang="de-DE" dirty="0"/>
            <a:t>Anforderungs-analyse</a:t>
          </a:r>
        </a:p>
      </dgm:t>
    </dgm:pt>
    <dgm:pt modelId="{1C424F74-B4FF-4345-A37D-66F584835AB8}" type="parTrans" cxnId="{498F6BFE-7981-406D-81FE-272BD405F8EE}">
      <dgm:prSet/>
      <dgm:spPr/>
      <dgm:t>
        <a:bodyPr/>
        <a:lstStyle/>
        <a:p>
          <a:endParaRPr lang="de-DE"/>
        </a:p>
      </dgm:t>
    </dgm:pt>
    <dgm:pt modelId="{1EECE6D5-FC46-4860-9CD6-22498978B359}" type="sibTrans" cxnId="{498F6BFE-7981-406D-81FE-272BD405F8EE}">
      <dgm:prSet/>
      <dgm:spPr/>
      <dgm:t>
        <a:bodyPr/>
        <a:lstStyle/>
        <a:p>
          <a:endParaRPr lang="de-DE"/>
        </a:p>
      </dgm:t>
    </dgm:pt>
    <dgm:pt modelId="{B138B07E-0C92-4E33-AF6F-BAE71D9049D8}">
      <dgm:prSet phldrT="[Text]"/>
      <dgm:spPr>
        <a:solidFill>
          <a:srgbClr val="9A2120"/>
        </a:solidFill>
      </dgm:spPr>
      <dgm:t>
        <a:bodyPr/>
        <a:lstStyle/>
        <a:p>
          <a:r>
            <a:rPr lang="de-DE" dirty="0"/>
            <a:t>Verfolgte Ansätze</a:t>
          </a:r>
        </a:p>
      </dgm:t>
    </dgm:pt>
    <dgm:pt modelId="{C560D590-CB2D-46D0-9795-D8772EF17100}" type="parTrans" cxnId="{93025BD8-A6AC-4512-8377-78702A5E6D40}">
      <dgm:prSet/>
      <dgm:spPr/>
      <dgm:t>
        <a:bodyPr/>
        <a:lstStyle/>
        <a:p>
          <a:endParaRPr lang="de-DE"/>
        </a:p>
      </dgm:t>
    </dgm:pt>
    <dgm:pt modelId="{75FB62BA-C492-4E0B-A068-33386135CECC}" type="sibTrans" cxnId="{93025BD8-A6AC-4512-8377-78702A5E6D40}">
      <dgm:prSet/>
      <dgm:spPr/>
      <dgm:t>
        <a:bodyPr/>
        <a:lstStyle/>
        <a:p>
          <a:endParaRPr lang="de-DE"/>
        </a:p>
      </dgm:t>
    </dgm:pt>
    <dgm:pt modelId="{723B0B2B-4CD2-4F0B-A7BD-9F4D7B1DB527}">
      <dgm:prSet phldrT="[Text]"/>
      <dgm:spPr>
        <a:solidFill>
          <a:srgbClr val="9A2120"/>
        </a:solidFill>
      </dgm:spPr>
      <dgm:t>
        <a:bodyPr/>
        <a:lstStyle/>
        <a:p>
          <a:r>
            <a:rPr lang="de-DE" dirty="0"/>
            <a:t>Fazit</a:t>
          </a:r>
        </a:p>
      </dgm:t>
    </dgm:pt>
    <dgm:pt modelId="{59D5EFFC-4827-4D8D-91F6-B86896DA6CAC}" type="parTrans" cxnId="{78112C30-1C59-48D8-B4F8-AE055777C04F}">
      <dgm:prSet/>
      <dgm:spPr/>
      <dgm:t>
        <a:bodyPr/>
        <a:lstStyle/>
        <a:p>
          <a:endParaRPr lang="de-DE"/>
        </a:p>
      </dgm:t>
    </dgm:pt>
    <dgm:pt modelId="{A2200CB8-AEC4-4699-9B03-92814C123C6C}" type="sibTrans" cxnId="{78112C30-1C59-48D8-B4F8-AE055777C04F}">
      <dgm:prSet/>
      <dgm:spPr/>
      <dgm:t>
        <a:bodyPr/>
        <a:lstStyle/>
        <a:p>
          <a:endParaRPr lang="de-DE"/>
        </a:p>
      </dgm:t>
    </dgm:pt>
    <dgm:pt modelId="{DA49572B-217B-4DCB-B01E-047FB3ADD7F3}" type="pres">
      <dgm:prSet presAssocID="{A183374D-C78D-43A3-A970-7BCE64E6A380}" presName="Name0" presStyleCnt="0">
        <dgm:presLayoutVars>
          <dgm:dir/>
          <dgm:animLvl val="lvl"/>
          <dgm:resizeHandles val="exact"/>
        </dgm:presLayoutVars>
      </dgm:prSet>
      <dgm:spPr/>
    </dgm:pt>
    <dgm:pt modelId="{5F0077E2-EE8C-4A62-9198-611113A0F425}" type="pres">
      <dgm:prSet presAssocID="{7B8A7451-AF37-44EC-8564-767A5B35EDE3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3164F68-5029-41E0-A260-E2A9243D4F99}" type="pres">
      <dgm:prSet presAssocID="{C294AFD5-15E6-4620-930D-5BDE4132D1D5}" presName="parTxOnlySpace" presStyleCnt="0"/>
      <dgm:spPr/>
    </dgm:pt>
    <dgm:pt modelId="{A0BACE3D-FFD9-4895-A746-C9E6756C0807}" type="pres">
      <dgm:prSet presAssocID="{3E815AAE-6AB7-4D8C-B99E-DF18341AA3D9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3D36C8-5DDB-4CCC-A329-FCFAC79A52D0}" type="pres">
      <dgm:prSet presAssocID="{1EECE6D5-FC46-4860-9CD6-22498978B359}" presName="parTxOnlySpace" presStyleCnt="0"/>
      <dgm:spPr/>
    </dgm:pt>
    <dgm:pt modelId="{999E5ABE-CD00-4E0A-B3FD-EE0F9B45D0EF}" type="pres">
      <dgm:prSet presAssocID="{B138B07E-0C92-4E33-AF6F-BAE71D9049D8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637E6A6-C0A7-447C-967E-A02971B5F6C4}" type="pres">
      <dgm:prSet presAssocID="{75FB62BA-C492-4E0B-A068-33386135CECC}" presName="parTxOnlySpace" presStyleCnt="0"/>
      <dgm:spPr/>
    </dgm:pt>
    <dgm:pt modelId="{63B49E9E-B2E6-432C-ACE5-9FA7EEBDE9A2}" type="pres">
      <dgm:prSet presAssocID="{723B0B2B-4CD2-4F0B-A7BD-9F4D7B1DB527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FBE2911-551B-4F95-B5FA-A31F9B2E8B6C}" type="presOf" srcId="{7B8A7451-AF37-44EC-8564-767A5B35EDE3}" destId="{5F0077E2-EE8C-4A62-9198-611113A0F425}" srcOrd="0" destOrd="0" presId="urn:microsoft.com/office/officeart/2005/8/layout/chevron1"/>
    <dgm:cxn modelId="{4FE41DCC-817F-4B6E-8A15-DB14F6871588}" type="presOf" srcId="{723B0B2B-4CD2-4F0B-A7BD-9F4D7B1DB527}" destId="{63B49E9E-B2E6-432C-ACE5-9FA7EEBDE9A2}" srcOrd="0" destOrd="0" presId="urn:microsoft.com/office/officeart/2005/8/layout/chevron1"/>
    <dgm:cxn modelId="{1A64A0E2-0218-401A-AFE1-B49013C0F293}" type="presOf" srcId="{3E815AAE-6AB7-4D8C-B99E-DF18341AA3D9}" destId="{A0BACE3D-FFD9-4895-A746-C9E6756C0807}" srcOrd="0" destOrd="0" presId="urn:microsoft.com/office/officeart/2005/8/layout/chevron1"/>
    <dgm:cxn modelId="{2988DDAE-E440-4F46-A609-D2985010C355}" type="presOf" srcId="{A183374D-C78D-43A3-A970-7BCE64E6A380}" destId="{DA49572B-217B-4DCB-B01E-047FB3ADD7F3}" srcOrd="0" destOrd="0" presId="urn:microsoft.com/office/officeart/2005/8/layout/chevron1"/>
    <dgm:cxn modelId="{78112C30-1C59-48D8-B4F8-AE055777C04F}" srcId="{A183374D-C78D-43A3-A970-7BCE64E6A380}" destId="{723B0B2B-4CD2-4F0B-A7BD-9F4D7B1DB527}" srcOrd="3" destOrd="0" parTransId="{59D5EFFC-4827-4D8D-91F6-B86896DA6CAC}" sibTransId="{A2200CB8-AEC4-4699-9B03-92814C123C6C}"/>
    <dgm:cxn modelId="{80F216F4-BCB6-46E7-ADF0-DDEFFD7B5DB4}" srcId="{A183374D-C78D-43A3-A970-7BCE64E6A380}" destId="{7B8A7451-AF37-44EC-8564-767A5B35EDE3}" srcOrd="0" destOrd="0" parTransId="{E9DF24BA-78D5-47AD-8F9F-0909E5BCC87B}" sibTransId="{C294AFD5-15E6-4620-930D-5BDE4132D1D5}"/>
    <dgm:cxn modelId="{430C0076-FD86-43F3-AFD6-4CA2C8349866}" type="presOf" srcId="{B138B07E-0C92-4E33-AF6F-BAE71D9049D8}" destId="{999E5ABE-CD00-4E0A-B3FD-EE0F9B45D0EF}" srcOrd="0" destOrd="0" presId="urn:microsoft.com/office/officeart/2005/8/layout/chevron1"/>
    <dgm:cxn modelId="{93025BD8-A6AC-4512-8377-78702A5E6D40}" srcId="{A183374D-C78D-43A3-A970-7BCE64E6A380}" destId="{B138B07E-0C92-4E33-AF6F-BAE71D9049D8}" srcOrd="2" destOrd="0" parTransId="{C560D590-CB2D-46D0-9795-D8772EF17100}" sibTransId="{75FB62BA-C492-4E0B-A068-33386135CECC}"/>
    <dgm:cxn modelId="{498F6BFE-7981-406D-81FE-272BD405F8EE}" srcId="{A183374D-C78D-43A3-A970-7BCE64E6A380}" destId="{3E815AAE-6AB7-4D8C-B99E-DF18341AA3D9}" srcOrd="1" destOrd="0" parTransId="{1C424F74-B4FF-4345-A37D-66F584835AB8}" sibTransId="{1EECE6D5-FC46-4860-9CD6-22498978B359}"/>
    <dgm:cxn modelId="{6F4729B3-53AC-48D4-9D10-624DA048817B}" type="presParOf" srcId="{DA49572B-217B-4DCB-B01E-047FB3ADD7F3}" destId="{5F0077E2-EE8C-4A62-9198-611113A0F425}" srcOrd="0" destOrd="0" presId="urn:microsoft.com/office/officeart/2005/8/layout/chevron1"/>
    <dgm:cxn modelId="{6BEA0479-0E84-4E3E-95BB-6CB34B9A5372}" type="presParOf" srcId="{DA49572B-217B-4DCB-B01E-047FB3ADD7F3}" destId="{03164F68-5029-41E0-A260-E2A9243D4F99}" srcOrd="1" destOrd="0" presId="urn:microsoft.com/office/officeart/2005/8/layout/chevron1"/>
    <dgm:cxn modelId="{0BD20020-DF0E-4E69-A269-01ECED88EB03}" type="presParOf" srcId="{DA49572B-217B-4DCB-B01E-047FB3ADD7F3}" destId="{A0BACE3D-FFD9-4895-A746-C9E6756C0807}" srcOrd="2" destOrd="0" presId="urn:microsoft.com/office/officeart/2005/8/layout/chevron1"/>
    <dgm:cxn modelId="{DDEE7AD7-BA65-431D-B6C7-3D31316129E2}" type="presParOf" srcId="{DA49572B-217B-4DCB-B01E-047FB3ADD7F3}" destId="{283D36C8-5DDB-4CCC-A329-FCFAC79A52D0}" srcOrd="3" destOrd="0" presId="urn:microsoft.com/office/officeart/2005/8/layout/chevron1"/>
    <dgm:cxn modelId="{B19A8314-61CB-447B-9A97-F842CFF3C38D}" type="presParOf" srcId="{DA49572B-217B-4DCB-B01E-047FB3ADD7F3}" destId="{999E5ABE-CD00-4E0A-B3FD-EE0F9B45D0EF}" srcOrd="4" destOrd="0" presId="urn:microsoft.com/office/officeart/2005/8/layout/chevron1"/>
    <dgm:cxn modelId="{71470C66-9606-47AE-9FE4-F246F2272B3C}" type="presParOf" srcId="{DA49572B-217B-4DCB-B01E-047FB3ADD7F3}" destId="{8637E6A6-C0A7-447C-967E-A02971B5F6C4}" srcOrd="5" destOrd="0" presId="urn:microsoft.com/office/officeart/2005/8/layout/chevron1"/>
    <dgm:cxn modelId="{8FA412D7-245B-4CEB-91F7-57BD79B68ED8}" type="presParOf" srcId="{DA49572B-217B-4DCB-B01E-047FB3ADD7F3}" destId="{63B49E9E-B2E6-432C-ACE5-9FA7EEBDE9A2}" srcOrd="6" destOrd="0" presId="urn:microsoft.com/office/officeart/2005/8/layout/chevron1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AAC15B-B09D-4273-B8BB-7AA09C9943EB}">
      <dsp:nvSpPr>
        <dsp:cNvPr id="0" name=""/>
        <dsp:cNvSpPr/>
      </dsp:nvSpPr>
      <dsp:spPr>
        <a:xfrm>
          <a:off x="2226" y="0"/>
          <a:ext cx="2819381" cy="286279"/>
        </a:xfrm>
        <a:prstGeom prst="chevron">
          <a:avLst/>
        </a:prstGeom>
        <a:solidFill>
          <a:srgbClr val="971917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b="0" kern="1200" dirty="0"/>
            <a:t>Grundlagen</a:t>
          </a:r>
        </a:p>
      </dsp:txBody>
      <dsp:txXfrm>
        <a:off x="145366" y="0"/>
        <a:ext cx="2533102" cy="286279"/>
      </dsp:txXfrm>
    </dsp:sp>
    <dsp:sp modelId="{4ECCB1E8-A330-477B-920F-3C5B7E51EA28}">
      <dsp:nvSpPr>
        <dsp:cNvPr id="0" name=""/>
        <dsp:cNvSpPr/>
      </dsp:nvSpPr>
      <dsp:spPr>
        <a:xfrm>
          <a:off x="2482247" y="0"/>
          <a:ext cx="4274665" cy="286279"/>
        </a:xfrm>
        <a:prstGeom prst="chevron">
          <a:avLst/>
        </a:prstGeom>
        <a:solidFill>
          <a:srgbClr val="3A3A3A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b="0" kern="1200" dirty="0"/>
            <a:t>Anforderungsanalyse</a:t>
          </a:r>
        </a:p>
      </dsp:txBody>
      <dsp:txXfrm>
        <a:off x="2625387" y="0"/>
        <a:ext cx="3988386" cy="286279"/>
      </dsp:txXfrm>
    </dsp:sp>
    <dsp:sp modelId="{B1AEBFC2-1EB2-48B2-961A-D6D324320C6D}">
      <dsp:nvSpPr>
        <dsp:cNvPr id="0" name=""/>
        <dsp:cNvSpPr/>
      </dsp:nvSpPr>
      <dsp:spPr>
        <a:xfrm>
          <a:off x="6417551" y="0"/>
          <a:ext cx="4384618" cy="286279"/>
        </a:xfrm>
        <a:prstGeom prst="chevron">
          <a:avLst/>
        </a:prstGeom>
        <a:solidFill>
          <a:srgbClr val="3A3A3A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b="0" kern="1200" dirty="0"/>
            <a:t>Verfolgte Ansätze</a:t>
          </a:r>
        </a:p>
      </dsp:txBody>
      <dsp:txXfrm>
        <a:off x="6560691" y="0"/>
        <a:ext cx="4098339" cy="286279"/>
      </dsp:txXfrm>
    </dsp:sp>
    <dsp:sp modelId="{0B9EDCF6-A386-4969-BCE7-DF6F75AF55A9}">
      <dsp:nvSpPr>
        <dsp:cNvPr id="0" name=""/>
        <dsp:cNvSpPr/>
      </dsp:nvSpPr>
      <dsp:spPr>
        <a:xfrm>
          <a:off x="10462808" y="0"/>
          <a:ext cx="1728164" cy="286279"/>
        </a:xfrm>
        <a:prstGeom prst="chevron">
          <a:avLst/>
        </a:prstGeom>
        <a:solidFill>
          <a:srgbClr val="3A3A3A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b="0" kern="1200" dirty="0"/>
            <a:t>Fazit</a:t>
          </a:r>
          <a:endParaRPr lang="de-DE" sz="2000" b="0" kern="1200" dirty="0"/>
        </a:p>
      </dsp:txBody>
      <dsp:txXfrm>
        <a:off x="10605948" y="0"/>
        <a:ext cx="1441885" cy="28627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AAC15B-B09D-4273-B8BB-7AA09C9943EB}">
      <dsp:nvSpPr>
        <dsp:cNvPr id="0" name=""/>
        <dsp:cNvSpPr/>
      </dsp:nvSpPr>
      <dsp:spPr>
        <a:xfrm>
          <a:off x="2226" y="0"/>
          <a:ext cx="2819381" cy="286279"/>
        </a:xfrm>
        <a:prstGeom prst="chevron">
          <a:avLst/>
        </a:prstGeom>
        <a:solidFill>
          <a:schemeClr val="tx1">
            <a:lumMod val="75000"/>
            <a:lumOff val="2500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b="0" kern="1200" dirty="0"/>
            <a:t>Grundlagen</a:t>
          </a:r>
        </a:p>
      </dsp:txBody>
      <dsp:txXfrm>
        <a:off x="145366" y="0"/>
        <a:ext cx="2533102" cy="286279"/>
      </dsp:txXfrm>
    </dsp:sp>
    <dsp:sp modelId="{4ECCB1E8-A330-477B-920F-3C5B7E51EA28}">
      <dsp:nvSpPr>
        <dsp:cNvPr id="0" name=""/>
        <dsp:cNvSpPr/>
      </dsp:nvSpPr>
      <dsp:spPr>
        <a:xfrm>
          <a:off x="2482247" y="0"/>
          <a:ext cx="4274665" cy="286279"/>
        </a:xfrm>
        <a:prstGeom prst="chevron">
          <a:avLst/>
        </a:prstGeom>
        <a:solidFill>
          <a:srgbClr val="971917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b="0" kern="1200" dirty="0"/>
            <a:t>Anforderungsanalyse</a:t>
          </a:r>
        </a:p>
      </dsp:txBody>
      <dsp:txXfrm>
        <a:off x="2625387" y="0"/>
        <a:ext cx="3988386" cy="286279"/>
      </dsp:txXfrm>
    </dsp:sp>
    <dsp:sp modelId="{B1AEBFC2-1EB2-48B2-961A-D6D324320C6D}">
      <dsp:nvSpPr>
        <dsp:cNvPr id="0" name=""/>
        <dsp:cNvSpPr/>
      </dsp:nvSpPr>
      <dsp:spPr>
        <a:xfrm>
          <a:off x="6417551" y="0"/>
          <a:ext cx="4384618" cy="286279"/>
        </a:xfrm>
        <a:prstGeom prst="chevron">
          <a:avLst/>
        </a:prstGeom>
        <a:solidFill>
          <a:srgbClr val="3A3A3A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b="0" kern="1200" dirty="0"/>
            <a:t>Verfolgte Ansätze</a:t>
          </a:r>
        </a:p>
      </dsp:txBody>
      <dsp:txXfrm>
        <a:off x="6560691" y="0"/>
        <a:ext cx="4098339" cy="286279"/>
      </dsp:txXfrm>
    </dsp:sp>
    <dsp:sp modelId="{0B9EDCF6-A386-4969-BCE7-DF6F75AF55A9}">
      <dsp:nvSpPr>
        <dsp:cNvPr id="0" name=""/>
        <dsp:cNvSpPr/>
      </dsp:nvSpPr>
      <dsp:spPr>
        <a:xfrm>
          <a:off x="10462808" y="0"/>
          <a:ext cx="1728164" cy="286279"/>
        </a:xfrm>
        <a:prstGeom prst="chevron">
          <a:avLst/>
        </a:prstGeom>
        <a:solidFill>
          <a:srgbClr val="3A3A3A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b="0" kern="1200" dirty="0"/>
            <a:t>Fazit</a:t>
          </a:r>
          <a:endParaRPr lang="de-DE" sz="2000" b="0" kern="1200" dirty="0"/>
        </a:p>
      </dsp:txBody>
      <dsp:txXfrm>
        <a:off x="10605948" y="0"/>
        <a:ext cx="1441885" cy="28627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AAC15B-B09D-4273-B8BB-7AA09C9943EB}">
      <dsp:nvSpPr>
        <dsp:cNvPr id="0" name=""/>
        <dsp:cNvSpPr/>
      </dsp:nvSpPr>
      <dsp:spPr>
        <a:xfrm>
          <a:off x="2226" y="0"/>
          <a:ext cx="2819381" cy="286279"/>
        </a:xfrm>
        <a:prstGeom prst="chevron">
          <a:avLst/>
        </a:prstGeom>
        <a:solidFill>
          <a:srgbClr val="383838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b="0" kern="1200" dirty="0"/>
            <a:t>Grundlagen</a:t>
          </a:r>
        </a:p>
      </dsp:txBody>
      <dsp:txXfrm>
        <a:off x="145366" y="0"/>
        <a:ext cx="2533102" cy="286279"/>
      </dsp:txXfrm>
    </dsp:sp>
    <dsp:sp modelId="{4ECCB1E8-A330-477B-920F-3C5B7E51EA28}">
      <dsp:nvSpPr>
        <dsp:cNvPr id="0" name=""/>
        <dsp:cNvSpPr/>
      </dsp:nvSpPr>
      <dsp:spPr>
        <a:xfrm>
          <a:off x="2482247" y="0"/>
          <a:ext cx="4274665" cy="286279"/>
        </a:xfrm>
        <a:prstGeom prst="chevron">
          <a:avLst/>
        </a:prstGeom>
        <a:solidFill>
          <a:srgbClr val="3A3A3A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b="0" kern="1200" dirty="0"/>
            <a:t>Anforderungsanalyse</a:t>
          </a:r>
        </a:p>
      </dsp:txBody>
      <dsp:txXfrm>
        <a:off x="2625387" y="0"/>
        <a:ext cx="3988386" cy="286279"/>
      </dsp:txXfrm>
    </dsp:sp>
    <dsp:sp modelId="{B1AEBFC2-1EB2-48B2-961A-D6D324320C6D}">
      <dsp:nvSpPr>
        <dsp:cNvPr id="0" name=""/>
        <dsp:cNvSpPr/>
      </dsp:nvSpPr>
      <dsp:spPr>
        <a:xfrm>
          <a:off x="6417551" y="0"/>
          <a:ext cx="4384618" cy="286279"/>
        </a:xfrm>
        <a:prstGeom prst="chevron">
          <a:avLst/>
        </a:prstGeom>
        <a:solidFill>
          <a:srgbClr val="971918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b="0" kern="1200" dirty="0"/>
            <a:t>Verfolgte Ansätze</a:t>
          </a:r>
        </a:p>
      </dsp:txBody>
      <dsp:txXfrm>
        <a:off x="6560691" y="0"/>
        <a:ext cx="4098339" cy="286279"/>
      </dsp:txXfrm>
    </dsp:sp>
    <dsp:sp modelId="{0B9EDCF6-A386-4969-BCE7-DF6F75AF55A9}">
      <dsp:nvSpPr>
        <dsp:cNvPr id="0" name=""/>
        <dsp:cNvSpPr/>
      </dsp:nvSpPr>
      <dsp:spPr>
        <a:xfrm>
          <a:off x="10462808" y="0"/>
          <a:ext cx="1728164" cy="286279"/>
        </a:xfrm>
        <a:prstGeom prst="chevron">
          <a:avLst/>
        </a:prstGeom>
        <a:solidFill>
          <a:srgbClr val="3A3A3A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b="0" kern="1200" dirty="0"/>
            <a:t>Fazit</a:t>
          </a:r>
          <a:endParaRPr lang="de-DE" sz="2000" b="0" kern="1200" dirty="0"/>
        </a:p>
      </dsp:txBody>
      <dsp:txXfrm>
        <a:off x="10605948" y="0"/>
        <a:ext cx="1441885" cy="28627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AAC15B-B09D-4273-B8BB-7AA09C9943EB}">
      <dsp:nvSpPr>
        <dsp:cNvPr id="0" name=""/>
        <dsp:cNvSpPr/>
      </dsp:nvSpPr>
      <dsp:spPr>
        <a:xfrm>
          <a:off x="2226" y="0"/>
          <a:ext cx="2819381" cy="286279"/>
        </a:xfrm>
        <a:prstGeom prst="chevron">
          <a:avLst/>
        </a:prstGeom>
        <a:solidFill>
          <a:srgbClr val="383838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b="0" kern="1200" dirty="0"/>
            <a:t>Grundlagen</a:t>
          </a:r>
        </a:p>
      </dsp:txBody>
      <dsp:txXfrm>
        <a:off x="145366" y="0"/>
        <a:ext cx="2533102" cy="286279"/>
      </dsp:txXfrm>
    </dsp:sp>
    <dsp:sp modelId="{4ECCB1E8-A330-477B-920F-3C5B7E51EA28}">
      <dsp:nvSpPr>
        <dsp:cNvPr id="0" name=""/>
        <dsp:cNvSpPr/>
      </dsp:nvSpPr>
      <dsp:spPr>
        <a:xfrm>
          <a:off x="2482247" y="0"/>
          <a:ext cx="4274665" cy="286279"/>
        </a:xfrm>
        <a:prstGeom prst="chevron">
          <a:avLst/>
        </a:prstGeom>
        <a:solidFill>
          <a:srgbClr val="3A3A3A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b="0" kern="1200" dirty="0"/>
            <a:t>Anforderungsanalyse</a:t>
          </a:r>
        </a:p>
      </dsp:txBody>
      <dsp:txXfrm>
        <a:off x="2625387" y="0"/>
        <a:ext cx="3988386" cy="286279"/>
      </dsp:txXfrm>
    </dsp:sp>
    <dsp:sp modelId="{B1AEBFC2-1EB2-48B2-961A-D6D324320C6D}">
      <dsp:nvSpPr>
        <dsp:cNvPr id="0" name=""/>
        <dsp:cNvSpPr/>
      </dsp:nvSpPr>
      <dsp:spPr>
        <a:xfrm>
          <a:off x="6417551" y="0"/>
          <a:ext cx="4384618" cy="286279"/>
        </a:xfrm>
        <a:prstGeom prst="chevron">
          <a:avLst/>
        </a:prstGeom>
        <a:solidFill>
          <a:srgbClr val="3A3A3A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b="0" kern="1200" dirty="0"/>
            <a:t>Verfolgte Ansätze</a:t>
          </a:r>
        </a:p>
      </dsp:txBody>
      <dsp:txXfrm>
        <a:off x="6560691" y="0"/>
        <a:ext cx="4098339" cy="286279"/>
      </dsp:txXfrm>
    </dsp:sp>
    <dsp:sp modelId="{0B9EDCF6-A386-4969-BCE7-DF6F75AF55A9}">
      <dsp:nvSpPr>
        <dsp:cNvPr id="0" name=""/>
        <dsp:cNvSpPr/>
      </dsp:nvSpPr>
      <dsp:spPr>
        <a:xfrm>
          <a:off x="10462808" y="0"/>
          <a:ext cx="1728164" cy="286279"/>
        </a:xfrm>
        <a:prstGeom prst="chevron">
          <a:avLst/>
        </a:prstGeom>
        <a:solidFill>
          <a:srgbClr val="9A2120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b="0" kern="1200" dirty="0"/>
            <a:t>Fazit</a:t>
          </a:r>
          <a:endParaRPr lang="de-DE" sz="2000" b="0" kern="1200" dirty="0"/>
        </a:p>
      </dsp:txBody>
      <dsp:txXfrm>
        <a:off x="10605948" y="0"/>
        <a:ext cx="1441885" cy="28627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0077E2-EE8C-4A62-9198-611113A0F425}">
      <dsp:nvSpPr>
        <dsp:cNvPr id="0" name=""/>
        <dsp:cNvSpPr/>
      </dsp:nvSpPr>
      <dsp:spPr>
        <a:xfrm>
          <a:off x="4877" y="210081"/>
          <a:ext cx="2839417" cy="1135766"/>
        </a:xfrm>
        <a:prstGeom prst="chevron">
          <a:avLst/>
        </a:prstGeom>
        <a:solidFill>
          <a:srgbClr val="9A212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100" kern="1200" dirty="0"/>
            <a:t>Grundlagen</a:t>
          </a:r>
        </a:p>
      </dsp:txBody>
      <dsp:txXfrm>
        <a:off x="572760" y="210081"/>
        <a:ext cx="1703651" cy="1135766"/>
      </dsp:txXfrm>
    </dsp:sp>
    <dsp:sp modelId="{A0BACE3D-FFD9-4895-A746-C9E6756C0807}">
      <dsp:nvSpPr>
        <dsp:cNvPr id="0" name=""/>
        <dsp:cNvSpPr/>
      </dsp:nvSpPr>
      <dsp:spPr>
        <a:xfrm>
          <a:off x="2560353" y="210081"/>
          <a:ext cx="2839417" cy="1135766"/>
        </a:xfrm>
        <a:prstGeom prst="chevron">
          <a:avLst/>
        </a:prstGeom>
        <a:solidFill>
          <a:srgbClr val="9A212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100" kern="1200" dirty="0"/>
            <a:t>Anforderungs-analyse</a:t>
          </a:r>
        </a:p>
      </dsp:txBody>
      <dsp:txXfrm>
        <a:off x="3128236" y="210081"/>
        <a:ext cx="1703651" cy="1135766"/>
      </dsp:txXfrm>
    </dsp:sp>
    <dsp:sp modelId="{999E5ABE-CD00-4E0A-B3FD-EE0F9B45D0EF}">
      <dsp:nvSpPr>
        <dsp:cNvPr id="0" name=""/>
        <dsp:cNvSpPr/>
      </dsp:nvSpPr>
      <dsp:spPr>
        <a:xfrm>
          <a:off x="5115829" y="210081"/>
          <a:ext cx="2839417" cy="1135766"/>
        </a:xfrm>
        <a:prstGeom prst="chevron">
          <a:avLst/>
        </a:prstGeom>
        <a:solidFill>
          <a:srgbClr val="9A212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100" kern="1200" dirty="0"/>
            <a:t>Verfolgte Ansätze</a:t>
          </a:r>
        </a:p>
      </dsp:txBody>
      <dsp:txXfrm>
        <a:off x="5683712" y="210081"/>
        <a:ext cx="1703651" cy="1135766"/>
      </dsp:txXfrm>
    </dsp:sp>
    <dsp:sp modelId="{63B49E9E-B2E6-432C-ACE5-9FA7EEBDE9A2}">
      <dsp:nvSpPr>
        <dsp:cNvPr id="0" name=""/>
        <dsp:cNvSpPr/>
      </dsp:nvSpPr>
      <dsp:spPr>
        <a:xfrm>
          <a:off x="7671304" y="210081"/>
          <a:ext cx="2839417" cy="1135766"/>
        </a:xfrm>
        <a:prstGeom prst="chevron">
          <a:avLst/>
        </a:prstGeom>
        <a:solidFill>
          <a:srgbClr val="9A212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100" kern="1200" dirty="0"/>
            <a:t>Fazit</a:t>
          </a:r>
        </a:p>
      </dsp:txBody>
      <dsp:txXfrm>
        <a:off x="8239187" y="210081"/>
        <a:ext cx="1703651" cy="11357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BF51E1-E418-4EEC-836E-5CFF5E7A6C5B}" type="datetimeFigureOut">
              <a:rPr lang="de-DE" smtClean="0"/>
              <a:t>21.11.2016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AC4568-92E9-469B-8709-E97D78C050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43903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E480F6-1629-4183-9B8E-99B98793D212}" type="datetimeFigureOut">
              <a:rPr lang="de-DE" smtClean="0"/>
              <a:t>21.11.2016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6D43BA-BF3B-4C35-86C4-88F3F3542AE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47262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Unsere Aufgaben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6D43BA-BF3B-4C35-86C4-88F3F3542AEC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3973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Erhält</a:t>
            </a:r>
            <a:r>
              <a:rPr lang="de-DE" baseline="0" dirty="0"/>
              <a:t> nun ein Unterordner erhöhte Relevanz, was hier durch die grünen Pfeile symbolisiert ist </a:t>
            </a:r>
            <a:r>
              <a:rPr lang="de-DE" b="1" baseline="0" dirty="0"/>
              <a:t>(KLICK)</a:t>
            </a:r>
            <a:endParaRPr lang="de-DE" b="1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6D43BA-BF3B-4C35-86C4-88F3F3542AEC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94743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Wechselt</a:t>
            </a:r>
            <a:r>
              <a:rPr lang="de-DE" baseline="0" dirty="0"/>
              <a:t> das Sichtfeld auf diesen Unterordner und zeigt dessen nächste Ebene an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/>
              <a:t>Im Gegenzug wird die gerade eben gezeigte erste Clusterebene nicht mehr dargestellt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/>
              <a:t>Der User kann jederzeit sich durch Klicken auch manuell durch das Cluster bewegen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6D43BA-BF3B-4C35-86C4-88F3F3542AEC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39654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Drittes</a:t>
            </a:r>
            <a:r>
              <a:rPr lang="de-DE" baseline="0" dirty="0"/>
              <a:t> Konzept „Pyramide“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/>
              <a:t>Hierarchische Anordnung der Dateien in einem pyramidenähnlichen </a:t>
            </a:r>
            <a:r>
              <a:rPr lang="de-DE" baseline="0" dirty="0" err="1"/>
              <a:t>Aubau</a:t>
            </a:r>
            <a:endParaRPr lang="de-DE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/>
              <a:t>Dokumentenpool unterhalb der Pyramide, der nicht angezeigt wird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="1" baseline="0" dirty="0"/>
              <a:t>(KLICK)</a:t>
            </a:r>
            <a:endParaRPr lang="de-DE" b="1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6D43BA-BF3B-4C35-86C4-88F3F3542AEC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19522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Erhält</a:t>
            </a:r>
            <a:r>
              <a:rPr lang="de-DE" baseline="0" dirty="0"/>
              <a:t> nun ein Dokument höhere Relevanz als ein darüber liegendes, beginnt es sich in der Anordnung nach oben zu bewegen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="1" baseline="0" dirty="0"/>
              <a:t>(KLICK)</a:t>
            </a:r>
            <a:endParaRPr lang="de-DE" b="1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6D43BA-BF3B-4C35-86C4-88F3F3542AEC}" type="slidenum">
              <a:rPr lang="de-DE" smtClean="0"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26039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Und kann dies</a:t>
            </a:r>
            <a:r>
              <a:rPr lang="de-DE" baseline="0" dirty="0"/>
              <a:t> theoretisch bis zur Spitze tun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="1" baseline="0" dirty="0"/>
              <a:t>(KLICK)</a:t>
            </a:r>
            <a:endParaRPr lang="de-DE" b="1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6D43BA-BF3B-4C35-86C4-88F3F3542AEC}" type="slidenum">
              <a:rPr lang="de-DE" smtClean="0"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86630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dirty="0"/>
              <a:t>KLICK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6D43BA-BF3B-4C35-86C4-88F3F3542AEC}" type="slidenum">
              <a:rPr lang="de-DE" smtClean="0"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63002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Im</a:t>
            </a:r>
            <a:r>
              <a:rPr lang="de-DE" baseline="0" dirty="0"/>
              <a:t> Gegenzug muss Platz entstehen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/>
              <a:t>Wenn Dokument niedriger gewichtet als darunter liegendes =&gt; Abrutschen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="1" baseline="0" dirty="0"/>
              <a:t>(KLICK)</a:t>
            </a:r>
            <a:endParaRPr lang="de-DE" b="1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6D43BA-BF3B-4C35-86C4-88F3F3542AEC}" type="slidenum">
              <a:rPr lang="de-DE" smtClean="0"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80394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Die kann natürlich</a:t>
            </a:r>
            <a:r>
              <a:rPr lang="de-DE" baseline="0" dirty="0"/>
              <a:t> soweit gehen, dass das Dokument aus der aktuellen Anzeige in den Dokumentenpool verschwindet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="1" baseline="0" dirty="0"/>
              <a:t>(KLICK)</a:t>
            </a:r>
            <a:endParaRPr lang="de-DE" b="1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6D43BA-BF3B-4C35-86C4-88F3F3542AEC}" type="slidenum">
              <a:rPr lang="de-DE" smtClean="0"/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2634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Viertes Konzept „Litfaßsäule“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Virtueller Zylinder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Außenseite</a:t>
            </a:r>
            <a:r>
              <a:rPr lang="de-DE" baseline="0" dirty="0"/>
              <a:t>: Ordner werden strukturiert angeordnet und vergleichbar mit Plakaten an Litfaßsäule dargestellt</a:t>
            </a:r>
            <a:endParaRPr lang="de-DE" b="1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="1" baseline="0" dirty="0"/>
              <a:t>(KLICK)</a:t>
            </a:r>
            <a:endParaRPr lang="de-DE" b="1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6D43BA-BF3B-4C35-86C4-88F3F3542AEC}" type="slidenum">
              <a:rPr lang="de-DE" smtClean="0"/>
              <a:t>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90306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Erhält nun ein anderer Ordner als der aktuell angezeigte</a:t>
            </a:r>
            <a:r>
              <a:rPr lang="de-DE" baseline="0" dirty="0"/>
              <a:t> Relevanz (grüne Pfeile)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/>
              <a:t>Dreht sich der Zylinder und rückt den nun relevantesten Ordner ins Sichtfeld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="1" baseline="0" dirty="0"/>
              <a:t>(KLICK)</a:t>
            </a:r>
            <a:endParaRPr lang="de-DE" b="1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6D43BA-BF3B-4C35-86C4-88F3F3542AEC}" type="slidenum">
              <a:rPr lang="de-DE" smtClean="0"/>
              <a:t>31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97754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de-DE" sz="1200" b="0" i="0" u="none" strike="noStrike" cap="none" dirty="0" smtClean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UX</a:t>
            </a:r>
            <a:r>
              <a:rPr lang="de-DE" sz="1200" b="0" i="0" u="none" strike="noStrike" cap="none" baseline="0" dirty="0" smtClean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 = alle </a:t>
            </a:r>
            <a:r>
              <a:rPr lang="de-DE" sz="1050" b="0" i="0" u="none" strike="noStrike" cap="none" baseline="0" dirty="0" smtClean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Aspekte der Usererfahrung wenn er mit dem Produkt etc. interagiert, inkl. Usability etc.</a:t>
            </a:r>
            <a:endParaRPr lang="de-DE" sz="1050" b="0" i="0" u="none" strike="noStrike" cap="none" dirty="0" smtClean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de-DE" sz="1050" b="0" i="0" u="none" strike="noStrike" cap="none" dirty="0" smtClean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de-DE" sz="1050" b="0" i="0" u="none" strike="noStrike" cap="none" dirty="0" smtClean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Ganzheitlich - “Balance zwischen instrumentellen und nicht-instrumentellen Qualitäten, wie Schönheit, Neuartigkeit, Herausforderung oder Selbstausdruck”.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de-DE" sz="1050" b="0" i="0" u="none" strike="noStrike" cap="none" dirty="0" smtClean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Subjektivität - wahrgenommene und nicht die tatsächliche Qualität des Produktes. Diese Wahrnehmung = zukünftige Nutzung und Kommunikation über das Produkt.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de-DE" sz="1050" b="0" i="0" u="none" strike="noStrike" cap="none" dirty="0" smtClean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Positiv – Fokus auf Freude, Spaß, Attraktivität, Herausforderungen und Schönheit.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de-DE" sz="1050" b="0" i="0" u="none" strike="noStrike" cap="none" dirty="0" smtClean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  <a:p>
            <a:pPr rtl="0"/>
            <a:r>
              <a:rPr lang="de-DE" sz="105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Die </a:t>
            </a:r>
            <a:r>
              <a:rPr lang="de-DE" sz="105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Subjektivität beschreibt die wahrgenommene und nicht die tatsächliche Qualität des Produktes. Diese Wahrnehmung bestimmt zukünftig die Nutzung und Kommunikation über das Produkt. </a:t>
            </a:r>
          </a:p>
          <a:p>
            <a:pPr rtl="0"/>
            <a:r>
              <a:rPr lang="de-DE" sz="105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Die dritte Charakteristik fokussiert auf Freude, Spaß, Attraktivität, Herausforderungen und Schönheit.</a:t>
            </a:r>
            <a:endParaRPr lang="de-DE" sz="1050" b="0" dirty="0">
              <a:effectLst/>
            </a:endParaRPr>
          </a:p>
          <a:p>
            <a:endParaRPr lang="en-US" sz="105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6D43BA-BF3B-4C35-86C4-88F3F3542AEC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752239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GWT ist ein Werkzeugsatz zur Entwicklung von Webanwendungen. Das Google Web Toolkit ist ein Java-nach-JavaScript-Compiler, so dass nahezu die gesamte Entwicklung von Client und Server mit Java realisiert werden kann. </a:t>
            </a:r>
            <a:endParaRPr lang="de-DE" b="0" dirty="0">
              <a:effectLst/>
            </a:endParaRPr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6D43BA-BF3B-4C35-86C4-88F3F3542AEC}" type="slidenum">
              <a:rPr lang="de-DE" smtClean="0"/>
              <a:t>34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767423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6D43BA-BF3B-4C35-86C4-88F3F3542AEC}" type="slidenum">
              <a:rPr lang="de-DE" smtClean="0"/>
              <a:t>39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965971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6D43BA-BF3B-4C35-86C4-88F3F3542AEC}" type="slidenum">
              <a:rPr lang="de-DE" smtClean="0"/>
              <a:t>40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357758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Bild </a:t>
            </a:r>
            <a:r>
              <a:rPr lang="de-DE" dirty="0" err="1"/>
              <a:t>pixlig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6D43BA-BF3B-4C35-86C4-88F3F3542AEC}" type="slidenum">
              <a:rPr lang="de-DE" smtClean="0"/>
              <a:t>43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484779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Anmerkung: Hier vielleicht nochmal Grafiken der gewählten Lösungen einfügen, damit Grafik reinkommt?</a:t>
            </a:r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6D43BA-BF3B-4C35-86C4-88F3F3542AEC}" type="slidenum">
              <a:rPr lang="de-DE" smtClean="0"/>
              <a:t>44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73594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App-Ansatz da von Google (</a:t>
            </a:r>
            <a:r>
              <a:rPr lang="de-DE" dirty="0" err="1"/>
              <a:t>Hangouts</a:t>
            </a:r>
            <a:r>
              <a:rPr lang="de-DE" dirty="0"/>
              <a:t>) unterstützt </a:t>
            </a:r>
          </a:p>
          <a:p>
            <a:r>
              <a:rPr lang="de-DE" dirty="0"/>
              <a:t>Durch verschiedene Hangoutversionen nicht </a:t>
            </a:r>
            <a:r>
              <a:rPr lang="de-DE" dirty="0" err="1"/>
              <a:t>konsitent</a:t>
            </a:r>
            <a:endParaRPr lang="de-DE" dirty="0"/>
          </a:p>
          <a:p>
            <a:r>
              <a:rPr lang="de-DE" dirty="0"/>
              <a:t>Über Langdingpage erfolgt eine Zuweisung zur richtigen </a:t>
            </a:r>
            <a:r>
              <a:rPr lang="de-DE" dirty="0" err="1"/>
              <a:t>Hangoutsversion</a:t>
            </a:r>
            <a:r>
              <a:rPr lang="de-DE" dirty="0"/>
              <a:t> 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6D43BA-BF3B-4C35-86C4-88F3F3542AEC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12238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Grafischer Gestaltungsspielraum</a:t>
            </a:r>
            <a:r>
              <a:rPr lang="de-DE" baseline="0" dirty="0"/>
              <a:t> lässt verschiedene Visualisierungsformen zu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/>
              <a:t>Visualisierungsformen eigentlich erst Thema zweite Semesterhälfte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/>
              <a:t>Aber wichtig für </a:t>
            </a:r>
            <a:r>
              <a:rPr lang="de-DE" baseline="0" dirty="0" err="1"/>
              <a:t>Frameworkauswahl</a:t>
            </a:r>
            <a:r>
              <a:rPr lang="de-DE" baseline="0" dirty="0"/>
              <a:t>, daher kurze Vorstellung aber soweit keine Wertung untereinander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/>
              <a:t>Vier Konzepte erarbeitet, die ich im folgenden gern kurz vorstellen und erläutern möchte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baseline="0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/>
              <a:t>Hinweis für die Skizzen:</a:t>
            </a:r>
            <a:r>
              <a:rPr lang="de-DE" baseline="0" dirty="0"/>
              <a:t> 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baseline="0" dirty="0"/>
              <a:t>schwarzer Rahmen ist das spätere Sichtfeld des Nutzers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baseline="0" dirty="0"/>
              <a:t>Es werden bei jeder </a:t>
            </a:r>
            <a:r>
              <a:rPr lang="de-DE" baseline="0" dirty="0" err="1"/>
              <a:t>Visualsierung</a:t>
            </a:r>
            <a:r>
              <a:rPr lang="de-DE" baseline="0" dirty="0"/>
              <a:t> </a:t>
            </a:r>
            <a:r>
              <a:rPr lang="de-DE" baseline="0" dirty="0" err="1"/>
              <a:t>stehts</a:t>
            </a:r>
            <a:r>
              <a:rPr lang="de-DE" baseline="0" dirty="0"/>
              <a:t> nur Teile der Datenmenge angezeigt (momentan wichtige)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baseline="0" dirty="0"/>
              <a:t>Funktion die dem User Übersicht über alle Dateien gibt</a:t>
            </a:r>
          </a:p>
          <a:p>
            <a:pPr marL="1085850" marR="0" lvl="2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baseline="0" dirty="0"/>
              <a:t>Wenn User proaktiv nachschlagen möchte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baseline="0" dirty="0"/>
          </a:p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6D43BA-BF3B-4C35-86C4-88F3F3542AEC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75080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Konzept</a:t>
            </a:r>
            <a:r>
              <a:rPr lang="de-DE" baseline="0" dirty="0"/>
              <a:t> „konventionell“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/>
              <a:t>Orientiert an bekannten </a:t>
            </a:r>
            <a:r>
              <a:rPr lang="de-DE" baseline="0" dirty="0" err="1"/>
              <a:t>Explorerstrukturen</a:t>
            </a:r>
            <a:r>
              <a:rPr lang="de-DE" baseline="0" dirty="0"/>
              <a:t> wie Windows Explorer, Google Drive usw.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/>
              <a:t>Gerade relevante Dateien werden im Sichtfeld dargestellt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/>
              <a:t>Verliert ein Dokument an Relevanz verschwindet es auch dynamisch aus dem Sichtfeld </a:t>
            </a:r>
            <a:r>
              <a:rPr lang="de-DE" b="1" baseline="0" dirty="0"/>
              <a:t>(KLICK)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6D43BA-BF3B-4C35-86C4-88F3F3542AEC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24379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Rote Animation lediglich für</a:t>
            </a:r>
            <a:r>
              <a:rPr lang="de-DE" baseline="0" dirty="0"/>
              <a:t> heutige Präsentation, ansonsten einfach nahtlos ausblenden, um User nicht zu irritieren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="1" baseline="0" dirty="0"/>
              <a:t>(KLICK)</a:t>
            </a:r>
            <a:endParaRPr lang="de-DE" b="1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6D43BA-BF3B-4C35-86C4-88F3F3542AEC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37387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Gewinnt ein noch nicht dargestelltes</a:t>
            </a:r>
            <a:r>
              <a:rPr lang="de-DE" baseline="0" dirty="0"/>
              <a:t> Dokument allerdings genug an Relevanz, dass es dargestellt werden soll erscheint es genauso nahtlos im Sichtfeld </a:t>
            </a:r>
            <a:r>
              <a:rPr lang="de-DE" b="1" baseline="0" dirty="0"/>
              <a:t>(KLICK)</a:t>
            </a:r>
            <a:endParaRPr lang="de-DE" b="1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6D43BA-BF3B-4C35-86C4-88F3F3542AEC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04334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Die farbige</a:t>
            </a:r>
            <a:r>
              <a:rPr lang="de-DE" baseline="0" dirty="0"/>
              <a:t> Animation ist erneut nur zu heutigen Darstellungszwecken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6D43BA-BF3B-4C35-86C4-88F3F3542AEC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8632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Nicht</a:t>
            </a:r>
            <a:r>
              <a:rPr lang="de-DE" baseline="0" dirty="0"/>
              <a:t> nur diesen konventionellen Ansatz, sondern auch alternative Darstellungsmethoden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Konzept</a:t>
            </a:r>
            <a:r>
              <a:rPr lang="de-DE" baseline="0" dirty="0"/>
              <a:t> „</a:t>
            </a:r>
            <a:r>
              <a:rPr lang="de-DE" baseline="0" dirty="0" err="1"/>
              <a:t>MindMap</a:t>
            </a:r>
            <a:r>
              <a:rPr lang="de-DE" baseline="0" dirty="0"/>
              <a:t>“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/>
              <a:t>Ordnerstruktur wird in Clusterebenen aufgetragen und teilweise dargestellt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/>
              <a:t>Die grauen Felder sind außerhalb des Sichtfeldes des Users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="1" baseline="0" dirty="0"/>
              <a:t>(KLICK)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6D43BA-BF3B-4C35-86C4-88F3F3542AEC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86482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21.11.2016</a:t>
            </a: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Andrea Breimayer, Markus Götz, Wendelin Herrmann 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41588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595222"/>
            <a:ext cx="3932237" cy="146217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21.11.2016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Andrea Breimayer, Markus Götz, Wendelin Herrmann 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1811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21.11.2016</a:t>
            </a: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Andrea Breimayer, Markus Götz, Wendelin Herrmann 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31341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21.11.2016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Andrea Breimayer, Markus Götz, Wendelin Herrmann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31872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21.11.2016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Andrea Breimayer, Markus Götz, Wendelin Herrmann 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94782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genüberstel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21.11.2016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Andrea Breimayer, Markus Götz, Wendelin Herrmann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  <p:sp>
        <p:nvSpPr>
          <p:cNvPr id="14" name="Inhaltsplatzhalter 13"/>
          <p:cNvSpPr>
            <a:spLocks noGrp="1"/>
          </p:cNvSpPr>
          <p:nvPr>
            <p:ph sz="quarter" idx="16"/>
          </p:nvPr>
        </p:nvSpPr>
        <p:spPr>
          <a:xfrm>
            <a:off x="838200" y="1866899"/>
            <a:ext cx="3459481" cy="628651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5" name="Inhaltsplatzhalter 13"/>
          <p:cNvSpPr>
            <a:spLocks noGrp="1"/>
          </p:cNvSpPr>
          <p:nvPr>
            <p:ph sz="quarter" idx="17"/>
          </p:nvPr>
        </p:nvSpPr>
        <p:spPr>
          <a:xfrm>
            <a:off x="4297681" y="1866899"/>
            <a:ext cx="3524595" cy="62865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6" name="Inhaltsplatzhalter 13"/>
          <p:cNvSpPr>
            <a:spLocks noGrp="1"/>
          </p:cNvSpPr>
          <p:nvPr>
            <p:ph sz="quarter" idx="18"/>
          </p:nvPr>
        </p:nvSpPr>
        <p:spPr>
          <a:xfrm>
            <a:off x="7822276" y="1866899"/>
            <a:ext cx="3531523" cy="62865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1" name="Inhaltsplatzhalter 13"/>
          <p:cNvSpPr>
            <a:spLocks noGrp="1"/>
          </p:cNvSpPr>
          <p:nvPr>
            <p:ph sz="quarter" idx="19"/>
          </p:nvPr>
        </p:nvSpPr>
        <p:spPr>
          <a:xfrm>
            <a:off x="838200" y="2472994"/>
            <a:ext cx="3459481" cy="3594432"/>
          </a:xfrm>
        </p:spPr>
        <p:txBody>
          <a:bodyPr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2" name="Inhaltsplatzhalter 13"/>
          <p:cNvSpPr>
            <a:spLocks noGrp="1"/>
          </p:cNvSpPr>
          <p:nvPr>
            <p:ph sz="quarter" idx="20"/>
          </p:nvPr>
        </p:nvSpPr>
        <p:spPr>
          <a:xfrm>
            <a:off x="4297681" y="2495550"/>
            <a:ext cx="3524595" cy="3571875"/>
          </a:xfrm>
        </p:spPr>
        <p:txBody>
          <a:bodyPr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3" name="Inhaltsplatzhalter 13"/>
          <p:cNvSpPr>
            <a:spLocks noGrp="1"/>
          </p:cNvSpPr>
          <p:nvPr>
            <p:ph sz="quarter" idx="21"/>
          </p:nvPr>
        </p:nvSpPr>
        <p:spPr>
          <a:xfrm>
            <a:off x="7822276" y="2495550"/>
            <a:ext cx="3531523" cy="3571875"/>
          </a:xfrm>
        </p:spPr>
        <p:txBody>
          <a:bodyPr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3304459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genüberstellung Pro / Cont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21.11.2016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Andrea Breimayer, Markus Götz, Wendelin Herrmann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  <p:sp>
        <p:nvSpPr>
          <p:cNvPr id="14" name="Inhaltsplatzhalter 13"/>
          <p:cNvSpPr>
            <a:spLocks noGrp="1"/>
          </p:cNvSpPr>
          <p:nvPr>
            <p:ph sz="quarter" idx="16"/>
          </p:nvPr>
        </p:nvSpPr>
        <p:spPr>
          <a:xfrm>
            <a:off x="838200" y="1866899"/>
            <a:ext cx="3459481" cy="1924051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5" name="Inhaltsplatzhalter 13"/>
          <p:cNvSpPr>
            <a:spLocks noGrp="1"/>
          </p:cNvSpPr>
          <p:nvPr>
            <p:ph sz="quarter" idx="17"/>
          </p:nvPr>
        </p:nvSpPr>
        <p:spPr>
          <a:xfrm>
            <a:off x="4297681" y="1866899"/>
            <a:ext cx="3524595" cy="192405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6" name="Inhaltsplatzhalter 13"/>
          <p:cNvSpPr>
            <a:spLocks noGrp="1"/>
          </p:cNvSpPr>
          <p:nvPr>
            <p:ph sz="quarter" idx="18"/>
          </p:nvPr>
        </p:nvSpPr>
        <p:spPr>
          <a:xfrm>
            <a:off x="7822276" y="1866899"/>
            <a:ext cx="3531523" cy="192405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graphicFrame>
        <p:nvGraphicFramePr>
          <p:cNvPr id="10" name="Tabelle 9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245781737"/>
              </p:ext>
            </p:extLst>
          </p:nvPr>
        </p:nvGraphicFramePr>
        <p:xfrm>
          <a:off x="290511" y="3960812"/>
          <a:ext cx="11063291" cy="198120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547689">
                  <a:extLst>
                    <a:ext uri="{9D8B030D-6E8A-4147-A177-3AD203B41FA5}">
                      <a16:colId xmlns="" xmlns:a16="http://schemas.microsoft.com/office/drawing/2014/main" val="2845849044"/>
                    </a:ext>
                  </a:extLst>
                </a:gridCol>
                <a:gridCol w="3459874">
                  <a:extLst>
                    <a:ext uri="{9D8B030D-6E8A-4147-A177-3AD203B41FA5}">
                      <a16:colId xmlns="" xmlns:a16="http://schemas.microsoft.com/office/drawing/2014/main" val="4015156089"/>
                    </a:ext>
                  </a:extLst>
                </a:gridCol>
                <a:gridCol w="3527864">
                  <a:extLst>
                    <a:ext uri="{9D8B030D-6E8A-4147-A177-3AD203B41FA5}">
                      <a16:colId xmlns="" xmlns:a16="http://schemas.microsoft.com/office/drawing/2014/main" val="1353982586"/>
                    </a:ext>
                  </a:extLst>
                </a:gridCol>
                <a:gridCol w="3527864">
                  <a:extLst>
                    <a:ext uri="{9D8B030D-6E8A-4147-A177-3AD203B41FA5}">
                      <a16:colId xmlns="" xmlns:a16="http://schemas.microsoft.com/office/drawing/2014/main" val="3172607322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solidFill>
                            <a:schemeClr val="bg1"/>
                          </a:solidFill>
                        </a:rPr>
                        <a:t>+ +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89312232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solidFill>
                            <a:schemeClr val="bg1"/>
                          </a:solidFill>
                        </a:rPr>
                        <a:t>+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085414842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rgbClr val="3939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3939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3939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39393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50721569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solidFill>
                            <a:schemeClr val="bg1"/>
                          </a:solidFill>
                        </a:rPr>
                        <a:t>-</a:t>
                      </a:r>
                      <a:endParaRPr lang="de-DE" sz="1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137218495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solidFill>
                            <a:schemeClr val="bg1"/>
                          </a:solidFill>
                        </a:rPr>
                        <a:t>- -</a:t>
                      </a: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1418216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95645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21.11.2016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Andrea Breimayer, Markus Götz, Wendelin Herrmann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65086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21.11.2016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Andrea Breimayer, Markus Götz, Wendelin Herrmann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77483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21.11.2016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Andrea Breimayer, Markus Götz, Wendelin Herrmann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021016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21.11.2016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Andrea Breimayer, Markus Götz, Wendelin Herrmann 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839788" y="595222"/>
            <a:ext cx="3932237" cy="146217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757269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21.11.2016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Andrea Breimayer, Markus Götz, Wendelin Herrmann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96799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595222"/>
            <a:ext cx="3932237" cy="146217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21.11.2016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Andrea Breimayer, Markus Götz, Wendelin Herrmann 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86117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21.11.2016</a:t>
            </a: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Andrea Breimayer, Markus Götz, Wendelin Herrmann 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09430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21.11.2016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Andrea Breimayer, Markus Götz, Wendelin Herrmann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32399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21.11.2016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Andrea Breimayer, Markus Götz, Wendelin Herrmann 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349712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genüberstel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21.11.2016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Andrea Breimayer, Markus Götz, Wendelin Herrmann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  <p:sp>
        <p:nvSpPr>
          <p:cNvPr id="14" name="Inhaltsplatzhalter 13"/>
          <p:cNvSpPr>
            <a:spLocks noGrp="1"/>
          </p:cNvSpPr>
          <p:nvPr>
            <p:ph sz="quarter" idx="16"/>
          </p:nvPr>
        </p:nvSpPr>
        <p:spPr>
          <a:xfrm>
            <a:off x="838200" y="1866899"/>
            <a:ext cx="3459481" cy="628651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5" name="Inhaltsplatzhalter 13"/>
          <p:cNvSpPr>
            <a:spLocks noGrp="1"/>
          </p:cNvSpPr>
          <p:nvPr>
            <p:ph sz="quarter" idx="17"/>
          </p:nvPr>
        </p:nvSpPr>
        <p:spPr>
          <a:xfrm>
            <a:off x="4297681" y="1866899"/>
            <a:ext cx="3524595" cy="62865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6" name="Inhaltsplatzhalter 13"/>
          <p:cNvSpPr>
            <a:spLocks noGrp="1"/>
          </p:cNvSpPr>
          <p:nvPr>
            <p:ph sz="quarter" idx="18"/>
          </p:nvPr>
        </p:nvSpPr>
        <p:spPr>
          <a:xfrm>
            <a:off x="7822276" y="1866899"/>
            <a:ext cx="3531523" cy="62865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1" name="Inhaltsplatzhalter 13"/>
          <p:cNvSpPr>
            <a:spLocks noGrp="1"/>
          </p:cNvSpPr>
          <p:nvPr>
            <p:ph sz="quarter" idx="19"/>
          </p:nvPr>
        </p:nvSpPr>
        <p:spPr>
          <a:xfrm>
            <a:off x="838200" y="2472994"/>
            <a:ext cx="3459481" cy="3594432"/>
          </a:xfrm>
        </p:spPr>
        <p:txBody>
          <a:bodyPr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2" name="Inhaltsplatzhalter 13"/>
          <p:cNvSpPr>
            <a:spLocks noGrp="1"/>
          </p:cNvSpPr>
          <p:nvPr>
            <p:ph sz="quarter" idx="20"/>
          </p:nvPr>
        </p:nvSpPr>
        <p:spPr>
          <a:xfrm>
            <a:off x="4297681" y="2495550"/>
            <a:ext cx="3524595" cy="3571875"/>
          </a:xfrm>
        </p:spPr>
        <p:txBody>
          <a:bodyPr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3" name="Inhaltsplatzhalter 13"/>
          <p:cNvSpPr>
            <a:spLocks noGrp="1"/>
          </p:cNvSpPr>
          <p:nvPr>
            <p:ph sz="quarter" idx="21"/>
          </p:nvPr>
        </p:nvSpPr>
        <p:spPr>
          <a:xfrm>
            <a:off x="7822276" y="2495550"/>
            <a:ext cx="3531523" cy="3571875"/>
          </a:xfrm>
        </p:spPr>
        <p:txBody>
          <a:bodyPr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60662662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genüberstellung Pro / Cont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21.11.2016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Andrea Breimayer, Markus Götz, Wendelin Herrmann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  <p:sp>
        <p:nvSpPr>
          <p:cNvPr id="14" name="Inhaltsplatzhalter 13"/>
          <p:cNvSpPr>
            <a:spLocks noGrp="1"/>
          </p:cNvSpPr>
          <p:nvPr>
            <p:ph sz="quarter" idx="16"/>
          </p:nvPr>
        </p:nvSpPr>
        <p:spPr>
          <a:xfrm>
            <a:off x="838200" y="1866899"/>
            <a:ext cx="3459481" cy="1924051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5" name="Inhaltsplatzhalter 13"/>
          <p:cNvSpPr>
            <a:spLocks noGrp="1"/>
          </p:cNvSpPr>
          <p:nvPr>
            <p:ph sz="quarter" idx="17"/>
          </p:nvPr>
        </p:nvSpPr>
        <p:spPr>
          <a:xfrm>
            <a:off x="4297681" y="1866899"/>
            <a:ext cx="3524595" cy="192405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6" name="Inhaltsplatzhalter 13"/>
          <p:cNvSpPr>
            <a:spLocks noGrp="1"/>
          </p:cNvSpPr>
          <p:nvPr>
            <p:ph sz="quarter" idx="18"/>
          </p:nvPr>
        </p:nvSpPr>
        <p:spPr>
          <a:xfrm>
            <a:off x="7822276" y="1866899"/>
            <a:ext cx="3531523" cy="192405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graphicFrame>
        <p:nvGraphicFramePr>
          <p:cNvPr id="10" name="Tabelle 9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204549723"/>
              </p:ext>
            </p:extLst>
          </p:nvPr>
        </p:nvGraphicFramePr>
        <p:xfrm>
          <a:off x="290511" y="3960812"/>
          <a:ext cx="11063291" cy="198120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547689">
                  <a:extLst>
                    <a:ext uri="{9D8B030D-6E8A-4147-A177-3AD203B41FA5}">
                      <a16:colId xmlns="" xmlns:a16="http://schemas.microsoft.com/office/drawing/2014/main" val="2845849044"/>
                    </a:ext>
                  </a:extLst>
                </a:gridCol>
                <a:gridCol w="3459874">
                  <a:extLst>
                    <a:ext uri="{9D8B030D-6E8A-4147-A177-3AD203B41FA5}">
                      <a16:colId xmlns="" xmlns:a16="http://schemas.microsoft.com/office/drawing/2014/main" val="4015156089"/>
                    </a:ext>
                  </a:extLst>
                </a:gridCol>
                <a:gridCol w="3527864">
                  <a:extLst>
                    <a:ext uri="{9D8B030D-6E8A-4147-A177-3AD203B41FA5}">
                      <a16:colId xmlns="" xmlns:a16="http://schemas.microsoft.com/office/drawing/2014/main" val="1353982586"/>
                    </a:ext>
                  </a:extLst>
                </a:gridCol>
                <a:gridCol w="3527864">
                  <a:extLst>
                    <a:ext uri="{9D8B030D-6E8A-4147-A177-3AD203B41FA5}">
                      <a16:colId xmlns="" xmlns:a16="http://schemas.microsoft.com/office/drawing/2014/main" val="3172607322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solidFill>
                            <a:schemeClr val="bg1"/>
                          </a:solidFill>
                        </a:rPr>
                        <a:t>+ +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89312232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solidFill>
                            <a:schemeClr val="bg1"/>
                          </a:solidFill>
                        </a:rPr>
                        <a:t>+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085414842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rgbClr val="3939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3939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3939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39393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50721569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solidFill>
                            <a:schemeClr val="bg1"/>
                          </a:solidFill>
                        </a:rPr>
                        <a:t>-</a:t>
                      </a:r>
                      <a:endParaRPr lang="de-DE" sz="1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137218495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solidFill>
                            <a:schemeClr val="bg1"/>
                          </a:solidFill>
                        </a:rPr>
                        <a:t>- -</a:t>
                      </a: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1418216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497647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21.11.2016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Andrea Breimayer, Markus Götz, Wendelin Herrmann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778107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21.11.2016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Andrea Breimayer, Markus Götz, Wendelin Herrmann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501625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21.11.2016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Andrea Breimayer, Markus Götz, Wendelin Herrmann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219519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21.11.2016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Andrea Breimayer, Markus Götz, Wendelin Herrmann 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839788" y="595222"/>
            <a:ext cx="3932237" cy="146217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273453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21.11.2016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Andrea Breimayer, Markus Götz, Wendelin Herrmann 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255197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595222"/>
            <a:ext cx="3932237" cy="146217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21.11.2016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Andrea Breimayer, Markus Götz, Wendelin Herrmann 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177311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21.11.2016</a:t>
            </a: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Andrea Breimayer, Markus Götz, Wendelin Herrmann 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14254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21.11.2016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Andrea Breimayer, Markus Götz, Wendelin Herrmann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622952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21.11.2016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Andrea Breimayer, Markus Götz, Wendelin Herrmann 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490995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genüberstel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21.11.2016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Andrea Breimayer, Markus Götz, Wendelin Herrmann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  <p:sp>
        <p:nvSpPr>
          <p:cNvPr id="14" name="Inhaltsplatzhalter 13"/>
          <p:cNvSpPr>
            <a:spLocks noGrp="1"/>
          </p:cNvSpPr>
          <p:nvPr>
            <p:ph sz="quarter" idx="16"/>
          </p:nvPr>
        </p:nvSpPr>
        <p:spPr>
          <a:xfrm>
            <a:off x="838200" y="1866899"/>
            <a:ext cx="3459481" cy="628651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5" name="Inhaltsplatzhalter 13"/>
          <p:cNvSpPr>
            <a:spLocks noGrp="1"/>
          </p:cNvSpPr>
          <p:nvPr>
            <p:ph sz="quarter" idx="17"/>
          </p:nvPr>
        </p:nvSpPr>
        <p:spPr>
          <a:xfrm>
            <a:off x="4297681" y="1866899"/>
            <a:ext cx="3524595" cy="62865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6" name="Inhaltsplatzhalter 13"/>
          <p:cNvSpPr>
            <a:spLocks noGrp="1"/>
          </p:cNvSpPr>
          <p:nvPr>
            <p:ph sz="quarter" idx="18"/>
          </p:nvPr>
        </p:nvSpPr>
        <p:spPr>
          <a:xfrm>
            <a:off x="7822276" y="1866899"/>
            <a:ext cx="3531523" cy="62865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1" name="Inhaltsplatzhalter 13"/>
          <p:cNvSpPr>
            <a:spLocks noGrp="1"/>
          </p:cNvSpPr>
          <p:nvPr>
            <p:ph sz="quarter" idx="19"/>
          </p:nvPr>
        </p:nvSpPr>
        <p:spPr>
          <a:xfrm>
            <a:off x="838200" y="2472994"/>
            <a:ext cx="3459481" cy="3594432"/>
          </a:xfrm>
        </p:spPr>
        <p:txBody>
          <a:bodyPr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2" name="Inhaltsplatzhalter 13"/>
          <p:cNvSpPr>
            <a:spLocks noGrp="1"/>
          </p:cNvSpPr>
          <p:nvPr>
            <p:ph sz="quarter" idx="20"/>
          </p:nvPr>
        </p:nvSpPr>
        <p:spPr>
          <a:xfrm>
            <a:off x="4297681" y="2495550"/>
            <a:ext cx="3524595" cy="3571875"/>
          </a:xfrm>
        </p:spPr>
        <p:txBody>
          <a:bodyPr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3" name="Inhaltsplatzhalter 13"/>
          <p:cNvSpPr>
            <a:spLocks noGrp="1"/>
          </p:cNvSpPr>
          <p:nvPr>
            <p:ph sz="quarter" idx="21"/>
          </p:nvPr>
        </p:nvSpPr>
        <p:spPr>
          <a:xfrm>
            <a:off x="7822276" y="2495550"/>
            <a:ext cx="3531523" cy="3571875"/>
          </a:xfrm>
        </p:spPr>
        <p:txBody>
          <a:bodyPr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14880189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genüberstellung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21.11.2016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Andrea Breimayer, Markus Götz, Wendelin Herrmann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  <p:sp>
        <p:nvSpPr>
          <p:cNvPr id="14" name="Inhaltsplatzhalter 13"/>
          <p:cNvSpPr>
            <a:spLocks noGrp="1"/>
          </p:cNvSpPr>
          <p:nvPr>
            <p:ph sz="quarter" idx="16"/>
          </p:nvPr>
        </p:nvSpPr>
        <p:spPr>
          <a:xfrm>
            <a:off x="838200" y="1866899"/>
            <a:ext cx="3459481" cy="1706938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5" name="Inhaltsplatzhalter 13"/>
          <p:cNvSpPr>
            <a:spLocks noGrp="1"/>
          </p:cNvSpPr>
          <p:nvPr>
            <p:ph sz="quarter" idx="17"/>
          </p:nvPr>
        </p:nvSpPr>
        <p:spPr>
          <a:xfrm>
            <a:off x="4297681" y="1866899"/>
            <a:ext cx="3524595" cy="17069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6" name="Inhaltsplatzhalter 13"/>
          <p:cNvSpPr>
            <a:spLocks noGrp="1"/>
          </p:cNvSpPr>
          <p:nvPr>
            <p:ph sz="quarter" idx="18"/>
          </p:nvPr>
        </p:nvSpPr>
        <p:spPr>
          <a:xfrm>
            <a:off x="7822276" y="1866899"/>
            <a:ext cx="3531523" cy="17069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1" name="Inhaltsplatzhalter 13"/>
          <p:cNvSpPr>
            <a:spLocks noGrp="1"/>
          </p:cNvSpPr>
          <p:nvPr>
            <p:ph sz="quarter" idx="19"/>
          </p:nvPr>
        </p:nvSpPr>
        <p:spPr>
          <a:xfrm>
            <a:off x="838200" y="3573838"/>
            <a:ext cx="3459481" cy="2493588"/>
          </a:xfrm>
        </p:spPr>
        <p:txBody>
          <a:bodyPr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2" name="Inhaltsplatzhalter 13"/>
          <p:cNvSpPr>
            <a:spLocks noGrp="1"/>
          </p:cNvSpPr>
          <p:nvPr>
            <p:ph sz="quarter" idx="20"/>
          </p:nvPr>
        </p:nvSpPr>
        <p:spPr>
          <a:xfrm>
            <a:off x="4297681" y="3573838"/>
            <a:ext cx="3524595" cy="2493587"/>
          </a:xfrm>
        </p:spPr>
        <p:txBody>
          <a:bodyPr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3" name="Inhaltsplatzhalter 13"/>
          <p:cNvSpPr>
            <a:spLocks noGrp="1"/>
          </p:cNvSpPr>
          <p:nvPr>
            <p:ph sz="quarter" idx="21"/>
          </p:nvPr>
        </p:nvSpPr>
        <p:spPr>
          <a:xfrm>
            <a:off x="7822276" y="3573838"/>
            <a:ext cx="3531523" cy="2493587"/>
          </a:xfrm>
        </p:spPr>
        <p:txBody>
          <a:bodyPr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49254913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Gegenüberstellung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21.11.2016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Andrea Breimayer, Markus Götz, Wendelin Herrmann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  <p:sp>
        <p:nvSpPr>
          <p:cNvPr id="14" name="Inhaltsplatzhalter 13"/>
          <p:cNvSpPr>
            <a:spLocks noGrp="1"/>
          </p:cNvSpPr>
          <p:nvPr>
            <p:ph sz="quarter" idx="16"/>
          </p:nvPr>
        </p:nvSpPr>
        <p:spPr>
          <a:xfrm>
            <a:off x="3429878" y="1849212"/>
            <a:ext cx="2591680" cy="1706938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5" name="Inhaltsplatzhalter 13"/>
          <p:cNvSpPr>
            <a:spLocks noGrp="1"/>
          </p:cNvSpPr>
          <p:nvPr>
            <p:ph sz="quarter" idx="17"/>
          </p:nvPr>
        </p:nvSpPr>
        <p:spPr>
          <a:xfrm>
            <a:off x="6067687" y="1849212"/>
            <a:ext cx="2640461" cy="17069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6" name="Inhaltsplatzhalter 13"/>
          <p:cNvSpPr>
            <a:spLocks noGrp="1"/>
          </p:cNvSpPr>
          <p:nvPr>
            <p:ph sz="quarter" idx="18"/>
          </p:nvPr>
        </p:nvSpPr>
        <p:spPr>
          <a:xfrm>
            <a:off x="8708149" y="1849212"/>
            <a:ext cx="2645651" cy="17069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1" name="Inhaltsplatzhalter 13"/>
          <p:cNvSpPr>
            <a:spLocks noGrp="1"/>
          </p:cNvSpPr>
          <p:nvPr>
            <p:ph sz="quarter" idx="19"/>
          </p:nvPr>
        </p:nvSpPr>
        <p:spPr>
          <a:xfrm>
            <a:off x="3429878" y="3556151"/>
            <a:ext cx="2591680" cy="2493588"/>
          </a:xfrm>
        </p:spPr>
        <p:txBody>
          <a:bodyPr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2" name="Inhaltsplatzhalter 13"/>
          <p:cNvSpPr>
            <a:spLocks noGrp="1"/>
          </p:cNvSpPr>
          <p:nvPr>
            <p:ph sz="quarter" idx="20"/>
          </p:nvPr>
        </p:nvSpPr>
        <p:spPr>
          <a:xfrm>
            <a:off x="6067687" y="3556151"/>
            <a:ext cx="2640461" cy="2493587"/>
          </a:xfrm>
        </p:spPr>
        <p:txBody>
          <a:bodyPr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3" name="Inhaltsplatzhalter 13"/>
          <p:cNvSpPr>
            <a:spLocks noGrp="1"/>
          </p:cNvSpPr>
          <p:nvPr>
            <p:ph sz="quarter" idx="21"/>
          </p:nvPr>
        </p:nvSpPr>
        <p:spPr>
          <a:xfrm>
            <a:off x="8708149" y="3556151"/>
            <a:ext cx="2645651" cy="2493587"/>
          </a:xfrm>
        </p:spPr>
        <p:txBody>
          <a:bodyPr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7" name="Inhaltsplatzhalter 13"/>
          <p:cNvSpPr>
            <a:spLocks noGrp="1"/>
          </p:cNvSpPr>
          <p:nvPr>
            <p:ph sz="quarter" idx="22"/>
          </p:nvPr>
        </p:nvSpPr>
        <p:spPr>
          <a:xfrm>
            <a:off x="838199" y="1852722"/>
            <a:ext cx="2591680" cy="1706938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8" name="Inhaltsplatzhalter 13"/>
          <p:cNvSpPr>
            <a:spLocks noGrp="1"/>
          </p:cNvSpPr>
          <p:nvPr>
            <p:ph sz="quarter" idx="23"/>
          </p:nvPr>
        </p:nvSpPr>
        <p:spPr>
          <a:xfrm>
            <a:off x="838198" y="3559660"/>
            <a:ext cx="2591680" cy="2493588"/>
          </a:xfrm>
        </p:spPr>
        <p:txBody>
          <a:bodyPr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53081602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genüberstellung Pro / Cont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21.11.2016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Andrea Breimayer, Markus Götz, Wendelin Herrmann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  <p:sp>
        <p:nvSpPr>
          <p:cNvPr id="14" name="Inhaltsplatzhalter 13"/>
          <p:cNvSpPr>
            <a:spLocks noGrp="1"/>
          </p:cNvSpPr>
          <p:nvPr>
            <p:ph sz="quarter" idx="16"/>
          </p:nvPr>
        </p:nvSpPr>
        <p:spPr>
          <a:xfrm>
            <a:off x="838200" y="1866899"/>
            <a:ext cx="3459481" cy="1924051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5" name="Inhaltsplatzhalter 13"/>
          <p:cNvSpPr>
            <a:spLocks noGrp="1"/>
          </p:cNvSpPr>
          <p:nvPr>
            <p:ph sz="quarter" idx="17"/>
          </p:nvPr>
        </p:nvSpPr>
        <p:spPr>
          <a:xfrm>
            <a:off x="4297681" y="1866899"/>
            <a:ext cx="3524595" cy="192405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6" name="Inhaltsplatzhalter 13"/>
          <p:cNvSpPr>
            <a:spLocks noGrp="1"/>
          </p:cNvSpPr>
          <p:nvPr>
            <p:ph sz="quarter" idx="18"/>
          </p:nvPr>
        </p:nvSpPr>
        <p:spPr>
          <a:xfrm>
            <a:off x="7822276" y="1866899"/>
            <a:ext cx="3531523" cy="192405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graphicFrame>
        <p:nvGraphicFramePr>
          <p:cNvPr id="10" name="Tabelle 9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829004461"/>
              </p:ext>
            </p:extLst>
          </p:nvPr>
        </p:nvGraphicFramePr>
        <p:xfrm>
          <a:off x="290511" y="3960812"/>
          <a:ext cx="11063291" cy="198120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547689">
                  <a:extLst>
                    <a:ext uri="{9D8B030D-6E8A-4147-A177-3AD203B41FA5}">
                      <a16:colId xmlns="" xmlns:a16="http://schemas.microsoft.com/office/drawing/2014/main" val="2845849044"/>
                    </a:ext>
                  </a:extLst>
                </a:gridCol>
                <a:gridCol w="3459874">
                  <a:extLst>
                    <a:ext uri="{9D8B030D-6E8A-4147-A177-3AD203B41FA5}">
                      <a16:colId xmlns="" xmlns:a16="http://schemas.microsoft.com/office/drawing/2014/main" val="4015156089"/>
                    </a:ext>
                  </a:extLst>
                </a:gridCol>
                <a:gridCol w="3527864">
                  <a:extLst>
                    <a:ext uri="{9D8B030D-6E8A-4147-A177-3AD203B41FA5}">
                      <a16:colId xmlns="" xmlns:a16="http://schemas.microsoft.com/office/drawing/2014/main" val="1353982586"/>
                    </a:ext>
                  </a:extLst>
                </a:gridCol>
                <a:gridCol w="3527864">
                  <a:extLst>
                    <a:ext uri="{9D8B030D-6E8A-4147-A177-3AD203B41FA5}">
                      <a16:colId xmlns="" xmlns:a16="http://schemas.microsoft.com/office/drawing/2014/main" val="3172607322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solidFill>
                            <a:schemeClr val="bg1"/>
                          </a:solidFill>
                        </a:rPr>
                        <a:t>+ +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89312232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solidFill>
                            <a:schemeClr val="bg1"/>
                          </a:solidFill>
                        </a:rPr>
                        <a:t>+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085414842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rgbClr val="3939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3939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3939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39393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50721569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solidFill>
                            <a:schemeClr val="bg1"/>
                          </a:solidFill>
                        </a:rPr>
                        <a:t>-</a:t>
                      </a:r>
                      <a:endParaRPr lang="de-DE" sz="1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137218495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solidFill>
                            <a:schemeClr val="bg1"/>
                          </a:solidFill>
                        </a:rPr>
                        <a:t>- -</a:t>
                      </a: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1418216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359984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21.11.2016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Andrea Breimayer, Markus Götz, Wendelin Herrmann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761765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21.11.2016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Andrea Breimayer, Markus Götz, Wendelin Herrmann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1558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genüberstel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21.11.2016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Andrea Breimayer, Markus Götz, Wendelin Herrmann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  <p:sp>
        <p:nvSpPr>
          <p:cNvPr id="14" name="Inhaltsplatzhalter 13"/>
          <p:cNvSpPr>
            <a:spLocks noGrp="1"/>
          </p:cNvSpPr>
          <p:nvPr>
            <p:ph sz="quarter" idx="16"/>
          </p:nvPr>
        </p:nvSpPr>
        <p:spPr>
          <a:xfrm>
            <a:off x="838200" y="1866899"/>
            <a:ext cx="3459481" cy="628651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5" name="Inhaltsplatzhalter 13"/>
          <p:cNvSpPr>
            <a:spLocks noGrp="1"/>
          </p:cNvSpPr>
          <p:nvPr>
            <p:ph sz="quarter" idx="17"/>
          </p:nvPr>
        </p:nvSpPr>
        <p:spPr>
          <a:xfrm>
            <a:off x="4297681" y="1866899"/>
            <a:ext cx="3524595" cy="62865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6" name="Inhaltsplatzhalter 13"/>
          <p:cNvSpPr>
            <a:spLocks noGrp="1"/>
          </p:cNvSpPr>
          <p:nvPr>
            <p:ph sz="quarter" idx="18"/>
          </p:nvPr>
        </p:nvSpPr>
        <p:spPr>
          <a:xfrm>
            <a:off x="7822276" y="1866899"/>
            <a:ext cx="3531523" cy="62865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1" name="Inhaltsplatzhalter 13"/>
          <p:cNvSpPr>
            <a:spLocks noGrp="1"/>
          </p:cNvSpPr>
          <p:nvPr>
            <p:ph sz="quarter" idx="19"/>
          </p:nvPr>
        </p:nvSpPr>
        <p:spPr>
          <a:xfrm>
            <a:off x="838200" y="2472994"/>
            <a:ext cx="3459481" cy="3594432"/>
          </a:xfrm>
        </p:spPr>
        <p:txBody>
          <a:bodyPr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2" name="Inhaltsplatzhalter 13"/>
          <p:cNvSpPr>
            <a:spLocks noGrp="1"/>
          </p:cNvSpPr>
          <p:nvPr>
            <p:ph sz="quarter" idx="20"/>
          </p:nvPr>
        </p:nvSpPr>
        <p:spPr>
          <a:xfrm>
            <a:off x="4297681" y="2495550"/>
            <a:ext cx="3524595" cy="3571875"/>
          </a:xfrm>
        </p:spPr>
        <p:txBody>
          <a:bodyPr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3" name="Inhaltsplatzhalter 13"/>
          <p:cNvSpPr>
            <a:spLocks noGrp="1"/>
          </p:cNvSpPr>
          <p:nvPr>
            <p:ph sz="quarter" idx="21"/>
          </p:nvPr>
        </p:nvSpPr>
        <p:spPr>
          <a:xfrm>
            <a:off x="7822276" y="2495550"/>
            <a:ext cx="3531523" cy="3571875"/>
          </a:xfrm>
        </p:spPr>
        <p:txBody>
          <a:bodyPr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416735674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21.11.2016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Andrea Breimayer, Markus Götz, Wendelin Herrmann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017948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21.11.2016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Andrea Breimayer, Markus Götz, Wendelin Herrmann 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839788" y="595222"/>
            <a:ext cx="3932237" cy="146217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66424746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595222"/>
            <a:ext cx="3932237" cy="146217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21.11.2016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Andrea Breimayer, Markus Götz, Wendelin Herrmann 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631396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21.11.2016</a:t>
            </a: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Andrea Breimayer, Markus Götz, Wendelin Herrmann 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99439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21.11.2016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Andrea Breimayer, Markus Götz, Wendelin Herrmann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609871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21.11.2016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Andrea Breimayer, Markus Götz, Wendelin Herrmann 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519321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genüberstel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21.11.2016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Andrea Breimayer, Markus Götz, Wendelin Herrmann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  <p:sp>
        <p:nvSpPr>
          <p:cNvPr id="14" name="Inhaltsplatzhalter 13"/>
          <p:cNvSpPr>
            <a:spLocks noGrp="1"/>
          </p:cNvSpPr>
          <p:nvPr>
            <p:ph sz="quarter" idx="16"/>
          </p:nvPr>
        </p:nvSpPr>
        <p:spPr>
          <a:xfrm>
            <a:off x="838200" y="1866899"/>
            <a:ext cx="3459481" cy="628651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5" name="Inhaltsplatzhalter 13"/>
          <p:cNvSpPr>
            <a:spLocks noGrp="1"/>
          </p:cNvSpPr>
          <p:nvPr>
            <p:ph sz="quarter" idx="17"/>
          </p:nvPr>
        </p:nvSpPr>
        <p:spPr>
          <a:xfrm>
            <a:off x="4297681" y="1866899"/>
            <a:ext cx="3524595" cy="62865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6" name="Inhaltsplatzhalter 13"/>
          <p:cNvSpPr>
            <a:spLocks noGrp="1"/>
          </p:cNvSpPr>
          <p:nvPr>
            <p:ph sz="quarter" idx="18"/>
          </p:nvPr>
        </p:nvSpPr>
        <p:spPr>
          <a:xfrm>
            <a:off x="7822276" y="1866899"/>
            <a:ext cx="3531523" cy="62865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1" name="Inhaltsplatzhalter 13"/>
          <p:cNvSpPr>
            <a:spLocks noGrp="1"/>
          </p:cNvSpPr>
          <p:nvPr>
            <p:ph sz="quarter" idx="19"/>
          </p:nvPr>
        </p:nvSpPr>
        <p:spPr>
          <a:xfrm>
            <a:off x="838200" y="2472994"/>
            <a:ext cx="3459481" cy="3594432"/>
          </a:xfrm>
        </p:spPr>
        <p:txBody>
          <a:bodyPr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2" name="Inhaltsplatzhalter 13"/>
          <p:cNvSpPr>
            <a:spLocks noGrp="1"/>
          </p:cNvSpPr>
          <p:nvPr>
            <p:ph sz="quarter" idx="20"/>
          </p:nvPr>
        </p:nvSpPr>
        <p:spPr>
          <a:xfrm>
            <a:off x="4297681" y="2495550"/>
            <a:ext cx="3524595" cy="3571875"/>
          </a:xfrm>
        </p:spPr>
        <p:txBody>
          <a:bodyPr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3" name="Inhaltsplatzhalter 13"/>
          <p:cNvSpPr>
            <a:spLocks noGrp="1"/>
          </p:cNvSpPr>
          <p:nvPr>
            <p:ph sz="quarter" idx="21"/>
          </p:nvPr>
        </p:nvSpPr>
        <p:spPr>
          <a:xfrm>
            <a:off x="7822276" y="2495550"/>
            <a:ext cx="3531523" cy="3571875"/>
          </a:xfrm>
        </p:spPr>
        <p:txBody>
          <a:bodyPr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20501313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genüberstellung Pro / Cont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21.11.2016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Andrea Breimayer, Markus Götz, Wendelin Herrmann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  <p:sp>
        <p:nvSpPr>
          <p:cNvPr id="14" name="Inhaltsplatzhalter 13"/>
          <p:cNvSpPr>
            <a:spLocks noGrp="1"/>
          </p:cNvSpPr>
          <p:nvPr>
            <p:ph sz="quarter" idx="16"/>
          </p:nvPr>
        </p:nvSpPr>
        <p:spPr>
          <a:xfrm>
            <a:off x="838200" y="1866899"/>
            <a:ext cx="3459481" cy="1924051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5" name="Inhaltsplatzhalter 13"/>
          <p:cNvSpPr>
            <a:spLocks noGrp="1"/>
          </p:cNvSpPr>
          <p:nvPr>
            <p:ph sz="quarter" idx="17"/>
          </p:nvPr>
        </p:nvSpPr>
        <p:spPr>
          <a:xfrm>
            <a:off x="4297681" y="1866899"/>
            <a:ext cx="3524595" cy="192405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6" name="Inhaltsplatzhalter 13"/>
          <p:cNvSpPr>
            <a:spLocks noGrp="1"/>
          </p:cNvSpPr>
          <p:nvPr>
            <p:ph sz="quarter" idx="18"/>
          </p:nvPr>
        </p:nvSpPr>
        <p:spPr>
          <a:xfrm>
            <a:off x="7822276" y="1866899"/>
            <a:ext cx="3531523" cy="192405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graphicFrame>
        <p:nvGraphicFramePr>
          <p:cNvPr id="10" name="Tabelle 9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514633524"/>
              </p:ext>
            </p:extLst>
          </p:nvPr>
        </p:nvGraphicFramePr>
        <p:xfrm>
          <a:off x="290511" y="3960812"/>
          <a:ext cx="11063291" cy="198120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547689">
                  <a:extLst>
                    <a:ext uri="{9D8B030D-6E8A-4147-A177-3AD203B41FA5}">
                      <a16:colId xmlns="" xmlns:a16="http://schemas.microsoft.com/office/drawing/2014/main" val="2845849044"/>
                    </a:ext>
                  </a:extLst>
                </a:gridCol>
                <a:gridCol w="3459874">
                  <a:extLst>
                    <a:ext uri="{9D8B030D-6E8A-4147-A177-3AD203B41FA5}">
                      <a16:colId xmlns="" xmlns:a16="http://schemas.microsoft.com/office/drawing/2014/main" val="4015156089"/>
                    </a:ext>
                  </a:extLst>
                </a:gridCol>
                <a:gridCol w="3527864">
                  <a:extLst>
                    <a:ext uri="{9D8B030D-6E8A-4147-A177-3AD203B41FA5}">
                      <a16:colId xmlns="" xmlns:a16="http://schemas.microsoft.com/office/drawing/2014/main" val="1353982586"/>
                    </a:ext>
                  </a:extLst>
                </a:gridCol>
                <a:gridCol w="3527864">
                  <a:extLst>
                    <a:ext uri="{9D8B030D-6E8A-4147-A177-3AD203B41FA5}">
                      <a16:colId xmlns="" xmlns:a16="http://schemas.microsoft.com/office/drawing/2014/main" val="3172607322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solidFill>
                            <a:schemeClr val="bg1"/>
                          </a:solidFill>
                        </a:rPr>
                        <a:t>+ +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89312232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solidFill>
                            <a:schemeClr val="bg1"/>
                          </a:solidFill>
                        </a:rPr>
                        <a:t>+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085414842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rgbClr val="3939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3939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3939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39393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50721569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solidFill>
                            <a:schemeClr val="bg1"/>
                          </a:solidFill>
                        </a:rPr>
                        <a:t>-</a:t>
                      </a:r>
                      <a:endParaRPr lang="de-DE" sz="1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137218495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solidFill>
                            <a:schemeClr val="bg1"/>
                          </a:solidFill>
                        </a:rPr>
                        <a:t>- -</a:t>
                      </a: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1418216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643463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21.11.2016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Andrea Breimayer, Markus Götz, Wendelin Herrmann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101227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21.11.2016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Andrea Breimayer, Markus Götz, Wendelin Herrmann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680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genüberstellung Pro / Cont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21.11.2016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Andrea Breimayer, Markus Götz, Wendelin Herrmann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  <p:sp>
        <p:nvSpPr>
          <p:cNvPr id="14" name="Inhaltsplatzhalter 13"/>
          <p:cNvSpPr>
            <a:spLocks noGrp="1"/>
          </p:cNvSpPr>
          <p:nvPr>
            <p:ph sz="quarter" idx="16"/>
          </p:nvPr>
        </p:nvSpPr>
        <p:spPr>
          <a:xfrm>
            <a:off x="838200" y="1866899"/>
            <a:ext cx="3459481" cy="1924051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5" name="Inhaltsplatzhalter 13"/>
          <p:cNvSpPr>
            <a:spLocks noGrp="1"/>
          </p:cNvSpPr>
          <p:nvPr>
            <p:ph sz="quarter" idx="17"/>
          </p:nvPr>
        </p:nvSpPr>
        <p:spPr>
          <a:xfrm>
            <a:off x="4297681" y="1866899"/>
            <a:ext cx="3524595" cy="192405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6" name="Inhaltsplatzhalter 13"/>
          <p:cNvSpPr>
            <a:spLocks noGrp="1"/>
          </p:cNvSpPr>
          <p:nvPr>
            <p:ph sz="quarter" idx="18"/>
          </p:nvPr>
        </p:nvSpPr>
        <p:spPr>
          <a:xfrm>
            <a:off x="7822276" y="1866899"/>
            <a:ext cx="3531523" cy="192405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graphicFrame>
        <p:nvGraphicFramePr>
          <p:cNvPr id="10" name="Tabelle 9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422550706"/>
              </p:ext>
            </p:extLst>
          </p:nvPr>
        </p:nvGraphicFramePr>
        <p:xfrm>
          <a:off x="290511" y="3960812"/>
          <a:ext cx="11063291" cy="198120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547689">
                  <a:extLst>
                    <a:ext uri="{9D8B030D-6E8A-4147-A177-3AD203B41FA5}">
                      <a16:colId xmlns="" xmlns:a16="http://schemas.microsoft.com/office/drawing/2014/main" val="2845849044"/>
                    </a:ext>
                  </a:extLst>
                </a:gridCol>
                <a:gridCol w="3459874">
                  <a:extLst>
                    <a:ext uri="{9D8B030D-6E8A-4147-A177-3AD203B41FA5}">
                      <a16:colId xmlns="" xmlns:a16="http://schemas.microsoft.com/office/drawing/2014/main" val="4015156089"/>
                    </a:ext>
                  </a:extLst>
                </a:gridCol>
                <a:gridCol w="3527864">
                  <a:extLst>
                    <a:ext uri="{9D8B030D-6E8A-4147-A177-3AD203B41FA5}">
                      <a16:colId xmlns="" xmlns:a16="http://schemas.microsoft.com/office/drawing/2014/main" val="1353982586"/>
                    </a:ext>
                  </a:extLst>
                </a:gridCol>
                <a:gridCol w="3527864">
                  <a:extLst>
                    <a:ext uri="{9D8B030D-6E8A-4147-A177-3AD203B41FA5}">
                      <a16:colId xmlns="" xmlns:a16="http://schemas.microsoft.com/office/drawing/2014/main" val="3172607322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solidFill>
                            <a:schemeClr val="bg1"/>
                          </a:solidFill>
                        </a:rPr>
                        <a:t>+ +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89312232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solidFill>
                            <a:schemeClr val="bg1"/>
                          </a:solidFill>
                        </a:rPr>
                        <a:t>+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085414842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rgbClr val="3939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3939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3939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39393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50721569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solidFill>
                            <a:schemeClr val="bg1"/>
                          </a:solidFill>
                        </a:rPr>
                        <a:t>-</a:t>
                      </a:r>
                      <a:endParaRPr lang="de-DE" sz="1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137218495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solidFill>
                            <a:schemeClr val="bg1"/>
                          </a:solidFill>
                        </a:rPr>
                        <a:t>- -</a:t>
                      </a: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1418216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5139515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21.11.2016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Andrea Breimayer, Markus Götz, Wendelin Herrmann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213129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21.11.2016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Andrea Breimayer, Markus Götz, Wendelin Herrmann 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839788" y="595222"/>
            <a:ext cx="3932237" cy="146217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39723334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595222"/>
            <a:ext cx="3932237" cy="146217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21.11.2016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Andrea Breimayer, Markus Götz, Wendelin Herrmann 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8697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21.11.2016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Andrea Breimayer, Markus Götz, Wendelin Herrmann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2184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21.11.2016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Andrea Breimayer, Markus Götz, Wendelin Herrmann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3671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21.11.2016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Andrea Breimayer, Markus Götz, Wendelin Herrmann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2286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21.11.2016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Andrea Breimayer, Markus Götz, Wendelin Herrmann 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839788" y="595222"/>
            <a:ext cx="3932237" cy="146217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565629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diagramData" Target="../diagrams/data1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image" Target="../media/image1.png"/><Relationship Id="rId17" Type="http://schemas.microsoft.com/office/2007/relationships/diagramDrawing" Target="../diagrams/drawing1.xml"/><Relationship Id="rId2" Type="http://schemas.openxmlformats.org/officeDocument/2006/relationships/slideLayout" Target="../slideLayouts/slideLayout12.xml"/><Relationship Id="rId16" Type="http://schemas.openxmlformats.org/officeDocument/2006/relationships/diagramColors" Target="../diagrams/colors1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5.xml"/><Relationship Id="rId15" Type="http://schemas.openxmlformats.org/officeDocument/2006/relationships/diagramQuickStyle" Target="../diagrams/quickStyle1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4" Type="http://schemas.openxmlformats.org/officeDocument/2006/relationships/diagramLayout" Target="../diagrams/layout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13" Type="http://schemas.openxmlformats.org/officeDocument/2006/relationships/diagramData" Target="../diagrams/data2.xml"/><Relationship Id="rId3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7.xml"/><Relationship Id="rId12" Type="http://schemas.openxmlformats.org/officeDocument/2006/relationships/image" Target="../media/image1.png"/><Relationship Id="rId17" Type="http://schemas.microsoft.com/office/2007/relationships/diagramDrawing" Target="../diagrams/drawing2.xml"/><Relationship Id="rId2" Type="http://schemas.openxmlformats.org/officeDocument/2006/relationships/slideLayout" Target="../slideLayouts/slideLayout22.xml"/><Relationship Id="rId16" Type="http://schemas.openxmlformats.org/officeDocument/2006/relationships/diagramColors" Target="../diagrams/colors2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theme" Target="../theme/theme3.xml"/><Relationship Id="rId5" Type="http://schemas.openxmlformats.org/officeDocument/2006/relationships/slideLayout" Target="../slideLayouts/slideLayout25.xml"/><Relationship Id="rId15" Type="http://schemas.openxmlformats.org/officeDocument/2006/relationships/diagramQuickStyle" Target="../diagrams/quickStyle2.xml"/><Relationship Id="rId10" Type="http://schemas.openxmlformats.org/officeDocument/2006/relationships/slideLayout" Target="../slideLayouts/slideLayout30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Relationship Id="rId14" Type="http://schemas.openxmlformats.org/officeDocument/2006/relationships/diagramLayout" Target="../diagrams/layout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8.xml"/><Relationship Id="rId13" Type="http://schemas.openxmlformats.org/officeDocument/2006/relationships/theme" Target="../theme/theme4.xml"/><Relationship Id="rId18" Type="http://schemas.openxmlformats.org/officeDocument/2006/relationships/diagramColors" Target="../diagrams/colors3.xml"/><Relationship Id="rId3" Type="http://schemas.openxmlformats.org/officeDocument/2006/relationships/slideLayout" Target="../slideLayouts/slideLayout33.xml"/><Relationship Id="rId7" Type="http://schemas.openxmlformats.org/officeDocument/2006/relationships/slideLayout" Target="../slideLayouts/slideLayout37.xml"/><Relationship Id="rId12" Type="http://schemas.openxmlformats.org/officeDocument/2006/relationships/slideLayout" Target="../slideLayouts/slideLayout42.xml"/><Relationship Id="rId17" Type="http://schemas.openxmlformats.org/officeDocument/2006/relationships/diagramQuickStyle" Target="../diagrams/quickStyle3.xml"/><Relationship Id="rId2" Type="http://schemas.openxmlformats.org/officeDocument/2006/relationships/slideLayout" Target="../slideLayouts/slideLayout32.xml"/><Relationship Id="rId16" Type="http://schemas.openxmlformats.org/officeDocument/2006/relationships/diagramLayout" Target="../diagrams/layout3.xml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41.xml"/><Relationship Id="rId5" Type="http://schemas.openxmlformats.org/officeDocument/2006/relationships/slideLayout" Target="../slideLayouts/slideLayout35.xml"/><Relationship Id="rId15" Type="http://schemas.openxmlformats.org/officeDocument/2006/relationships/diagramData" Target="../diagrams/data3.xml"/><Relationship Id="rId10" Type="http://schemas.openxmlformats.org/officeDocument/2006/relationships/slideLayout" Target="../slideLayouts/slideLayout40.xml"/><Relationship Id="rId19" Type="http://schemas.microsoft.com/office/2007/relationships/diagramDrawing" Target="../diagrams/drawing3.xml"/><Relationship Id="rId4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9.xml"/><Relationship Id="rId14" Type="http://schemas.openxmlformats.org/officeDocument/2006/relationships/image" Target="../media/image1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0.xml"/><Relationship Id="rId13" Type="http://schemas.openxmlformats.org/officeDocument/2006/relationships/diagramData" Target="../diagrams/data4.xml"/><Relationship Id="rId3" Type="http://schemas.openxmlformats.org/officeDocument/2006/relationships/slideLayout" Target="../slideLayouts/slideLayout45.xml"/><Relationship Id="rId7" Type="http://schemas.openxmlformats.org/officeDocument/2006/relationships/slideLayout" Target="../slideLayouts/slideLayout49.xml"/><Relationship Id="rId12" Type="http://schemas.openxmlformats.org/officeDocument/2006/relationships/image" Target="../media/image1.png"/><Relationship Id="rId17" Type="http://schemas.microsoft.com/office/2007/relationships/diagramDrawing" Target="../diagrams/drawing4.xml"/><Relationship Id="rId2" Type="http://schemas.openxmlformats.org/officeDocument/2006/relationships/slideLayout" Target="../slideLayouts/slideLayout44.xml"/><Relationship Id="rId16" Type="http://schemas.openxmlformats.org/officeDocument/2006/relationships/diagramColors" Target="../diagrams/colors4.xml"/><Relationship Id="rId1" Type="http://schemas.openxmlformats.org/officeDocument/2006/relationships/slideLayout" Target="../slideLayouts/slideLayout43.xml"/><Relationship Id="rId6" Type="http://schemas.openxmlformats.org/officeDocument/2006/relationships/slideLayout" Target="../slideLayouts/slideLayout48.xml"/><Relationship Id="rId11" Type="http://schemas.openxmlformats.org/officeDocument/2006/relationships/theme" Target="../theme/theme5.xml"/><Relationship Id="rId5" Type="http://schemas.openxmlformats.org/officeDocument/2006/relationships/slideLayout" Target="../slideLayouts/slideLayout47.xml"/><Relationship Id="rId15" Type="http://schemas.openxmlformats.org/officeDocument/2006/relationships/diagramQuickStyle" Target="../diagrams/quickStyle4.xml"/><Relationship Id="rId10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6.xml"/><Relationship Id="rId9" Type="http://schemas.openxmlformats.org/officeDocument/2006/relationships/slideLayout" Target="../slideLayouts/slideLayout51.xml"/><Relationship Id="rId14" Type="http://schemas.openxmlformats.org/officeDocument/2006/relationships/diagramLayout" Target="../diagrams/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694963"/>
            <a:ext cx="10515600" cy="9957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290512" y="6356350"/>
            <a:ext cx="1095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21.11.2016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014539" y="6356350"/>
            <a:ext cx="61388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Florian Blessing, Lisa Böhler, Andrea Breimayer, Markus Götz, Wendelin Herrmann 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782052" y="6356350"/>
            <a:ext cx="5905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1252" y="6217012"/>
            <a:ext cx="2006561" cy="61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057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60" r:id="rId4"/>
    <p:sldLayoutId id="2147483659" r:id="rId5"/>
    <p:sldLayoutId id="2147483654" r:id="rId6"/>
    <p:sldLayoutId id="2147483655" r:id="rId7"/>
    <p:sldLayoutId id="2147483651" r:id="rId8"/>
    <p:sldLayoutId id="2147483656" r:id="rId9"/>
    <p:sldLayoutId id="2147483657" r:id="rId10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694963"/>
            <a:ext cx="10515600" cy="9957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290512" y="6356350"/>
            <a:ext cx="1095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21.11.2016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014539" y="6356350"/>
            <a:ext cx="61388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Florian Blessing, Lisa Böhler, Andrea Breimayer, Markus Götz, Wendelin Herrmann 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782052" y="6356350"/>
            <a:ext cx="5905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1252" y="6217012"/>
            <a:ext cx="2006561" cy="612000"/>
          </a:xfrm>
          <a:prstGeom prst="rect">
            <a:avLst/>
          </a:prstGeom>
        </p:spPr>
      </p:pic>
      <p:graphicFrame>
        <p:nvGraphicFramePr>
          <p:cNvPr id="14" name="Diagramm 13"/>
          <p:cNvGraphicFramePr/>
          <p:nvPr userDrawn="1">
            <p:extLst>
              <p:ext uri="{D42A27DB-BD31-4B8C-83A1-F6EECF244321}">
                <p14:modId xmlns:p14="http://schemas.microsoft.com/office/powerpoint/2010/main" val="3126237247"/>
              </p:ext>
            </p:extLst>
          </p:nvPr>
        </p:nvGraphicFramePr>
        <p:xfrm>
          <a:off x="0" y="132821"/>
          <a:ext cx="12193200" cy="2862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</p:spTree>
    <p:extLst>
      <p:ext uri="{BB962C8B-B14F-4D97-AF65-F5344CB8AC3E}">
        <p14:creationId xmlns:p14="http://schemas.microsoft.com/office/powerpoint/2010/main" val="3096088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694963"/>
            <a:ext cx="10515600" cy="9957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290512" y="6356350"/>
            <a:ext cx="1095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21.11.2016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014539" y="6356350"/>
            <a:ext cx="61388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Florian Blessing, Lisa Böhler, Andrea Breimayer, Markus Götz, Wendelin Herrmann 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782052" y="6356350"/>
            <a:ext cx="5905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1252" y="6217012"/>
            <a:ext cx="2006561" cy="612000"/>
          </a:xfrm>
          <a:prstGeom prst="rect">
            <a:avLst/>
          </a:prstGeom>
        </p:spPr>
      </p:pic>
      <p:graphicFrame>
        <p:nvGraphicFramePr>
          <p:cNvPr id="12" name="Diagramm 11"/>
          <p:cNvGraphicFramePr/>
          <p:nvPr userDrawn="1">
            <p:extLst>
              <p:ext uri="{D42A27DB-BD31-4B8C-83A1-F6EECF244321}">
                <p14:modId xmlns:p14="http://schemas.microsoft.com/office/powerpoint/2010/main" val="1800266655"/>
              </p:ext>
            </p:extLst>
          </p:nvPr>
        </p:nvGraphicFramePr>
        <p:xfrm>
          <a:off x="0" y="132821"/>
          <a:ext cx="12193200" cy="2862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</p:spTree>
    <p:extLst>
      <p:ext uri="{BB962C8B-B14F-4D97-AF65-F5344CB8AC3E}">
        <p14:creationId xmlns:p14="http://schemas.microsoft.com/office/powerpoint/2010/main" val="1948258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694963"/>
            <a:ext cx="10515600" cy="9957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290512" y="6356350"/>
            <a:ext cx="1095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21.11.2016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014539" y="6356350"/>
            <a:ext cx="61388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Florian Blessing, Lisa Böhler, Andrea Breimayer, Markus Götz, Wendelin Herrmann 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782052" y="6356350"/>
            <a:ext cx="5905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1252" y="6217012"/>
            <a:ext cx="2006561" cy="612000"/>
          </a:xfrm>
          <a:prstGeom prst="rect">
            <a:avLst/>
          </a:prstGeom>
        </p:spPr>
      </p:pic>
      <p:graphicFrame>
        <p:nvGraphicFramePr>
          <p:cNvPr id="9" name="Diagramm 8"/>
          <p:cNvGraphicFramePr/>
          <p:nvPr userDrawn="1">
            <p:extLst>
              <p:ext uri="{D42A27DB-BD31-4B8C-83A1-F6EECF244321}">
                <p14:modId xmlns:p14="http://schemas.microsoft.com/office/powerpoint/2010/main" val="3972204046"/>
              </p:ext>
            </p:extLst>
          </p:nvPr>
        </p:nvGraphicFramePr>
        <p:xfrm>
          <a:off x="0" y="132821"/>
          <a:ext cx="12193200" cy="2862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5" r:lo="rId16" r:qs="rId17" r:cs="rId18"/>
          </a:graphicData>
        </a:graphic>
      </p:graphicFrame>
    </p:spTree>
    <p:extLst>
      <p:ext uri="{BB962C8B-B14F-4D97-AF65-F5344CB8AC3E}">
        <p14:creationId xmlns:p14="http://schemas.microsoft.com/office/powerpoint/2010/main" val="1696226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705" r:id="rId5"/>
    <p:sldLayoutId id="214748370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694963"/>
            <a:ext cx="10515600" cy="9957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290512" y="6356350"/>
            <a:ext cx="1095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21.11.2016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014539" y="6356350"/>
            <a:ext cx="61388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Florian Blessing, Lisa Böhler, Andrea Breimayer, Markus Götz, Wendelin Herrmann 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782052" y="6356350"/>
            <a:ext cx="5905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1252" y="6217012"/>
            <a:ext cx="2006561" cy="612000"/>
          </a:xfrm>
          <a:prstGeom prst="rect">
            <a:avLst/>
          </a:prstGeom>
        </p:spPr>
      </p:pic>
      <p:graphicFrame>
        <p:nvGraphicFramePr>
          <p:cNvPr id="9" name="Diagramm 8"/>
          <p:cNvGraphicFramePr/>
          <p:nvPr userDrawn="1">
            <p:extLst>
              <p:ext uri="{D42A27DB-BD31-4B8C-83A1-F6EECF244321}">
                <p14:modId xmlns:p14="http://schemas.microsoft.com/office/powerpoint/2010/main" val="3772599809"/>
              </p:ext>
            </p:extLst>
          </p:nvPr>
        </p:nvGraphicFramePr>
        <p:xfrm>
          <a:off x="0" y="132821"/>
          <a:ext cx="12193200" cy="2862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</p:spTree>
    <p:extLst>
      <p:ext uri="{BB962C8B-B14F-4D97-AF65-F5344CB8AC3E}">
        <p14:creationId xmlns:p14="http://schemas.microsoft.com/office/powerpoint/2010/main" val="1244184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6.xml"/><Relationship Id="rId5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3.xml"/><Relationship Id="rId4" Type="http://schemas.openxmlformats.org/officeDocument/2006/relationships/image" Target="../media/image2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5.xml"/><Relationship Id="rId4" Type="http://schemas.openxmlformats.org/officeDocument/2006/relationships/image" Target="../media/image2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2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5.xml"/><Relationship Id="rId4" Type="http://schemas.openxmlformats.org/officeDocument/2006/relationships/image" Target="../media/image28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28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5.xml"/><Relationship Id="rId5" Type="http://schemas.openxmlformats.org/officeDocument/2006/relationships/image" Target="../media/image31.png"/><Relationship Id="rId4" Type="http://schemas.openxmlformats.org/officeDocument/2006/relationships/image" Target="../media/image30.gi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7.xml"/><Relationship Id="rId5" Type="http://schemas.openxmlformats.org/officeDocument/2006/relationships/image" Target="../media/image31.png"/><Relationship Id="rId4" Type="http://schemas.openxmlformats.org/officeDocument/2006/relationships/image" Target="../media/image30.gif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://boxsacktest.shop/Cloud/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4.xml"/><Relationship Id="rId4" Type="http://schemas.openxmlformats.org/officeDocument/2006/relationships/image" Target="../media/image32.JP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Challenge „User Experience“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Zwischenpräsentation</a:t>
            </a:r>
          </a:p>
        </p:txBody>
      </p:sp>
    </p:spTree>
    <p:extLst>
      <p:ext uri="{BB962C8B-B14F-4D97-AF65-F5344CB8AC3E}">
        <p14:creationId xmlns:p14="http://schemas.microsoft.com/office/powerpoint/2010/main" val="29282969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nhaltsplatzhalter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2000" y="1316350"/>
            <a:ext cx="8568000" cy="5040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GRUNDLEGENDE ANSÄTZE III 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21.11.2016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Andrea Breimayer, Markus Götz, Wendelin Herrmann </a:t>
            </a:r>
          </a:p>
        </p:txBody>
      </p:sp>
    </p:spTree>
    <p:extLst>
      <p:ext uri="{BB962C8B-B14F-4D97-AF65-F5344CB8AC3E}">
        <p14:creationId xmlns:p14="http://schemas.microsoft.com/office/powerpoint/2010/main" val="35623399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GEGENÜBERSTELLUNG ANSÄTZE</a:t>
            </a:r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6260" y="1724912"/>
            <a:ext cx="3448843" cy="2028731"/>
          </a:xfrm>
        </p:spPr>
      </p:pic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21.11.2016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Andrea Breimayer, Markus Götz, Wendelin Herrmann </a:t>
            </a:r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sz="quarter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351" y="1690688"/>
            <a:ext cx="3508980" cy="2064506"/>
          </a:xfrm>
        </p:spPr>
      </p:pic>
      <p:pic>
        <p:nvPicPr>
          <p:cNvPr id="7" name="Inhaltsplatzhalter 6"/>
          <p:cNvPicPr>
            <a:picLocks noGrp="1" noChangeAspect="1"/>
          </p:cNvPicPr>
          <p:nvPr>
            <p:ph sz="quarter" idx="4294967295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5757" y="1690688"/>
            <a:ext cx="3508044" cy="2062955"/>
          </a:xfrm>
        </p:spPr>
      </p:pic>
      <p:graphicFrame>
        <p:nvGraphicFramePr>
          <p:cNvPr id="11" name="Tabel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1733293"/>
              </p:ext>
            </p:extLst>
          </p:nvPr>
        </p:nvGraphicFramePr>
        <p:xfrm>
          <a:off x="290511" y="3960812"/>
          <a:ext cx="11063291" cy="198120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547689">
                  <a:extLst>
                    <a:ext uri="{9D8B030D-6E8A-4147-A177-3AD203B41FA5}">
                      <a16:colId xmlns="" xmlns:a16="http://schemas.microsoft.com/office/drawing/2014/main" val="2845849044"/>
                    </a:ext>
                  </a:extLst>
                </a:gridCol>
                <a:gridCol w="3459874">
                  <a:extLst>
                    <a:ext uri="{9D8B030D-6E8A-4147-A177-3AD203B41FA5}">
                      <a16:colId xmlns="" xmlns:a16="http://schemas.microsoft.com/office/drawing/2014/main" val="4015156089"/>
                    </a:ext>
                  </a:extLst>
                </a:gridCol>
                <a:gridCol w="3527864">
                  <a:extLst>
                    <a:ext uri="{9D8B030D-6E8A-4147-A177-3AD203B41FA5}">
                      <a16:colId xmlns="" xmlns:a16="http://schemas.microsoft.com/office/drawing/2014/main" val="1353982586"/>
                    </a:ext>
                  </a:extLst>
                </a:gridCol>
                <a:gridCol w="3527864">
                  <a:extLst>
                    <a:ext uri="{9D8B030D-6E8A-4147-A177-3AD203B41FA5}">
                      <a16:colId xmlns="" xmlns:a16="http://schemas.microsoft.com/office/drawing/2014/main" val="3172607322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solidFill>
                            <a:schemeClr val="bg1"/>
                          </a:solidFill>
                        </a:rPr>
                        <a:t>+ +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Von</a:t>
                      </a:r>
                      <a:r>
                        <a:rPr lang="de-DE" baseline="0" dirty="0">
                          <a:solidFill>
                            <a:schemeClr val="bg1"/>
                          </a:solidFill>
                        </a:rPr>
                        <a:t> Google unterstützt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89312232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solidFill>
                            <a:schemeClr val="bg1"/>
                          </a:solidFill>
                        </a:rPr>
                        <a:t>+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Kombination Video</a:t>
                      </a:r>
                      <a:r>
                        <a:rPr lang="de-DE" baseline="0" dirty="0">
                          <a:solidFill>
                            <a:schemeClr val="bg1"/>
                          </a:solidFill>
                        </a:rPr>
                        <a:t> &amp; DMS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Kombination Video</a:t>
                      </a:r>
                      <a:r>
                        <a:rPr lang="de-DE" baseline="0" dirty="0">
                          <a:solidFill>
                            <a:schemeClr val="bg1"/>
                          </a:solidFill>
                        </a:rPr>
                        <a:t> &amp; DMS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085414842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rgbClr val="3939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3939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Keine Konflikte</a:t>
                      </a:r>
                      <a:r>
                        <a:rPr lang="de-DE" baseline="0" dirty="0">
                          <a:solidFill>
                            <a:schemeClr val="bg1"/>
                          </a:solidFill>
                        </a:rPr>
                        <a:t> mit Google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3939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39393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50721569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solidFill>
                            <a:schemeClr val="bg1"/>
                          </a:solidFill>
                        </a:rPr>
                        <a:t>-</a:t>
                      </a:r>
                      <a:endParaRPr lang="de-DE" sz="1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Trennung</a:t>
                      </a:r>
                      <a:r>
                        <a:rPr lang="de-DE" baseline="0" dirty="0">
                          <a:solidFill>
                            <a:schemeClr val="bg1"/>
                          </a:solidFill>
                        </a:rPr>
                        <a:t> Video &amp; DMS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137218495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solidFill>
                            <a:schemeClr val="bg1"/>
                          </a:solidFill>
                        </a:rPr>
                        <a:t>- -</a:t>
                      </a: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Von Google nicht unterstützt</a:t>
                      </a: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1418216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33371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nhaltsplatzhalter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2000" y="1316350"/>
            <a:ext cx="8568000" cy="5040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HANGOUTS-APP ANSATZ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21.11.2016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Andrea Breimayer, Markus Götz, Wendelin Herrmann </a:t>
            </a:r>
          </a:p>
        </p:txBody>
      </p:sp>
      <p:sp>
        <p:nvSpPr>
          <p:cNvPr id="7" name="Pfeil: nach rechts 6"/>
          <p:cNvSpPr/>
          <p:nvPr/>
        </p:nvSpPr>
        <p:spPr>
          <a:xfrm>
            <a:off x="1215025" y="3538857"/>
            <a:ext cx="671903" cy="594986"/>
          </a:xfrm>
          <a:prstGeom prst="rightArrow">
            <a:avLst/>
          </a:prstGeom>
          <a:solidFill>
            <a:srgbClr val="9719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42792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ANFORDERUNGSKATALOG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/>
              <a:t>Attribute:</a:t>
            </a:r>
          </a:p>
          <a:p>
            <a:pPr lvl="1"/>
            <a:r>
              <a:rPr lang="de-DE" dirty="0"/>
              <a:t>ID 1 / 2</a:t>
            </a:r>
          </a:p>
          <a:p>
            <a:pPr lvl="1"/>
            <a:r>
              <a:rPr lang="de-DE" dirty="0"/>
              <a:t>Status</a:t>
            </a:r>
          </a:p>
          <a:p>
            <a:pPr lvl="1"/>
            <a:r>
              <a:rPr lang="de-DE" dirty="0"/>
              <a:t>Gruppe</a:t>
            </a:r>
          </a:p>
          <a:p>
            <a:pPr lvl="1"/>
            <a:r>
              <a:rPr lang="de-DE" dirty="0"/>
              <a:t>Name</a:t>
            </a:r>
          </a:p>
          <a:p>
            <a:pPr lvl="1"/>
            <a:r>
              <a:rPr lang="de-DE" dirty="0"/>
              <a:t>Beschreibung</a:t>
            </a:r>
          </a:p>
          <a:p>
            <a:pPr lvl="1"/>
            <a:r>
              <a:rPr lang="de-DE" dirty="0"/>
              <a:t>Gewichtung</a:t>
            </a:r>
          </a:p>
          <a:p>
            <a:pPr lvl="1"/>
            <a:r>
              <a:rPr lang="de-DE" dirty="0"/>
              <a:t>Quelle</a:t>
            </a:r>
          </a:p>
          <a:p>
            <a:pPr lvl="1"/>
            <a:r>
              <a:rPr lang="de-DE" dirty="0"/>
              <a:t>Autor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21.11.2016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Andrea Breimayer, Markus Götz, Wendelin Herrmann </a:t>
            </a:r>
          </a:p>
        </p:txBody>
      </p:sp>
    </p:spTree>
    <p:extLst>
      <p:ext uri="{BB962C8B-B14F-4D97-AF65-F5344CB8AC3E}">
        <p14:creationId xmlns:p14="http://schemas.microsoft.com/office/powerpoint/2010/main" val="32328323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KRITISCHE ANFORDERUNGEN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21.11.2016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Andrea Breimayer, Markus Götz, Wendelin Herrmann </a:t>
            </a:r>
          </a:p>
        </p:txBody>
      </p:sp>
      <p:sp>
        <p:nvSpPr>
          <p:cNvPr id="12" name="Inhaltsplatzhalter 11"/>
          <p:cNvSpPr>
            <a:spLocks noGrp="1"/>
          </p:cNvSpPr>
          <p:nvPr>
            <p:ph sz="quarter" idx="19"/>
          </p:nvPr>
        </p:nvSpPr>
        <p:spPr>
          <a:xfrm>
            <a:off x="838200" y="3641270"/>
            <a:ext cx="3459481" cy="2426155"/>
          </a:xfrm>
        </p:spPr>
        <p:txBody>
          <a:bodyPr/>
          <a:lstStyle/>
          <a:p>
            <a:pPr marL="0" indent="0" algn="ctr">
              <a:buNone/>
            </a:pPr>
            <a:r>
              <a:rPr lang="de-DE" dirty="0" smtClean="0"/>
              <a:t>Entwicklungsrahmen der Aufgabenstellung</a:t>
            </a:r>
            <a:endParaRPr lang="en-US" dirty="0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20"/>
          </p:nvPr>
        </p:nvSpPr>
        <p:spPr>
          <a:xfrm>
            <a:off x="4297681" y="3641270"/>
            <a:ext cx="3524595" cy="2426155"/>
          </a:xfrm>
        </p:spPr>
        <p:txBody>
          <a:bodyPr/>
          <a:lstStyle/>
          <a:p>
            <a:pPr marL="0" indent="0" algn="ctr">
              <a:buNone/>
            </a:pPr>
            <a:r>
              <a:rPr lang="de-DE" dirty="0" smtClean="0"/>
              <a:t>Grundfunktionen Userinteraktion</a:t>
            </a:r>
            <a:endParaRPr lang="en-US" dirty="0"/>
          </a:p>
        </p:txBody>
      </p:sp>
      <p:sp>
        <p:nvSpPr>
          <p:cNvPr id="14" name="Inhaltsplatzhalter 13"/>
          <p:cNvSpPr>
            <a:spLocks noGrp="1"/>
          </p:cNvSpPr>
          <p:nvPr>
            <p:ph sz="quarter" idx="21"/>
          </p:nvPr>
        </p:nvSpPr>
        <p:spPr>
          <a:xfrm>
            <a:off x="7822276" y="3641270"/>
            <a:ext cx="3531523" cy="2426155"/>
          </a:xfrm>
        </p:spPr>
        <p:txBody>
          <a:bodyPr/>
          <a:lstStyle/>
          <a:p>
            <a:pPr marL="0" indent="0" algn="ctr">
              <a:buNone/>
            </a:pPr>
            <a:r>
              <a:rPr lang="de-DE" dirty="0" smtClean="0"/>
              <a:t>Kompatibilität </a:t>
            </a:r>
            <a:br>
              <a:rPr lang="de-DE" dirty="0" smtClean="0"/>
            </a:br>
            <a:r>
              <a:rPr lang="de-DE" dirty="0" smtClean="0"/>
              <a:t>Google Services</a:t>
            </a:r>
            <a:endParaRPr lang="en-US" dirty="0"/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-4943898" y="0"/>
            <a:ext cx="22079796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Textfeld 2"/>
          <p:cNvSpPr txBox="1"/>
          <p:nvPr/>
        </p:nvSpPr>
        <p:spPr>
          <a:xfrm>
            <a:off x="838199" y="5120681"/>
            <a:ext cx="1021952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sz="2400" dirty="0">
                <a:solidFill>
                  <a:schemeClr val="accent6"/>
                </a:solidFill>
                <a:sym typeface="Wingdings" panose="05000000000000000000" pitchFamily="2" charset="2"/>
              </a:rPr>
              <a:t> Kritische Anforderungen lassen einen großen grafischen Gestaltungsspielraum</a:t>
            </a:r>
            <a:endParaRPr lang="en-US" sz="2400" dirty="0">
              <a:solidFill>
                <a:schemeClr val="accent6"/>
              </a:solidFill>
            </a:endParaRPr>
          </a:p>
        </p:txBody>
      </p:sp>
      <p:grpSp>
        <p:nvGrpSpPr>
          <p:cNvPr id="54" name="Gruppieren 53"/>
          <p:cNvGrpSpPr>
            <a:grpSpLocks noChangeAspect="1"/>
          </p:cNvGrpSpPr>
          <p:nvPr/>
        </p:nvGrpSpPr>
        <p:grpSpPr>
          <a:xfrm>
            <a:off x="2165346" y="2400933"/>
            <a:ext cx="805188" cy="720000"/>
            <a:chOff x="4451350" y="2401888"/>
            <a:chExt cx="257176" cy="344487"/>
          </a:xfrm>
          <a:solidFill>
            <a:srgbClr val="9A2120"/>
          </a:solidFill>
        </p:grpSpPr>
        <p:sp>
          <p:nvSpPr>
            <p:cNvPr id="55" name="Freeform 17"/>
            <p:cNvSpPr>
              <a:spLocks noEditPoints="1"/>
            </p:cNvSpPr>
            <p:nvPr/>
          </p:nvSpPr>
          <p:spPr bwMode="auto">
            <a:xfrm>
              <a:off x="4606925" y="2420938"/>
              <a:ext cx="63500" cy="212725"/>
            </a:xfrm>
            <a:custGeom>
              <a:avLst/>
              <a:gdLst>
                <a:gd name="T0" fmla="*/ 10 w 17"/>
                <a:gd name="T1" fmla="*/ 54 h 55"/>
                <a:gd name="T2" fmla="*/ 13 w 17"/>
                <a:gd name="T3" fmla="*/ 54 h 55"/>
                <a:gd name="T4" fmla="*/ 17 w 17"/>
                <a:gd name="T5" fmla="*/ 55 h 55"/>
                <a:gd name="T6" fmla="*/ 17 w 17"/>
                <a:gd name="T7" fmla="*/ 2 h 55"/>
                <a:gd name="T8" fmla="*/ 15 w 17"/>
                <a:gd name="T9" fmla="*/ 0 h 55"/>
                <a:gd name="T10" fmla="*/ 0 w 17"/>
                <a:gd name="T11" fmla="*/ 0 h 55"/>
                <a:gd name="T12" fmla="*/ 0 w 17"/>
                <a:gd name="T13" fmla="*/ 5 h 55"/>
                <a:gd name="T14" fmla="*/ 10 w 17"/>
                <a:gd name="T15" fmla="*/ 5 h 55"/>
                <a:gd name="T16" fmla="*/ 10 w 17"/>
                <a:gd name="T17" fmla="*/ 54 h 55"/>
                <a:gd name="T18" fmla="*/ 10 w 17"/>
                <a:gd name="T19" fmla="*/ 54 h 55"/>
                <a:gd name="T20" fmla="*/ 10 w 17"/>
                <a:gd name="T21" fmla="*/ 54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" h="55">
                  <a:moveTo>
                    <a:pt x="10" y="54"/>
                  </a:moveTo>
                  <a:cubicBezTo>
                    <a:pt x="11" y="54"/>
                    <a:pt x="12" y="54"/>
                    <a:pt x="13" y="54"/>
                  </a:cubicBezTo>
                  <a:cubicBezTo>
                    <a:pt x="14" y="54"/>
                    <a:pt x="16" y="54"/>
                    <a:pt x="17" y="55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7" y="1"/>
                    <a:pt x="16" y="0"/>
                    <a:pt x="1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0" y="5"/>
                    <a:pt x="10" y="5"/>
                    <a:pt x="10" y="5"/>
                  </a:cubicBezTo>
                  <a:lnTo>
                    <a:pt x="10" y="54"/>
                  </a:lnTo>
                  <a:close/>
                  <a:moveTo>
                    <a:pt x="10" y="54"/>
                  </a:moveTo>
                  <a:cubicBezTo>
                    <a:pt x="10" y="54"/>
                    <a:pt x="10" y="54"/>
                    <a:pt x="10" y="5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de-DE"/>
            </a:p>
          </p:txBody>
        </p:sp>
        <p:sp>
          <p:nvSpPr>
            <p:cNvPr id="56" name="Freeform 18"/>
            <p:cNvSpPr>
              <a:spLocks noEditPoints="1"/>
            </p:cNvSpPr>
            <p:nvPr/>
          </p:nvSpPr>
          <p:spPr bwMode="auto">
            <a:xfrm>
              <a:off x="4451350" y="2420938"/>
              <a:ext cx="155575" cy="314325"/>
            </a:xfrm>
            <a:custGeom>
              <a:avLst/>
              <a:gdLst>
                <a:gd name="T0" fmla="*/ 7 w 41"/>
                <a:gd name="T1" fmla="*/ 75 h 81"/>
                <a:gd name="T2" fmla="*/ 7 w 41"/>
                <a:gd name="T3" fmla="*/ 5 h 81"/>
                <a:gd name="T4" fmla="*/ 17 w 41"/>
                <a:gd name="T5" fmla="*/ 5 h 81"/>
                <a:gd name="T6" fmla="*/ 17 w 41"/>
                <a:gd name="T7" fmla="*/ 0 h 81"/>
                <a:gd name="T8" fmla="*/ 2 w 41"/>
                <a:gd name="T9" fmla="*/ 0 h 81"/>
                <a:gd name="T10" fmla="*/ 0 w 41"/>
                <a:gd name="T11" fmla="*/ 2 h 81"/>
                <a:gd name="T12" fmla="*/ 0 w 41"/>
                <a:gd name="T13" fmla="*/ 79 h 81"/>
                <a:gd name="T14" fmla="*/ 2 w 41"/>
                <a:gd name="T15" fmla="*/ 81 h 81"/>
                <a:gd name="T16" fmla="*/ 41 w 41"/>
                <a:gd name="T17" fmla="*/ 81 h 81"/>
                <a:gd name="T18" fmla="*/ 38 w 41"/>
                <a:gd name="T19" fmla="*/ 75 h 81"/>
                <a:gd name="T20" fmla="*/ 7 w 41"/>
                <a:gd name="T21" fmla="*/ 75 h 81"/>
                <a:gd name="T22" fmla="*/ 7 w 41"/>
                <a:gd name="T23" fmla="*/ 75 h 81"/>
                <a:gd name="T24" fmla="*/ 7 w 41"/>
                <a:gd name="T25" fmla="*/ 75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" h="81">
                  <a:moveTo>
                    <a:pt x="7" y="75"/>
                  </a:moveTo>
                  <a:cubicBezTo>
                    <a:pt x="7" y="5"/>
                    <a:pt x="7" y="5"/>
                    <a:pt x="7" y="5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0" y="80"/>
                    <a:pt x="1" y="81"/>
                    <a:pt x="2" y="81"/>
                  </a:cubicBezTo>
                  <a:cubicBezTo>
                    <a:pt x="41" y="81"/>
                    <a:pt x="41" y="81"/>
                    <a:pt x="41" y="81"/>
                  </a:cubicBezTo>
                  <a:cubicBezTo>
                    <a:pt x="40" y="79"/>
                    <a:pt x="39" y="77"/>
                    <a:pt x="38" y="75"/>
                  </a:cubicBezTo>
                  <a:lnTo>
                    <a:pt x="7" y="75"/>
                  </a:lnTo>
                  <a:close/>
                  <a:moveTo>
                    <a:pt x="7" y="75"/>
                  </a:moveTo>
                  <a:cubicBezTo>
                    <a:pt x="7" y="75"/>
                    <a:pt x="7" y="75"/>
                    <a:pt x="7" y="7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de-DE"/>
            </a:p>
          </p:txBody>
        </p:sp>
        <p:sp>
          <p:nvSpPr>
            <p:cNvPr id="57" name="Freeform 19"/>
            <p:cNvSpPr>
              <a:spLocks noEditPoints="1"/>
            </p:cNvSpPr>
            <p:nvPr/>
          </p:nvSpPr>
          <p:spPr bwMode="auto">
            <a:xfrm>
              <a:off x="4522788" y="2401888"/>
              <a:ext cx="76200" cy="41275"/>
            </a:xfrm>
            <a:custGeom>
              <a:avLst/>
              <a:gdLst>
                <a:gd name="T0" fmla="*/ 1 w 20"/>
                <a:gd name="T1" fmla="*/ 11 h 11"/>
                <a:gd name="T2" fmla="*/ 19 w 20"/>
                <a:gd name="T3" fmla="*/ 11 h 11"/>
                <a:gd name="T4" fmla="*/ 20 w 20"/>
                <a:gd name="T5" fmla="*/ 11 h 11"/>
                <a:gd name="T6" fmla="*/ 20 w 20"/>
                <a:gd name="T7" fmla="*/ 3 h 11"/>
                <a:gd name="T8" fmla="*/ 19 w 20"/>
                <a:gd name="T9" fmla="*/ 2 h 11"/>
                <a:gd name="T10" fmla="*/ 16 w 20"/>
                <a:gd name="T11" fmla="*/ 2 h 11"/>
                <a:gd name="T12" fmla="*/ 13 w 20"/>
                <a:gd name="T13" fmla="*/ 0 h 11"/>
                <a:gd name="T14" fmla="*/ 7 w 20"/>
                <a:gd name="T15" fmla="*/ 0 h 11"/>
                <a:gd name="T16" fmla="*/ 4 w 20"/>
                <a:gd name="T17" fmla="*/ 2 h 11"/>
                <a:gd name="T18" fmla="*/ 1 w 20"/>
                <a:gd name="T19" fmla="*/ 2 h 11"/>
                <a:gd name="T20" fmla="*/ 0 w 20"/>
                <a:gd name="T21" fmla="*/ 3 h 11"/>
                <a:gd name="T22" fmla="*/ 0 w 20"/>
                <a:gd name="T23" fmla="*/ 11 h 11"/>
                <a:gd name="T24" fmla="*/ 1 w 20"/>
                <a:gd name="T25" fmla="*/ 11 h 11"/>
                <a:gd name="T26" fmla="*/ 1 w 20"/>
                <a:gd name="T27" fmla="*/ 11 h 11"/>
                <a:gd name="T28" fmla="*/ 1 w 20"/>
                <a:gd name="T29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" h="11">
                  <a:moveTo>
                    <a:pt x="1" y="11"/>
                  </a:moveTo>
                  <a:cubicBezTo>
                    <a:pt x="19" y="11"/>
                    <a:pt x="19" y="11"/>
                    <a:pt x="19" y="11"/>
                  </a:cubicBezTo>
                  <a:cubicBezTo>
                    <a:pt x="19" y="11"/>
                    <a:pt x="20" y="11"/>
                    <a:pt x="20" y="11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0" y="3"/>
                    <a:pt x="19" y="2"/>
                    <a:pt x="19" y="2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6" y="1"/>
                    <a:pt x="14" y="0"/>
                    <a:pt x="13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5" y="0"/>
                    <a:pt x="4" y="1"/>
                    <a:pt x="4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3"/>
                    <a:pt x="0" y="3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1"/>
                    <a:pt x="0" y="11"/>
                    <a:pt x="1" y="11"/>
                  </a:cubicBezTo>
                  <a:close/>
                  <a:moveTo>
                    <a:pt x="1" y="11"/>
                  </a:moveTo>
                  <a:cubicBezTo>
                    <a:pt x="1" y="11"/>
                    <a:pt x="1" y="11"/>
                    <a:pt x="1" y="1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de-DE"/>
            </a:p>
          </p:txBody>
        </p:sp>
        <p:sp>
          <p:nvSpPr>
            <p:cNvPr id="58" name="Freeform 20"/>
            <p:cNvSpPr>
              <a:spLocks noEditPoints="1"/>
            </p:cNvSpPr>
            <p:nvPr/>
          </p:nvSpPr>
          <p:spPr bwMode="auto">
            <a:xfrm>
              <a:off x="4500563" y="2474913"/>
              <a:ext cx="19050" cy="19050"/>
            </a:xfrm>
            <a:custGeom>
              <a:avLst/>
              <a:gdLst>
                <a:gd name="T0" fmla="*/ 0 w 5"/>
                <a:gd name="T1" fmla="*/ 0 h 5"/>
                <a:gd name="T2" fmla="*/ 0 w 5"/>
                <a:gd name="T3" fmla="*/ 4 h 5"/>
                <a:gd name="T4" fmla="*/ 0 w 5"/>
                <a:gd name="T5" fmla="*/ 5 h 5"/>
                <a:gd name="T6" fmla="*/ 5 w 5"/>
                <a:gd name="T7" fmla="*/ 5 h 5"/>
                <a:gd name="T8" fmla="*/ 5 w 5"/>
                <a:gd name="T9" fmla="*/ 4 h 5"/>
                <a:gd name="T10" fmla="*/ 5 w 5"/>
                <a:gd name="T11" fmla="*/ 0 h 5"/>
                <a:gd name="T12" fmla="*/ 5 w 5"/>
                <a:gd name="T13" fmla="*/ 0 h 5"/>
                <a:gd name="T14" fmla="*/ 0 w 5"/>
                <a:gd name="T15" fmla="*/ 0 h 5"/>
                <a:gd name="T16" fmla="*/ 0 w 5"/>
                <a:gd name="T17" fmla="*/ 0 h 5"/>
                <a:gd name="T18" fmla="*/ 0 w 5"/>
                <a:gd name="T19" fmla="*/ 0 h 5"/>
                <a:gd name="T20" fmla="*/ 0 w 5"/>
                <a:gd name="T2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" h="5">
                  <a:moveTo>
                    <a:pt x="0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5" y="5"/>
                    <a:pt x="5" y="4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de-DE"/>
            </a:p>
          </p:txBody>
        </p:sp>
        <p:sp>
          <p:nvSpPr>
            <p:cNvPr id="59" name="Freeform 21"/>
            <p:cNvSpPr>
              <a:spLocks noEditPoints="1"/>
            </p:cNvSpPr>
            <p:nvPr/>
          </p:nvSpPr>
          <p:spPr bwMode="auto">
            <a:xfrm>
              <a:off x="4538663" y="2474913"/>
              <a:ext cx="82550" cy="19050"/>
            </a:xfrm>
            <a:custGeom>
              <a:avLst/>
              <a:gdLst>
                <a:gd name="T0" fmla="*/ 22 w 22"/>
                <a:gd name="T1" fmla="*/ 0 h 5"/>
                <a:gd name="T2" fmla="*/ 21 w 22"/>
                <a:gd name="T3" fmla="*/ 0 h 5"/>
                <a:gd name="T4" fmla="*/ 1 w 22"/>
                <a:gd name="T5" fmla="*/ 0 h 5"/>
                <a:gd name="T6" fmla="*/ 0 w 22"/>
                <a:gd name="T7" fmla="*/ 0 h 5"/>
                <a:gd name="T8" fmla="*/ 0 w 22"/>
                <a:gd name="T9" fmla="*/ 4 h 5"/>
                <a:gd name="T10" fmla="*/ 1 w 22"/>
                <a:gd name="T11" fmla="*/ 5 h 5"/>
                <a:gd name="T12" fmla="*/ 21 w 22"/>
                <a:gd name="T13" fmla="*/ 5 h 5"/>
                <a:gd name="T14" fmla="*/ 22 w 22"/>
                <a:gd name="T15" fmla="*/ 4 h 5"/>
                <a:gd name="T16" fmla="*/ 22 w 22"/>
                <a:gd name="T17" fmla="*/ 0 h 5"/>
                <a:gd name="T18" fmla="*/ 22 w 22"/>
                <a:gd name="T19" fmla="*/ 0 h 5"/>
                <a:gd name="T20" fmla="*/ 22 w 22"/>
                <a:gd name="T2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" h="5">
                  <a:moveTo>
                    <a:pt x="22" y="0"/>
                  </a:moveTo>
                  <a:cubicBezTo>
                    <a:pt x="22" y="0"/>
                    <a:pt x="22" y="0"/>
                    <a:pt x="2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1" y="5"/>
                    <a:pt x="1" y="5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2" y="5"/>
                    <a:pt x="22" y="5"/>
                    <a:pt x="22" y="4"/>
                  </a:cubicBezTo>
                  <a:lnTo>
                    <a:pt x="22" y="0"/>
                  </a:lnTo>
                  <a:close/>
                  <a:moveTo>
                    <a:pt x="22" y="0"/>
                  </a:moveTo>
                  <a:cubicBezTo>
                    <a:pt x="22" y="0"/>
                    <a:pt x="22" y="0"/>
                    <a:pt x="2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de-DE"/>
            </a:p>
          </p:txBody>
        </p:sp>
        <p:sp>
          <p:nvSpPr>
            <p:cNvPr id="60" name="Freeform 22"/>
            <p:cNvSpPr>
              <a:spLocks noEditPoints="1"/>
            </p:cNvSpPr>
            <p:nvPr/>
          </p:nvSpPr>
          <p:spPr bwMode="auto">
            <a:xfrm>
              <a:off x="4500563" y="2520950"/>
              <a:ext cx="19050" cy="23813"/>
            </a:xfrm>
            <a:custGeom>
              <a:avLst/>
              <a:gdLst>
                <a:gd name="T0" fmla="*/ 5 w 5"/>
                <a:gd name="T1" fmla="*/ 1 h 6"/>
                <a:gd name="T2" fmla="*/ 5 w 5"/>
                <a:gd name="T3" fmla="*/ 0 h 6"/>
                <a:gd name="T4" fmla="*/ 0 w 5"/>
                <a:gd name="T5" fmla="*/ 0 h 6"/>
                <a:gd name="T6" fmla="*/ 0 w 5"/>
                <a:gd name="T7" fmla="*/ 1 h 6"/>
                <a:gd name="T8" fmla="*/ 0 w 5"/>
                <a:gd name="T9" fmla="*/ 5 h 6"/>
                <a:gd name="T10" fmla="*/ 0 w 5"/>
                <a:gd name="T11" fmla="*/ 6 h 6"/>
                <a:gd name="T12" fmla="*/ 5 w 5"/>
                <a:gd name="T13" fmla="*/ 6 h 6"/>
                <a:gd name="T14" fmla="*/ 5 w 5"/>
                <a:gd name="T15" fmla="*/ 5 h 6"/>
                <a:gd name="T16" fmla="*/ 5 w 5"/>
                <a:gd name="T17" fmla="*/ 1 h 6"/>
                <a:gd name="T18" fmla="*/ 5 w 5"/>
                <a:gd name="T19" fmla="*/ 1 h 6"/>
                <a:gd name="T20" fmla="*/ 5 w 5"/>
                <a:gd name="T21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" h="6">
                  <a:moveTo>
                    <a:pt x="5" y="1"/>
                  </a:moveTo>
                  <a:cubicBezTo>
                    <a:pt x="5" y="1"/>
                    <a:pt x="5" y="0"/>
                    <a:pt x="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6"/>
                    <a:pt x="0" y="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6"/>
                    <a:pt x="5" y="5"/>
                    <a:pt x="5" y="5"/>
                  </a:cubicBezTo>
                  <a:lnTo>
                    <a:pt x="5" y="1"/>
                  </a:lnTo>
                  <a:close/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de-DE"/>
            </a:p>
          </p:txBody>
        </p:sp>
        <p:sp>
          <p:nvSpPr>
            <p:cNvPr id="61" name="Freeform 23"/>
            <p:cNvSpPr>
              <a:spLocks noEditPoints="1"/>
            </p:cNvSpPr>
            <p:nvPr/>
          </p:nvSpPr>
          <p:spPr bwMode="auto">
            <a:xfrm>
              <a:off x="4538663" y="2520950"/>
              <a:ext cx="82550" cy="23813"/>
            </a:xfrm>
            <a:custGeom>
              <a:avLst/>
              <a:gdLst>
                <a:gd name="T0" fmla="*/ 22 w 22"/>
                <a:gd name="T1" fmla="*/ 1 h 6"/>
                <a:gd name="T2" fmla="*/ 21 w 22"/>
                <a:gd name="T3" fmla="*/ 0 h 6"/>
                <a:gd name="T4" fmla="*/ 1 w 22"/>
                <a:gd name="T5" fmla="*/ 0 h 6"/>
                <a:gd name="T6" fmla="*/ 0 w 22"/>
                <a:gd name="T7" fmla="*/ 1 h 6"/>
                <a:gd name="T8" fmla="*/ 0 w 22"/>
                <a:gd name="T9" fmla="*/ 5 h 6"/>
                <a:gd name="T10" fmla="*/ 1 w 22"/>
                <a:gd name="T11" fmla="*/ 6 h 6"/>
                <a:gd name="T12" fmla="*/ 21 w 22"/>
                <a:gd name="T13" fmla="*/ 6 h 6"/>
                <a:gd name="T14" fmla="*/ 22 w 22"/>
                <a:gd name="T15" fmla="*/ 5 h 6"/>
                <a:gd name="T16" fmla="*/ 22 w 22"/>
                <a:gd name="T17" fmla="*/ 1 h 6"/>
                <a:gd name="T18" fmla="*/ 22 w 22"/>
                <a:gd name="T19" fmla="*/ 1 h 6"/>
                <a:gd name="T20" fmla="*/ 22 w 22"/>
                <a:gd name="T21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" h="6">
                  <a:moveTo>
                    <a:pt x="22" y="1"/>
                  </a:moveTo>
                  <a:cubicBezTo>
                    <a:pt x="22" y="1"/>
                    <a:pt x="22" y="0"/>
                    <a:pt x="2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1"/>
                    <a:pt x="0" y="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1" y="6"/>
                    <a:pt x="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22" y="6"/>
                    <a:pt x="22" y="5"/>
                    <a:pt x="22" y="5"/>
                  </a:cubicBezTo>
                  <a:lnTo>
                    <a:pt x="22" y="1"/>
                  </a:lnTo>
                  <a:close/>
                  <a:moveTo>
                    <a:pt x="22" y="1"/>
                  </a:moveTo>
                  <a:cubicBezTo>
                    <a:pt x="22" y="1"/>
                    <a:pt x="22" y="1"/>
                    <a:pt x="22" y="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de-DE"/>
            </a:p>
          </p:txBody>
        </p:sp>
        <p:sp>
          <p:nvSpPr>
            <p:cNvPr id="62" name="Freeform 24"/>
            <p:cNvSpPr>
              <a:spLocks noEditPoints="1"/>
            </p:cNvSpPr>
            <p:nvPr/>
          </p:nvSpPr>
          <p:spPr bwMode="auto">
            <a:xfrm>
              <a:off x="4500563" y="2571750"/>
              <a:ext cx="19050" cy="19050"/>
            </a:xfrm>
            <a:custGeom>
              <a:avLst/>
              <a:gdLst>
                <a:gd name="T0" fmla="*/ 5 w 5"/>
                <a:gd name="T1" fmla="*/ 1 h 5"/>
                <a:gd name="T2" fmla="*/ 5 w 5"/>
                <a:gd name="T3" fmla="*/ 0 h 5"/>
                <a:gd name="T4" fmla="*/ 0 w 5"/>
                <a:gd name="T5" fmla="*/ 0 h 5"/>
                <a:gd name="T6" fmla="*/ 0 w 5"/>
                <a:gd name="T7" fmla="*/ 1 h 5"/>
                <a:gd name="T8" fmla="*/ 0 w 5"/>
                <a:gd name="T9" fmla="*/ 5 h 5"/>
                <a:gd name="T10" fmla="*/ 0 w 5"/>
                <a:gd name="T11" fmla="*/ 5 h 5"/>
                <a:gd name="T12" fmla="*/ 5 w 5"/>
                <a:gd name="T13" fmla="*/ 5 h 5"/>
                <a:gd name="T14" fmla="*/ 5 w 5"/>
                <a:gd name="T15" fmla="*/ 5 h 5"/>
                <a:gd name="T16" fmla="*/ 5 w 5"/>
                <a:gd name="T17" fmla="*/ 1 h 5"/>
                <a:gd name="T18" fmla="*/ 5 w 5"/>
                <a:gd name="T19" fmla="*/ 1 h 5"/>
                <a:gd name="T20" fmla="*/ 5 w 5"/>
                <a:gd name="T21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" h="5">
                  <a:moveTo>
                    <a:pt x="5" y="1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lnTo>
                    <a:pt x="5" y="1"/>
                  </a:lnTo>
                  <a:close/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de-DE"/>
            </a:p>
          </p:txBody>
        </p:sp>
        <p:sp>
          <p:nvSpPr>
            <p:cNvPr id="63" name="Freeform 25"/>
            <p:cNvSpPr>
              <a:spLocks noEditPoints="1"/>
            </p:cNvSpPr>
            <p:nvPr/>
          </p:nvSpPr>
          <p:spPr bwMode="auto">
            <a:xfrm>
              <a:off x="4538663" y="2571750"/>
              <a:ext cx="82550" cy="19050"/>
            </a:xfrm>
            <a:custGeom>
              <a:avLst/>
              <a:gdLst>
                <a:gd name="T0" fmla="*/ 22 w 22"/>
                <a:gd name="T1" fmla="*/ 1 h 5"/>
                <a:gd name="T2" fmla="*/ 21 w 22"/>
                <a:gd name="T3" fmla="*/ 0 h 5"/>
                <a:gd name="T4" fmla="*/ 1 w 22"/>
                <a:gd name="T5" fmla="*/ 0 h 5"/>
                <a:gd name="T6" fmla="*/ 0 w 22"/>
                <a:gd name="T7" fmla="*/ 1 h 5"/>
                <a:gd name="T8" fmla="*/ 0 w 22"/>
                <a:gd name="T9" fmla="*/ 5 h 5"/>
                <a:gd name="T10" fmla="*/ 1 w 22"/>
                <a:gd name="T11" fmla="*/ 5 h 5"/>
                <a:gd name="T12" fmla="*/ 21 w 22"/>
                <a:gd name="T13" fmla="*/ 5 h 5"/>
                <a:gd name="T14" fmla="*/ 22 w 22"/>
                <a:gd name="T15" fmla="*/ 5 h 5"/>
                <a:gd name="T16" fmla="*/ 22 w 22"/>
                <a:gd name="T17" fmla="*/ 1 h 5"/>
                <a:gd name="T18" fmla="*/ 22 w 22"/>
                <a:gd name="T19" fmla="*/ 1 h 5"/>
                <a:gd name="T20" fmla="*/ 22 w 22"/>
                <a:gd name="T21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" h="5">
                  <a:moveTo>
                    <a:pt x="22" y="1"/>
                  </a:moveTo>
                  <a:cubicBezTo>
                    <a:pt x="22" y="0"/>
                    <a:pt x="22" y="0"/>
                    <a:pt x="2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1" y="5"/>
                    <a:pt x="1" y="5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2" y="5"/>
                    <a:pt x="22" y="5"/>
                    <a:pt x="22" y="5"/>
                  </a:cubicBezTo>
                  <a:lnTo>
                    <a:pt x="22" y="1"/>
                  </a:lnTo>
                  <a:close/>
                  <a:moveTo>
                    <a:pt x="22" y="1"/>
                  </a:moveTo>
                  <a:cubicBezTo>
                    <a:pt x="22" y="1"/>
                    <a:pt x="22" y="1"/>
                    <a:pt x="22" y="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de-DE"/>
            </a:p>
          </p:txBody>
        </p:sp>
        <p:sp>
          <p:nvSpPr>
            <p:cNvPr id="64" name="Freeform 26"/>
            <p:cNvSpPr>
              <a:spLocks noEditPoints="1"/>
            </p:cNvSpPr>
            <p:nvPr/>
          </p:nvSpPr>
          <p:spPr bwMode="auto">
            <a:xfrm>
              <a:off x="4500563" y="2622550"/>
              <a:ext cx="19050" cy="19050"/>
            </a:xfrm>
            <a:custGeom>
              <a:avLst/>
              <a:gdLst>
                <a:gd name="T0" fmla="*/ 5 w 5"/>
                <a:gd name="T1" fmla="*/ 0 h 5"/>
                <a:gd name="T2" fmla="*/ 0 w 5"/>
                <a:gd name="T3" fmla="*/ 0 h 5"/>
                <a:gd name="T4" fmla="*/ 0 w 5"/>
                <a:gd name="T5" fmla="*/ 0 h 5"/>
                <a:gd name="T6" fmla="*/ 0 w 5"/>
                <a:gd name="T7" fmla="*/ 4 h 5"/>
                <a:gd name="T8" fmla="*/ 0 w 5"/>
                <a:gd name="T9" fmla="*/ 5 h 5"/>
                <a:gd name="T10" fmla="*/ 5 w 5"/>
                <a:gd name="T11" fmla="*/ 5 h 5"/>
                <a:gd name="T12" fmla="*/ 5 w 5"/>
                <a:gd name="T13" fmla="*/ 4 h 5"/>
                <a:gd name="T14" fmla="*/ 5 w 5"/>
                <a:gd name="T15" fmla="*/ 0 h 5"/>
                <a:gd name="T16" fmla="*/ 5 w 5"/>
                <a:gd name="T17" fmla="*/ 0 h 5"/>
                <a:gd name="T18" fmla="*/ 5 w 5"/>
                <a:gd name="T19" fmla="*/ 0 h 5"/>
                <a:gd name="T20" fmla="*/ 5 w 5"/>
                <a:gd name="T2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" h="5">
                  <a:moveTo>
                    <a:pt x="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5" y="5"/>
                    <a:pt x="5" y="4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lose/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de-DE"/>
            </a:p>
          </p:txBody>
        </p:sp>
        <p:sp>
          <p:nvSpPr>
            <p:cNvPr id="65" name="Freeform 27"/>
            <p:cNvSpPr>
              <a:spLocks noEditPoints="1"/>
            </p:cNvSpPr>
            <p:nvPr/>
          </p:nvSpPr>
          <p:spPr bwMode="auto">
            <a:xfrm>
              <a:off x="4538663" y="2622550"/>
              <a:ext cx="82550" cy="19050"/>
            </a:xfrm>
            <a:custGeom>
              <a:avLst/>
              <a:gdLst>
                <a:gd name="T0" fmla="*/ 21 w 22"/>
                <a:gd name="T1" fmla="*/ 0 h 5"/>
                <a:gd name="T2" fmla="*/ 1 w 22"/>
                <a:gd name="T3" fmla="*/ 0 h 5"/>
                <a:gd name="T4" fmla="*/ 0 w 22"/>
                <a:gd name="T5" fmla="*/ 0 h 5"/>
                <a:gd name="T6" fmla="*/ 0 w 22"/>
                <a:gd name="T7" fmla="*/ 4 h 5"/>
                <a:gd name="T8" fmla="*/ 1 w 22"/>
                <a:gd name="T9" fmla="*/ 5 h 5"/>
                <a:gd name="T10" fmla="*/ 21 w 22"/>
                <a:gd name="T11" fmla="*/ 5 h 5"/>
                <a:gd name="T12" fmla="*/ 22 w 22"/>
                <a:gd name="T13" fmla="*/ 4 h 5"/>
                <a:gd name="T14" fmla="*/ 22 w 22"/>
                <a:gd name="T15" fmla="*/ 0 h 5"/>
                <a:gd name="T16" fmla="*/ 21 w 22"/>
                <a:gd name="T17" fmla="*/ 0 h 5"/>
                <a:gd name="T18" fmla="*/ 21 w 22"/>
                <a:gd name="T19" fmla="*/ 0 h 5"/>
                <a:gd name="T20" fmla="*/ 21 w 22"/>
                <a:gd name="T2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" h="5">
                  <a:moveTo>
                    <a:pt x="2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1" y="5"/>
                    <a:pt x="1" y="5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2" y="5"/>
                    <a:pt x="22" y="5"/>
                    <a:pt x="22" y="4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22" y="0"/>
                    <a:pt x="21" y="0"/>
                  </a:cubicBezTo>
                  <a:close/>
                  <a:moveTo>
                    <a:pt x="21" y="0"/>
                  </a:moveTo>
                  <a:cubicBezTo>
                    <a:pt x="21" y="0"/>
                    <a:pt x="21" y="0"/>
                    <a:pt x="2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de-DE"/>
            </a:p>
          </p:txBody>
        </p:sp>
        <p:sp>
          <p:nvSpPr>
            <p:cNvPr id="66" name="Freeform 28"/>
            <p:cNvSpPr>
              <a:spLocks noEditPoints="1"/>
            </p:cNvSpPr>
            <p:nvPr/>
          </p:nvSpPr>
          <p:spPr bwMode="auto">
            <a:xfrm>
              <a:off x="4602163" y="2641600"/>
              <a:ext cx="106363" cy="104775"/>
            </a:xfrm>
            <a:custGeom>
              <a:avLst/>
              <a:gdLst>
                <a:gd name="T0" fmla="*/ 14 w 28"/>
                <a:gd name="T1" fmla="*/ 0 h 27"/>
                <a:gd name="T2" fmla="*/ 0 w 28"/>
                <a:gd name="T3" fmla="*/ 13 h 27"/>
                <a:gd name="T4" fmla="*/ 14 w 28"/>
                <a:gd name="T5" fmla="*/ 27 h 27"/>
                <a:gd name="T6" fmla="*/ 28 w 28"/>
                <a:gd name="T7" fmla="*/ 13 h 27"/>
                <a:gd name="T8" fmla="*/ 14 w 28"/>
                <a:gd name="T9" fmla="*/ 0 h 27"/>
                <a:gd name="T10" fmla="*/ 20 w 28"/>
                <a:gd name="T11" fmla="*/ 12 h 27"/>
                <a:gd name="T12" fmla="*/ 14 w 28"/>
                <a:gd name="T13" fmla="*/ 18 h 27"/>
                <a:gd name="T14" fmla="*/ 13 w 28"/>
                <a:gd name="T15" fmla="*/ 18 h 27"/>
                <a:gd name="T16" fmla="*/ 11 w 28"/>
                <a:gd name="T17" fmla="*/ 18 h 27"/>
                <a:gd name="T18" fmla="*/ 7 w 28"/>
                <a:gd name="T19" fmla="*/ 14 h 27"/>
                <a:gd name="T20" fmla="*/ 7 w 28"/>
                <a:gd name="T21" fmla="*/ 11 h 27"/>
                <a:gd name="T22" fmla="*/ 10 w 28"/>
                <a:gd name="T23" fmla="*/ 11 h 27"/>
                <a:gd name="T24" fmla="*/ 13 w 28"/>
                <a:gd name="T25" fmla="*/ 14 h 27"/>
                <a:gd name="T26" fmla="*/ 18 w 28"/>
                <a:gd name="T27" fmla="*/ 9 h 27"/>
                <a:gd name="T28" fmla="*/ 20 w 28"/>
                <a:gd name="T29" fmla="*/ 9 h 27"/>
                <a:gd name="T30" fmla="*/ 20 w 28"/>
                <a:gd name="T31" fmla="*/ 12 h 27"/>
                <a:gd name="T32" fmla="*/ 20 w 28"/>
                <a:gd name="T33" fmla="*/ 12 h 27"/>
                <a:gd name="T34" fmla="*/ 20 w 28"/>
                <a:gd name="T35" fmla="*/ 1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8" h="27">
                  <a:moveTo>
                    <a:pt x="14" y="0"/>
                  </a:moveTo>
                  <a:cubicBezTo>
                    <a:pt x="6" y="0"/>
                    <a:pt x="0" y="6"/>
                    <a:pt x="0" y="13"/>
                  </a:cubicBezTo>
                  <a:cubicBezTo>
                    <a:pt x="0" y="21"/>
                    <a:pt x="6" y="27"/>
                    <a:pt x="14" y="27"/>
                  </a:cubicBezTo>
                  <a:cubicBezTo>
                    <a:pt x="21" y="27"/>
                    <a:pt x="28" y="21"/>
                    <a:pt x="28" y="13"/>
                  </a:cubicBezTo>
                  <a:cubicBezTo>
                    <a:pt x="28" y="6"/>
                    <a:pt x="21" y="0"/>
                    <a:pt x="14" y="0"/>
                  </a:cubicBezTo>
                  <a:close/>
                  <a:moveTo>
                    <a:pt x="20" y="12"/>
                  </a:moveTo>
                  <a:cubicBezTo>
                    <a:pt x="14" y="18"/>
                    <a:pt x="14" y="18"/>
                    <a:pt x="14" y="18"/>
                  </a:cubicBezTo>
                  <a:cubicBezTo>
                    <a:pt x="14" y="18"/>
                    <a:pt x="13" y="18"/>
                    <a:pt x="13" y="18"/>
                  </a:cubicBezTo>
                  <a:cubicBezTo>
                    <a:pt x="12" y="18"/>
                    <a:pt x="12" y="18"/>
                    <a:pt x="11" y="18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7" y="13"/>
                    <a:pt x="7" y="12"/>
                    <a:pt x="7" y="11"/>
                  </a:cubicBezTo>
                  <a:cubicBezTo>
                    <a:pt x="8" y="11"/>
                    <a:pt x="9" y="11"/>
                    <a:pt x="10" y="11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8" y="8"/>
                    <a:pt x="20" y="8"/>
                    <a:pt x="20" y="9"/>
                  </a:cubicBezTo>
                  <a:cubicBezTo>
                    <a:pt x="21" y="10"/>
                    <a:pt x="21" y="11"/>
                    <a:pt x="20" y="12"/>
                  </a:cubicBezTo>
                  <a:close/>
                  <a:moveTo>
                    <a:pt x="20" y="12"/>
                  </a:moveTo>
                  <a:cubicBezTo>
                    <a:pt x="20" y="12"/>
                    <a:pt x="20" y="12"/>
                    <a:pt x="20" y="1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de-DE"/>
            </a:p>
          </p:txBody>
        </p:sp>
      </p:grpSp>
      <p:grpSp>
        <p:nvGrpSpPr>
          <p:cNvPr id="67" name="Gruppieren 66"/>
          <p:cNvGrpSpPr>
            <a:grpSpLocks noChangeAspect="1"/>
          </p:cNvGrpSpPr>
          <p:nvPr/>
        </p:nvGrpSpPr>
        <p:grpSpPr>
          <a:xfrm>
            <a:off x="5607348" y="2400933"/>
            <a:ext cx="905260" cy="720000"/>
            <a:chOff x="6051520" y="1905002"/>
            <a:chExt cx="341311" cy="271463"/>
          </a:xfrm>
          <a:solidFill>
            <a:srgbClr val="3E3E3E"/>
          </a:solidFill>
        </p:grpSpPr>
        <p:sp>
          <p:nvSpPr>
            <p:cNvPr id="68" name="Freeform 116"/>
            <p:cNvSpPr>
              <a:spLocks noEditPoints="1"/>
            </p:cNvSpPr>
            <p:nvPr/>
          </p:nvSpPr>
          <p:spPr bwMode="auto">
            <a:xfrm>
              <a:off x="6111845" y="1905002"/>
              <a:ext cx="280986" cy="209550"/>
            </a:xfrm>
            <a:custGeom>
              <a:avLst/>
              <a:gdLst>
                <a:gd name="T0" fmla="*/ 92 w 92"/>
                <a:gd name="T1" fmla="*/ 50 h 69"/>
                <a:gd name="T2" fmla="*/ 89 w 92"/>
                <a:gd name="T3" fmla="*/ 51 h 69"/>
                <a:gd name="T4" fmla="*/ 82 w 92"/>
                <a:gd name="T5" fmla="*/ 57 h 69"/>
                <a:gd name="T6" fmla="*/ 75 w 92"/>
                <a:gd name="T7" fmla="*/ 61 h 69"/>
                <a:gd name="T8" fmla="*/ 70 w 92"/>
                <a:gd name="T9" fmla="*/ 60 h 69"/>
                <a:gd name="T10" fmla="*/ 68 w 92"/>
                <a:gd name="T11" fmla="*/ 54 h 69"/>
                <a:gd name="T12" fmla="*/ 72 w 92"/>
                <a:gd name="T13" fmla="*/ 48 h 69"/>
                <a:gd name="T14" fmla="*/ 80 w 92"/>
                <a:gd name="T15" fmla="*/ 39 h 69"/>
                <a:gd name="T16" fmla="*/ 88 w 92"/>
                <a:gd name="T17" fmla="*/ 28 h 69"/>
                <a:gd name="T18" fmla="*/ 87 w 92"/>
                <a:gd name="T19" fmla="*/ 9 h 69"/>
                <a:gd name="T20" fmla="*/ 76 w 92"/>
                <a:gd name="T21" fmla="*/ 1 h 69"/>
                <a:gd name="T22" fmla="*/ 63 w 92"/>
                <a:gd name="T23" fmla="*/ 3 h 69"/>
                <a:gd name="T24" fmla="*/ 48 w 92"/>
                <a:gd name="T25" fmla="*/ 15 h 69"/>
                <a:gd name="T26" fmla="*/ 48 w 92"/>
                <a:gd name="T27" fmla="*/ 20 h 69"/>
                <a:gd name="T28" fmla="*/ 54 w 92"/>
                <a:gd name="T29" fmla="*/ 20 h 69"/>
                <a:gd name="T30" fmla="*/ 56 w 92"/>
                <a:gd name="T31" fmla="*/ 17 h 69"/>
                <a:gd name="T32" fmla="*/ 67 w 92"/>
                <a:gd name="T33" fmla="*/ 9 h 69"/>
                <a:gd name="T34" fmla="*/ 78 w 92"/>
                <a:gd name="T35" fmla="*/ 9 h 69"/>
                <a:gd name="T36" fmla="*/ 82 w 92"/>
                <a:gd name="T37" fmla="*/ 22 h 69"/>
                <a:gd name="T38" fmla="*/ 79 w 92"/>
                <a:gd name="T39" fmla="*/ 29 h 69"/>
                <a:gd name="T40" fmla="*/ 69 w 92"/>
                <a:gd name="T41" fmla="*/ 40 h 69"/>
                <a:gd name="T42" fmla="*/ 62 w 92"/>
                <a:gd name="T43" fmla="*/ 51 h 69"/>
                <a:gd name="T44" fmla="*/ 65 w 92"/>
                <a:gd name="T45" fmla="*/ 65 h 69"/>
                <a:gd name="T46" fmla="*/ 78 w 92"/>
                <a:gd name="T47" fmla="*/ 68 h 69"/>
                <a:gd name="T48" fmla="*/ 87 w 92"/>
                <a:gd name="T49" fmla="*/ 63 h 69"/>
                <a:gd name="T50" fmla="*/ 92 w 92"/>
                <a:gd name="T51" fmla="*/ 59 h 69"/>
                <a:gd name="T52" fmla="*/ 41 w 92"/>
                <a:gd name="T53" fmla="*/ 69 h 69"/>
                <a:gd name="T54" fmla="*/ 55 w 92"/>
                <a:gd name="T55" fmla="*/ 45 h 69"/>
                <a:gd name="T56" fmla="*/ 49 w 92"/>
                <a:gd name="T57" fmla="*/ 26 h 69"/>
                <a:gd name="T58" fmla="*/ 44 w 92"/>
                <a:gd name="T59" fmla="*/ 30 h 69"/>
                <a:gd name="T60" fmla="*/ 43 w 92"/>
                <a:gd name="T61" fmla="*/ 32 h 69"/>
                <a:gd name="T62" fmla="*/ 41 w 92"/>
                <a:gd name="T63" fmla="*/ 39 h 69"/>
                <a:gd name="T64" fmla="*/ 37 w 92"/>
                <a:gd name="T65" fmla="*/ 44 h 69"/>
                <a:gd name="T66" fmla="*/ 29 w 92"/>
                <a:gd name="T67" fmla="*/ 46 h 69"/>
                <a:gd name="T68" fmla="*/ 28 w 92"/>
                <a:gd name="T69" fmla="*/ 46 h 69"/>
                <a:gd name="T70" fmla="*/ 23 w 92"/>
                <a:gd name="T71" fmla="*/ 51 h 69"/>
                <a:gd name="T72" fmla="*/ 41 w 92"/>
                <a:gd name="T73" fmla="*/ 69 h 69"/>
                <a:gd name="T74" fmla="*/ 18 w 92"/>
                <a:gd name="T75" fmla="*/ 46 h 69"/>
                <a:gd name="T76" fmla="*/ 22 w 92"/>
                <a:gd name="T77" fmla="*/ 41 h 69"/>
                <a:gd name="T78" fmla="*/ 22 w 92"/>
                <a:gd name="T79" fmla="*/ 40 h 69"/>
                <a:gd name="T80" fmla="*/ 24 w 92"/>
                <a:gd name="T81" fmla="*/ 32 h 69"/>
                <a:gd name="T82" fmla="*/ 29 w 92"/>
                <a:gd name="T83" fmla="*/ 27 h 69"/>
                <a:gd name="T84" fmla="*/ 37 w 92"/>
                <a:gd name="T85" fmla="*/ 25 h 69"/>
                <a:gd name="T86" fmla="*/ 38 w 92"/>
                <a:gd name="T87" fmla="*/ 25 h 69"/>
                <a:gd name="T88" fmla="*/ 43 w 92"/>
                <a:gd name="T89" fmla="*/ 20 h 69"/>
                <a:gd name="T90" fmla="*/ 21 w 92"/>
                <a:gd name="T91" fmla="*/ 14 h 69"/>
                <a:gd name="T92" fmla="*/ 5 w 92"/>
                <a:gd name="T93" fmla="*/ 22 h 69"/>
                <a:gd name="T94" fmla="*/ 0 w 92"/>
                <a:gd name="T95" fmla="*/ 27 h 69"/>
                <a:gd name="T96" fmla="*/ 18 w 92"/>
                <a:gd name="T97" fmla="*/ 46 h 69"/>
                <a:gd name="T98" fmla="*/ 31 w 92"/>
                <a:gd name="T99" fmla="*/ 42 h 69"/>
                <a:gd name="T100" fmla="*/ 33 w 92"/>
                <a:gd name="T101" fmla="*/ 41 h 69"/>
                <a:gd name="T102" fmla="*/ 37 w 92"/>
                <a:gd name="T103" fmla="*/ 37 h 69"/>
                <a:gd name="T104" fmla="*/ 37 w 92"/>
                <a:gd name="T105" fmla="*/ 30 h 69"/>
                <a:gd name="T106" fmla="*/ 32 w 92"/>
                <a:gd name="T107" fmla="*/ 30 h 69"/>
                <a:gd name="T108" fmla="*/ 28 w 92"/>
                <a:gd name="T109" fmla="*/ 35 h 69"/>
                <a:gd name="T110" fmla="*/ 27 w 92"/>
                <a:gd name="T111" fmla="*/ 39 h 69"/>
                <a:gd name="T112" fmla="*/ 31 w 92"/>
                <a:gd name="T113" fmla="*/ 42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2" h="69">
                  <a:moveTo>
                    <a:pt x="92" y="50"/>
                  </a:moveTo>
                  <a:cubicBezTo>
                    <a:pt x="90" y="50"/>
                    <a:pt x="89" y="51"/>
                    <a:pt x="89" y="51"/>
                  </a:cubicBezTo>
                  <a:cubicBezTo>
                    <a:pt x="87" y="53"/>
                    <a:pt x="84" y="55"/>
                    <a:pt x="82" y="57"/>
                  </a:cubicBezTo>
                  <a:cubicBezTo>
                    <a:pt x="80" y="59"/>
                    <a:pt x="78" y="60"/>
                    <a:pt x="75" y="61"/>
                  </a:cubicBezTo>
                  <a:cubicBezTo>
                    <a:pt x="73" y="62"/>
                    <a:pt x="72" y="61"/>
                    <a:pt x="70" y="60"/>
                  </a:cubicBezTo>
                  <a:cubicBezTo>
                    <a:pt x="68" y="58"/>
                    <a:pt x="68" y="56"/>
                    <a:pt x="68" y="54"/>
                  </a:cubicBezTo>
                  <a:cubicBezTo>
                    <a:pt x="69" y="52"/>
                    <a:pt x="70" y="50"/>
                    <a:pt x="72" y="48"/>
                  </a:cubicBezTo>
                  <a:cubicBezTo>
                    <a:pt x="74" y="45"/>
                    <a:pt x="77" y="42"/>
                    <a:pt x="80" y="39"/>
                  </a:cubicBezTo>
                  <a:cubicBezTo>
                    <a:pt x="83" y="36"/>
                    <a:pt x="86" y="32"/>
                    <a:pt x="88" y="28"/>
                  </a:cubicBezTo>
                  <a:cubicBezTo>
                    <a:pt x="91" y="21"/>
                    <a:pt x="92" y="15"/>
                    <a:pt x="87" y="9"/>
                  </a:cubicBezTo>
                  <a:cubicBezTo>
                    <a:pt x="84" y="4"/>
                    <a:pt x="81" y="2"/>
                    <a:pt x="76" y="1"/>
                  </a:cubicBezTo>
                  <a:cubicBezTo>
                    <a:pt x="71" y="0"/>
                    <a:pt x="67" y="1"/>
                    <a:pt x="63" y="3"/>
                  </a:cubicBezTo>
                  <a:cubicBezTo>
                    <a:pt x="58" y="6"/>
                    <a:pt x="53" y="10"/>
                    <a:pt x="48" y="15"/>
                  </a:cubicBezTo>
                  <a:cubicBezTo>
                    <a:pt x="47" y="16"/>
                    <a:pt x="47" y="19"/>
                    <a:pt x="48" y="20"/>
                  </a:cubicBezTo>
                  <a:cubicBezTo>
                    <a:pt x="50" y="21"/>
                    <a:pt x="52" y="21"/>
                    <a:pt x="54" y="20"/>
                  </a:cubicBezTo>
                  <a:cubicBezTo>
                    <a:pt x="54" y="19"/>
                    <a:pt x="55" y="18"/>
                    <a:pt x="56" y="17"/>
                  </a:cubicBezTo>
                  <a:cubicBezTo>
                    <a:pt x="59" y="14"/>
                    <a:pt x="63" y="11"/>
                    <a:pt x="67" y="9"/>
                  </a:cubicBezTo>
                  <a:cubicBezTo>
                    <a:pt x="70" y="7"/>
                    <a:pt x="74" y="7"/>
                    <a:pt x="78" y="9"/>
                  </a:cubicBezTo>
                  <a:cubicBezTo>
                    <a:pt x="83" y="12"/>
                    <a:pt x="84" y="17"/>
                    <a:pt x="82" y="22"/>
                  </a:cubicBezTo>
                  <a:cubicBezTo>
                    <a:pt x="82" y="24"/>
                    <a:pt x="81" y="27"/>
                    <a:pt x="79" y="29"/>
                  </a:cubicBezTo>
                  <a:cubicBezTo>
                    <a:pt x="76" y="33"/>
                    <a:pt x="72" y="36"/>
                    <a:pt x="69" y="40"/>
                  </a:cubicBezTo>
                  <a:cubicBezTo>
                    <a:pt x="66" y="44"/>
                    <a:pt x="63" y="47"/>
                    <a:pt x="62" y="51"/>
                  </a:cubicBezTo>
                  <a:cubicBezTo>
                    <a:pt x="60" y="56"/>
                    <a:pt x="61" y="61"/>
                    <a:pt x="65" y="65"/>
                  </a:cubicBezTo>
                  <a:cubicBezTo>
                    <a:pt x="68" y="69"/>
                    <a:pt x="73" y="69"/>
                    <a:pt x="78" y="68"/>
                  </a:cubicBezTo>
                  <a:cubicBezTo>
                    <a:pt x="81" y="67"/>
                    <a:pt x="84" y="65"/>
                    <a:pt x="87" y="63"/>
                  </a:cubicBezTo>
                  <a:cubicBezTo>
                    <a:pt x="89" y="61"/>
                    <a:pt x="90" y="60"/>
                    <a:pt x="92" y="59"/>
                  </a:cubicBezTo>
                  <a:moveTo>
                    <a:pt x="41" y="69"/>
                  </a:moveTo>
                  <a:cubicBezTo>
                    <a:pt x="49" y="63"/>
                    <a:pt x="54" y="55"/>
                    <a:pt x="55" y="45"/>
                  </a:cubicBezTo>
                  <a:cubicBezTo>
                    <a:pt x="55" y="38"/>
                    <a:pt x="53" y="31"/>
                    <a:pt x="49" y="26"/>
                  </a:cubicBezTo>
                  <a:cubicBezTo>
                    <a:pt x="47" y="27"/>
                    <a:pt x="45" y="29"/>
                    <a:pt x="44" y="30"/>
                  </a:cubicBezTo>
                  <a:cubicBezTo>
                    <a:pt x="43" y="31"/>
                    <a:pt x="43" y="31"/>
                    <a:pt x="43" y="32"/>
                  </a:cubicBezTo>
                  <a:cubicBezTo>
                    <a:pt x="44" y="35"/>
                    <a:pt x="43" y="37"/>
                    <a:pt x="41" y="39"/>
                  </a:cubicBezTo>
                  <a:cubicBezTo>
                    <a:pt x="40" y="41"/>
                    <a:pt x="38" y="42"/>
                    <a:pt x="37" y="44"/>
                  </a:cubicBezTo>
                  <a:cubicBezTo>
                    <a:pt x="34" y="46"/>
                    <a:pt x="32" y="47"/>
                    <a:pt x="29" y="46"/>
                  </a:cubicBezTo>
                  <a:cubicBezTo>
                    <a:pt x="28" y="46"/>
                    <a:pt x="28" y="46"/>
                    <a:pt x="28" y="46"/>
                  </a:cubicBezTo>
                  <a:cubicBezTo>
                    <a:pt x="26" y="48"/>
                    <a:pt x="25" y="49"/>
                    <a:pt x="23" y="51"/>
                  </a:cubicBezTo>
                  <a:cubicBezTo>
                    <a:pt x="29" y="57"/>
                    <a:pt x="35" y="63"/>
                    <a:pt x="41" y="69"/>
                  </a:cubicBezTo>
                  <a:close/>
                  <a:moveTo>
                    <a:pt x="18" y="46"/>
                  </a:moveTo>
                  <a:cubicBezTo>
                    <a:pt x="19" y="44"/>
                    <a:pt x="21" y="43"/>
                    <a:pt x="22" y="41"/>
                  </a:cubicBezTo>
                  <a:cubicBezTo>
                    <a:pt x="22" y="41"/>
                    <a:pt x="22" y="40"/>
                    <a:pt x="22" y="40"/>
                  </a:cubicBezTo>
                  <a:cubicBezTo>
                    <a:pt x="21" y="37"/>
                    <a:pt x="22" y="34"/>
                    <a:pt x="24" y="32"/>
                  </a:cubicBezTo>
                  <a:cubicBezTo>
                    <a:pt x="26" y="30"/>
                    <a:pt x="27" y="29"/>
                    <a:pt x="29" y="27"/>
                  </a:cubicBezTo>
                  <a:cubicBezTo>
                    <a:pt x="31" y="25"/>
                    <a:pt x="34" y="24"/>
                    <a:pt x="37" y="25"/>
                  </a:cubicBezTo>
                  <a:cubicBezTo>
                    <a:pt x="38" y="25"/>
                    <a:pt x="38" y="25"/>
                    <a:pt x="38" y="25"/>
                  </a:cubicBezTo>
                  <a:cubicBezTo>
                    <a:pt x="40" y="24"/>
                    <a:pt x="41" y="22"/>
                    <a:pt x="43" y="20"/>
                  </a:cubicBezTo>
                  <a:cubicBezTo>
                    <a:pt x="36" y="15"/>
                    <a:pt x="29" y="13"/>
                    <a:pt x="21" y="14"/>
                  </a:cubicBezTo>
                  <a:cubicBezTo>
                    <a:pt x="14" y="15"/>
                    <a:pt x="9" y="18"/>
                    <a:pt x="5" y="22"/>
                  </a:cubicBezTo>
                  <a:cubicBezTo>
                    <a:pt x="3" y="24"/>
                    <a:pt x="1" y="26"/>
                    <a:pt x="0" y="27"/>
                  </a:cubicBezTo>
                  <a:cubicBezTo>
                    <a:pt x="6" y="33"/>
                    <a:pt x="12" y="40"/>
                    <a:pt x="18" y="46"/>
                  </a:cubicBezTo>
                  <a:close/>
                  <a:moveTo>
                    <a:pt x="31" y="42"/>
                  </a:moveTo>
                  <a:cubicBezTo>
                    <a:pt x="32" y="42"/>
                    <a:pt x="33" y="41"/>
                    <a:pt x="33" y="41"/>
                  </a:cubicBezTo>
                  <a:cubicBezTo>
                    <a:pt x="35" y="40"/>
                    <a:pt x="36" y="38"/>
                    <a:pt x="37" y="37"/>
                  </a:cubicBezTo>
                  <a:cubicBezTo>
                    <a:pt x="40" y="34"/>
                    <a:pt x="40" y="33"/>
                    <a:pt x="37" y="30"/>
                  </a:cubicBezTo>
                  <a:cubicBezTo>
                    <a:pt x="35" y="29"/>
                    <a:pt x="34" y="29"/>
                    <a:pt x="32" y="30"/>
                  </a:cubicBezTo>
                  <a:cubicBezTo>
                    <a:pt x="31" y="32"/>
                    <a:pt x="29" y="33"/>
                    <a:pt x="28" y="35"/>
                  </a:cubicBezTo>
                  <a:cubicBezTo>
                    <a:pt x="26" y="36"/>
                    <a:pt x="26" y="37"/>
                    <a:pt x="27" y="39"/>
                  </a:cubicBezTo>
                  <a:cubicBezTo>
                    <a:pt x="28" y="40"/>
                    <a:pt x="29" y="42"/>
                    <a:pt x="31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de-DE"/>
            </a:p>
          </p:txBody>
        </p:sp>
        <p:sp>
          <p:nvSpPr>
            <p:cNvPr id="69" name="Freeform 117"/>
            <p:cNvSpPr>
              <a:spLocks/>
            </p:cNvSpPr>
            <p:nvPr/>
          </p:nvSpPr>
          <p:spPr bwMode="auto">
            <a:xfrm>
              <a:off x="6254719" y="1905002"/>
              <a:ext cx="138112" cy="209550"/>
            </a:xfrm>
            <a:custGeom>
              <a:avLst/>
              <a:gdLst>
                <a:gd name="T0" fmla="*/ 45 w 45"/>
                <a:gd name="T1" fmla="*/ 59 h 69"/>
                <a:gd name="T2" fmla="*/ 40 w 45"/>
                <a:gd name="T3" fmla="*/ 63 h 69"/>
                <a:gd name="T4" fmla="*/ 31 w 45"/>
                <a:gd name="T5" fmla="*/ 68 h 69"/>
                <a:gd name="T6" fmla="*/ 18 w 45"/>
                <a:gd name="T7" fmla="*/ 65 h 69"/>
                <a:gd name="T8" fmla="*/ 15 w 45"/>
                <a:gd name="T9" fmla="*/ 51 h 69"/>
                <a:gd name="T10" fmla="*/ 22 w 45"/>
                <a:gd name="T11" fmla="*/ 40 h 69"/>
                <a:gd name="T12" fmla="*/ 32 w 45"/>
                <a:gd name="T13" fmla="*/ 29 h 69"/>
                <a:gd name="T14" fmla="*/ 35 w 45"/>
                <a:gd name="T15" fmla="*/ 22 h 69"/>
                <a:gd name="T16" fmla="*/ 31 w 45"/>
                <a:gd name="T17" fmla="*/ 9 h 69"/>
                <a:gd name="T18" fmla="*/ 20 w 45"/>
                <a:gd name="T19" fmla="*/ 9 h 69"/>
                <a:gd name="T20" fmla="*/ 9 w 45"/>
                <a:gd name="T21" fmla="*/ 17 h 69"/>
                <a:gd name="T22" fmla="*/ 7 w 45"/>
                <a:gd name="T23" fmla="*/ 20 h 69"/>
                <a:gd name="T24" fmla="*/ 1 w 45"/>
                <a:gd name="T25" fmla="*/ 20 h 69"/>
                <a:gd name="T26" fmla="*/ 1 w 45"/>
                <a:gd name="T27" fmla="*/ 15 h 69"/>
                <a:gd name="T28" fmla="*/ 16 w 45"/>
                <a:gd name="T29" fmla="*/ 3 h 69"/>
                <a:gd name="T30" fmla="*/ 29 w 45"/>
                <a:gd name="T31" fmla="*/ 1 h 69"/>
                <a:gd name="T32" fmla="*/ 40 w 45"/>
                <a:gd name="T33" fmla="*/ 9 h 69"/>
                <a:gd name="T34" fmla="*/ 41 w 45"/>
                <a:gd name="T35" fmla="*/ 28 h 69"/>
                <a:gd name="T36" fmla="*/ 33 w 45"/>
                <a:gd name="T37" fmla="*/ 39 h 69"/>
                <a:gd name="T38" fmla="*/ 25 w 45"/>
                <a:gd name="T39" fmla="*/ 48 h 69"/>
                <a:gd name="T40" fmla="*/ 21 w 45"/>
                <a:gd name="T41" fmla="*/ 54 h 69"/>
                <a:gd name="T42" fmla="*/ 23 w 45"/>
                <a:gd name="T43" fmla="*/ 60 h 69"/>
                <a:gd name="T44" fmla="*/ 28 w 45"/>
                <a:gd name="T45" fmla="*/ 61 h 69"/>
                <a:gd name="T46" fmla="*/ 35 w 45"/>
                <a:gd name="T47" fmla="*/ 57 h 69"/>
                <a:gd name="T48" fmla="*/ 42 w 45"/>
                <a:gd name="T49" fmla="*/ 51 h 69"/>
                <a:gd name="T50" fmla="*/ 45 w 45"/>
                <a:gd name="T51" fmla="*/ 50 h 69"/>
                <a:gd name="T52" fmla="*/ 45 w 45"/>
                <a:gd name="T53" fmla="*/ 5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5" h="69">
                  <a:moveTo>
                    <a:pt x="45" y="59"/>
                  </a:moveTo>
                  <a:cubicBezTo>
                    <a:pt x="43" y="60"/>
                    <a:pt x="42" y="61"/>
                    <a:pt x="40" y="63"/>
                  </a:cubicBezTo>
                  <a:cubicBezTo>
                    <a:pt x="37" y="65"/>
                    <a:pt x="34" y="67"/>
                    <a:pt x="31" y="68"/>
                  </a:cubicBezTo>
                  <a:cubicBezTo>
                    <a:pt x="26" y="69"/>
                    <a:pt x="21" y="69"/>
                    <a:pt x="18" y="65"/>
                  </a:cubicBezTo>
                  <a:cubicBezTo>
                    <a:pt x="14" y="61"/>
                    <a:pt x="13" y="56"/>
                    <a:pt x="15" y="51"/>
                  </a:cubicBezTo>
                  <a:cubicBezTo>
                    <a:pt x="16" y="47"/>
                    <a:pt x="19" y="44"/>
                    <a:pt x="22" y="40"/>
                  </a:cubicBezTo>
                  <a:cubicBezTo>
                    <a:pt x="25" y="36"/>
                    <a:pt x="29" y="33"/>
                    <a:pt x="32" y="29"/>
                  </a:cubicBezTo>
                  <a:cubicBezTo>
                    <a:pt x="34" y="27"/>
                    <a:pt x="35" y="24"/>
                    <a:pt x="35" y="22"/>
                  </a:cubicBezTo>
                  <a:cubicBezTo>
                    <a:pt x="37" y="17"/>
                    <a:pt x="36" y="12"/>
                    <a:pt x="31" y="9"/>
                  </a:cubicBezTo>
                  <a:cubicBezTo>
                    <a:pt x="27" y="7"/>
                    <a:pt x="23" y="7"/>
                    <a:pt x="20" y="9"/>
                  </a:cubicBezTo>
                  <a:cubicBezTo>
                    <a:pt x="16" y="11"/>
                    <a:pt x="12" y="14"/>
                    <a:pt x="9" y="17"/>
                  </a:cubicBezTo>
                  <a:cubicBezTo>
                    <a:pt x="8" y="18"/>
                    <a:pt x="7" y="19"/>
                    <a:pt x="7" y="20"/>
                  </a:cubicBezTo>
                  <a:cubicBezTo>
                    <a:pt x="5" y="21"/>
                    <a:pt x="3" y="21"/>
                    <a:pt x="1" y="20"/>
                  </a:cubicBezTo>
                  <a:cubicBezTo>
                    <a:pt x="0" y="19"/>
                    <a:pt x="0" y="16"/>
                    <a:pt x="1" y="15"/>
                  </a:cubicBezTo>
                  <a:cubicBezTo>
                    <a:pt x="6" y="10"/>
                    <a:pt x="11" y="6"/>
                    <a:pt x="16" y="3"/>
                  </a:cubicBezTo>
                  <a:cubicBezTo>
                    <a:pt x="20" y="1"/>
                    <a:pt x="24" y="0"/>
                    <a:pt x="29" y="1"/>
                  </a:cubicBezTo>
                  <a:cubicBezTo>
                    <a:pt x="34" y="2"/>
                    <a:pt x="37" y="4"/>
                    <a:pt x="40" y="9"/>
                  </a:cubicBezTo>
                  <a:cubicBezTo>
                    <a:pt x="45" y="15"/>
                    <a:pt x="44" y="21"/>
                    <a:pt x="41" y="28"/>
                  </a:cubicBezTo>
                  <a:cubicBezTo>
                    <a:pt x="39" y="32"/>
                    <a:pt x="36" y="36"/>
                    <a:pt x="33" y="39"/>
                  </a:cubicBezTo>
                  <a:cubicBezTo>
                    <a:pt x="30" y="42"/>
                    <a:pt x="27" y="45"/>
                    <a:pt x="25" y="48"/>
                  </a:cubicBezTo>
                  <a:cubicBezTo>
                    <a:pt x="23" y="50"/>
                    <a:pt x="22" y="52"/>
                    <a:pt x="21" y="54"/>
                  </a:cubicBezTo>
                  <a:cubicBezTo>
                    <a:pt x="21" y="56"/>
                    <a:pt x="21" y="58"/>
                    <a:pt x="23" y="60"/>
                  </a:cubicBezTo>
                  <a:cubicBezTo>
                    <a:pt x="25" y="61"/>
                    <a:pt x="26" y="62"/>
                    <a:pt x="28" y="61"/>
                  </a:cubicBezTo>
                  <a:cubicBezTo>
                    <a:pt x="31" y="60"/>
                    <a:pt x="33" y="59"/>
                    <a:pt x="35" y="57"/>
                  </a:cubicBezTo>
                  <a:cubicBezTo>
                    <a:pt x="37" y="55"/>
                    <a:pt x="40" y="53"/>
                    <a:pt x="42" y="51"/>
                  </a:cubicBezTo>
                  <a:cubicBezTo>
                    <a:pt x="42" y="51"/>
                    <a:pt x="43" y="50"/>
                    <a:pt x="45" y="50"/>
                  </a:cubicBezTo>
                  <a:cubicBezTo>
                    <a:pt x="45" y="53"/>
                    <a:pt x="45" y="56"/>
                    <a:pt x="45" y="5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de-DE"/>
            </a:p>
          </p:txBody>
        </p:sp>
        <p:sp>
          <p:nvSpPr>
            <p:cNvPr id="70" name="Freeform 118"/>
            <p:cNvSpPr>
              <a:spLocks/>
            </p:cNvSpPr>
            <p:nvPr/>
          </p:nvSpPr>
          <p:spPr bwMode="auto">
            <a:xfrm>
              <a:off x="6181694" y="1984377"/>
              <a:ext cx="98424" cy="130175"/>
            </a:xfrm>
            <a:custGeom>
              <a:avLst/>
              <a:gdLst>
                <a:gd name="T0" fmla="*/ 18 w 32"/>
                <a:gd name="T1" fmla="*/ 43 h 43"/>
                <a:gd name="T2" fmla="*/ 0 w 32"/>
                <a:gd name="T3" fmla="*/ 25 h 43"/>
                <a:gd name="T4" fmla="*/ 5 w 32"/>
                <a:gd name="T5" fmla="*/ 20 h 43"/>
                <a:gd name="T6" fmla="*/ 6 w 32"/>
                <a:gd name="T7" fmla="*/ 20 h 43"/>
                <a:gd name="T8" fmla="*/ 14 w 32"/>
                <a:gd name="T9" fmla="*/ 18 h 43"/>
                <a:gd name="T10" fmla="*/ 18 w 32"/>
                <a:gd name="T11" fmla="*/ 13 h 43"/>
                <a:gd name="T12" fmla="*/ 20 w 32"/>
                <a:gd name="T13" fmla="*/ 6 h 43"/>
                <a:gd name="T14" fmla="*/ 21 w 32"/>
                <a:gd name="T15" fmla="*/ 4 h 43"/>
                <a:gd name="T16" fmla="*/ 26 w 32"/>
                <a:gd name="T17" fmla="*/ 0 h 43"/>
                <a:gd name="T18" fmla="*/ 32 w 32"/>
                <a:gd name="T19" fmla="*/ 19 h 43"/>
                <a:gd name="T20" fmla="*/ 18 w 32"/>
                <a:gd name="T21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43">
                  <a:moveTo>
                    <a:pt x="18" y="43"/>
                  </a:moveTo>
                  <a:cubicBezTo>
                    <a:pt x="12" y="37"/>
                    <a:pt x="6" y="31"/>
                    <a:pt x="0" y="25"/>
                  </a:cubicBezTo>
                  <a:cubicBezTo>
                    <a:pt x="2" y="23"/>
                    <a:pt x="3" y="22"/>
                    <a:pt x="5" y="20"/>
                  </a:cubicBezTo>
                  <a:cubicBezTo>
                    <a:pt x="5" y="20"/>
                    <a:pt x="5" y="20"/>
                    <a:pt x="6" y="20"/>
                  </a:cubicBezTo>
                  <a:cubicBezTo>
                    <a:pt x="9" y="21"/>
                    <a:pt x="11" y="20"/>
                    <a:pt x="14" y="18"/>
                  </a:cubicBezTo>
                  <a:cubicBezTo>
                    <a:pt x="15" y="16"/>
                    <a:pt x="17" y="15"/>
                    <a:pt x="18" y="13"/>
                  </a:cubicBezTo>
                  <a:cubicBezTo>
                    <a:pt x="20" y="11"/>
                    <a:pt x="21" y="9"/>
                    <a:pt x="20" y="6"/>
                  </a:cubicBezTo>
                  <a:cubicBezTo>
                    <a:pt x="20" y="5"/>
                    <a:pt x="20" y="5"/>
                    <a:pt x="21" y="4"/>
                  </a:cubicBezTo>
                  <a:cubicBezTo>
                    <a:pt x="22" y="3"/>
                    <a:pt x="24" y="1"/>
                    <a:pt x="26" y="0"/>
                  </a:cubicBezTo>
                  <a:cubicBezTo>
                    <a:pt x="30" y="5"/>
                    <a:pt x="32" y="12"/>
                    <a:pt x="32" y="19"/>
                  </a:cubicBezTo>
                  <a:cubicBezTo>
                    <a:pt x="31" y="29"/>
                    <a:pt x="26" y="37"/>
                    <a:pt x="18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de-DE"/>
            </a:p>
          </p:txBody>
        </p:sp>
        <p:sp>
          <p:nvSpPr>
            <p:cNvPr id="71" name="Freeform 119"/>
            <p:cNvSpPr>
              <a:spLocks/>
            </p:cNvSpPr>
            <p:nvPr/>
          </p:nvSpPr>
          <p:spPr bwMode="auto">
            <a:xfrm>
              <a:off x="6111845" y="1944689"/>
              <a:ext cx="131762" cy="100013"/>
            </a:xfrm>
            <a:custGeom>
              <a:avLst/>
              <a:gdLst>
                <a:gd name="T0" fmla="*/ 18 w 43"/>
                <a:gd name="T1" fmla="*/ 33 h 33"/>
                <a:gd name="T2" fmla="*/ 0 w 43"/>
                <a:gd name="T3" fmla="*/ 14 h 33"/>
                <a:gd name="T4" fmla="*/ 5 w 43"/>
                <a:gd name="T5" fmla="*/ 9 h 33"/>
                <a:gd name="T6" fmla="*/ 21 w 43"/>
                <a:gd name="T7" fmla="*/ 1 h 33"/>
                <a:gd name="T8" fmla="*/ 43 w 43"/>
                <a:gd name="T9" fmla="*/ 7 h 33"/>
                <a:gd name="T10" fmla="*/ 38 w 43"/>
                <a:gd name="T11" fmla="*/ 12 h 33"/>
                <a:gd name="T12" fmla="*/ 37 w 43"/>
                <a:gd name="T13" fmla="*/ 12 h 33"/>
                <a:gd name="T14" fmla="*/ 29 w 43"/>
                <a:gd name="T15" fmla="*/ 14 h 33"/>
                <a:gd name="T16" fmla="*/ 24 w 43"/>
                <a:gd name="T17" fmla="*/ 19 h 33"/>
                <a:gd name="T18" fmla="*/ 22 w 43"/>
                <a:gd name="T19" fmla="*/ 27 h 33"/>
                <a:gd name="T20" fmla="*/ 22 w 43"/>
                <a:gd name="T21" fmla="*/ 28 h 33"/>
                <a:gd name="T22" fmla="*/ 18 w 43"/>
                <a:gd name="T23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3" h="33">
                  <a:moveTo>
                    <a:pt x="18" y="33"/>
                  </a:moveTo>
                  <a:cubicBezTo>
                    <a:pt x="12" y="27"/>
                    <a:pt x="6" y="20"/>
                    <a:pt x="0" y="14"/>
                  </a:cubicBezTo>
                  <a:cubicBezTo>
                    <a:pt x="1" y="13"/>
                    <a:pt x="3" y="11"/>
                    <a:pt x="5" y="9"/>
                  </a:cubicBezTo>
                  <a:cubicBezTo>
                    <a:pt x="9" y="5"/>
                    <a:pt x="14" y="2"/>
                    <a:pt x="21" y="1"/>
                  </a:cubicBezTo>
                  <a:cubicBezTo>
                    <a:pt x="29" y="0"/>
                    <a:pt x="36" y="2"/>
                    <a:pt x="43" y="7"/>
                  </a:cubicBezTo>
                  <a:cubicBezTo>
                    <a:pt x="41" y="9"/>
                    <a:pt x="40" y="11"/>
                    <a:pt x="38" y="12"/>
                  </a:cubicBezTo>
                  <a:cubicBezTo>
                    <a:pt x="38" y="12"/>
                    <a:pt x="38" y="12"/>
                    <a:pt x="37" y="12"/>
                  </a:cubicBezTo>
                  <a:cubicBezTo>
                    <a:pt x="34" y="11"/>
                    <a:pt x="31" y="12"/>
                    <a:pt x="29" y="14"/>
                  </a:cubicBezTo>
                  <a:cubicBezTo>
                    <a:pt x="27" y="16"/>
                    <a:pt x="26" y="17"/>
                    <a:pt x="24" y="19"/>
                  </a:cubicBezTo>
                  <a:cubicBezTo>
                    <a:pt x="22" y="21"/>
                    <a:pt x="21" y="24"/>
                    <a:pt x="22" y="27"/>
                  </a:cubicBezTo>
                  <a:cubicBezTo>
                    <a:pt x="22" y="27"/>
                    <a:pt x="22" y="28"/>
                    <a:pt x="22" y="28"/>
                  </a:cubicBezTo>
                  <a:cubicBezTo>
                    <a:pt x="21" y="30"/>
                    <a:pt x="19" y="31"/>
                    <a:pt x="18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de-DE"/>
            </a:p>
          </p:txBody>
        </p:sp>
        <p:sp>
          <p:nvSpPr>
            <p:cNvPr id="72" name="Freeform 120"/>
            <p:cNvSpPr>
              <a:spLocks/>
            </p:cNvSpPr>
            <p:nvPr/>
          </p:nvSpPr>
          <p:spPr bwMode="auto">
            <a:xfrm>
              <a:off x="6191219" y="1992315"/>
              <a:ext cx="42862" cy="39688"/>
            </a:xfrm>
            <a:custGeom>
              <a:avLst/>
              <a:gdLst>
                <a:gd name="T0" fmla="*/ 5 w 14"/>
                <a:gd name="T1" fmla="*/ 13 h 13"/>
                <a:gd name="T2" fmla="*/ 1 w 14"/>
                <a:gd name="T3" fmla="*/ 10 h 13"/>
                <a:gd name="T4" fmla="*/ 2 w 14"/>
                <a:gd name="T5" fmla="*/ 6 h 13"/>
                <a:gd name="T6" fmla="*/ 6 w 14"/>
                <a:gd name="T7" fmla="*/ 1 h 13"/>
                <a:gd name="T8" fmla="*/ 11 w 14"/>
                <a:gd name="T9" fmla="*/ 1 h 13"/>
                <a:gd name="T10" fmla="*/ 11 w 14"/>
                <a:gd name="T11" fmla="*/ 8 h 13"/>
                <a:gd name="T12" fmla="*/ 7 w 14"/>
                <a:gd name="T13" fmla="*/ 12 h 13"/>
                <a:gd name="T14" fmla="*/ 5 w 14"/>
                <a:gd name="T15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13">
                  <a:moveTo>
                    <a:pt x="5" y="13"/>
                  </a:moveTo>
                  <a:cubicBezTo>
                    <a:pt x="3" y="13"/>
                    <a:pt x="2" y="11"/>
                    <a:pt x="1" y="10"/>
                  </a:cubicBezTo>
                  <a:cubicBezTo>
                    <a:pt x="0" y="8"/>
                    <a:pt x="0" y="7"/>
                    <a:pt x="2" y="6"/>
                  </a:cubicBezTo>
                  <a:cubicBezTo>
                    <a:pt x="3" y="4"/>
                    <a:pt x="5" y="3"/>
                    <a:pt x="6" y="1"/>
                  </a:cubicBezTo>
                  <a:cubicBezTo>
                    <a:pt x="8" y="0"/>
                    <a:pt x="9" y="0"/>
                    <a:pt x="11" y="1"/>
                  </a:cubicBezTo>
                  <a:cubicBezTo>
                    <a:pt x="14" y="4"/>
                    <a:pt x="14" y="5"/>
                    <a:pt x="11" y="8"/>
                  </a:cubicBezTo>
                  <a:cubicBezTo>
                    <a:pt x="10" y="9"/>
                    <a:pt x="9" y="11"/>
                    <a:pt x="7" y="12"/>
                  </a:cubicBezTo>
                  <a:cubicBezTo>
                    <a:pt x="7" y="12"/>
                    <a:pt x="6" y="13"/>
                    <a:pt x="5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de-DE"/>
            </a:p>
          </p:txBody>
        </p:sp>
        <p:sp>
          <p:nvSpPr>
            <p:cNvPr id="73" name="Freeform 121"/>
            <p:cNvSpPr>
              <a:spLocks/>
            </p:cNvSpPr>
            <p:nvPr/>
          </p:nvSpPr>
          <p:spPr bwMode="auto">
            <a:xfrm>
              <a:off x="6051520" y="2001840"/>
              <a:ext cx="173037" cy="174625"/>
            </a:xfrm>
            <a:custGeom>
              <a:avLst/>
              <a:gdLst>
                <a:gd name="T0" fmla="*/ 49 w 57"/>
                <a:gd name="T1" fmla="*/ 49 h 57"/>
                <a:gd name="T2" fmla="*/ 29 w 57"/>
                <a:gd name="T3" fmla="*/ 57 h 57"/>
                <a:gd name="T4" fmla="*/ 0 w 57"/>
                <a:gd name="T5" fmla="*/ 28 h 57"/>
                <a:gd name="T6" fmla="*/ 6 w 57"/>
                <a:gd name="T7" fmla="*/ 10 h 57"/>
                <a:gd name="T8" fmla="*/ 15 w 57"/>
                <a:gd name="T9" fmla="*/ 0 h 57"/>
                <a:gd name="T10" fmla="*/ 57 w 57"/>
                <a:gd name="T11" fmla="*/ 42 h 57"/>
                <a:gd name="T12" fmla="*/ 49 w 57"/>
                <a:gd name="T13" fmla="*/ 49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7" h="57">
                  <a:moveTo>
                    <a:pt x="49" y="49"/>
                  </a:moveTo>
                  <a:cubicBezTo>
                    <a:pt x="44" y="54"/>
                    <a:pt x="37" y="57"/>
                    <a:pt x="29" y="57"/>
                  </a:cubicBezTo>
                  <a:cubicBezTo>
                    <a:pt x="13" y="57"/>
                    <a:pt x="0" y="44"/>
                    <a:pt x="0" y="28"/>
                  </a:cubicBezTo>
                  <a:cubicBezTo>
                    <a:pt x="0" y="21"/>
                    <a:pt x="2" y="15"/>
                    <a:pt x="6" y="1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57" y="42"/>
                    <a:pt x="57" y="42"/>
                    <a:pt x="57" y="42"/>
                  </a:cubicBezTo>
                  <a:lnTo>
                    <a:pt x="49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de-DE"/>
            </a:p>
          </p:txBody>
        </p:sp>
      </p:grpSp>
      <p:sp>
        <p:nvSpPr>
          <p:cNvPr id="74" name="Freeform 45"/>
          <p:cNvSpPr>
            <a:spLocks noChangeAspect="1" noEditPoints="1"/>
          </p:cNvSpPr>
          <p:nvPr/>
        </p:nvSpPr>
        <p:spPr bwMode="auto">
          <a:xfrm>
            <a:off x="9175587" y="2400933"/>
            <a:ext cx="824901" cy="720000"/>
          </a:xfrm>
          <a:custGeom>
            <a:avLst/>
            <a:gdLst>
              <a:gd name="T0" fmla="*/ 84 w 87"/>
              <a:gd name="T1" fmla="*/ 51 h 76"/>
              <a:gd name="T2" fmla="*/ 84 w 87"/>
              <a:gd name="T3" fmla="*/ 70 h 76"/>
              <a:gd name="T4" fmla="*/ 78 w 87"/>
              <a:gd name="T5" fmla="*/ 76 h 76"/>
              <a:gd name="T6" fmla="*/ 6 w 87"/>
              <a:gd name="T7" fmla="*/ 76 h 76"/>
              <a:gd name="T8" fmla="*/ 0 w 87"/>
              <a:gd name="T9" fmla="*/ 70 h 76"/>
              <a:gd name="T10" fmla="*/ 0 w 87"/>
              <a:gd name="T11" fmla="*/ 20 h 76"/>
              <a:gd name="T12" fmla="*/ 6 w 87"/>
              <a:gd name="T13" fmla="*/ 14 h 76"/>
              <a:gd name="T14" fmla="*/ 29 w 87"/>
              <a:gd name="T15" fmla="*/ 14 h 76"/>
              <a:gd name="T16" fmla="*/ 29 w 87"/>
              <a:gd name="T17" fmla="*/ 23 h 76"/>
              <a:gd name="T18" fmla="*/ 9 w 87"/>
              <a:gd name="T19" fmla="*/ 23 h 76"/>
              <a:gd name="T20" fmla="*/ 9 w 87"/>
              <a:gd name="T21" fmla="*/ 67 h 76"/>
              <a:gd name="T22" fmla="*/ 75 w 87"/>
              <a:gd name="T23" fmla="*/ 67 h 76"/>
              <a:gd name="T24" fmla="*/ 75 w 87"/>
              <a:gd name="T25" fmla="*/ 51 h 76"/>
              <a:gd name="T26" fmla="*/ 84 w 87"/>
              <a:gd name="T27" fmla="*/ 51 h 76"/>
              <a:gd name="T28" fmla="*/ 84 w 87"/>
              <a:gd name="T29" fmla="*/ 51 h 76"/>
              <a:gd name="T30" fmla="*/ 57 w 87"/>
              <a:gd name="T31" fmla="*/ 15 h 76"/>
              <a:gd name="T32" fmla="*/ 54 w 87"/>
              <a:gd name="T33" fmla="*/ 0 h 76"/>
              <a:gd name="T34" fmla="*/ 87 w 87"/>
              <a:gd name="T35" fmla="*/ 23 h 76"/>
              <a:gd name="T36" fmla="*/ 54 w 87"/>
              <a:gd name="T37" fmla="*/ 47 h 76"/>
              <a:gd name="T38" fmla="*/ 58 w 87"/>
              <a:gd name="T39" fmla="*/ 30 h 76"/>
              <a:gd name="T40" fmla="*/ 33 w 87"/>
              <a:gd name="T41" fmla="*/ 54 h 76"/>
              <a:gd name="T42" fmla="*/ 29 w 87"/>
              <a:gd name="T43" fmla="*/ 54 h 76"/>
              <a:gd name="T44" fmla="*/ 57 w 87"/>
              <a:gd name="T45" fmla="*/ 15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87" h="76">
                <a:moveTo>
                  <a:pt x="84" y="51"/>
                </a:moveTo>
                <a:cubicBezTo>
                  <a:pt x="84" y="70"/>
                  <a:pt x="84" y="70"/>
                  <a:pt x="84" y="70"/>
                </a:cubicBezTo>
                <a:cubicBezTo>
                  <a:pt x="84" y="73"/>
                  <a:pt x="82" y="76"/>
                  <a:pt x="78" y="76"/>
                </a:cubicBezTo>
                <a:cubicBezTo>
                  <a:pt x="6" y="76"/>
                  <a:pt x="6" y="76"/>
                  <a:pt x="6" y="76"/>
                </a:cubicBezTo>
                <a:cubicBezTo>
                  <a:pt x="3" y="76"/>
                  <a:pt x="0" y="73"/>
                  <a:pt x="0" y="70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16"/>
                  <a:pt x="3" y="14"/>
                  <a:pt x="6" y="14"/>
                </a:cubicBezTo>
                <a:cubicBezTo>
                  <a:pt x="29" y="14"/>
                  <a:pt x="29" y="14"/>
                  <a:pt x="29" y="14"/>
                </a:cubicBezTo>
                <a:cubicBezTo>
                  <a:pt x="29" y="23"/>
                  <a:pt x="29" y="23"/>
                  <a:pt x="29" y="23"/>
                </a:cubicBezTo>
                <a:cubicBezTo>
                  <a:pt x="9" y="23"/>
                  <a:pt x="9" y="23"/>
                  <a:pt x="9" y="23"/>
                </a:cubicBezTo>
                <a:cubicBezTo>
                  <a:pt x="9" y="67"/>
                  <a:pt x="9" y="67"/>
                  <a:pt x="9" y="67"/>
                </a:cubicBezTo>
                <a:cubicBezTo>
                  <a:pt x="75" y="67"/>
                  <a:pt x="75" y="67"/>
                  <a:pt x="75" y="67"/>
                </a:cubicBezTo>
                <a:cubicBezTo>
                  <a:pt x="75" y="51"/>
                  <a:pt x="75" y="51"/>
                  <a:pt x="75" y="51"/>
                </a:cubicBezTo>
                <a:cubicBezTo>
                  <a:pt x="84" y="51"/>
                  <a:pt x="84" y="51"/>
                  <a:pt x="84" y="51"/>
                </a:cubicBezTo>
                <a:cubicBezTo>
                  <a:pt x="84" y="51"/>
                  <a:pt x="84" y="51"/>
                  <a:pt x="84" y="51"/>
                </a:cubicBezTo>
                <a:close/>
                <a:moveTo>
                  <a:pt x="57" y="15"/>
                </a:moveTo>
                <a:cubicBezTo>
                  <a:pt x="54" y="0"/>
                  <a:pt x="54" y="0"/>
                  <a:pt x="54" y="0"/>
                </a:cubicBezTo>
                <a:cubicBezTo>
                  <a:pt x="87" y="23"/>
                  <a:pt x="87" y="23"/>
                  <a:pt x="87" y="23"/>
                </a:cubicBezTo>
                <a:cubicBezTo>
                  <a:pt x="54" y="47"/>
                  <a:pt x="54" y="47"/>
                  <a:pt x="54" y="47"/>
                </a:cubicBezTo>
                <a:cubicBezTo>
                  <a:pt x="58" y="30"/>
                  <a:pt x="58" y="30"/>
                  <a:pt x="58" y="30"/>
                </a:cubicBezTo>
                <a:cubicBezTo>
                  <a:pt x="58" y="30"/>
                  <a:pt x="33" y="31"/>
                  <a:pt x="33" y="54"/>
                </a:cubicBezTo>
                <a:cubicBezTo>
                  <a:pt x="33" y="54"/>
                  <a:pt x="30" y="54"/>
                  <a:pt x="29" y="54"/>
                </a:cubicBezTo>
                <a:cubicBezTo>
                  <a:pt x="29" y="54"/>
                  <a:pt x="29" y="15"/>
                  <a:pt x="57" y="15"/>
                </a:cubicBezTo>
                <a:close/>
              </a:path>
            </a:pathLst>
          </a:custGeom>
          <a:solidFill>
            <a:srgbClr val="9A212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1065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Verfolgte Ansätze</a:t>
            </a:r>
            <a:endParaRPr lang="en-US" dirty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21.11.2016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Florian Blessing, Lisa Böhler, Andrea </a:t>
            </a:r>
            <a:r>
              <a:rPr lang="de-DE" dirty="0" err="1"/>
              <a:t>Breimayer</a:t>
            </a:r>
            <a:r>
              <a:rPr lang="de-DE" dirty="0"/>
              <a:t>, Markus Götz, Wendelin Herrmann </a:t>
            </a:r>
          </a:p>
        </p:txBody>
      </p:sp>
    </p:spTree>
    <p:extLst>
      <p:ext uri="{BB962C8B-B14F-4D97-AF65-F5344CB8AC3E}">
        <p14:creationId xmlns:p14="http://schemas.microsoft.com/office/powerpoint/2010/main" val="33351039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VISUALISIERUNGKONZEPT I - KONVENTIONELL</a:t>
            </a:r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8026" y="1825625"/>
            <a:ext cx="7515947" cy="4351338"/>
          </a:xfrm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21.11.2016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Andrea Breimayer, Markus Götz, Wendelin Herrmann </a:t>
            </a:r>
          </a:p>
        </p:txBody>
      </p:sp>
    </p:spTree>
    <p:extLst>
      <p:ext uri="{BB962C8B-B14F-4D97-AF65-F5344CB8AC3E}">
        <p14:creationId xmlns:p14="http://schemas.microsoft.com/office/powerpoint/2010/main" val="28964694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VISUALISIERUNGKONZEPT I - KONVENTIONELL</a:t>
            </a:r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8026" y="1825625"/>
            <a:ext cx="7515947" cy="4351337"/>
          </a:xfrm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21.11.2016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Andrea Breimayer, Markus Götz, Wendelin Herrmann </a:t>
            </a:r>
          </a:p>
        </p:txBody>
      </p:sp>
    </p:spTree>
    <p:extLst>
      <p:ext uri="{BB962C8B-B14F-4D97-AF65-F5344CB8AC3E}">
        <p14:creationId xmlns:p14="http://schemas.microsoft.com/office/powerpoint/2010/main" val="27655029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VISUALISIERUNGKONZEPT I - KONVENTIONELL</a:t>
            </a:r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8026" y="1825625"/>
            <a:ext cx="7515947" cy="4351337"/>
          </a:xfrm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21.11.2016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Andrea Breimayer, Markus Götz, Wendelin Herrmann </a:t>
            </a:r>
          </a:p>
        </p:txBody>
      </p:sp>
    </p:spTree>
    <p:extLst>
      <p:ext uri="{BB962C8B-B14F-4D97-AF65-F5344CB8AC3E}">
        <p14:creationId xmlns:p14="http://schemas.microsoft.com/office/powerpoint/2010/main" val="8145601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VISUALISIERUNGKONZEPT I - KONVENTIONELL</a:t>
            </a:r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8026" y="1825625"/>
            <a:ext cx="7515947" cy="4351337"/>
          </a:xfrm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21.11.2016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Andrea Breimayer, Markus Götz, Wendelin Herrmann </a:t>
            </a:r>
          </a:p>
        </p:txBody>
      </p:sp>
    </p:spTree>
    <p:extLst>
      <p:ext uri="{BB962C8B-B14F-4D97-AF65-F5344CB8AC3E}">
        <p14:creationId xmlns:p14="http://schemas.microsoft.com/office/powerpoint/2010/main" val="2166995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AGENDA</a:t>
            </a:r>
            <a:endParaRPr lang="de-DE" dirty="0"/>
          </a:p>
        </p:txBody>
      </p:sp>
      <p:graphicFrame>
        <p:nvGraphicFramePr>
          <p:cNvPr id="11" name="Inhaltsplatzhalter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19893364"/>
              </p:ext>
            </p:extLst>
          </p:nvPr>
        </p:nvGraphicFramePr>
        <p:xfrm>
          <a:off x="838200" y="2651036"/>
          <a:ext cx="10515600" cy="15559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21.11.2016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Andrea Breimayer, Markus Götz, Wendelin Herrmann </a:t>
            </a:r>
          </a:p>
        </p:txBody>
      </p:sp>
      <p:sp>
        <p:nvSpPr>
          <p:cNvPr id="3" name="Textfeld 2"/>
          <p:cNvSpPr txBox="1"/>
          <p:nvPr/>
        </p:nvSpPr>
        <p:spPr>
          <a:xfrm>
            <a:off x="838199" y="4206965"/>
            <a:ext cx="18473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Ausgangslage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Projektaufbau 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3406140" y="4207690"/>
            <a:ext cx="24282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User Experience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Grundgerüst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Anforderungskatalog</a:t>
            </a:r>
            <a:endParaRPr lang="en-US" dirty="0"/>
          </a:p>
        </p:txBody>
      </p:sp>
      <p:sp>
        <p:nvSpPr>
          <p:cNvPr id="7" name="Textfeld 6"/>
          <p:cNvSpPr txBox="1"/>
          <p:nvPr/>
        </p:nvSpPr>
        <p:spPr>
          <a:xfrm>
            <a:off x="5875519" y="4206965"/>
            <a:ext cx="271856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Visualisierungskonzepte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GUI-Frameworks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Code-Frameworks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Technologien</a:t>
            </a:r>
            <a:endParaRPr lang="en-US" dirty="0"/>
          </a:p>
        </p:txBody>
      </p:sp>
      <p:sp>
        <p:nvSpPr>
          <p:cNvPr id="8" name="Textfeld 7"/>
          <p:cNvSpPr txBox="1"/>
          <p:nvPr/>
        </p:nvSpPr>
        <p:spPr>
          <a:xfrm>
            <a:off x="8594084" y="4209029"/>
            <a:ext cx="22162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Live-Demo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Zusammenfassung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Ausblick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933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0">
        <p:cut/>
      </p:transition>
    </mc:Choice>
    <mc:Fallback xmlns="">
      <p:transition advClick="0" advTm="0">
        <p:cut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VISUALISIERUNGKONZEPT II – MIND MAP</a:t>
            </a:r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8817" y="1825625"/>
            <a:ext cx="6694366" cy="4351338"/>
          </a:xfrm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21.11.2016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Andrea Breimayer, Markus Götz, Wendelin Herrmann </a:t>
            </a:r>
          </a:p>
        </p:txBody>
      </p:sp>
    </p:spTree>
    <p:extLst>
      <p:ext uri="{BB962C8B-B14F-4D97-AF65-F5344CB8AC3E}">
        <p14:creationId xmlns:p14="http://schemas.microsoft.com/office/powerpoint/2010/main" val="37831136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VISUALISIERUNGKONZEPT II – MIND MAP</a:t>
            </a:r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8817" y="1825625"/>
            <a:ext cx="6694366" cy="4351337"/>
          </a:xfrm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21.11.2016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Andrea Breimayer, Markus Götz, Wendelin Herrmann </a:t>
            </a:r>
          </a:p>
        </p:txBody>
      </p:sp>
    </p:spTree>
    <p:extLst>
      <p:ext uri="{BB962C8B-B14F-4D97-AF65-F5344CB8AC3E}">
        <p14:creationId xmlns:p14="http://schemas.microsoft.com/office/powerpoint/2010/main" val="41175339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VISUALISIERUNGKONZEPT II – MIND MAP</a:t>
            </a:r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8817" y="1825625"/>
            <a:ext cx="6694366" cy="4351337"/>
          </a:xfrm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21.11.2016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Andrea Breimayer, Markus Götz, Wendelin Herrmann </a:t>
            </a:r>
          </a:p>
        </p:txBody>
      </p:sp>
    </p:spTree>
    <p:extLst>
      <p:ext uri="{BB962C8B-B14F-4D97-AF65-F5344CB8AC3E}">
        <p14:creationId xmlns:p14="http://schemas.microsoft.com/office/powerpoint/2010/main" val="24001961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VISUALISIERUNGKONZEPT III - PYRAMIDE</a:t>
            </a:r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6176" y="1825625"/>
            <a:ext cx="6359647" cy="4351338"/>
          </a:xfrm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21.11.2016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Andrea Breimayer, Markus Götz, Wendelin Herrmann </a:t>
            </a:r>
          </a:p>
        </p:txBody>
      </p:sp>
    </p:spTree>
    <p:extLst>
      <p:ext uri="{BB962C8B-B14F-4D97-AF65-F5344CB8AC3E}">
        <p14:creationId xmlns:p14="http://schemas.microsoft.com/office/powerpoint/2010/main" val="1792008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VISUALISIERUNGKONZEPT III - PYRAMIDE</a:t>
            </a:r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6176" y="1825625"/>
            <a:ext cx="6359647" cy="4351337"/>
          </a:xfrm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21.11.2016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Andrea Breimayer, Markus Götz, Wendelin Herrmann </a:t>
            </a:r>
          </a:p>
        </p:txBody>
      </p:sp>
    </p:spTree>
    <p:extLst>
      <p:ext uri="{BB962C8B-B14F-4D97-AF65-F5344CB8AC3E}">
        <p14:creationId xmlns:p14="http://schemas.microsoft.com/office/powerpoint/2010/main" val="35138405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VISUALISIERUNGKONZEPT III - PYRAMIDE</a:t>
            </a:r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6176" y="1825625"/>
            <a:ext cx="6359647" cy="4351337"/>
          </a:xfrm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21.11.2016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Andrea Breimayer, Markus Götz, Wendelin Herrmann </a:t>
            </a:r>
          </a:p>
        </p:txBody>
      </p:sp>
    </p:spTree>
    <p:extLst>
      <p:ext uri="{BB962C8B-B14F-4D97-AF65-F5344CB8AC3E}">
        <p14:creationId xmlns:p14="http://schemas.microsoft.com/office/powerpoint/2010/main" val="7886963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VISUALISIERUNGKONZEPT III - PYRAMIDE</a:t>
            </a:r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6176" y="1825625"/>
            <a:ext cx="6359647" cy="4351337"/>
          </a:xfrm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21.11.2016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Andrea Breimayer, Markus Götz, Wendelin Herrmann </a:t>
            </a:r>
          </a:p>
        </p:txBody>
      </p:sp>
    </p:spTree>
    <p:extLst>
      <p:ext uri="{BB962C8B-B14F-4D97-AF65-F5344CB8AC3E}">
        <p14:creationId xmlns:p14="http://schemas.microsoft.com/office/powerpoint/2010/main" val="14227344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VISUALISIERUNGKONZEPT III - PYRAMIDE</a:t>
            </a:r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6176" y="1825625"/>
            <a:ext cx="6359647" cy="4351337"/>
          </a:xfrm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21.11.2016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Andrea Breimayer, Markus Götz, Wendelin Herrmann </a:t>
            </a:r>
          </a:p>
        </p:txBody>
      </p:sp>
    </p:spTree>
    <p:extLst>
      <p:ext uri="{BB962C8B-B14F-4D97-AF65-F5344CB8AC3E}">
        <p14:creationId xmlns:p14="http://schemas.microsoft.com/office/powerpoint/2010/main" val="18776511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VISUALISIERUNGKONZEPT III - PYRAMIDE</a:t>
            </a:r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6176" y="1825625"/>
            <a:ext cx="6359647" cy="4351337"/>
          </a:xfrm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21.11.2016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Andrea Breimayer, Markus Götz, Wendelin Herrmann </a:t>
            </a:r>
          </a:p>
        </p:txBody>
      </p:sp>
    </p:spTree>
    <p:extLst>
      <p:ext uri="{BB962C8B-B14F-4D97-AF65-F5344CB8AC3E}">
        <p14:creationId xmlns:p14="http://schemas.microsoft.com/office/powerpoint/2010/main" val="2603890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VISUALISIERUNGKONZEPT III - PYRAMIDE</a:t>
            </a:r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6176" y="1825625"/>
            <a:ext cx="6359646" cy="4351337"/>
          </a:xfrm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21.11.2016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Andrea Breimayer, Markus Götz, Wendelin Herrmann </a:t>
            </a:r>
          </a:p>
        </p:txBody>
      </p:sp>
    </p:spTree>
    <p:extLst>
      <p:ext uri="{BB962C8B-B14F-4D97-AF65-F5344CB8AC3E}">
        <p14:creationId xmlns:p14="http://schemas.microsoft.com/office/powerpoint/2010/main" val="4217524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AUSGANGSLAGE</a:t>
            </a:r>
          </a:p>
        </p:txBody>
      </p:sp>
      <p:pic>
        <p:nvPicPr>
          <p:cNvPr id="2" name="Inhaltsplatzhalter 1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30" t="6495" r="10542" b="22356"/>
          <a:stretch/>
        </p:blipFill>
        <p:spPr>
          <a:xfrm>
            <a:off x="838200" y="1690688"/>
            <a:ext cx="5827595" cy="4353636"/>
          </a:xfrm>
        </p:spPr>
      </p:pic>
      <p:sp>
        <p:nvSpPr>
          <p:cNvPr id="3" name="Rechteck 2"/>
          <p:cNvSpPr/>
          <p:nvPr/>
        </p:nvSpPr>
        <p:spPr>
          <a:xfrm>
            <a:off x="838200" y="1690688"/>
            <a:ext cx="5827595" cy="1123950"/>
          </a:xfrm>
          <a:prstGeom prst="rect">
            <a:avLst/>
          </a:prstGeom>
          <a:noFill/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feld 5"/>
          <p:cNvSpPr txBox="1"/>
          <p:nvPr/>
        </p:nvSpPr>
        <p:spPr>
          <a:xfrm>
            <a:off x="7115176" y="1991053"/>
            <a:ext cx="43418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/>
              <a:t>Challenge „User Experience“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42819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VISUALISIERUNGKONZEPT IV - LITFASSSÄULE</a:t>
            </a:r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9885" y="1825625"/>
            <a:ext cx="7252230" cy="4351338"/>
          </a:xfrm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21.11.2016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Andrea Breimayer, Markus Götz, Wendelin Herrmann </a:t>
            </a:r>
          </a:p>
        </p:txBody>
      </p:sp>
    </p:spTree>
    <p:extLst>
      <p:ext uri="{BB962C8B-B14F-4D97-AF65-F5344CB8AC3E}">
        <p14:creationId xmlns:p14="http://schemas.microsoft.com/office/powerpoint/2010/main" val="29523448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VISUALISIERUNGKONZEPT IV - LITFASSSÄULE</a:t>
            </a:r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9885" y="1825625"/>
            <a:ext cx="7252230" cy="4351338"/>
          </a:xfrm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21.11.2016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Andrea Breimayer, Markus Götz, Wendelin Herrmann </a:t>
            </a:r>
          </a:p>
        </p:txBody>
      </p:sp>
    </p:spTree>
    <p:extLst>
      <p:ext uri="{BB962C8B-B14F-4D97-AF65-F5344CB8AC3E}">
        <p14:creationId xmlns:p14="http://schemas.microsoft.com/office/powerpoint/2010/main" val="35700896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VISUALISIERUNGKONZEPT IV - LITFASSSÄULE</a:t>
            </a:r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9885" y="1825625"/>
            <a:ext cx="7252230" cy="4351338"/>
          </a:xfrm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21.11.2016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Andrea Breimayer, Markus Götz, Wendelin Herrmann </a:t>
            </a:r>
          </a:p>
        </p:txBody>
      </p:sp>
    </p:spTree>
    <p:extLst>
      <p:ext uri="{BB962C8B-B14F-4D97-AF65-F5344CB8AC3E}">
        <p14:creationId xmlns:p14="http://schemas.microsoft.com/office/powerpoint/2010/main" val="34581953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el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ERFORDERNISSE RELEVANZ-SYSTEM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21.11.2016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Andrea Breimayer, Markus Götz, Wendelin Herrmann </a:t>
            </a:r>
          </a:p>
        </p:txBody>
      </p:sp>
      <p:sp>
        <p:nvSpPr>
          <p:cNvPr id="19" name="Inhaltsplatzhalter 18"/>
          <p:cNvSpPr>
            <a:spLocks noGrp="1"/>
          </p:cNvSpPr>
          <p:nvPr>
            <p:ph sz="quarter" idx="19"/>
          </p:nvPr>
        </p:nvSpPr>
        <p:spPr/>
        <p:txBody>
          <a:bodyPr/>
          <a:lstStyle/>
          <a:p>
            <a:r>
              <a:rPr lang="de-DE" dirty="0"/>
              <a:t>Wert je Ordner</a:t>
            </a:r>
          </a:p>
        </p:txBody>
      </p:sp>
      <p:sp>
        <p:nvSpPr>
          <p:cNvPr id="20" name="Inhaltsplatzhalter 19"/>
          <p:cNvSpPr>
            <a:spLocks noGrp="1"/>
          </p:cNvSpPr>
          <p:nvPr>
            <p:ph sz="quarter" idx="20"/>
          </p:nvPr>
        </p:nvSpPr>
        <p:spPr/>
        <p:txBody>
          <a:bodyPr/>
          <a:lstStyle/>
          <a:p>
            <a:r>
              <a:rPr lang="de-DE" dirty="0"/>
              <a:t>Wert je Datei</a:t>
            </a:r>
          </a:p>
          <a:p>
            <a:r>
              <a:rPr lang="de-DE" dirty="0" err="1"/>
              <a:t>Highscore</a:t>
            </a:r>
            <a:r>
              <a:rPr lang="de-DE" dirty="0"/>
              <a:t>-Prinzip</a:t>
            </a:r>
          </a:p>
        </p:txBody>
      </p:sp>
      <p:sp>
        <p:nvSpPr>
          <p:cNvPr id="21" name="Inhaltsplatzhalter 20"/>
          <p:cNvSpPr>
            <a:spLocks noGrp="1"/>
          </p:cNvSpPr>
          <p:nvPr>
            <p:ph sz="quarter" idx="21"/>
          </p:nvPr>
        </p:nvSpPr>
        <p:spPr/>
        <p:txBody>
          <a:bodyPr/>
          <a:lstStyle/>
          <a:p>
            <a:r>
              <a:rPr lang="de-DE" dirty="0"/>
              <a:t>Wert je Ordner</a:t>
            </a:r>
          </a:p>
        </p:txBody>
      </p:sp>
      <p:sp>
        <p:nvSpPr>
          <p:cNvPr id="23" name="Inhaltsplatzhalter 22"/>
          <p:cNvSpPr>
            <a:spLocks noGrp="1"/>
          </p:cNvSpPr>
          <p:nvPr>
            <p:ph sz="quarter" idx="23"/>
          </p:nvPr>
        </p:nvSpPr>
        <p:spPr/>
        <p:txBody>
          <a:bodyPr/>
          <a:lstStyle/>
          <a:p>
            <a:r>
              <a:rPr lang="de-DE" dirty="0"/>
              <a:t>Wert je Datei </a:t>
            </a:r>
          </a:p>
          <a:p>
            <a:pPr lvl="1"/>
            <a:r>
              <a:rPr lang="de-DE" dirty="0"/>
              <a:t>relevant</a:t>
            </a:r>
          </a:p>
          <a:p>
            <a:pPr lvl="1"/>
            <a:r>
              <a:rPr lang="de-DE" dirty="0"/>
              <a:t>nicht relevant</a:t>
            </a:r>
          </a:p>
        </p:txBody>
      </p:sp>
      <p:sp>
        <p:nvSpPr>
          <p:cNvPr id="11" name="Inhaltsplatzhalter 4"/>
          <p:cNvSpPr txBox="1">
            <a:spLocks/>
          </p:cNvSpPr>
          <p:nvPr/>
        </p:nvSpPr>
        <p:spPr>
          <a:xfrm>
            <a:off x="838200" y="1866898"/>
            <a:ext cx="3459481" cy="17069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/>
          </a:p>
        </p:txBody>
      </p:sp>
      <p:sp>
        <p:nvSpPr>
          <p:cNvPr id="12" name="Inhaltsplatzhalter 7"/>
          <p:cNvSpPr txBox="1">
            <a:spLocks/>
          </p:cNvSpPr>
          <p:nvPr/>
        </p:nvSpPr>
        <p:spPr>
          <a:xfrm>
            <a:off x="838200" y="3573837"/>
            <a:ext cx="3459481" cy="2493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/>
          </a:p>
        </p:txBody>
      </p:sp>
      <p:sp>
        <p:nvSpPr>
          <p:cNvPr id="13" name="Inhaltsplatzhalter 4"/>
          <p:cNvSpPr txBox="1">
            <a:spLocks/>
          </p:cNvSpPr>
          <p:nvPr/>
        </p:nvSpPr>
        <p:spPr>
          <a:xfrm>
            <a:off x="990600" y="2019298"/>
            <a:ext cx="3459481" cy="17069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/>
          </a:p>
        </p:txBody>
      </p:sp>
      <p:sp>
        <p:nvSpPr>
          <p:cNvPr id="14" name="Inhaltsplatzhalter 7"/>
          <p:cNvSpPr txBox="1">
            <a:spLocks/>
          </p:cNvSpPr>
          <p:nvPr/>
        </p:nvSpPr>
        <p:spPr>
          <a:xfrm>
            <a:off x="990600" y="3726237"/>
            <a:ext cx="3459481" cy="2493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/>
          </a:p>
        </p:txBody>
      </p:sp>
      <p:pic>
        <p:nvPicPr>
          <p:cNvPr id="24" name="Inhaltsplatzhalter 5"/>
          <p:cNvPicPr>
            <a:picLocks noGrp="1" noChangeAspect="1"/>
          </p:cNvPicPr>
          <p:nvPr>
            <p:ph sz="quarter" idx="18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7438" y="1908810"/>
            <a:ext cx="2646362" cy="1587817"/>
          </a:xfrm>
        </p:spPr>
      </p:pic>
      <p:pic>
        <p:nvPicPr>
          <p:cNvPr id="25" name="Inhaltsplatzhalter 5"/>
          <p:cNvPicPr>
            <a:picLocks noGrp="1" noChangeAspect="1"/>
          </p:cNvPicPr>
          <p:nvPr>
            <p:ph sz="quarter" idx="17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0328" y="1849438"/>
            <a:ext cx="2494206" cy="1706562"/>
          </a:xfrm>
        </p:spPr>
      </p:pic>
      <p:pic>
        <p:nvPicPr>
          <p:cNvPr id="28" name="Inhaltsplatzhalter 5"/>
          <p:cNvPicPr>
            <a:picLocks noGrp="1" noChangeAspect="1"/>
          </p:cNvPicPr>
          <p:nvPr>
            <p:ph sz="quarter" idx="22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55466"/>
            <a:ext cx="2592388" cy="1500856"/>
          </a:xfrm>
        </p:spPr>
      </p:pic>
      <p:pic>
        <p:nvPicPr>
          <p:cNvPr id="29" name="Inhaltsplatzhalter 5"/>
          <p:cNvPicPr>
            <a:picLocks noGrp="1" noChangeAspect="1"/>
          </p:cNvPicPr>
          <p:nvPr>
            <p:ph sz="quarter" idx="16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0588" y="1860709"/>
            <a:ext cx="2590800" cy="1684020"/>
          </a:xfrm>
        </p:spPr>
      </p:pic>
    </p:spTree>
    <p:extLst>
      <p:ext uri="{BB962C8B-B14F-4D97-AF65-F5344CB8AC3E}">
        <p14:creationId xmlns:p14="http://schemas.microsoft.com/office/powerpoint/2010/main" val="214619853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GWT – JAVASCRIPT</a:t>
            </a:r>
          </a:p>
        </p:txBody>
      </p:sp>
      <p:sp>
        <p:nvSpPr>
          <p:cNvPr id="9" name="Inhaltsplatzhalter 8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endParaRPr lang="de" dirty="0">
              <a:solidFill>
                <a:schemeClr val="dk1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de" dirty="0">
              <a:solidFill>
                <a:schemeClr val="dk1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de" dirty="0">
              <a:solidFill>
                <a:schemeClr val="dk1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de" dirty="0">
              <a:solidFill>
                <a:schemeClr val="dk1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de" dirty="0">
              <a:solidFill>
                <a:schemeClr val="dk1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" dirty="0">
                <a:solidFill>
                  <a:schemeClr val="dk1"/>
                </a:solidFill>
              </a:rPr>
              <a:t>Werkzeugsatz zur Entwicklung von Webanwendungen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" dirty="0" smtClean="0">
                <a:solidFill>
                  <a:schemeClr val="dk1"/>
                </a:solidFill>
              </a:rPr>
              <a:t>Java nach JavaScript Compiler</a:t>
            </a:r>
            <a:endParaRPr lang="de" dirty="0">
              <a:solidFill>
                <a:schemeClr val="dk1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" dirty="0">
                <a:solidFill>
                  <a:schemeClr val="dk1"/>
                </a:solidFill>
              </a:rPr>
              <a:t>XML-Parser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" dirty="0">
                <a:solidFill>
                  <a:schemeClr val="dk1"/>
                </a:solidFill>
              </a:rPr>
              <a:t>Schnittstelle für Remote Procedure Calls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" dirty="0">
                <a:solidFill>
                  <a:schemeClr val="dk1"/>
                </a:solidFill>
              </a:rPr>
              <a:t>Widget-Paket zur Gestaltung von graphischen Oberflächen (GUI)</a:t>
            </a:r>
            <a:endParaRPr lang="de-DE" dirty="0"/>
          </a:p>
        </p:txBody>
      </p:sp>
      <p:sp>
        <p:nvSpPr>
          <p:cNvPr id="10" name="Inhaltsplatzhalter 9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Skriptsprache</a:t>
            </a:r>
          </a:p>
          <a:p>
            <a:r>
              <a:rPr lang="de-DE" dirty="0"/>
              <a:t>ursprünglich zur Erweiterung von HTML und CSS eingesetzt</a:t>
            </a:r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21.11.2016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Andrea Breimayer, Markus Götz, Wendelin Herrmann </a:t>
            </a:r>
          </a:p>
        </p:txBody>
      </p:sp>
      <p:pic>
        <p:nvPicPr>
          <p:cNvPr id="22" name="Shape 162" descr="Google Web Toolki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1663" y="1477068"/>
            <a:ext cx="1852286" cy="20205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Shape 1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80450" y="1702106"/>
            <a:ext cx="1365099" cy="179547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2143317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TECHNOLOGIE STACK</a:t>
            </a:r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21.11.2016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Andrea Breimayer, Markus Götz, Wendelin Herrmann 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de-DE" dirty="0"/>
              <a:t> </a:t>
            </a:r>
            <a:endParaRPr lang="en-US" dirty="0"/>
          </a:p>
        </p:txBody>
      </p:sp>
      <p:sp>
        <p:nvSpPr>
          <p:cNvPr id="7" name="Inhaltsplatzhalter 6"/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r>
              <a:rPr lang="de-DE" dirty="0"/>
              <a:t> </a:t>
            </a:r>
            <a:endParaRPr lang="en-US" dirty="0"/>
          </a:p>
        </p:txBody>
      </p:sp>
      <p:sp>
        <p:nvSpPr>
          <p:cNvPr id="8" name="Inhaltsplatzhalter 7"/>
          <p:cNvSpPr>
            <a:spLocks noGrp="1"/>
          </p:cNvSpPr>
          <p:nvPr>
            <p:ph sz="quarter" idx="19"/>
          </p:nvPr>
        </p:nvSpPr>
        <p:spPr/>
        <p:txBody>
          <a:bodyPr/>
          <a:lstStyle/>
          <a:p>
            <a:pPr marL="0" indent="0">
              <a:buNone/>
            </a:pPr>
            <a:r>
              <a:rPr lang="de" dirty="0"/>
              <a:t>GWT als Java zu </a:t>
            </a:r>
            <a:r>
              <a:rPr lang="de" dirty="0" smtClean="0"/>
              <a:t>JavaScript </a:t>
            </a:r>
            <a:r>
              <a:rPr lang="de" dirty="0"/>
              <a:t>Compiler und als GUI Framework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9" name="Inhaltsplatzhalter 8"/>
          <p:cNvSpPr>
            <a:spLocks noGrp="1"/>
          </p:cNvSpPr>
          <p:nvPr>
            <p:ph sz="quarter" idx="20"/>
          </p:nvPr>
        </p:nvSpPr>
        <p:spPr/>
        <p:txBody>
          <a:bodyPr/>
          <a:lstStyle/>
          <a:p>
            <a:pPr marL="0" indent="0">
              <a:buNone/>
            </a:pPr>
            <a:r>
              <a:rPr lang="de" dirty="0"/>
              <a:t>GWT als Java zu </a:t>
            </a:r>
            <a:r>
              <a:rPr lang="de" dirty="0" smtClean="0"/>
              <a:t>JavaScript </a:t>
            </a:r>
            <a:r>
              <a:rPr lang="de" dirty="0"/>
              <a:t>Compiler und zusätzliches GUI Framework für die Visualisierung der Informationen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0" name="Inhaltsplatzhalter 9"/>
          <p:cNvSpPr>
            <a:spLocks noGrp="1"/>
          </p:cNvSpPr>
          <p:nvPr>
            <p:ph sz="quarter" idx="21"/>
          </p:nvPr>
        </p:nvSpPr>
        <p:spPr/>
        <p:txBody>
          <a:bodyPr/>
          <a:lstStyle/>
          <a:p>
            <a:pPr marL="0" indent="0">
              <a:buNone/>
            </a:pPr>
            <a:r>
              <a:rPr lang="de" dirty="0"/>
              <a:t>Natives </a:t>
            </a:r>
            <a:r>
              <a:rPr lang="de" dirty="0" smtClean="0"/>
              <a:t>JavaScript </a:t>
            </a:r>
            <a:r>
              <a:rPr lang="de" dirty="0"/>
              <a:t>und zusätzliches Framework zur Visualisierung der Informationen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1" name="Shape 181" descr="Google Web Toolkit"/>
          <p:cNvPicPr preferRelativeResize="0">
            <a:picLocks noGrp="1"/>
          </p:cNvPicPr>
          <p:nvPr>
            <p:ph sz="quarter" idx="16"/>
          </p:nvPr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19726" y="1690688"/>
            <a:ext cx="1796382" cy="17065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Shape 182" descr="Google Web Toolkit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578405" y="1690688"/>
            <a:ext cx="1365108" cy="1297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Shape 1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82069" y="2236577"/>
            <a:ext cx="1664075" cy="1160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Shape 1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13592" y="1812859"/>
            <a:ext cx="1664075" cy="1160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Shape 18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55532" y="1664038"/>
            <a:ext cx="1365099" cy="179547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880416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GEGENÜBERSTELLUNG TECHNOLOGIEN</a:t>
            </a:r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21.11.2016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Andrea Breimayer, Markus Götz, Wendelin Herrmann 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de" dirty="0"/>
              <a:t> 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de-DE" dirty="0"/>
              <a:t> </a:t>
            </a:r>
            <a:endParaRPr lang="en-US" dirty="0"/>
          </a:p>
        </p:txBody>
      </p:sp>
      <p:sp>
        <p:nvSpPr>
          <p:cNvPr id="7" name="Inhaltsplatzhalter 6"/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r>
              <a:rPr lang="de-DE" dirty="0"/>
              <a:t> </a:t>
            </a:r>
            <a:endParaRPr lang="en-US" dirty="0"/>
          </a:p>
        </p:txBody>
      </p:sp>
      <p:sp>
        <p:nvSpPr>
          <p:cNvPr id="8" name="Inhaltsplatzhalter 5"/>
          <p:cNvSpPr txBox="1">
            <a:spLocks/>
          </p:cNvSpPr>
          <p:nvPr/>
        </p:nvSpPr>
        <p:spPr>
          <a:xfrm>
            <a:off x="4394303" y="2091668"/>
            <a:ext cx="3524595" cy="17069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/>
              <a:t> </a:t>
            </a:r>
            <a:endParaRPr lang="en-US" dirty="0"/>
          </a:p>
        </p:txBody>
      </p:sp>
      <p:sp>
        <p:nvSpPr>
          <p:cNvPr id="9" name="Inhaltsplatzhalter 6"/>
          <p:cNvSpPr txBox="1">
            <a:spLocks/>
          </p:cNvSpPr>
          <p:nvPr/>
        </p:nvSpPr>
        <p:spPr>
          <a:xfrm>
            <a:off x="7918898" y="2091668"/>
            <a:ext cx="3531523" cy="17069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/>
              <a:t> </a:t>
            </a:r>
            <a:endParaRPr lang="en-US" dirty="0"/>
          </a:p>
        </p:txBody>
      </p:sp>
      <p:pic>
        <p:nvPicPr>
          <p:cNvPr id="10" name="Shape 181" descr="Google Web Toolkit"/>
          <p:cNvPicPr preferRelativeResize="0">
            <a:picLocks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116348" y="1915457"/>
            <a:ext cx="1796382" cy="17065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Shape 182" descr="Google Web Toolkit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675027" y="1915457"/>
            <a:ext cx="1365108" cy="1297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Shape 1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78691" y="2461346"/>
            <a:ext cx="1664075" cy="1160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Shape 1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10214" y="2037628"/>
            <a:ext cx="1664075" cy="1160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Shape 18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52154" y="1888807"/>
            <a:ext cx="1365099" cy="1795474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5" name="Tabel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8689975"/>
              </p:ext>
            </p:extLst>
          </p:nvPr>
        </p:nvGraphicFramePr>
        <p:xfrm>
          <a:off x="290508" y="3798231"/>
          <a:ext cx="11063291" cy="246888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547689">
                  <a:extLst>
                    <a:ext uri="{9D8B030D-6E8A-4147-A177-3AD203B41FA5}">
                      <a16:colId xmlns="" xmlns:a16="http://schemas.microsoft.com/office/drawing/2014/main" val="2845849044"/>
                    </a:ext>
                  </a:extLst>
                </a:gridCol>
                <a:gridCol w="3459874">
                  <a:extLst>
                    <a:ext uri="{9D8B030D-6E8A-4147-A177-3AD203B41FA5}">
                      <a16:colId xmlns="" xmlns:a16="http://schemas.microsoft.com/office/drawing/2014/main" val="4015156089"/>
                    </a:ext>
                  </a:extLst>
                </a:gridCol>
                <a:gridCol w="3527864">
                  <a:extLst>
                    <a:ext uri="{9D8B030D-6E8A-4147-A177-3AD203B41FA5}">
                      <a16:colId xmlns="" xmlns:a16="http://schemas.microsoft.com/office/drawing/2014/main" val="1353982586"/>
                    </a:ext>
                  </a:extLst>
                </a:gridCol>
                <a:gridCol w="3527864">
                  <a:extLst>
                    <a:ext uri="{9D8B030D-6E8A-4147-A177-3AD203B41FA5}">
                      <a16:colId xmlns="" xmlns:a16="http://schemas.microsoft.com/office/drawing/2014/main" val="3172607322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solidFill>
                            <a:schemeClr val="bg1"/>
                          </a:solidFill>
                        </a:rPr>
                        <a:t>+ +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Sehr umfangreich und vielseitig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Viele Möglichkeiten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Viele Möglichkeiten </a:t>
                      </a:r>
                    </a:p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Einfache Struktur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89312232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solidFill>
                            <a:schemeClr val="bg1"/>
                          </a:solidFill>
                        </a:rPr>
                        <a:t>+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Erfahrung bereits vorhanden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Erfahrung bereits vorhanden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Erfahrung bereits vorhanden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085414842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rgbClr val="3939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3939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3939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39393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50721569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solidFill>
                            <a:schemeClr val="bg1"/>
                          </a:solidFill>
                        </a:rPr>
                        <a:t>-</a:t>
                      </a:r>
                      <a:endParaRPr lang="de-DE" sz="1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solidFill>
                            <a:schemeClr val="bg1"/>
                          </a:solidFill>
                        </a:rPr>
                        <a:t>Komplex</a:t>
                      </a:r>
                    </a:p>
                    <a:p>
                      <a:pPr algn="ctr"/>
                      <a:r>
                        <a:rPr lang="de-DE" dirty="0" smtClean="0">
                          <a:solidFill>
                            <a:schemeClr val="bg1"/>
                          </a:solidFill>
                        </a:rPr>
                        <a:t>kostenpflichtig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solidFill>
                            <a:schemeClr val="bg1"/>
                          </a:solidFill>
                        </a:rPr>
                        <a:t>Komplex</a:t>
                      </a:r>
                    </a:p>
                    <a:p>
                      <a:pPr algn="ctr"/>
                      <a:r>
                        <a:rPr lang="de-DE" dirty="0" smtClean="0">
                          <a:solidFill>
                            <a:schemeClr val="bg1"/>
                          </a:solidFill>
                        </a:rPr>
                        <a:t>kostenpflichtig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Funktionales JavaScript</a:t>
                      </a:r>
                    </a:p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Kontakt</a:t>
                      </a:r>
                      <a:r>
                        <a:rPr lang="de-DE" baseline="0" dirty="0">
                          <a:solidFill>
                            <a:schemeClr val="bg1"/>
                          </a:solidFill>
                        </a:rPr>
                        <a:t> zur Applikationslogik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137218495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solidFill>
                            <a:schemeClr val="bg1"/>
                          </a:solidFill>
                        </a:rPr>
                        <a:t>- -</a:t>
                      </a: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Aufwendig</a:t>
                      </a:r>
                      <a:r>
                        <a:rPr lang="de-DE" baseline="0" dirty="0">
                          <a:solidFill>
                            <a:schemeClr val="bg1"/>
                          </a:solidFill>
                        </a:rPr>
                        <a:t> in der Umsetzung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1418216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198968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GUI-FRAMEWORKS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21.11.2016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Florian Blessing, Lisa Böhler, Andrea </a:t>
            </a:r>
            <a:r>
              <a:rPr lang="de-DE" dirty="0" err="1"/>
              <a:t>Breimayer</a:t>
            </a:r>
            <a:r>
              <a:rPr lang="de-DE" dirty="0"/>
              <a:t>, Markus Götz, Wendelin Herrmann </a:t>
            </a:r>
          </a:p>
        </p:txBody>
      </p:sp>
      <p:sp>
        <p:nvSpPr>
          <p:cNvPr id="13" name="Inhaltsplatzhalter 12"/>
          <p:cNvSpPr>
            <a:spLocks noGrp="1"/>
          </p:cNvSpPr>
          <p:nvPr>
            <p:ph sz="quarter" idx="19"/>
          </p:nvPr>
        </p:nvSpPr>
        <p:spPr>
          <a:xfrm>
            <a:off x="849925" y="3921637"/>
            <a:ext cx="3459481" cy="918370"/>
          </a:xfrm>
        </p:spPr>
        <p:txBody>
          <a:bodyPr/>
          <a:lstStyle/>
          <a:p>
            <a:pPr marL="0" indent="0" algn="ctr">
              <a:buNone/>
            </a:pPr>
            <a:r>
              <a:rPr lang="de-DE" dirty="0"/>
              <a:t>Arbor.js</a:t>
            </a:r>
            <a:endParaRPr lang="en-US" dirty="0"/>
          </a:p>
        </p:txBody>
      </p:sp>
      <p:sp>
        <p:nvSpPr>
          <p:cNvPr id="14" name="Inhaltsplatzhalter 13"/>
          <p:cNvSpPr>
            <a:spLocks noGrp="1"/>
          </p:cNvSpPr>
          <p:nvPr>
            <p:ph sz="quarter" idx="20"/>
          </p:nvPr>
        </p:nvSpPr>
        <p:spPr>
          <a:xfrm>
            <a:off x="4276849" y="3884208"/>
            <a:ext cx="3524595" cy="955799"/>
          </a:xfrm>
        </p:spPr>
        <p:txBody>
          <a:bodyPr/>
          <a:lstStyle/>
          <a:p>
            <a:pPr marL="0" indent="0" algn="ctr">
              <a:buNone/>
            </a:pPr>
            <a:r>
              <a:rPr lang="de-DE" dirty="0"/>
              <a:t>Selbst geschrieben / Google Charts</a:t>
            </a:r>
            <a:endParaRPr lang="en-US" dirty="0"/>
          </a:p>
        </p:txBody>
      </p:sp>
      <p:sp>
        <p:nvSpPr>
          <p:cNvPr id="15" name="Inhaltsplatzhalter 14"/>
          <p:cNvSpPr>
            <a:spLocks noGrp="1"/>
          </p:cNvSpPr>
          <p:nvPr>
            <p:ph sz="quarter" idx="21"/>
          </p:nvPr>
        </p:nvSpPr>
        <p:spPr>
          <a:xfrm>
            <a:off x="7801444" y="3884208"/>
            <a:ext cx="3531523" cy="955799"/>
          </a:xfrm>
        </p:spPr>
        <p:txBody>
          <a:bodyPr/>
          <a:lstStyle/>
          <a:p>
            <a:pPr marL="0" indent="0" algn="ctr">
              <a:buNone/>
            </a:pPr>
            <a:r>
              <a:rPr lang="de-DE" dirty="0"/>
              <a:t>Cytoscape.js &amp; cola.js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de-DE" dirty="0"/>
              <a:t> </a:t>
            </a:r>
            <a:endParaRPr lang="en-US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de-DE" dirty="0"/>
              <a:t> </a:t>
            </a:r>
            <a:endParaRPr lang="en-US" dirty="0"/>
          </a:p>
        </p:txBody>
      </p:sp>
      <p:sp>
        <p:nvSpPr>
          <p:cNvPr id="7" name="Inhaltsplatzhalter 6"/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r>
              <a:rPr lang="de-DE" dirty="0"/>
              <a:t> </a:t>
            </a:r>
            <a:endParaRPr lang="en-US" dirty="0"/>
          </a:p>
        </p:txBody>
      </p:sp>
      <p:pic>
        <p:nvPicPr>
          <p:cNvPr id="19" name="Grafik 18"/>
          <p:cNvPicPr>
            <a:picLocks noChangeAspect="1"/>
          </p:cNvPicPr>
          <p:nvPr/>
        </p:nvPicPr>
        <p:blipFill rotWithShape="1">
          <a:blip r:embed="rId2"/>
          <a:srcRect r="5172" b="12949"/>
          <a:stretch/>
        </p:blipFill>
        <p:spPr>
          <a:xfrm>
            <a:off x="1086408" y="2106775"/>
            <a:ext cx="3129140" cy="154674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0" name="Grafik 19"/>
          <p:cNvPicPr>
            <a:picLocks noChangeAspect="1"/>
          </p:cNvPicPr>
          <p:nvPr/>
        </p:nvPicPr>
        <p:blipFill rotWithShape="1">
          <a:blip r:embed="rId3"/>
          <a:srcRect t="4367" b="8779"/>
          <a:stretch/>
        </p:blipFill>
        <p:spPr>
          <a:xfrm>
            <a:off x="8093661" y="2121048"/>
            <a:ext cx="3020372" cy="152074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1" name="Grafik 20"/>
          <p:cNvPicPr>
            <a:picLocks noChangeAspect="1"/>
          </p:cNvPicPr>
          <p:nvPr/>
        </p:nvPicPr>
        <p:blipFill rotWithShape="1">
          <a:blip r:embed="rId4"/>
          <a:srcRect t="2293" b="7300"/>
          <a:stretch/>
        </p:blipFill>
        <p:spPr>
          <a:xfrm>
            <a:off x="4558430" y="2106776"/>
            <a:ext cx="3128826" cy="154674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995939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GEGENÜBERSTELLUNG GUI-FRAMEWORKS</a:t>
            </a:r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21.11.2016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Andrea Breimayer, Markus Götz, Wendelin Herrmann </a:t>
            </a:r>
          </a:p>
        </p:txBody>
      </p:sp>
      <p:graphicFrame>
        <p:nvGraphicFramePr>
          <p:cNvPr id="8" name="Tabel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7130605"/>
              </p:ext>
            </p:extLst>
          </p:nvPr>
        </p:nvGraphicFramePr>
        <p:xfrm>
          <a:off x="290511" y="3960812"/>
          <a:ext cx="11063291" cy="222504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547689">
                  <a:extLst>
                    <a:ext uri="{9D8B030D-6E8A-4147-A177-3AD203B41FA5}">
                      <a16:colId xmlns="" xmlns:a16="http://schemas.microsoft.com/office/drawing/2014/main" val="2845849044"/>
                    </a:ext>
                  </a:extLst>
                </a:gridCol>
                <a:gridCol w="3459874">
                  <a:extLst>
                    <a:ext uri="{9D8B030D-6E8A-4147-A177-3AD203B41FA5}">
                      <a16:colId xmlns="" xmlns:a16="http://schemas.microsoft.com/office/drawing/2014/main" val="4015156089"/>
                    </a:ext>
                  </a:extLst>
                </a:gridCol>
                <a:gridCol w="3527864">
                  <a:extLst>
                    <a:ext uri="{9D8B030D-6E8A-4147-A177-3AD203B41FA5}">
                      <a16:colId xmlns="" xmlns:a16="http://schemas.microsoft.com/office/drawing/2014/main" val="1353982586"/>
                    </a:ext>
                  </a:extLst>
                </a:gridCol>
                <a:gridCol w="3527864">
                  <a:extLst>
                    <a:ext uri="{9D8B030D-6E8A-4147-A177-3AD203B41FA5}">
                      <a16:colId xmlns="" xmlns:a16="http://schemas.microsoft.com/office/drawing/2014/main" val="3172607322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solidFill>
                            <a:schemeClr val="bg1"/>
                          </a:solidFill>
                        </a:rPr>
                        <a:t>+ +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Von Google unterstützt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89312232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solidFill>
                            <a:schemeClr val="bg1"/>
                          </a:solidFill>
                        </a:rPr>
                        <a:t>+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Übersichtliche Darstellung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Eigene Gestaltungsmöglichkeiten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Viele Möglichkeiten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085414842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rgbClr val="3939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3939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3939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39393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50721569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solidFill>
                            <a:schemeClr val="bg1"/>
                          </a:solidFill>
                        </a:rPr>
                        <a:t>-</a:t>
                      </a:r>
                      <a:endParaRPr lang="de-DE" sz="1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Wenig anpassbar</a:t>
                      </a: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Höherer</a:t>
                      </a:r>
                      <a:r>
                        <a:rPr lang="de-DE" baseline="0" dirty="0">
                          <a:solidFill>
                            <a:schemeClr val="bg1"/>
                          </a:solidFill>
                        </a:rPr>
                        <a:t> Eigenaufwand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Unübersichtlich bei großer Datenmenge</a:t>
                      </a: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137218495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solidFill>
                            <a:schemeClr val="bg1"/>
                          </a:solidFill>
                        </a:rPr>
                        <a:t>- -</a:t>
                      </a: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Security</a:t>
                      </a:r>
                      <a:r>
                        <a:rPr lang="de-DE" baseline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de-DE" baseline="0" dirty="0" err="1">
                          <a:solidFill>
                            <a:schemeClr val="bg1"/>
                          </a:solidFill>
                        </a:rPr>
                        <a:t>Issue</a:t>
                      </a:r>
                      <a:r>
                        <a:rPr lang="de-DE" baseline="0" dirty="0">
                          <a:solidFill>
                            <a:schemeClr val="bg1"/>
                          </a:solidFill>
                        </a:rPr>
                        <a:t> in </a:t>
                      </a:r>
                      <a:r>
                        <a:rPr lang="de-DE" baseline="0" dirty="0" err="1">
                          <a:solidFill>
                            <a:schemeClr val="bg1"/>
                          </a:solidFill>
                        </a:rPr>
                        <a:t>Hangouts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Security </a:t>
                      </a:r>
                      <a:r>
                        <a:rPr lang="de-DE" dirty="0" err="1">
                          <a:solidFill>
                            <a:schemeClr val="bg1"/>
                          </a:solidFill>
                        </a:rPr>
                        <a:t>Issue</a:t>
                      </a:r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 in </a:t>
                      </a:r>
                      <a:r>
                        <a:rPr lang="de-DE" dirty="0" err="1">
                          <a:solidFill>
                            <a:schemeClr val="bg1"/>
                          </a:solidFill>
                        </a:rPr>
                        <a:t>Hangouts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141821629"/>
                  </a:ext>
                </a:extLst>
              </a:tr>
            </a:tbl>
          </a:graphicData>
        </a:graphic>
      </p:graphicFrame>
      <p:sp>
        <p:nvSpPr>
          <p:cNvPr id="12" name="Inhaltsplatzhalter 11"/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pPr algn="ctr"/>
            <a:r>
              <a:rPr lang="de-DE" dirty="0"/>
              <a:t>Arbor.js</a:t>
            </a:r>
            <a:endParaRPr lang="en-US" dirty="0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pPr algn="ctr"/>
            <a:r>
              <a:rPr lang="de-DE" dirty="0"/>
              <a:t>Google Charts</a:t>
            </a:r>
            <a:endParaRPr lang="en-US" dirty="0"/>
          </a:p>
        </p:txBody>
      </p:sp>
      <p:sp>
        <p:nvSpPr>
          <p:cNvPr id="14" name="Inhaltsplatzhalter 13"/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pPr algn="ctr"/>
            <a:r>
              <a:rPr lang="de-DE" dirty="0"/>
              <a:t>Cytoscape.js &amp; cola.js</a:t>
            </a:r>
            <a:endParaRPr lang="en-US" dirty="0"/>
          </a:p>
        </p:txBody>
      </p:sp>
      <p:pic>
        <p:nvPicPr>
          <p:cNvPr id="16" name="Grafik 15"/>
          <p:cNvPicPr>
            <a:picLocks noChangeAspect="1"/>
          </p:cNvPicPr>
          <p:nvPr/>
        </p:nvPicPr>
        <p:blipFill rotWithShape="1">
          <a:blip r:embed="rId2"/>
          <a:srcRect r="5172" b="12949"/>
          <a:stretch/>
        </p:blipFill>
        <p:spPr>
          <a:xfrm>
            <a:off x="1156815" y="2395904"/>
            <a:ext cx="2822250" cy="139504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7" name="Grafik 16"/>
          <p:cNvPicPr>
            <a:picLocks noChangeAspect="1"/>
          </p:cNvPicPr>
          <p:nvPr/>
        </p:nvPicPr>
        <p:blipFill rotWithShape="1">
          <a:blip r:embed="rId3"/>
          <a:srcRect t="4367" b="8779"/>
          <a:stretch/>
        </p:blipFill>
        <p:spPr>
          <a:xfrm>
            <a:off x="8153400" y="2407627"/>
            <a:ext cx="2724149" cy="13716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8" name="Grafik 17"/>
          <p:cNvPicPr>
            <a:picLocks noChangeAspect="1"/>
          </p:cNvPicPr>
          <p:nvPr/>
        </p:nvPicPr>
        <p:blipFill rotWithShape="1">
          <a:blip r:embed="rId4"/>
          <a:srcRect t="2293" b="7300"/>
          <a:stretch/>
        </p:blipFill>
        <p:spPr>
          <a:xfrm>
            <a:off x="4628805" y="2395904"/>
            <a:ext cx="2821967" cy="139504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128212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el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mtClean="0"/>
              <a:t>CODE-FRAMEWORKS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21.11.2016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Florian Blessing, Lisa Böhler, Andrea Breimayer, Markus Götz, Wendelin Herrmann </a:t>
            </a:r>
            <a:endParaRPr lang="de-DE"/>
          </a:p>
        </p:txBody>
      </p:sp>
      <p:pic>
        <p:nvPicPr>
          <p:cNvPr id="20" name="Inhaltsplatzhalter 19"/>
          <p:cNvPicPr>
            <a:picLocks noGrp="1" noChangeAspect="1"/>
          </p:cNvPicPr>
          <p:nvPr>
            <p:ph sz="quarter" idx="16"/>
          </p:nvPr>
        </p:nvPicPr>
        <p:blipFill rotWithShape="1">
          <a:blip r:embed="rId3"/>
          <a:srcRect b="15747"/>
          <a:stretch/>
        </p:blipFill>
        <p:spPr>
          <a:xfrm>
            <a:off x="1246789" y="1866900"/>
            <a:ext cx="2641984" cy="1706563"/>
          </a:xfrm>
        </p:spPr>
      </p:pic>
      <p:pic>
        <p:nvPicPr>
          <p:cNvPr id="21" name="Picture 2" descr="http://precision-software.com/wp-content/uploads/2014/04/jQurery.gif"/>
          <p:cNvPicPr>
            <a:picLocks noGrp="1" noChangeAspect="1" noChangeArrowheads="1"/>
          </p:cNvPicPr>
          <p:nvPr>
            <p:ph sz="quarter" idx="17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206206" y="1866900"/>
            <a:ext cx="1706563" cy="1706563"/>
          </a:xfrm>
        </p:spPr>
      </p:pic>
      <p:pic>
        <p:nvPicPr>
          <p:cNvPr id="22" name="Picture 4" descr="https://d14xs1qewsqjcd.cloudfront.net/assets/og-image-logo.png"/>
          <p:cNvPicPr>
            <a:picLocks noGrp="1" noChangeAspect="1" noChangeArrowheads="1"/>
          </p:cNvPicPr>
          <p:nvPr>
            <p:ph sz="quarter" idx="18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153"/>
          <a:stretch/>
        </p:blipFill>
        <p:spPr>
          <a:xfrm>
            <a:off x="8366063" y="1866900"/>
            <a:ext cx="2443287" cy="1706563"/>
          </a:xfrm>
        </p:spPr>
      </p:pic>
      <p:sp>
        <p:nvSpPr>
          <p:cNvPr id="6" name="Inhaltsplatzhalter 5"/>
          <p:cNvSpPr>
            <a:spLocks noGrp="1"/>
          </p:cNvSpPr>
          <p:nvPr>
            <p:ph sz="quarter" idx="19"/>
          </p:nvPr>
        </p:nvSpPr>
        <p:spPr/>
        <p:txBody>
          <a:bodyPr>
            <a:normAutofit fontScale="70000" lnSpcReduction="20000"/>
          </a:bodyPr>
          <a:lstStyle/>
          <a:p>
            <a:r>
              <a:rPr lang="de-DE" smtClean="0"/>
              <a:t>clientseitiges MVVM-Framework</a:t>
            </a:r>
          </a:p>
          <a:p>
            <a:r>
              <a:rPr lang="de-DE" smtClean="0"/>
              <a:t>unterstützt komplexe Webanwendungen</a:t>
            </a:r>
          </a:p>
          <a:p>
            <a:r>
              <a:rPr lang="de-DE" smtClean="0"/>
              <a:t>Rendert selbst im Client, statt HTML zu   manipulieren</a:t>
            </a:r>
          </a:p>
          <a:p>
            <a:r>
              <a:rPr lang="de-DE" smtClean="0"/>
              <a:t>empfohlen für viel Interaktion mit dem Nutzer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sz="quarter" idx="2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e-DE" smtClean="0"/>
              <a:t>meistverwendete JavaScript-Framework</a:t>
            </a:r>
          </a:p>
          <a:p>
            <a:r>
              <a:rPr lang="de-DE" smtClean="0"/>
              <a:t>Voraussetzung für animierte Google Charts</a:t>
            </a:r>
          </a:p>
          <a:p>
            <a:r>
              <a:rPr lang="de-DE" smtClean="0"/>
              <a:t>Manipuliert den HTML- Dom</a:t>
            </a:r>
          </a:p>
          <a:p>
            <a:r>
              <a:rPr lang="de-DE" smtClean="0"/>
              <a:t>Geeignet für Animation</a:t>
            </a:r>
            <a:endParaRPr lang="de-DE" dirty="0"/>
          </a:p>
        </p:txBody>
      </p:sp>
      <p:sp>
        <p:nvSpPr>
          <p:cNvPr id="9" name="Inhaltsplatzhalter 8"/>
          <p:cNvSpPr>
            <a:spLocks noGrp="1"/>
          </p:cNvSpPr>
          <p:nvPr>
            <p:ph sz="quarter" idx="2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smtClean="0"/>
              <a:t>zur Entwicklung von Cross-Plattform Code </a:t>
            </a:r>
          </a:p>
          <a:p>
            <a:r>
              <a:rPr lang="de-DE" smtClean="0"/>
              <a:t>integriert meist eine Mongo DB </a:t>
            </a:r>
          </a:p>
          <a:p>
            <a:r>
              <a:rPr lang="de-DE" smtClean="0"/>
              <a:t>Basiert auf Node.JS</a:t>
            </a:r>
          </a:p>
          <a:p>
            <a:r>
              <a:rPr lang="de-DE" smtClean="0"/>
              <a:t>benötigt auf Clientseite JQuery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4846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VERFOLGTE FRAGESTELLUGNEN	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Was umfasst alles „User Experience“?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dirty="0"/>
              <a:t>Welche Möglichkeiten haben wir, eine GUI zu entwickeln?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dirty="0"/>
              <a:t>Welche Tools sind hierfür am geeignetsten?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21.11.2016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Andrea Breimayer, Markus Götz, Wendelin Herrmann </a:t>
            </a:r>
          </a:p>
        </p:txBody>
      </p:sp>
      <p:grpSp>
        <p:nvGrpSpPr>
          <p:cNvPr id="8" name="Gruppieren 7"/>
          <p:cNvGrpSpPr>
            <a:grpSpLocks noChangeAspect="1"/>
          </p:cNvGrpSpPr>
          <p:nvPr/>
        </p:nvGrpSpPr>
        <p:grpSpPr>
          <a:xfrm>
            <a:off x="9918405" y="3089476"/>
            <a:ext cx="756000" cy="760116"/>
            <a:chOff x="1544631" y="1912939"/>
            <a:chExt cx="292099" cy="293689"/>
          </a:xfrm>
        </p:grpSpPr>
        <p:sp>
          <p:nvSpPr>
            <p:cNvPr id="9" name="Freeform 17"/>
            <p:cNvSpPr>
              <a:spLocks/>
            </p:cNvSpPr>
            <p:nvPr/>
          </p:nvSpPr>
          <p:spPr bwMode="auto">
            <a:xfrm>
              <a:off x="1544631" y="2008190"/>
              <a:ext cx="133349" cy="131763"/>
            </a:xfrm>
            <a:custGeom>
              <a:avLst/>
              <a:gdLst>
                <a:gd name="T0" fmla="*/ 36 w 44"/>
                <a:gd name="T1" fmla="*/ 43 h 43"/>
                <a:gd name="T2" fmla="*/ 44 w 44"/>
                <a:gd name="T3" fmla="*/ 24 h 43"/>
                <a:gd name="T4" fmla="*/ 23 w 44"/>
                <a:gd name="T5" fmla="*/ 7 h 43"/>
                <a:gd name="T6" fmla="*/ 26 w 44"/>
                <a:gd name="T7" fmla="*/ 0 h 43"/>
                <a:gd name="T8" fmla="*/ 0 w 44"/>
                <a:gd name="T9" fmla="*/ 7 h 43"/>
                <a:gd name="T10" fmla="*/ 12 w 44"/>
                <a:gd name="T11" fmla="*/ 30 h 43"/>
                <a:gd name="T12" fmla="*/ 16 w 44"/>
                <a:gd name="T13" fmla="*/ 23 h 43"/>
                <a:gd name="T14" fmla="*/ 36 w 44"/>
                <a:gd name="T15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" h="43">
                  <a:moveTo>
                    <a:pt x="36" y="43"/>
                  </a:moveTo>
                  <a:cubicBezTo>
                    <a:pt x="36" y="43"/>
                    <a:pt x="39" y="30"/>
                    <a:pt x="44" y="24"/>
                  </a:cubicBezTo>
                  <a:cubicBezTo>
                    <a:pt x="40" y="20"/>
                    <a:pt x="34" y="12"/>
                    <a:pt x="23" y="7"/>
                  </a:cubicBezTo>
                  <a:cubicBezTo>
                    <a:pt x="24" y="4"/>
                    <a:pt x="26" y="0"/>
                    <a:pt x="26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2" y="30"/>
                    <a:pt x="12" y="30"/>
                    <a:pt x="12" y="30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29" y="27"/>
                    <a:pt x="36" y="43"/>
                  </a:cubicBezTo>
                  <a:close/>
                </a:path>
              </a:pathLst>
            </a:custGeom>
            <a:solidFill>
              <a:srgbClr val="9719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0" name="Freeform 18"/>
            <p:cNvSpPr>
              <a:spLocks/>
            </p:cNvSpPr>
            <p:nvPr/>
          </p:nvSpPr>
          <p:spPr bwMode="auto">
            <a:xfrm>
              <a:off x="1638293" y="1912939"/>
              <a:ext cx="107949" cy="147638"/>
            </a:xfrm>
            <a:custGeom>
              <a:avLst/>
              <a:gdLst>
                <a:gd name="T0" fmla="*/ 8 w 35"/>
                <a:gd name="T1" fmla="*/ 40 h 48"/>
                <a:gd name="T2" fmla="*/ 17 w 35"/>
                <a:gd name="T3" fmla="*/ 48 h 48"/>
                <a:gd name="T4" fmla="*/ 26 w 35"/>
                <a:gd name="T5" fmla="*/ 40 h 48"/>
                <a:gd name="T6" fmla="*/ 26 w 35"/>
                <a:gd name="T7" fmla="*/ 20 h 48"/>
                <a:gd name="T8" fmla="*/ 35 w 35"/>
                <a:gd name="T9" fmla="*/ 20 h 48"/>
                <a:gd name="T10" fmla="*/ 18 w 35"/>
                <a:gd name="T11" fmla="*/ 0 h 48"/>
                <a:gd name="T12" fmla="*/ 0 w 35"/>
                <a:gd name="T13" fmla="*/ 20 h 48"/>
                <a:gd name="T14" fmla="*/ 9 w 35"/>
                <a:gd name="T15" fmla="*/ 20 h 48"/>
                <a:gd name="T16" fmla="*/ 8 w 35"/>
                <a:gd name="T17" fmla="*/ 4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48">
                  <a:moveTo>
                    <a:pt x="8" y="40"/>
                  </a:moveTo>
                  <a:cubicBezTo>
                    <a:pt x="8" y="40"/>
                    <a:pt x="14" y="45"/>
                    <a:pt x="17" y="48"/>
                  </a:cubicBezTo>
                  <a:cubicBezTo>
                    <a:pt x="20" y="45"/>
                    <a:pt x="22" y="43"/>
                    <a:pt x="26" y="40"/>
                  </a:cubicBezTo>
                  <a:cubicBezTo>
                    <a:pt x="26" y="35"/>
                    <a:pt x="26" y="20"/>
                    <a:pt x="26" y="20"/>
                  </a:cubicBezTo>
                  <a:cubicBezTo>
                    <a:pt x="35" y="20"/>
                    <a:pt x="35" y="20"/>
                    <a:pt x="35" y="2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9" y="20"/>
                    <a:pt x="9" y="20"/>
                    <a:pt x="9" y="20"/>
                  </a:cubicBezTo>
                  <a:lnTo>
                    <a:pt x="8" y="4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" name="Freeform 19"/>
            <p:cNvSpPr>
              <a:spLocks/>
            </p:cNvSpPr>
            <p:nvPr/>
          </p:nvSpPr>
          <p:spPr bwMode="auto">
            <a:xfrm>
              <a:off x="1663693" y="2008190"/>
              <a:ext cx="173037" cy="198438"/>
            </a:xfrm>
            <a:custGeom>
              <a:avLst/>
              <a:gdLst>
                <a:gd name="T0" fmla="*/ 0 w 57"/>
                <a:gd name="T1" fmla="*/ 65 h 65"/>
                <a:gd name="T2" fmla="*/ 35 w 57"/>
                <a:gd name="T3" fmla="*/ 8 h 65"/>
                <a:gd name="T4" fmla="*/ 31 w 57"/>
                <a:gd name="T5" fmla="*/ 0 h 65"/>
                <a:gd name="T6" fmla="*/ 57 w 57"/>
                <a:gd name="T7" fmla="*/ 8 h 65"/>
                <a:gd name="T8" fmla="*/ 45 w 57"/>
                <a:gd name="T9" fmla="*/ 31 h 65"/>
                <a:gd name="T10" fmla="*/ 41 w 57"/>
                <a:gd name="T11" fmla="*/ 23 h 65"/>
                <a:gd name="T12" fmla="*/ 18 w 57"/>
                <a:gd name="T13" fmla="*/ 65 h 65"/>
                <a:gd name="T14" fmla="*/ 0 w 57"/>
                <a:gd name="T15" fmla="*/ 6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7" h="65">
                  <a:moveTo>
                    <a:pt x="0" y="65"/>
                  </a:moveTo>
                  <a:cubicBezTo>
                    <a:pt x="0" y="65"/>
                    <a:pt x="1" y="20"/>
                    <a:pt x="35" y="8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57" y="8"/>
                    <a:pt x="57" y="8"/>
                    <a:pt x="57" y="8"/>
                  </a:cubicBezTo>
                  <a:cubicBezTo>
                    <a:pt x="45" y="31"/>
                    <a:pt x="45" y="31"/>
                    <a:pt x="45" y="31"/>
                  </a:cubicBezTo>
                  <a:cubicBezTo>
                    <a:pt x="41" y="23"/>
                    <a:pt x="41" y="23"/>
                    <a:pt x="41" y="23"/>
                  </a:cubicBezTo>
                  <a:cubicBezTo>
                    <a:pt x="41" y="23"/>
                    <a:pt x="17" y="32"/>
                    <a:pt x="18" y="65"/>
                  </a:cubicBezTo>
                  <a:lnTo>
                    <a:pt x="0" y="65"/>
                  </a:ln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sp>
        <p:nvSpPr>
          <p:cNvPr id="12" name="Freeform 22"/>
          <p:cNvSpPr>
            <a:spLocks noChangeAspect="1" noEditPoints="1"/>
          </p:cNvSpPr>
          <p:nvPr/>
        </p:nvSpPr>
        <p:spPr bwMode="auto">
          <a:xfrm>
            <a:off x="9940513" y="4300121"/>
            <a:ext cx="720000" cy="610787"/>
          </a:xfrm>
          <a:custGeom>
            <a:avLst/>
            <a:gdLst>
              <a:gd name="T0" fmla="*/ 77 w 98"/>
              <a:gd name="T1" fmla="*/ 69 h 83"/>
              <a:gd name="T2" fmla="*/ 77 w 98"/>
              <a:gd name="T3" fmla="*/ 80 h 83"/>
              <a:gd name="T4" fmla="*/ 66 w 98"/>
              <a:gd name="T5" fmla="*/ 80 h 83"/>
              <a:gd name="T6" fmla="*/ 45 w 98"/>
              <a:gd name="T7" fmla="*/ 59 h 83"/>
              <a:gd name="T8" fmla="*/ 27 w 98"/>
              <a:gd name="T9" fmla="*/ 81 h 83"/>
              <a:gd name="T10" fmla="*/ 20 w 98"/>
              <a:gd name="T11" fmla="*/ 81 h 83"/>
              <a:gd name="T12" fmla="*/ 15 w 98"/>
              <a:gd name="T13" fmla="*/ 76 h 83"/>
              <a:gd name="T14" fmla="*/ 15 w 98"/>
              <a:gd name="T15" fmla="*/ 70 h 83"/>
              <a:gd name="T16" fmla="*/ 37 w 98"/>
              <a:gd name="T17" fmla="*/ 50 h 83"/>
              <a:gd name="T18" fmla="*/ 26 w 98"/>
              <a:gd name="T19" fmla="*/ 39 h 83"/>
              <a:gd name="T20" fmla="*/ 18 w 98"/>
              <a:gd name="T21" fmla="*/ 36 h 83"/>
              <a:gd name="T22" fmla="*/ 7 w 98"/>
              <a:gd name="T23" fmla="*/ 35 h 83"/>
              <a:gd name="T24" fmla="*/ 0 w 98"/>
              <a:gd name="T25" fmla="*/ 20 h 83"/>
              <a:gd name="T26" fmla="*/ 1 w 98"/>
              <a:gd name="T27" fmla="*/ 19 h 83"/>
              <a:gd name="T28" fmla="*/ 9 w 98"/>
              <a:gd name="T29" fmla="*/ 24 h 83"/>
              <a:gd name="T30" fmla="*/ 17 w 98"/>
              <a:gd name="T31" fmla="*/ 22 h 83"/>
              <a:gd name="T32" fmla="*/ 17 w 98"/>
              <a:gd name="T33" fmla="*/ 12 h 83"/>
              <a:gd name="T34" fmla="*/ 9 w 98"/>
              <a:gd name="T35" fmla="*/ 7 h 83"/>
              <a:gd name="T36" fmla="*/ 10 w 98"/>
              <a:gd name="T37" fmla="*/ 6 h 83"/>
              <a:gd name="T38" fmla="*/ 25 w 98"/>
              <a:gd name="T39" fmla="*/ 6 h 83"/>
              <a:gd name="T40" fmla="*/ 28 w 98"/>
              <a:gd name="T41" fmla="*/ 8 h 83"/>
              <a:gd name="T42" fmla="*/ 32 w 98"/>
              <a:gd name="T43" fmla="*/ 22 h 83"/>
              <a:gd name="T44" fmla="*/ 35 w 98"/>
              <a:gd name="T45" fmla="*/ 30 h 83"/>
              <a:gd name="T46" fmla="*/ 46 w 98"/>
              <a:gd name="T47" fmla="*/ 40 h 83"/>
              <a:gd name="T48" fmla="*/ 58 w 98"/>
              <a:gd name="T49" fmla="*/ 27 h 83"/>
              <a:gd name="T50" fmla="*/ 67 w 98"/>
              <a:gd name="T51" fmla="*/ 37 h 83"/>
              <a:gd name="T52" fmla="*/ 55 w 98"/>
              <a:gd name="T53" fmla="*/ 49 h 83"/>
              <a:gd name="T54" fmla="*/ 77 w 98"/>
              <a:gd name="T55" fmla="*/ 69 h 83"/>
              <a:gd name="T56" fmla="*/ 77 w 98"/>
              <a:gd name="T57" fmla="*/ 69 h 83"/>
              <a:gd name="T58" fmla="*/ 96 w 98"/>
              <a:gd name="T59" fmla="*/ 37 h 83"/>
              <a:gd name="T60" fmla="*/ 89 w 98"/>
              <a:gd name="T61" fmla="*/ 44 h 83"/>
              <a:gd name="T62" fmla="*/ 84 w 98"/>
              <a:gd name="T63" fmla="*/ 44 h 83"/>
              <a:gd name="T64" fmla="*/ 83 w 98"/>
              <a:gd name="T65" fmla="*/ 42 h 83"/>
              <a:gd name="T66" fmla="*/ 82 w 98"/>
              <a:gd name="T67" fmla="*/ 38 h 83"/>
              <a:gd name="T68" fmla="*/ 80 w 98"/>
              <a:gd name="T69" fmla="*/ 34 h 83"/>
              <a:gd name="T70" fmla="*/ 72 w 98"/>
              <a:gd name="T71" fmla="*/ 32 h 83"/>
              <a:gd name="T72" fmla="*/ 69 w 98"/>
              <a:gd name="T73" fmla="*/ 34 h 83"/>
              <a:gd name="T74" fmla="*/ 60 w 98"/>
              <a:gd name="T75" fmla="*/ 25 h 83"/>
              <a:gd name="T76" fmla="*/ 61 w 98"/>
              <a:gd name="T77" fmla="*/ 24 h 83"/>
              <a:gd name="T78" fmla="*/ 63 w 98"/>
              <a:gd name="T79" fmla="*/ 22 h 83"/>
              <a:gd name="T80" fmla="*/ 62 w 98"/>
              <a:gd name="T81" fmla="*/ 16 h 83"/>
              <a:gd name="T82" fmla="*/ 43 w 98"/>
              <a:gd name="T83" fmla="*/ 8 h 83"/>
              <a:gd name="T84" fmla="*/ 43 w 98"/>
              <a:gd name="T85" fmla="*/ 6 h 83"/>
              <a:gd name="T86" fmla="*/ 78 w 98"/>
              <a:gd name="T87" fmla="*/ 13 h 83"/>
              <a:gd name="T88" fmla="*/ 84 w 98"/>
              <a:gd name="T89" fmla="*/ 20 h 83"/>
              <a:gd name="T90" fmla="*/ 87 w 98"/>
              <a:gd name="T91" fmla="*/ 28 h 83"/>
              <a:gd name="T92" fmla="*/ 90 w 98"/>
              <a:gd name="T93" fmla="*/ 30 h 83"/>
              <a:gd name="T94" fmla="*/ 95 w 98"/>
              <a:gd name="T95" fmla="*/ 30 h 83"/>
              <a:gd name="T96" fmla="*/ 96 w 98"/>
              <a:gd name="T97" fmla="*/ 32 h 83"/>
              <a:gd name="T98" fmla="*/ 96 w 98"/>
              <a:gd name="T99" fmla="*/ 37 h 83"/>
              <a:gd name="T100" fmla="*/ 74 w 98"/>
              <a:gd name="T101" fmla="*/ 71 h 83"/>
              <a:gd name="T102" fmla="*/ 68 w 98"/>
              <a:gd name="T103" fmla="*/ 71 h 83"/>
              <a:gd name="T104" fmla="*/ 68 w 98"/>
              <a:gd name="T105" fmla="*/ 77 h 83"/>
              <a:gd name="T106" fmla="*/ 74 w 98"/>
              <a:gd name="T107" fmla="*/ 78 h 83"/>
              <a:gd name="T108" fmla="*/ 74 w 98"/>
              <a:gd name="T109" fmla="*/ 71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98" h="83">
                <a:moveTo>
                  <a:pt x="77" y="69"/>
                </a:moveTo>
                <a:cubicBezTo>
                  <a:pt x="80" y="72"/>
                  <a:pt x="80" y="77"/>
                  <a:pt x="77" y="80"/>
                </a:cubicBezTo>
                <a:cubicBezTo>
                  <a:pt x="74" y="83"/>
                  <a:pt x="69" y="83"/>
                  <a:pt x="66" y="80"/>
                </a:cubicBezTo>
                <a:cubicBezTo>
                  <a:pt x="45" y="59"/>
                  <a:pt x="45" y="59"/>
                  <a:pt x="45" y="59"/>
                </a:cubicBezTo>
                <a:cubicBezTo>
                  <a:pt x="27" y="81"/>
                  <a:pt x="27" y="81"/>
                  <a:pt x="27" y="81"/>
                </a:cubicBezTo>
                <a:cubicBezTo>
                  <a:pt x="25" y="83"/>
                  <a:pt x="22" y="83"/>
                  <a:pt x="20" y="81"/>
                </a:cubicBezTo>
                <a:cubicBezTo>
                  <a:pt x="15" y="76"/>
                  <a:pt x="15" y="76"/>
                  <a:pt x="15" y="76"/>
                </a:cubicBezTo>
                <a:cubicBezTo>
                  <a:pt x="13" y="75"/>
                  <a:pt x="13" y="71"/>
                  <a:pt x="15" y="70"/>
                </a:cubicBezTo>
                <a:cubicBezTo>
                  <a:pt x="37" y="50"/>
                  <a:pt x="37" y="50"/>
                  <a:pt x="37" y="50"/>
                </a:cubicBezTo>
                <a:cubicBezTo>
                  <a:pt x="26" y="39"/>
                  <a:pt x="26" y="39"/>
                  <a:pt x="26" y="39"/>
                </a:cubicBezTo>
                <a:cubicBezTo>
                  <a:pt x="22" y="36"/>
                  <a:pt x="20" y="35"/>
                  <a:pt x="18" y="36"/>
                </a:cubicBezTo>
                <a:cubicBezTo>
                  <a:pt x="15" y="37"/>
                  <a:pt x="11" y="37"/>
                  <a:pt x="7" y="35"/>
                </a:cubicBezTo>
                <a:cubicBezTo>
                  <a:pt x="0" y="30"/>
                  <a:pt x="0" y="20"/>
                  <a:pt x="0" y="20"/>
                </a:cubicBezTo>
                <a:cubicBezTo>
                  <a:pt x="1" y="19"/>
                  <a:pt x="1" y="19"/>
                  <a:pt x="1" y="19"/>
                </a:cubicBezTo>
                <a:cubicBezTo>
                  <a:pt x="1" y="19"/>
                  <a:pt x="8" y="24"/>
                  <a:pt x="9" y="24"/>
                </a:cubicBezTo>
                <a:cubicBezTo>
                  <a:pt x="10" y="25"/>
                  <a:pt x="14" y="27"/>
                  <a:pt x="17" y="22"/>
                </a:cubicBezTo>
                <a:cubicBezTo>
                  <a:pt x="21" y="16"/>
                  <a:pt x="18" y="13"/>
                  <a:pt x="17" y="12"/>
                </a:cubicBezTo>
                <a:cubicBezTo>
                  <a:pt x="16" y="12"/>
                  <a:pt x="9" y="7"/>
                  <a:pt x="9" y="7"/>
                </a:cubicBezTo>
                <a:cubicBezTo>
                  <a:pt x="10" y="6"/>
                  <a:pt x="10" y="6"/>
                  <a:pt x="10" y="6"/>
                </a:cubicBezTo>
                <a:cubicBezTo>
                  <a:pt x="10" y="6"/>
                  <a:pt x="18" y="2"/>
                  <a:pt x="25" y="6"/>
                </a:cubicBezTo>
                <a:cubicBezTo>
                  <a:pt x="25" y="6"/>
                  <a:pt x="27" y="8"/>
                  <a:pt x="28" y="8"/>
                </a:cubicBezTo>
                <a:cubicBezTo>
                  <a:pt x="33" y="13"/>
                  <a:pt x="33" y="17"/>
                  <a:pt x="32" y="22"/>
                </a:cubicBezTo>
                <a:cubicBezTo>
                  <a:pt x="31" y="25"/>
                  <a:pt x="32" y="27"/>
                  <a:pt x="35" y="30"/>
                </a:cubicBezTo>
                <a:cubicBezTo>
                  <a:pt x="46" y="40"/>
                  <a:pt x="46" y="40"/>
                  <a:pt x="46" y="40"/>
                </a:cubicBezTo>
                <a:cubicBezTo>
                  <a:pt x="58" y="27"/>
                  <a:pt x="58" y="27"/>
                  <a:pt x="58" y="27"/>
                </a:cubicBezTo>
                <a:cubicBezTo>
                  <a:pt x="67" y="37"/>
                  <a:pt x="67" y="37"/>
                  <a:pt x="67" y="37"/>
                </a:cubicBezTo>
                <a:cubicBezTo>
                  <a:pt x="55" y="49"/>
                  <a:pt x="55" y="49"/>
                  <a:pt x="55" y="49"/>
                </a:cubicBezTo>
                <a:cubicBezTo>
                  <a:pt x="77" y="69"/>
                  <a:pt x="77" y="69"/>
                  <a:pt x="77" y="69"/>
                </a:cubicBezTo>
                <a:cubicBezTo>
                  <a:pt x="77" y="69"/>
                  <a:pt x="77" y="69"/>
                  <a:pt x="77" y="69"/>
                </a:cubicBezTo>
                <a:close/>
                <a:moveTo>
                  <a:pt x="96" y="37"/>
                </a:moveTo>
                <a:cubicBezTo>
                  <a:pt x="89" y="44"/>
                  <a:pt x="89" y="44"/>
                  <a:pt x="89" y="44"/>
                </a:cubicBezTo>
                <a:cubicBezTo>
                  <a:pt x="88" y="45"/>
                  <a:pt x="86" y="45"/>
                  <a:pt x="84" y="44"/>
                </a:cubicBezTo>
                <a:cubicBezTo>
                  <a:pt x="83" y="42"/>
                  <a:pt x="83" y="42"/>
                  <a:pt x="83" y="42"/>
                </a:cubicBezTo>
                <a:cubicBezTo>
                  <a:pt x="82" y="41"/>
                  <a:pt x="81" y="39"/>
                  <a:pt x="82" y="38"/>
                </a:cubicBezTo>
                <a:cubicBezTo>
                  <a:pt x="83" y="38"/>
                  <a:pt x="83" y="36"/>
                  <a:pt x="80" y="34"/>
                </a:cubicBezTo>
                <a:cubicBezTo>
                  <a:pt x="77" y="30"/>
                  <a:pt x="73" y="30"/>
                  <a:pt x="72" y="32"/>
                </a:cubicBezTo>
                <a:cubicBezTo>
                  <a:pt x="71" y="32"/>
                  <a:pt x="69" y="34"/>
                  <a:pt x="69" y="34"/>
                </a:cubicBezTo>
                <a:cubicBezTo>
                  <a:pt x="60" y="25"/>
                  <a:pt x="60" y="25"/>
                  <a:pt x="60" y="25"/>
                </a:cubicBezTo>
                <a:cubicBezTo>
                  <a:pt x="61" y="24"/>
                  <a:pt x="61" y="24"/>
                  <a:pt x="61" y="24"/>
                </a:cubicBezTo>
                <a:cubicBezTo>
                  <a:pt x="61" y="24"/>
                  <a:pt x="62" y="23"/>
                  <a:pt x="63" y="22"/>
                </a:cubicBezTo>
                <a:cubicBezTo>
                  <a:pt x="66" y="20"/>
                  <a:pt x="62" y="16"/>
                  <a:pt x="62" y="16"/>
                </a:cubicBezTo>
                <a:cubicBezTo>
                  <a:pt x="54" y="8"/>
                  <a:pt x="43" y="8"/>
                  <a:pt x="43" y="8"/>
                </a:cubicBezTo>
                <a:cubicBezTo>
                  <a:pt x="43" y="6"/>
                  <a:pt x="43" y="6"/>
                  <a:pt x="43" y="6"/>
                </a:cubicBezTo>
                <a:cubicBezTo>
                  <a:pt x="66" y="0"/>
                  <a:pt x="74" y="10"/>
                  <a:pt x="78" y="13"/>
                </a:cubicBezTo>
                <a:cubicBezTo>
                  <a:pt x="80" y="16"/>
                  <a:pt x="83" y="19"/>
                  <a:pt x="84" y="20"/>
                </a:cubicBezTo>
                <a:cubicBezTo>
                  <a:pt x="86" y="21"/>
                  <a:pt x="84" y="26"/>
                  <a:pt x="87" y="28"/>
                </a:cubicBezTo>
                <a:cubicBezTo>
                  <a:pt x="88" y="29"/>
                  <a:pt x="89" y="30"/>
                  <a:pt x="90" y="30"/>
                </a:cubicBezTo>
                <a:cubicBezTo>
                  <a:pt x="92" y="29"/>
                  <a:pt x="94" y="29"/>
                  <a:pt x="95" y="30"/>
                </a:cubicBezTo>
                <a:cubicBezTo>
                  <a:pt x="96" y="32"/>
                  <a:pt x="96" y="32"/>
                  <a:pt x="96" y="32"/>
                </a:cubicBezTo>
                <a:cubicBezTo>
                  <a:pt x="98" y="33"/>
                  <a:pt x="98" y="36"/>
                  <a:pt x="96" y="37"/>
                </a:cubicBezTo>
                <a:close/>
                <a:moveTo>
                  <a:pt x="74" y="71"/>
                </a:moveTo>
                <a:cubicBezTo>
                  <a:pt x="73" y="70"/>
                  <a:pt x="70" y="70"/>
                  <a:pt x="68" y="71"/>
                </a:cubicBezTo>
                <a:cubicBezTo>
                  <a:pt x="67" y="73"/>
                  <a:pt x="67" y="76"/>
                  <a:pt x="68" y="77"/>
                </a:cubicBezTo>
                <a:cubicBezTo>
                  <a:pt x="70" y="79"/>
                  <a:pt x="73" y="79"/>
                  <a:pt x="74" y="78"/>
                </a:cubicBezTo>
                <a:cubicBezTo>
                  <a:pt x="76" y="76"/>
                  <a:pt x="76" y="73"/>
                  <a:pt x="74" y="71"/>
                </a:cubicBezTo>
                <a:close/>
              </a:path>
            </a:pathLst>
          </a:custGeom>
          <a:solidFill>
            <a:srgbClr val="9A212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dirty="0"/>
          </a:p>
        </p:txBody>
      </p:sp>
      <p:sp>
        <p:nvSpPr>
          <p:cNvPr id="13" name="Freeform 13"/>
          <p:cNvSpPr>
            <a:spLocks noChangeAspect="1" noEditPoints="1"/>
          </p:cNvSpPr>
          <p:nvPr/>
        </p:nvSpPr>
        <p:spPr bwMode="auto">
          <a:xfrm>
            <a:off x="9954405" y="2001609"/>
            <a:ext cx="720000" cy="709863"/>
          </a:xfrm>
          <a:custGeom>
            <a:avLst/>
            <a:gdLst>
              <a:gd name="T0" fmla="*/ 0 w 78"/>
              <a:gd name="T1" fmla="*/ 29 h 77"/>
              <a:gd name="T2" fmla="*/ 3 w 78"/>
              <a:gd name="T3" fmla="*/ 14 h 77"/>
              <a:gd name="T4" fmla="*/ 14 w 78"/>
              <a:gd name="T5" fmla="*/ 4 h 77"/>
              <a:gd name="T6" fmla="*/ 29 w 78"/>
              <a:gd name="T7" fmla="*/ 0 h 77"/>
              <a:gd name="T8" fmla="*/ 43 w 78"/>
              <a:gd name="T9" fmla="*/ 4 h 77"/>
              <a:gd name="T10" fmla="*/ 54 w 78"/>
              <a:gd name="T11" fmla="*/ 14 h 77"/>
              <a:gd name="T12" fmla="*/ 58 w 78"/>
              <a:gd name="T13" fmla="*/ 29 h 77"/>
              <a:gd name="T14" fmla="*/ 54 w 78"/>
              <a:gd name="T15" fmla="*/ 43 h 77"/>
              <a:gd name="T16" fmla="*/ 75 w 78"/>
              <a:gd name="T17" fmla="*/ 64 h 77"/>
              <a:gd name="T18" fmla="*/ 78 w 78"/>
              <a:gd name="T19" fmla="*/ 69 h 77"/>
              <a:gd name="T20" fmla="*/ 77 w 78"/>
              <a:gd name="T21" fmla="*/ 72 h 77"/>
              <a:gd name="T22" fmla="*/ 75 w 78"/>
              <a:gd name="T23" fmla="*/ 75 h 77"/>
              <a:gd name="T24" fmla="*/ 73 w 78"/>
              <a:gd name="T25" fmla="*/ 77 h 77"/>
              <a:gd name="T26" fmla="*/ 70 w 78"/>
              <a:gd name="T27" fmla="*/ 77 h 77"/>
              <a:gd name="T28" fmla="*/ 64 w 78"/>
              <a:gd name="T29" fmla="*/ 75 h 77"/>
              <a:gd name="T30" fmla="*/ 43 w 78"/>
              <a:gd name="T31" fmla="*/ 54 h 77"/>
              <a:gd name="T32" fmla="*/ 29 w 78"/>
              <a:gd name="T33" fmla="*/ 58 h 77"/>
              <a:gd name="T34" fmla="*/ 14 w 78"/>
              <a:gd name="T35" fmla="*/ 54 h 77"/>
              <a:gd name="T36" fmla="*/ 3 w 78"/>
              <a:gd name="T37" fmla="*/ 44 h 77"/>
              <a:gd name="T38" fmla="*/ 0 w 78"/>
              <a:gd name="T39" fmla="*/ 29 h 77"/>
              <a:gd name="T40" fmla="*/ 7 w 78"/>
              <a:gd name="T41" fmla="*/ 29 h 77"/>
              <a:gd name="T42" fmla="*/ 9 w 78"/>
              <a:gd name="T43" fmla="*/ 37 h 77"/>
              <a:gd name="T44" fmla="*/ 13 w 78"/>
              <a:gd name="T45" fmla="*/ 44 h 77"/>
              <a:gd name="T46" fmla="*/ 21 w 78"/>
              <a:gd name="T47" fmla="*/ 48 h 77"/>
              <a:gd name="T48" fmla="*/ 29 w 78"/>
              <a:gd name="T49" fmla="*/ 50 h 77"/>
              <a:gd name="T50" fmla="*/ 34 w 78"/>
              <a:gd name="T51" fmla="*/ 49 h 77"/>
              <a:gd name="T52" fmla="*/ 39 w 78"/>
              <a:gd name="T53" fmla="*/ 47 h 77"/>
              <a:gd name="T54" fmla="*/ 44 w 78"/>
              <a:gd name="T55" fmla="*/ 44 h 77"/>
              <a:gd name="T56" fmla="*/ 47 w 78"/>
              <a:gd name="T57" fmla="*/ 39 h 77"/>
              <a:gd name="T58" fmla="*/ 49 w 78"/>
              <a:gd name="T59" fmla="*/ 34 h 77"/>
              <a:gd name="T60" fmla="*/ 50 w 78"/>
              <a:gd name="T61" fmla="*/ 29 h 77"/>
              <a:gd name="T62" fmla="*/ 48 w 78"/>
              <a:gd name="T63" fmla="*/ 21 h 77"/>
              <a:gd name="T64" fmla="*/ 44 w 78"/>
              <a:gd name="T65" fmla="*/ 14 h 77"/>
              <a:gd name="T66" fmla="*/ 37 w 78"/>
              <a:gd name="T67" fmla="*/ 9 h 77"/>
              <a:gd name="T68" fmla="*/ 29 w 78"/>
              <a:gd name="T69" fmla="*/ 8 h 77"/>
              <a:gd name="T70" fmla="*/ 21 w 78"/>
              <a:gd name="T71" fmla="*/ 9 h 77"/>
              <a:gd name="T72" fmla="*/ 13 w 78"/>
              <a:gd name="T73" fmla="*/ 14 h 77"/>
              <a:gd name="T74" fmla="*/ 9 w 78"/>
              <a:gd name="T75" fmla="*/ 21 h 77"/>
              <a:gd name="T76" fmla="*/ 7 w 78"/>
              <a:gd name="T77" fmla="*/ 29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78" h="77">
                <a:moveTo>
                  <a:pt x="0" y="29"/>
                </a:moveTo>
                <a:cubicBezTo>
                  <a:pt x="0" y="23"/>
                  <a:pt x="1" y="19"/>
                  <a:pt x="3" y="14"/>
                </a:cubicBezTo>
                <a:cubicBezTo>
                  <a:pt x="6" y="10"/>
                  <a:pt x="9" y="6"/>
                  <a:pt x="14" y="4"/>
                </a:cubicBezTo>
                <a:cubicBezTo>
                  <a:pt x="19" y="1"/>
                  <a:pt x="24" y="0"/>
                  <a:pt x="29" y="0"/>
                </a:cubicBezTo>
                <a:cubicBezTo>
                  <a:pt x="34" y="0"/>
                  <a:pt x="39" y="1"/>
                  <a:pt x="43" y="4"/>
                </a:cubicBezTo>
                <a:cubicBezTo>
                  <a:pt x="48" y="6"/>
                  <a:pt x="51" y="10"/>
                  <a:pt x="54" y="14"/>
                </a:cubicBezTo>
                <a:cubicBezTo>
                  <a:pt x="57" y="19"/>
                  <a:pt x="58" y="23"/>
                  <a:pt x="58" y="29"/>
                </a:cubicBezTo>
                <a:cubicBezTo>
                  <a:pt x="58" y="34"/>
                  <a:pt x="57" y="39"/>
                  <a:pt x="54" y="43"/>
                </a:cubicBezTo>
                <a:cubicBezTo>
                  <a:pt x="75" y="64"/>
                  <a:pt x="75" y="64"/>
                  <a:pt x="75" y="64"/>
                </a:cubicBezTo>
                <a:cubicBezTo>
                  <a:pt x="77" y="65"/>
                  <a:pt x="78" y="67"/>
                  <a:pt x="78" y="69"/>
                </a:cubicBezTo>
                <a:cubicBezTo>
                  <a:pt x="78" y="70"/>
                  <a:pt x="77" y="71"/>
                  <a:pt x="77" y="72"/>
                </a:cubicBezTo>
                <a:cubicBezTo>
                  <a:pt x="76" y="73"/>
                  <a:pt x="76" y="74"/>
                  <a:pt x="75" y="75"/>
                </a:cubicBezTo>
                <a:cubicBezTo>
                  <a:pt x="75" y="75"/>
                  <a:pt x="73" y="76"/>
                  <a:pt x="73" y="77"/>
                </a:cubicBezTo>
                <a:cubicBezTo>
                  <a:pt x="72" y="77"/>
                  <a:pt x="71" y="77"/>
                  <a:pt x="70" y="77"/>
                </a:cubicBezTo>
                <a:cubicBezTo>
                  <a:pt x="67" y="77"/>
                  <a:pt x="66" y="76"/>
                  <a:pt x="64" y="75"/>
                </a:cubicBezTo>
                <a:cubicBezTo>
                  <a:pt x="43" y="54"/>
                  <a:pt x="43" y="54"/>
                  <a:pt x="43" y="54"/>
                </a:cubicBezTo>
                <a:cubicBezTo>
                  <a:pt x="39" y="56"/>
                  <a:pt x="34" y="58"/>
                  <a:pt x="29" y="58"/>
                </a:cubicBezTo>
                <a:cubicBezTo>
                  <a:pt x="24" y="58"/>
                  <a:pt x="18" y="56"/>
                  <a:pt x="14" y="54"/>
                </a:cubicBezTo>
                <a:cubicBezTo>
                  <a:pt x="10" y="51"/>
                  <a:pt x="6" y="48"/>
                  <a:pt x="3" y="44"/>
                </a:cubicBezTo>
                <a:cubicBezTo>
                  <a:pt x="1" y="39"/>
                  <a:pt x="0" y="34"/>
                  <a:pt x="0" y="29"/>
                </a:cubicBezTo>
                <a:close/>
                <a:moveTo>
                  <a:pt x="7" y="29"/>
                </a:moveTo>
                <a:cubicBezTo>
                  <a:pt x="7" y="32"/>
                  <a:pt x="8" y="34"/>
                  <a:pt x="9" y="37"/>
                </a:cubicBezTo>
                <a:cubicBezTo>
                  <a:pt x="10" y="39"/>
                  <a:pt x="12" y="42"/>
                  <a:pt x="13" y="44"/>
                </a:cubicBezTo>
                <a:cubicBezTo>
                  <a:pt x="16" y="46"/>
                  <a:pt x="18" y="47"/>
                  <a:pt x="21" y="48"/>
                </a:cubicBezTo>
                <a:cubicBezTo>
                  <a:pt x="23" y="49"/>
                  <a:pt x="26" y="50"/>
                  <a:pt x="29" y="50"/>
                </a:cubicBezTo>
                <a:cubicBezTo>
                  <a:pt x="31" y="50"/>
                  <a:pt x="33" y="50"/>
                  <a:pt x="34" y="49"/>
                </a:cubicBezTo>
                <a:cubicBezTo>
                  <a:pt x="36" y="49"/>
                  <a:pt x="38" y="48"/>
                  <a:pt x="39" y="47"/>
                </a:cubicBezTo>
                <a:cubicBezTo>
                  <a:pt x="41" y="46"/>
                  <a:pt x="42" y="45"/>
                  <a:pt x="44" y="44"/>
                </a:cubicBezTo>
                <a:cubicBezTo>
                  <a:pt x="45" y="42"/>
                  <a:pt x="46" y="41"/>
                  <a:pt x="47" y="39"/>
                </a:cubicBezTo>
                <a:cubicBezTo>
                  <a:pt x="48" y="38"/>
                  <a:pt x="49" y="36"/>
                  <a:pt x="49" y="34"/>
                </a:cubicBezTo>
                <a:cubicBezTo>
                  <a:pt x="50" y="32"/>
                  <a:pt x="50" y="31"/>
                  <a:pt x="50" y="29"/>
                </a:cubicBezTo>
                <a:cubicBezTo>
                  <a:pt x="50" y="26"/>
                  <a:pt x="49" y="23"/>
                  <a:pt x="48" y="21"/>
                </a:cubicBezTo>
                <a:cubicBezTo>
                  <a:pt x="47" y="18"/>
                  <a:pt x="46" y="16"/>
                  <a:pt x="44" y="14"/>
                </a:cubicBezTo>
                <a:cubicBezTo>
                  <a:pt x="42" y="12"/>
                  <a:pt x="40" y="10"/>
                  <a:pt x="37" y="9"/>
                </a:cubicBezTo>
                <a:cubicBezTo>
                  <a:pt x="34" y="8"/>
                  <a:pt x="31" y="8"/>
                  <a:pt x="29" y="8"/>
                </a:cubicBezTo>
                <a:cubicBezTo>
                  <a:pt x="26" y="8"/>
                  <a:pt x="23" y="8"/>
                  <a:pt x="21" y="9"/>
                </a:cubicBezTo>
                <a:cubicBezTo>
                  <a:pt x="18" y="10"/>
                  <a:pt x="16" y="12"/>
                  <a:pt x="13" y="14"/>
                </a:cubicBezTo>
                <a:cubicBezTo>
                  <a:pt x="12" y="16"/>
                  <a:pt x="10" y="18"/>
                  <a:pt x="9" y="21"/>
                </a:cubicBezTo>
                <a:cubicBezTo>
                  <a:pt x="8" y="23"/>
                  <a:pt x="7" y="26"/>
                  <a:pt x="7" y="29"/>
                </a:cubicBezTo>
                <a:close/>
              </a:path>
            </a:pathLst>
          </a:custGeom>
          <a:solidFill>
            <a:srgbClr val="383838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011637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GEGENÜBERSTELLUNG CODE-FRAMEWORKS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21.11.2016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Andrea Breimayer, Markus Götz, Wendelin Herrmann </a:t>
            </a:r>
          </a:p>
        </p:txBody>
      </p:sp>
      <p:graphicFrame>
        <p:nvGraphicFramePr>
          <p:cNvPr id="11" name="Tabel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0788518"/>
              </p:ext>
            </p:extLst>
          </p:nvPr>
        </p:nvGraphicFramePr>
        <p:xfrm>
          <a:off x="290511" y="3960812"/>
          <a:ext cx="11063291" cy="222504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547689">
                  <a:extLst>
                    <a:ext uri="{9D8B030D-6E8A-4147-A177-3AD203B41FA5}">
                      <a16:colId xmlns="" xmlns:a16="http://schemas.microsoft.com/office/drawing/2014/main" val="2845849044"/>
                    </a:ext>
                  </a:extLst>
                </a:gridCol>
                <a:gridCol w="3459874">
                  <a:extLst>
                    <a:ext uri="{9D8B030D-6E8A-4147-A177-3AD203B41FA5}">
                      <a16:colId xmlns="" xmlns:a16="http://schemas.microsoft.com/office/drawing/2014/main" val="4015156089"/>
                    </a:ext>
                  </a:extLst>
                </a:gridCol>
                <a:gridCol w="3527864">
                  <a:extLst>
                    <a:ext uri="{9D8B030D-6E8A-4147-A177-3AD203B41FA5}">
                      <a16:colId xmlns="" xmlns:a16="http://schemas.microsoft.com/office/drawing/2014/main" val="1353982586"/>
                    </a:ext>
                  </a:extLst>
                </a:gridCol>
                <a:gridCol w="3527864">
                  <a:extLst>
                    <a:ext uri="{9D8B030D-6E8A-4147-A177-3AD203B41FA5}">
                      <a16:colId xmlns="" xmlns:a16="http://schemas.microsoft.com/office/drawing/2014/main" val="3172607322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solidFill>
                            <a:schemeClr val="bg1"/>
                          </a:solidFill>
                        </a:rPr>
                        <a:t>+ +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Wird</a:t>
                      </a:r>
                      <a:r>
                        <a:rPr lang="de-DE" baseline="0" dirty="0">
                          <a:solidFill>
                            <a:schemeClr val="bg1"/>
                          </a:solidFill>
                        </a:rPr>
                        <a:t> von Google Charts benötigt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8931223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solidFill>
                            <a:schemeClr val="bg1"/>
                          </a:solidFill>
                        </a:rPr>
                        <a:t>+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aseline="0" dirty="0">
                          <a:solidFill>
                            <a:schemeClr val="bg1"/>
                          </a:solidFill>
                        </a:rPr>
                        <a:t>Funktionalität ähnelt  </a:t>
                      </a:r>
                      <a:r>
                        <a:rPr lang="de-DE" baseline="0" dirty="0" err="1">
                          <a:solidFill>
                            <a:schemeClr val="bg1"/>
                          </a:solidFill>
                        </a:rPr>
                        <a:t>j</a:t>
                      </a:r>
                      <a:r>
                        <a:rPr lang="de-DE" baseline="0" dirty="0" err="1" smtClean="0">
                          <a:solidFill>
                            <a:schemeClr val="bg1"/>
                          </a:solidFill>
                        </a:rPr>
                        <a:t>Query</a:t>
                      </a:r>
                      <a:endParaRPr lang="de-DE" baseline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Weltweit verbreitetstes JS</a:t>
                      </a:r>
                      <a:r>
                        <a:rPr lang="de-DE" baseline="0" dirty="0">
                          <a:solidFill>
                            <a:schemeClr val="bg1"/>
                          </a:solidFill>
                        </a:rPr>
                        <a:t> Framework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Für End </a:t>
                      </a:r>
                      <a:r>
                        <a:rPr lang="de-DE" dirty="0" err="1">
                          <a:solidFill>
                            <a:schemeClr val="bg1"/>
                          </a:solidFill>
                        </a:rPr>
                        <a:t>to</a:t>
                      </a:r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 End Anwendungen  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085414842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rgbClr val="3939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3939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3939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39393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50721569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solidFill>
                            <a:schemeClr val="bg1"/>
                          </a:solidFill>
                        </a:rPr>
                        <a:t>-</a:t>
                      </a:r>
                      <a:endParaRPr lang="de-DE" sz="1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Rendert direkt im Client</a:t>
                      </a: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In Verbindung mit</a:t>
                      </a:r>
                      <a:r>
                        <a:rPr lang="de-DE" baseline="0" dirty="0">
                          <a:solidFill>
                            <a:schemeClr val="bg1"/>
                          </a:solidFill>
                        </a:rPr>
                        <a:t> node.js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137218495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solidFill>
                            <a:schemeClr val="bg1"/>
                          </a:solidFill>
                        </a:rPr>
                        <a:t>- -</a:t>
                      </a: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de-DE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enötigt </a:t>
                      </a:r>
                      <a:r>
                        <a:rPr lang="de-DE" sz="18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auf Clientseite </a:t>
                      </a:r>
                      <a:r>
                        <a:rPr lang="de-DE" sz="1800" kern="1200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j</a:t>
                      </a:r>
                      <a:r>
                        <a:rPr lang="de-DE" sz="180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Query</a:t>
                      </a:r>
                      <a:endParaRPr lang="de-DE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141821629"/>
                  </a:ext>
                </a:extLst>
              </a:tr>
            </a:tbl>
          </a:graphicData>
        </a:graphic>
      </p:graphicFrame>
      <p:pic>
        <p:nvPicPr>
          <p:cNvPr id="12" name="Grafik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1887" y="1690688"/>
            <a:ext cx="2064803" cy="2062606"/>
          </a:xfrm>
          <a:prstGeom prst="rect">
            <a:avLst/>
          </a:prstGeom>
        </p:spPr>
      </p:pic>
      <p:pic>
        <p:nvPicPr>
          <p:cNvPr id="13" name="Picture 2" descr="http://precision-software.com/wp-content/uploads/2014/04/jQurery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4602" y="1772792"/>
            <a:ext cx="1720868" cy="1720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https://d14xs1qewsqjcd.cloudfront.net/assets/og-image-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1560419"/>
            <a:ext cx="2296634" cy="2296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3306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Fazit</a:t>
            </a:r>
            <a:endParaRPr lang="en-US" dirty="0"/>
          </a:p>
        </p:txBody>
      </p:sp>
      <p:sp>
        <p:nvSpPr>
          <p:cNvPr id="7" name="Textplatzhalt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21.11.2016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Andrea Breimayer, Markus Götz, Wendelin Herrmann </a:t>
            </a:r>
          </a:p>
        </p:txBody>
      </p:sp>
    </p:spTree>
    <p:extLst>
      <p:ext uri="{BB962C8B-B14F-4D97-AF65-F5344CB8AC3E}">
        <p14:creationId xmlns:p14="http://schemas.microsoft.com/office/powerpoint/2010/main" val="340627847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VORSCHLAG ZUR UMSETZUNG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Hangouts</a:t>
            </a:r>
            <a:r>
              <a:rPr lang="de-DE" dirty="0"/>
              <a:t> Applikation mit Landingpage</a:t>
            </a:r>
          </a:p>
          <a:p>
            <a:r>
              <a:rPr lang="de-DE" dirty="0"/>
              <a:t>Code-Framework: JavaScript mit </a:t>
            </a:r>
            <a:r>
              <a:rPr lang="de-DE" dirty="0" err="1"/>
              <a:t>jQuery</a:t>
            </a:r>
            <a:endParaRPr lang="de-DE" dirty="0"/>
          </a:p>
          <a:p>
            <a:r>
              <a:rPr lang="de-DE" dirty="0"/>
              <a:t>GUI-Framework: Google </a:t>
            </a:r>
            <a:r>
              <a:rPr lang="de-DE" dirty="0" smtClean="0"/>
              <a:t>Charts / selbst geschrieben</a:t>
            </a:r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21.11.2016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Andrea Breimayer, Markus Götz, Wendelin Herrmann </a:t>
            </a:r>
          </a:p>
        </p:txBody>
      </p:sp>
    </p:spTree>
    <p:extLst>
      <p:ext uri="{BB962C8B-B14F-4D97-AF65-F5344CB8AC3E}">
        <p14:creationId xmlns:p14="http://schemas.microsoft.com/office/powerpoint/2010/main" val="364936836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AUSBLICK FÜR DAS WEITERE SEMESTER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21.11.2016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Florian Blessing, Lisa Böhler, Andrea </a:t>
            </a:r>
            <a:r>
              <a:rPr lang="de-DE" dirty="0" err="1"/>
              <a:t>Breimayer</a:t>
            </a:r>
            <a:r>
              <a:rPr lang="de-DE" dirty="0"/>
              <a:t>, Markus Götz, Wendelin Herrmann </a:t>
            </a:r>
          </a:p>
        </p:txBody>
      </p:sp>
      <p:pic>
        <p:nvPicPr>
          <p:cNvPr id="10" name="Inhaltsplatzhalter 9">
            <a:hlinkClick r:id="rId3"/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674"/>
          <a:stretch/>
        </p:blipFill>
        <p:spPr>
          <a:xfrm>
            <a:off x="3786187" y="2471711"/>
            <a:ext cx="4619625" cy="2226414"/>
          </a:xfrm>
        </p:spPr>
      </p:pic>
    </p:spTree>
    <p:extLst>
      <p:ext uri="{BB962C8B-B14F-4D97-AF65-F5344CB8AC3E}">
        <p14:creationId xmlns:p14="http://schemas.microsoft.com/office/powerpoint/2010/main" val="211509715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VIELEN DANK!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676275" y="3602038"/>
            <a:ext cx="10839450" cy="1655762"/>
          </a:xfrm>
        </p:spPr>
        <p:txBody>
          <a:bodyPr/>
          <a:lstStyle/>
          <a:p>
            <a:r>
              <a:rPr lang="de-DE" dirty="0"/>
              <a:t>Gruppe 5 „User Experience“</a:t>
            </a:r>
          </a:p>
          <a:p>
            <a:r>
              <a:rPr lang="de-DE" dirty="0"/>
              <a:t>Florian Blessing, Lisa Böhler, Andrea </a:t>
            </a:r>
            <a:r>
              <a:rPr lang="de-DE" dirty="0" err="1"/>
              <a:t>Breimayer</a:t>
            </a:r>
            <a:r>
              <a:rPr lang="de-DE" dirty="0"/>
              <a:t>, Markus Götz, Wendelin Herrmann 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61806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PROJEKTORGANISATION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Agiles Vorgehen: </a:t>
            </a:r>
          </a:p>
          <a:p>
            <a:r>
              <a:rPr lang="de-DE" dirty="0"/>
              <a:t>Definition der Ziele zum ersten Meilenstein (21.11.)</a:t>
            </a:r>
          </a:p>
          <a:p>
            <a:r>
              <a:rPr lang="de-DE" dirty="0"/>
              <a:t>„</a:t>
            </a:r>
            <a:r>
              <a:rPr lang="de-DE" dirty="0" err="1"/>
              <a:t>Weekly</a:t>
            </a:r>
            <a:r>
              <a:rPr lang="de-DE" dirty="0"/>
              <a:t>“ Sprints mit Aufgabenpaketen</a:t>
            </a:r>
          </a:p>
          <a:p>
            <a:r>
              <a:rPr lang="de-DE" dirty="0"/>
              <a:t>Aufgabenverteilungen in technische und grafische Anforderungen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21.11.2016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Andrea Breimayer, Markus Götz, Wendelin Herrmann </a:t>
            </a:r>
          </a:p>
        </p:txBody>
      </p:sp>
    </p:spTree>
    <p:extLst>
      <p:ext uri="{BB962C8B-B14F-4D97-AF65-F5344CB8AC3E}">
        <p14:creationId xmlns:p14="http://schemas.microsoft.com/office/powerpoint/2010/main" val="22823094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Anforderungsanalyse</a:t>
            </a:r>
            <a:endParaRPr lang="en-US" dirty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21.11.2016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Andrea Breimayer, Markus Götz, Wendelin Herrmann </a:t>
            </a:r>
          </a:p>
        </p:txBody>
      </p:sp>
    </p:spTree>
    <p:extLst>
      <p:ext uri="{BB962C8B-B14F-4D97-AF65-F5344CB8AC3E}">
        <p14:creationId xmlns:p14="http://schemas.microsoft.com/office/powerpoint/2010/main" val="35096146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USER EXPERIENCE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de-DE" sz="3600" dirty="0"/>
              <a:t>ISO 9241-210: </a:t>
            </a:r>
          </a:p>
          <a:p>
            <a:pPr marL="0" indent="0">
              <a:buNone/>
            </a:pPr>
            <a:r>
              <a:rPr lang="de-DE" sz="3600" dirty="0"/>
              <a:t>„all </a:t>
            </a:r>
            <a:r>
              <a:rPr lang="de-DE" sz="3600" dirty="0" err="1"/>
              <a:t>aspects</a:t>
            </a:r>
            <a:r>
              <a:rPr lang="de-DE" sz="3600" dirty="0"/>
              <a:t> </a:t>
            </a:r>
            <a:r>
              <a:rPr lang="de-DE" sz="3600" dirty="0" err="1"/>
              <a:t>of</a:t>
            </a:r>
            <a:r>
              <a:rPr lang="de-DE" sz="3600" dirty="0"/>
              <a:t> </a:t>
            </a:r>
            <a:r>
              <a:rPr lang="de-DE" sz="3600" dirty="0" err="1"/>
              <a:t>the</a:t>
            </a:r>
            <a:r>
              <a:rPr lang="de-DE" sz="3600" dirty="0"/>
              <a:t> </a:t>
            </a:r>
            <a:r>
              <a:rPr lang="de-DE" sz="3600" dirty="0" err="1"/>
              <a:t>user’s</a:t>
            </a:r>
            <a:r>
              <a:rPr lang="de-DE" sz="3600" dirty="0"/>
              <a:t> </a:t>
            </a:r>
            <a:r>
              <a:rPr lang="de-DE" sz="3600" dirty="0" err="1"/>
              <a:t>experience</a:t>
            </a:r>
            <a:r>
              <a:rPr lang="de-DE" sz="3600" dirty="0"/>
              <a:t> </a:t>
            </a:r>
            <a:r>
              <a:rPr lang="de-DE" sz="3600" dirty="0" err="1"/>
              <a:t>when</a:t>
            </a:r>
            <a:r>
              <a:rPr lang="de-DE" sz="3600" dirty="0"/>
              <a:t> </a:t>
            </a:r>
            <a:r>
              <a:rPr lang="de-DE" sz="3600" dirty="0" err="1"/>
              <a:t>interacting</a:t>
            </a:r>
            <a:r>
              <a:rPr lang="de-DE" sz="3600" dirty="0"/>
              <a:t> </a:t>
            </a:r>
            <a:r>
              <a:rPr lang="de-DE" sz="3600" dirty="0" err="1"/>
              <a:t>with</a:t>
            </a:r>
            <a:r>
              <a:rPr lang="de-DE" sz="3600" dirty="0"/>
              <a:t> </a:t>
            </a:r>
            <a:r>
              <a:rPr lang="de-DE" sz="3600" dirty="0" err="1"/>
              <a:t>the</a:t>
            </a:r>
            <a:r>
              <a:rPr lang="de-DE" sz="3600" dirty="0"/>
              <a:t> </a:t>
            </a:r>
            <a:r>
              <a:rPr lang="de-DE" sz="3600" dirty="0" err="1"/>
              <a:t>product</a:t>
            </a:r>
            <a:r>
              <a:rPr lang="de-DE" sz="3600" dirty="0"/>
              <a:t>, </a:t>
            </a:r>
            <a:r>
              <a:rPr lang="de-DE" sz="3600" dirty="0" err="1"/>
              <a:t>service</a:t>
            </a:r>
            <a:r>
              <a:rPr lang="de-DE" sz="3600" dirty="0"/>
              <a:t>, </a:t>
            </a:r>
            <a:r>
              <a:rPr lang="de-DE" sz="3600" dirty="0" err="1"/>
              <a:t>environment</a:t>
            </a:r>
            <a:r>
              <a:rPr lang="de-DE" sz="3600" dirty="0"/>
              <a:t> </a:t>
            </a:r>
            <a:r>
              <a:rPr lang="de-DE" sz="3600" dirty="0" err="1"/>
              <a:t>or</a:t>
            </a:r>
            <a:r>
              <a:rPr lang="de-DE" sz="3600" dirty="0"/>
              <a:t> </a:t>
            </a:r>
            <a:r>
              <a:rPr lang="de-DE" sz="3600" dirty="0" err="1"/>
              <a:t>facility</a:t>
            </a:r>
            <a:r>
              <a:rPr lang="de-DE" sz="3600" dirty="0"/>
              <a:t>. [...] </a:t>
            </a:r>
            <a:r>
              <a:rPr lang="de-DE" sz="3600" dirty="0" err="1"/>
              <a:t>It</a:t>
            </a:r>
            <a:r>
              <a:rPr lang="de-DE" sz="3600" dirty="0"/>
              <a:t> </a:t>
            </a:r>
            <a:r>
              <a:rPr lang="de-DE" sz="3600" dirty="0" err="1"/>
              <a:t>includes</a:t>
            </a:r>
            <a:r>
              <a:rPr lang="de-DE" sz="3600" dirty="0"/>
              <a:t> all </a:t>
            </a:r>
            <a:r>
              <a:rPr lang="de-DE" sz="3600" dirty="0" err="1"/>
              <a:t>aspects</a:t>
            </a:r>
            <a:r>
              <a:rPr lang="de-DE" sz="3600" dirty="0"/>
              <a:t> </a:t>
            </a:r>
            <a:r>
              <a:rPr lang="de-DE" sz="3600" dirty="0" err="1"/>
              <a:t>of</a:t>
            </a:r>
            <a:r>
              <a:rPr lang="de-DE" sz="3600" dirty="0"/>
              <a:t> </a:t>
            </a:r>
            <a:r>
              <a:rPr lang="de-DE" sz="3600" dirty="0" err="1"/>
              <a:t>usability</a:t>
            </a:r>
            <a:r>
              <a:rPr lang="de-DE" sz="3600" dirty="0"/>
              <a:t> </a:t>
            </a:r>
            <a:r>
              <a:rPr lang="de-DE" sz="3600" dirty="0" err="1"/>
              <a:t>and</a:t>
            </a:r>
            <a:r>
              <a:rPr lang="de-DE" sz="3600" dirty="0"/>
              <a:t> </a:t>
            </a:r>
            <a:r>
              <a:rPr lang="de-DE" sz="3600" dirty="0" err="1"/>
              <a:t>desirability</a:t>
            </a:r>
            <a:r>
              <a:rPr lang="de-DE" sz="3600" dirty="0"/>
              <a:t> </a:t>
            </a:r>
            <a:r>
              <a:rPr lang="de-DE" sz="3600" dirty="0" err="1"/>
              <a:t>of</a:t>
            </a:r>
            <a:r>
              <a:rPr lang="de-DE" sz="3600" dirty="0"/>
              <a:t> a </a:t>
            </a:r>
            <a:r>
              <a:rPr lang="de-DE" sz="3600" dirty="0" err="1"/>
              <a:t>product</a:t>
            </a:r>
            <a:r>
              <a:rPr lang="de-DE" sz="3600" dirty="0"/>
              <a:t>, </a:t>
            </a:r>
            <a:r>
              <a:rPr lang="de-DE" sz="3600" dirty="0" err="1"/>
              <a:t>system</a:t>
            </a:r>
            <a:r>
              <a:rPr lang="de-DE" sz="3600" dirty="0"/>
              <a:t> </a:t>
            </a:r>
            <a:r>
              <a:rPr lang="de-DE" sz="3600" dirty="0" err="1"/>
              <a:t>or</a:t>
            </a:r>
            <a:r>
              <a:rPr lang="de-DE" sz="3600" dirty="0"/>
              <a:t> </a:t>
            </a:r>
            <a:r>
              <a:rPr lang="de-DE" sz="3600" dirty="0" err="1"/>
              <a:t>service</a:t>
            </a:r>
            <a:r>
              <a:rPr lang="de-DE" sz="3600" dirty="0"/>
              <a:t> </a:t>
            </a:r>
            <a:r>
              <a:rPr lang="de-DE" sz="3600" dirty="0" err="1"/>
              <a:t>from</a:t>
            </a:r>
            <a:r>
              <a:rPr lang="de-DE" sz="3600" dirty="0"/>
              <a:t> </a:t>
            </a:r>
            <a:r>
              <a:rPr lang="de-DE" sz="3600" dirty="0" err="1"/>
              <a:t>the</a:t>
            </a:r>
            <a:r>
              <a:rPr lang="de-DE" sz="3600" dirty="0"/>
              <a:t> </a:t>
            </a:r>
            <a:r>
              <a:rPr lang="de-DE" sz="3600" dirty="0" err="1"/>
              <a:t>user’s</a:t>
            </a:r>
            <a:r>
              <a:rPr lang="de-DE" sz="3600" dirty="0"/>
              <a:t> </a:t>
            </a:r>
            <a:r>
              <a:rPr lang="de-DE" sz="3600" dirty="0" err="1"/>
              <a:t>perspective</a:t>
            </a:r>
            <a:r>
              <a:rPr lang="de-DE" sz="3600" dirty="0"/>
              <a:t>”.</a:t>
            </a:r>
          </a:p>
          <a:p>
            <a:pPr marL="0" indent="0">
              <a:buNone/>
            </a:pPr>
            <a:endParaRPr lang="de-DE" sz="3600" dirty="0"/>
          </a:p>
          <a:p>
            <a:pPr marL="0" indent="0">
              <a:buNone/>
            </a:pPr>
            <a:endParaRPr lang="de-DE" sz="3600" dirty="0"/>
          </a:p>
          <a:p>
            <a:pPr marL="0" indent="0">
              <a:buNone/>
            </a:pPr>
            <a:r>
              <a:rPr lang="de-DE" sz="3600" dirty="0"/>
              <a:t>Charakteristiken: Ganzheitlich, Subjektiv und Positiv.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marL="0" indent="0">
              <a:buNone/>
            </a:pPr>
            <a:r>
              <a:rPr lang="de-DE" sz="2300" dirty="0"/>
              <a:t>Quelle: </a:t>
            </a:r>
            <a:r>
              <a:rPr lang="de-DE" sz="2300" dirty="0" err="1"/>
              <a:t>Hassenzahl</a:t>
            </a:r>
            <a:r>
              <a:rPr lang="de-DE" sz="2300" dirty="0"/>
              <a:t>, Burmester und Koller (2008) - “Der User Experience auf der Spur”</a:t>
            </a:r>
          </a:p>
        </p:txBody>
      </p:sp>
    </p:spTree>
    <p:extLst>
      <p:ext uri="{BB962C8B-B14F-4D97-AF65-F5344CB8AC3E}">
        <p14:creationId xmlns:p14="http://schemas.microsoft.com/office/powerpoint/2010/main" val="29222971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GRUNDLEGENDE ANSÄTZE I </a:t>
            </a:r>
          </a:p>
        </p:txBody>
      </p:sp>
      <p:pic>
        <p:nvPicPr>
          <p:cNvPr id="3" name="Inhaltsplatzhalt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7970" y="1690688"/>
            <a:ext cx="7166530" cy="4215606"/>
          </a:xfrm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21.11.2016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Andrea Breimayer, Markus Götz, Wendelin Herrmann </a:t>
            </a:r>
          </a:p>
        </p:txBody>
      </p:sp>
    </p:spTree>
    <p:extLst>
      <p:ext uri="{BB962C8B-B14F-4D97-AF65-F5344CB8AC3E}">
        <p14:creationId xmlns:p14="http://schemas.microsoft.com/office/powerpoint/2010/main" val="19417313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GRUNDLEGENDE ANSÄTZE II </a:t>
            </a:r>
          </a:p>
        </p:txBody>
      </p:sp>
      <p:pic>
        <p:nvPicPr>
          <p:cNvPr id="6" name="Inhaltsplatzhalt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7970" y="1690688"/>
            <a:ext cx="7166530" cy="4215606"/>
          </a:xfrm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21.11.2016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Andrea Breimayer, Markus Götz, Wendelin Herrmann </a:t>
            </a:r>
          </a:p>
        </p:txBody>
      </p:sp>
    </p:spTree>
    <p:extLst>
      <p:ext uri="{BB962C8B-B14F-4D97-AF65-F5344CB8AC3E}">
        <p14:creationId xmlns:p14="http://schemas.microsoft.com/office/powerpoint/2010/main" val="619530878"/>
      </p:ext>
    </p:extLst>
  </p:cSld>
  <p:clrMapOvr>
    <a:masterClrMapping/>
  </p:clrMapOvr>
</p:sld>
</file>

<file path=ppt/theme/theme1.xml><?xml version="1.0" encoding="utf-8"?>
<a:theme xmlns:a="http://schemas.openxmlformats.org/drawingml/2006/main" name="Ohne Agend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Grundlage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Anforderungsanalys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Verfolgte Ansätz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Fazi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1855</Words>
  <Application>Microsoft Office PowerPoint</Application>
  <PresentationFormat>Breitbild</PresentationFormat>
  <Paragraphs>377</Paragraphs>
  <Slides>44</Slides>
  <Notes>24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5</vt:i4>
      </vt:variant>
      <vt:variant>
        <vt:lpstr>Folientitel</vt:lpstr>
      </vt:variant>
      <vt:variant>
        <vt:i4>44</vt:i4>
      </vt:variant>
    </vt:vector>
  </HeadingPairs>
  <TitlesOfParts>
    <vt:vector size="53" baseType="lpstr">
      <vt:lpstr>Arial</vt:lpstr>
      <vt:lpstr>Calibri</vt:lpstr>
      <vt:lpstr>Calibri Light</vt:lpstr>
      <vt:lpstr>Wingdings</vt:lpstr>
      <vt:lpstr>Ohne Agenda</vt:lpstr>
      <vt:lpstr>Grundlagen</vt:lpstr>
      <vt:lpstr>Anforderungsanalyse</vt:lpstr>
      <vt:lpstr>Verfolgte Ansätze</vt:lpstr>
      <vt:lpstr>Fazit</vt:lpstr>
      <vt:lpstr>Challenge „User Experience“</vt:lpstr>
      <vt:lpstr>AGENDA</vt:lpstr>
      <vt:lpstr>AUSGANGSLAGE</vt:lpstr>
      <vt:lpstr>VERFOLGTE FRAGESTELLUGNEN </vt:lpstr>
      <vt:lpstr>PROJEKTORGANISATION</vt:lpstr>
      <vt:lpstr>Anforderungsanalyse</vt:lpstr>
      <vt:lpstr>USER EXPERIENCE</vt:lpstr>
      <vt:lpstr>GRUNDLEGENDE ANSÄTZE I </vt:lpstr>
      <vt:lpstr>GRUNDLEGENDE ANSÄTZE II </vt:lpstr>
      <vt:lpstr>GRUNDLEGENDE ANSÄTZE III </vt:lpstr>
      <vt:lpstr>GEGENÜBERSTELLUNG ANSÄTZE</vt:lpstr>
      <vt:lpstr>HANGOUTS-APP ANSATZ</vt:lpstr>
      <vt:lpstr>ANFORDERUNGSKATALOG</vt:lpstr>
      <vt:lpstr>KRITISCHE ANFORDERUNGEN</vt:lpstr>
      <vt:lpstr>Verfolgte Ansätze</vt:lpstr>
      <vt:lpstr>VISUALISIERUNGKONZEPT I - KONVENTIONELL</vt:lpstr>
      <vt:lpstr>VISUALISIERUNGKONZEPT I - KONVENTIONELL</vt:lpstr>
      <vt:lpstr>VISUALISIERUNGKONZEPT I - KONVENTIONELL</vt:lpstr>
      <vt:lpstr>VISUALISIERUNGKONZEPT I - KONVENTIONELL</vt:lpstr>
      <vt:lpstr>VISUALISIERUNGKONZEPT II – MIND MAP</vt:lpstr>
      <vt:lpstr>VISUALISIERUNGKONZEPT II – MIND MAP</vt:lpstr>
      <vt:lpstr>VISUALISIERUNGKONZEPT II – MIND MAP</vt:lpstr>
      <vt:lpstr>VISUALISIERUNGKONZEPT III - PYRAMIDE</vt:lpstr>
      <vt:lpstr>VISUALISIERUNGKONZEPT III - PYRAMIDE</vt:lpstr>
      <vt:lpstr>VISUALISIERUNGKONZEPT III - PYRAMIDE</vt:lpstr>
      <vt:lpstr>VISUALISIERUNGKONZEPT III - PYRAMIDE</vt:lpstr>
      <vt:lpstr>VISUALISIERUNGKONZEPT III - PYRAMIDE</vt:lpstr>
      <vt:lpstr>VISUALISIERUNGKONZEPT III - PYRAMIDE</vt:lpstr>
      <vt:lpstr>VISUALISIERUNGKONZEPT III - PYRAMIDE</vt:lpstr>
      <vt:lpstr>VISUALISIERUNGKONZEPT IV - LITFASSSÄULE</vt:lpstr>
      <vt:lpstr>VISUALISIERUNGKONZEPT IV - LITFASSSÄULE</vt:lpstr>
      <vt:lpstr>VISUALISIERUNGKONZEPT IV - LITFASSSÄULE</vt:lpstr>
      <vt:lpstr>ERFORDERNISSE RELEVANZ-SYSTEM</vt:lpstr>
      <vt:lpstr>GWT – JAVASCRIPT</vt:lpstr>
      <vt:lpstr>TECHNOLOGIE STACK</vt:lpstr>
      <vt:lpstr>GEGENÜBERSTELLUNG TECHNOLOGIEN</vt:lpstr>
      <vt:lpstr>GUI-FRAMEWORKS</vt:lpstr>
      <vt:lpstr>GEGENÜBERSTELLUNG GUI-FRAMEWORKS</vt:lpstr>
      <vt:lpstr>CODE-FRAMEWORKS</vt:lpstr>
      <vt:lpstr>GEGENÜBERSTELLUNG CODE-FRAMEWORKS</vt:lpstr>
      <vt:lpstr>Fazit</vt:lpstr>
      <vt:lpstr>VORSCHLAG ZUR UMSETZUNG</vt:lpstr>
      <vt:lpstr>AUSBLICK FÜR DAS WEITERE SEMESTER</vt:lpstr>
      <vt:lpstr>VIELEN DANK!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Wendelin Herrmann</dc:creator>
  <cp:lastModifiedBy>Lisa</cp:lastModifiedBy>
  <cp:revision>75</cp:revision>
  <dcterms:created xsi:type="dcterms:W3CDTF">2016-11-14T16:17:16Z</dcterms:created>
  <dcterms:modified xsi:type="dcterms:W3CDTF">2016-11-21T15:24:22Z</dcterms:modified>
</cp:coreProperties>
</file>