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</p:sldMasterIdLst>
  <p:notesMasterIdLst>
    <p:notesMasterId r:id="rId25"/>
  </p:notesMasterIdLst>
  <p:handoutMasterIdLst>
    <p:handoutMasterId r:id="rId26"/>
  </p:handoutMasterIdLst>
  <p:sldIdLst>
    <p:sldId id="293" r:id="rId6"/>
    <p:sldId id="306" r:id="rId7"/>
    <p:sldId id="307" r:id="rId8"/>
    <p:sldId id="310" r:id="rId9"/>
    <p:sldId id="311" r:id="rId10"/>
    <p:sldId id="308" r:id="rId11"/>
    <p:sldId id="312" r:id="rId12"/>
    <p:sldId id="313" r:id="rId13"/>
    <p:sldId id="309" r:id="rId14"/>
    <p:sldId id="314" r:id="rId15"/>
    <p:sldId id="318" r:id="rId16"/>
    <p:sldId id="315" r:id="rId17"/>
    <p:sldId id="319" r:id="rId18"/>
    <p:sldId id="320" r:id="rId19"/>
    <p:sldId id="321" r:id="rId20"/>
    <p:sldId id="322" r:id="rId21"/>
    <p:sldId id="323" r:id="rId22"/>
    <p:sldId id="324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2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917"/>
    <a:srgbClr val="9A2120"/>
    <a:srgbClr val="E7E6E6"/>
    <a:srgbClr val="A6A6A6"/>
    <a:srgbClr val="3E3E3E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1673" autoAdjust="0"/>
  </p:normalViewPr>
  <p:slideViewPr>
    <p:cSldViewPr snapToGrid="0">
      <p:cViewPr varScale="1">
        <p:scale>
          <a:sx n="90" d="100"/>
          <a:sy n="90" d="100"/>
        </p:scale>
        <p:origin x="121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2" destOrd="0" parTransId="{C70193BE-8D38-4C88-8023-5ECBBA60061F}" sibTransId="{0D639B99-DF7C-4EE8-BB33-94D79B8695A4}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18842EAF-2AF1-4982-9C99-28EA286B38EB}" type="presParOf" srcId="{364A076C-A699-46C5-9AEC-AB4BCAB43E30}" destId="{0B9EDCF6-A386-4969-BCE7-DF6F75AF55A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Agenda 4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2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3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3572" y="0"/>
          <a:ext cx="435216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 ins Gesamtsystem</a:t>
          </a:r>
        </a:p>
      </dsp:txBody>
      <dsp:txXfrm>
        <a:off x="146712" y="0"/>
        <a:ext cx="4065883" cy="286279"/>
      </dsp:txXfrm>
    </dsp:sp>
    <dsp:sp modelId="{4ECCB1E8-A330-477B-920F-3C5B7E51EA28}">
      <dsp:nvSpPr>
        <dsp:cNvPr id="0" name=""/>
        <dsp:cNvSpPr/>
      </dsp:nvSpPr>
      <dsp:spPr>
        <a:xfrm>
          <a:off x="3920518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Dienste</a:t>
          </a:r>
        </a:p>
      </dsp:txBody>
      <dsp:txXfrm>
        <a:off x="4063658" y="0"/>
        <a:ext cx="4065883" cy="286279"/>
      </dsp:txXfrm>
    </dsp:sp>
    <dsp:sp modelId="{0B9EDCF6-A386-4969-BCE7-DF6F75AF55A9}">
      <dsp:nvSpPr>
        <dsp:cNvPr id="0" name=""/>
        <dsp:cNvSpPr/>
      </dsp:nvSpPr>
      <dsp:spPr>
        <a:xfrm>
          <a:off x="7837465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Schnittstellen</a:t>
          </a:r>
        </a:p>
      </dsp:txBody>
      <dsp:txXfrm>
        <a:off x="7980605" y="0"/>
        <a:ext cx="4065883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3572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 ins Gesamtsystem</a:t>
          </a:r>
        </a:p>
      </dsp:txBody>
      <dsp:txXfrm>
        <a:off x="146712" y="0"/>
        <a:ext cx="4065883" cy="286279"/>
      </dsp:txXfrm>
    </dsp:sp>
    <dsp:sp modelId="{4ECCB1E8-A330-477B-920F-3C5B7E51EA28}">
      <dsp:nvSpPr>
        <dsp:cNvPr id="0" name=""/>
        <dsp:cNvSpPr/>
      </dsp:nvSpPr>
      <dsp:spPr>
        <a:xfrm>
          <a:off x="3920518" y="0"/>
          <a:ext cx="435216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Dienste</a:t>
          </a:r>
        </a:p>
      </dsp:txBody>
      <dsp:txXfrm>
        <a:off x="4063658" y="0"/>
        <a:ext cx="4065883" cy="286279"/>
      </dsp:txXfrm>
    </dsp:sp>
    <dsp:sp modelId="{B1AEBFC2-1EB2-48B2-961A-D6D324320C6D}">
      <dsp:nvSpPr>
        <dsp:cNvPr id="0" name=""/>
        <dsp:cNvSpPr/>
      </dsp:nvSpPr>
      <dsp:spPr>
        <a:xfrm>
          <a:off x="7837465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Schnittstellen</a:t>
          </a:r>
        </a:p>
      </dsp:txBody>
      <dsp:txXfrm>
        <a:off x="7980605" y="0"/>
        <a:ext cx="4065883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3572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 ins Gesamtsystem</a:t>
          </a:r>
        </a:p>
      </dsp:txBody>
      <dsp:txXfrm>
        <a:off x="146712" y="0"/>
        <a:ext cx="4065883" cy="286279"/>
      </dsp:txXfrm>
    </dsp:sp>
    <dsp:sp modelId="{4ECCB1E8-A330-477B-920F-3C5B7E51EA28}">
      <dsp:nvSpPr>
        <dsp:cNvPr id="0" name=""/>
        <dsp:cNvSpPr/>
      </dsp:nvSpPr>
      <dsp:spPr>
        <a:xfrm>
          <a:off x="3920518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Dienste</a:t>
          </a:r>
        </a:p>
      </dsp:txBody>
      <dsp:txXfrm>
        <a:off x="4063658" y="0"/>
        <a:ext cx="4065883" cy="286279"/>
      </dsp:txXfrm>
    </dsp:sp>
    <dsp:sp modelId="{B1AEBFC2-1EB2-48B2-961A-D6D324320C6D}">
      <dsp:nvSpPr>
        <dsp:cNvPr id="0" name=""/>
        <dsp:cNvSpPr/>
      </dsp:nvSpPr>
      <dsp:spPr>
        <a:xfrm>
          <a:off x="7837465" y="0"/>
          <a:ext cx="435216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Schnittstellen</a:t>
          </a:r>
        </a:p>
      </dsp:txBody>
      <dsp:txXfrm>
        <a:off x="7980605" y="0"/>
        <a:ext cx="4065883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1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2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3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4</a:t>
          </a:r>
        </a:p>
      </dsp:txBody>
      <dsp:txXfrm>
        <a:off x="9038281" y="0"/>
        <a:ext cx="3006123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3080" y="27290"/>
          <a:ext cx="3753370" cy="150134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Einordnung ins Gesamtsystem</a:t>
          </a:r>
        </a:p>
      </dsp:txBody>
      <dsp:txXfrm>
        <a:off x="753754" y="27290"/>
        <a:ext cx="2252022" cy="1501348"/>
      </dsp:txXfrm>
    </dsp:sp>
    <dsp:sp modelId="{A0BACE3D-FFD9-4895-A746-C9E6756C0807}">
      <dsp:nvSpPr>
        <dsp:cNvPr id="0" name=""/>
        <dsp:cNvSpPr/>
      </dsp:nvSpPr>
      <dsp:spPr>
        <a:xfrm>
          <a:off x="3381114" y="27290"/>
          <a:ext cx="3753370" cy="150134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Beschreibung der Dienste</a:t>
          </a:r>
        </a:p>
      </dsp:txBody>
      <dsp:txXfrm>
        <a:off x="4131788" y="27290"/>
        <a:ext cx="2252022" cy="1501348"/>
      </dsp:txXfrm>
    </dsp:sp>
    <dsp:sp modelId="{999E5ABE-CD00-4E0A-B3FD-EE0F9B45D0EF}">
      <dsp:nvSpPr>
        <dsp:cNvPr id="0" name=""/>
        <dsp:cNvSpPr/>
      </dsp:nvSpPr>
      <dsp:spPr>
        <a:xfrm>
          <a:off x="6759148" y="27290"/>
          <a:ext cx="3753370" cy="150134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Beschreibung der Schnittstellen</a:t>
          </a:r>
        </a:p>
      </dsp:txBody>
      <dsp:txXfrm>
        <a:off x="7509822" y="27290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80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Anmerkung: Hier vielleicht nochmal Grafiken der gewählten Lösungen einfügen, damit Grafik reinkommt?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Einzige Komponente in Präsentationsschicht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Bei dieser Abbildung Rolle beider Clients, da Ton über uns laufen muss</a:t>
            </a:r>
          </a:p>
          <a:p>
            <a:pPr marL="171450" indent="-171450">
              <a:buFontTx/>
              <a:buChar char="-"/>
            </a:pPr>
            <a:r>
              <a:rPr lang="de-DE" dirty="0"/>
              <a:t>Gesamte Kommunikation der Applikationsschicht mit dem Nutzer muss unumgänglich über uns 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72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36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48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74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8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6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3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2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118052336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3415641740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4179642578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906659231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Vorstellung</a:t>
            </a:r>
            <a:br>
              <a:rPr lang="de-DE" b="1" dirty="0"/>
            </a:br>
            <a:r>
              <a:rPr lang="de-DE" b="1" dirty="0"/>
              <a:t>Funktion und Schnittstellen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</a:t>
            </a:r>
            <a:br>
              <a:rPr lang="de-DE" dirty="0"/>
            </a:br>
            <a:r>
              <a:rPr lang="de-DE" dirty="0"/>
              <a:t>Jan Habersetzer, Wendelin Herrmann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5" y="6169353"/>
            <a:ext cx="502066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Komponenten der User Experience (1/2)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10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44" y="1825625"/>
            <a:ext cx="7008112" cy="4351338"/>
          </a:xfrm>
        </p:spPr>
      </p:pic>
    </p:spTree>
    <p:extLst>
      <p:ext uri="{BB962C8B-B14F-4D97-AF65-F5344CB8AC3E}">
        <p14:creationId xmlns:p14="http://schemas.microsoft.com/office/powerpoint/2010/main" val="135128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Komponenten der User Experience </a:t>
            </a:r>
            <a:r>
              <a:rPr lang="de-DE" dirty="0"/>
              <a:t>(2/2)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00" y="1825625"/>
            <a:ext cx="7009200" cy="3753210"/>
          </a:xfrm>
        </p:spPr>
      </p:pic>
    </p:spTree>
    <p:extLst>
      <p:ext uri="{BB962C8B-B14F-4D97-AF65-F5344CB8AC3E}">
        <p14:creationId xmlns:p14="http://schemas.microsoft.com/office/powerpoint/2010/main" val="374487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Anwendungsfälle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64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5" name="Inhaltsplatzhalter 2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238500"/>
          </a:xfrm>
        </p:spPr>
      </p:pic>
      <p:graphicFrame>
        <p:nvGraphicFramePr>
          <p:cNvPr id="23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8710166"/>
              </p:ext>
            </p:extLst>
          </p:nvPr>
        </p:nvGraphicFramePr>
        <p:xfrm>
          <a:off x="838200" y="1825625"/>
          <a:ext cx="51816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9222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292782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0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38971"/>
                  </a:ext>
                </a:extLst>
              </a:tr>
            </a:tbl>
          </a:graphicData>
        </a:graphic>
      </p:graphicFrame>
      <p:sp>
        <p:nvSpPr>
          <p:cNvPr id="26" name="Ellipse 25"/>
          <p:cNvSpPr/>
          <p:nvPr/>
        </p:nvSpPr>
        <p:spPr>
          <a:xfrm>
            <a:off x="6911163" y="3370521"/>
            <a:ext cx="1573618" cy="563452"/>
          </a:xfrm>
          <a:prstGeom prst="ellipse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37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25" name="Inhaltsplatzhalter 2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238500"/>
          </a:xfrm>
        </p:spPr>
      </p:pic>
      <p:graphicFrame>
        <p:nvGraphicFramePr>
          <p:cNvPr id="23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3131485"/>
              </p:ext>
            </p:extLst>
          </p:nvPr>
        </p:nvGraphicFramePr>
        <p:xfrm>
          <a:off x="838200" y="1825625"/>
          <a:ext cx="51816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9222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292782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0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API</a:t>
                      </a:r>
                      <a:r>
                        <a:rPr lang="de-DE" baseline="0" dirty="0"/>
                        <a:t> Key</a:t>
                      </a:r>
                      <a:br>
                        <a:rPr lang="de-DE" baseline="0" dirty="0"/>
                      </a:br>
                      <a:r>
                        <a:rPr lang="de-DE" baseline="0" dirty="0"/>
                        <a:t>User ID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38971"/>
                  </a:ext>
                </a:extLst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 rot="920198">
            <a:off x="9197163" y="3534421"/>
            <a:ext cx="1573618" cy="489098"/>
          </a:xfrm>
          <a:prstGeom prst="ellipse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24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 3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25" name="Inhaltsplatzhalter 2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238500"/>
          </a:xfrm>
        </p:spPr>
      </p:pic>
      <p:graphicFrame>
        <p:nvGraphicFramePr>
          <p:cNvPr id="23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56005722"/>
              </p:ext>
            </p:extLst>
          </p:nvPr>
        </p:nvGraphicFramePr>
        <p:xfrm>
          <a:off x="838200" y="1825625"/>
          <a:ext cx="5181600" cy="322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9222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292782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0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Dokumenten-ID</a:t>
                      </a:r>
                      <a:br>
                        <a:rPr lang="de-DE" dirty="0"/>
                      </a:br>
                      <a:r>
                        <a:rPr lang="de-DE" dirty="0"/>
                        <a:t>Name</a:t>
                      </a:r>
                      <a:br>
                        <a:rPr lang="de-DE" dirty="0"/>
                      </a:br>
                      <a:r>
                        <a:rPr lang="de-DE" dirty="0"/>
                        <a:t>Dateityp</a:t>
                      </a:r>
                      <a:br>
                        <a:rPr lang="de-DE" dirty="0"/>
                      </a:br>
                      <a:r>
                        <a:rPr lang="de-DE" dirty="0"/>
                        <a:t>Datum und Uhrzeit</a:t>
                      </a:r>
                      <a:br>
                        <a:rPr lang="de-DE" dirty="0"/>
                      </a:br>
                      <a:r>
                        <a:rPr lang="de-DE" dirty="0"/>
                        <a:t>Priorität</a:t>
                      </a:r>
                      <a:br>
                        <a:rPr lang="de-DE" dirty="0"/>
                      </a:br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38971"/>
                  </a:ext>
                </a:extLst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 rot="19814216">
            <a:off x="8888819" y="2430145"/>
            <a:ext cx="1573618" cy="489098"/>
          </a:xfrm>
          <a:prstGeom prst="ellipse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68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25" name="Inhaltsplatzhalter 2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238500"/>
          </a:xfrm>
        </p:spPr>
      </p:pic>
      <p:graphicFrame>
        <p:nvGraphicFramePr>
          <p:cNvPr id="23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2027153"/>
              </p:ext>
            </p:extLst>
          </p:nvPr>
        </p:nvGraphicFramePr>
        <p:xfrm>
          <a:off x="838200" y="1825625"/>
          <a:ext cx="5181600" cy="267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9222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292782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0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br>
                        <a:rPr lang="de-DE" dirty="0"/>
                      </a:br>
                      <a:r>
                        <a:rPr lang="de-DE" dirty="0"/>
                        <a:t>Dateityp</a:t>
                      </a:r>
                      <a:br>
                        <a:rPr lang="de-DE" dirty="0"/>
                      </a:br>
                      <a:r>
                        <a:rPr lang="de-DE" dirty="0"/>
                        <a:t>Priorität</a:t>
                      </a:r>
                      <a:br>
                        <a:rPr lang="de-DE" dirty="0"/>
                      </a:br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38971"/>
                  </a:ext>
                </a:extLst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6932429" y="2955777"/>
            <a:ext cx="1573618" cy="489098"/>
          </a:xfrm>
          <a:prstGeom prst="ellipse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35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 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25" name="Inhaltsplatzhalter 2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238500"/>
          </a:xfrm>
        </p:spPr>
      </p:pic>
      <p:graphicFrame>
        <p:nvGraphicFramePr>
          <p:cNvPr id="23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2879159"/>
              </p:ext>
            </p:extLst>
          </p:nvPr>
        </p:nvGraphicFramePr>
        <p:xfrm>
          <a:off x="838200" y="1825625"/>
          <a:ext cx="51816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9222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292782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0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Dokumenten-ID der ausgewählten</a:t>
                      </a:r>
                      <a:r>
                        <a:rPr lang="de-DE" baseline="0" dirty="0"/>
                        <a:t> Vorschläge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38971"/>
                  </a:ext>
                </a:extLst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6921796" y="3413051"/>
            <a:ext cx="1573618" cy="520922"/>
          </a:xfrm>
          <a:prstGeom prst="ellipse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8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 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25" name="Inhaltsplatzhalter 2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00" y="1825625"/>
            <a:ext cx="5181600" cy="3238500"/>
          </a:xfrm>
        </p:spPr>
      </p:pic>
      <p:graphicFrame>
        <p:nvGraphicFramePr>
          <p:cNvPr id="23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2800912"/>
              </p:ext>
            </p:extLst>
          </p:nvPr>
        </p:nvGraphicFramePr>
        <p:xfrm>
          <a:off x="838200" y="1825625"/>
          <a:ext cx="51816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9222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292782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Schnittstellenspezifikation</a:t>
                      </a:r>
                    </a:p>
                  </a:txBody>
                  <a:tcPr>
                    <a:solidFill>
                      <a:srgbClr val="971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0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Protokoll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Art der 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Übergebene</a:t>
                      </a:r>
                      <a:r>
                        <a:rPr lang="de-DE" b="1" baseline="0" dirty="0"/>
                        <a:t> Informationen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Dokumenten-ID der ausgewählten Vorschläge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38971"/>
                  </a:ext>
                </a:extLst>
              </a:tr>
            </a:tbl>
          </a:graphicData>
        </a:graphic>
      </p:graphicFrame>
      <p:sp>
        <p:nvSpPr>
          <p:cNvPr id="2" name="Ellipse 1"/>
          <p:cNvSpPr/>
          <p:nvPr/>
        </p:nvSpPr>
        <p:spPr>
          <a:xfrm rot="19863171">
            <a:off x="9165539" y="2760902"/>
            <a:ext cx="1419963" cy="555299"/>
          </a:xfrm>
          <a:prstGeom prst="ellipse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7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08600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ins Gesamtsystem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74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 im Gesamtsystem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4</a:t>
            </a:fld>
            <a:endParaRPr lang="de-DE"/>
          </a:p>
        </p:txBody>
      </p:sp>
      <p:pic>
        <p:nvPicPr>
          <p:cNvPr id="9" name="Picture 2" descr="https://lh6.googleusercontent.com/2S6o5AQx6RXfkgAS5D_3JmIk563-cf4efUjaD4p-8IkbB5HLGA5cSpp6AiltoR6aFKgb4ihrAwL8SEcnBptU5jt9vWoMdbutKi-SLmZuvwJsdK5J4MvVWyGCYxQD__xonL9OlBQ0Xg2v5f_ZJ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106" r="9086" b="18842"/>
          <a:stretch/>
        </p:blipFill>
        <p:spPr bwMode="auto">
          <a:xfrm>
            <a:off x="3302971" y="1825625"/>
            <a:ext cx="55860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3476848" y="2027274"/>
            <a:ext cx="5188688" cy="886047"/>
          </a:xfrm>
          <a:prstGeom prst="rect">
            <a:avLst/>
          </a:prstGeom>
          <a:noFill/>
          <a:ln w="57150">
            <a:solidFill>
              <a:srgbClr val="9A2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8889029" y="5467683"/>
            <a:ext cx="290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Abb. 1: Grobarchitektur des </a:t>
            </a:r>
            <a:br>
              <a:rPr lang="de-DE" sz="1400" dirty="0"/>
            </a:br>
            <a:r>
              <a:rPr lang="de-DE" sz="1400" dirty="0"/>
              <a:t>Zielsystems (Rathke und Thies 2017)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2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der Kommunikation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31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Dienste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8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Dienste gegenüber dem User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Zugriff auf das System</a:t>
            </a:r>
          </a:p>
          <a:p>
            <a:r>
              <a:rPr lang="de-DE" dirty="0"/>
              <a:t>Identifizierung am System</a:t>
            </a:r>
          </a:p>
          <a:p>
            <a:r>
              <a:rPr lang="de-DE" dirty="0"/>
              <a:t>Darstellung und Auswahlmöglichkeit von Vorschlägen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23" y="1825625"/>
            <a:ext cx="4725553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58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Dienste gegenüber dem Gesamtsystem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Visuelle Aufbereitung der Vorschläge</a:t>
            </a:r>
          </a:p>
          <a:p>
            <a:r>
              <a:rPr lang="de-DE" dirty="0"/>
              <a:t>Erfassung des Userverhaltens</a:t>
            </a:r>
          </a:p>
          <a:p>
            <a:r>
              <a:rPr lang="de-DE" dirty="0"/>
              <a:t>Erfassung der Userdaten</a:t>
            </a:r>
          </a:p>
          <a:p>
            <a:r>
              <a:rPr lang="de-DE" dirty="0"/>
              <a:t>Initialisierung des Tonabgreifens durch den Speech </a:t>
            </a:r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78" y="1825625"/>
            <a:ext cx="5021444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11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Schnittstellen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443502"/>
      </p:ext>
    </p:extLst>
  </p:cSld>
  <p:clrMapOvr>
    <a:masterClrMapping/>
  </p:clrMapOvr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Breitbild</PresentationFormat>
  <Paragraphs>155</Paragraphs>
  <Slides>19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Vorstellung Funktion und Schnittstellen</vt:lpstr>
      <vt:lpstr>AGENDA</vt:lpstr>
      <vt:lpstr>Einordnung ins Gesamtsystem</vt:lpstr>
      <vt:lpstr>Rolle im Gesamtsystem</vt:lpstr>
      <vt:lpstr>Arten der Kommunikation</vt:lpstr>
      <vt:lpstr>Beschreibung der Dienste</vt:lpstr>
      <vt:lpstr>Dienste gegenüber dem User</vt:lpstr>
      <vt:lpstr>Dienste gegenüber dem Gesamtsystem</vt:lpstr>
      <vt:lpstr>Beschreibung der Schnittstellen</vt:lpstr>
      <vt:lpstr>Komponenten der User Experience (1/2)</vt:lpstr>
      <vt:lpstr>Komponenten der User Experience (2/2)</vt:lpstr>
      <vt:lpstr>Übersicht Anwendungsfälle</vt:lpstr>
      <vt:lpstr>Anwendungsfall 1</vt:lpstr>
      <vt:lpstr>Anwendungsfall 2</vt:lpstr>
      <vt:lpstr>Anwendungsfall 3</vt:lpstr>
      <vt:lpstr>Anwendungsfall 4</vt:lpstr>
      <vt:lpstr>Anwendungsfall 5</vt:lpstr>
      <vt:lpstr>Anwendungsfall 6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171</cp:revision>
  <dcterms:created xsi:type="dcterms:W3CDTF">2016-11-14T16:17:16Z</dcterms:created>
  <dcterms:modified xsi:type="dcterms:W3CDTF">2017-04-03T16:00:11Z</dcterms:modified>
</cp:coreProperties>
</file>