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25"/>
  </p:notesMasterIdLst>
  <p:handoutMasterIdLst>
    <p:handoutMasterId r:id="rId26"/>
  </p:handoutMasterIdLst>
  <p:sldIdLst>
    <p:sldId id="293" r:id="rId6"/>
    <p:sldId id="306" r:id="rId7"/>
    <p:sldId id="307" r:id="rId8"/>
    <p:sldId id="310" r:id="rId9"/>
    <p:sldId id="311" r:id="rId10"/>
    <p:sldId id="308" r:id="rId11"/>
    <p:sldId id="312" r:id="rId12"/>
    <p:sldId id="313" r:id="rId13"/>
    <p:sldId id="309" r:id="rId14"/>
    <p:sldId id="314" r:id="rId15"/>
    <p:sldId id="318" r:id="rId16"/>
    <p:sldId id="315" r:id="rId17"/>
    <p:sldId id="319" r:id="rId18"/>
    <p:sldId id="320" r:id="rId19"/>
    <p:sldId id="321" r:id="rId20"/>
    <p:sldId id="322" r:id="rId21"/>
    <p:sldId id="323" r:id="rId22"/>
    <p:sldId id="324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2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917"/>
    <a:srgbClr val="9A2120"/>
    <a:srgbClr val="E7E6E6"/>
    <a:srgbClr val="A6A6A6"/>
    <a:srgbClr val="3E3E3E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1673" autoAdjust="0"/>
  </p:normalViewPr>
  <p:slideViewPr>
    <p:cSldViewPr snapToGrid="0">
      <p:cViewPr varScale="1">
        <p:scale>
          <a:sx n="59" d="100"/>
          <a:sy n="59" d="100"/>
        </p:scale>
        <p:origin x="111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2" destOrd="0" parTransId="{C70193BE-8D38-4C88-8023-5ECBBA60061F}" sibTransId="{0D639B99-DF7C-4EE8-BB33-94D79B8695A4}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18842EAF-2AF1-4982-9C99-28EA286B38EB}" type="presParOf" srcId="{364A076C-A699-46C5-9AEC-AB4BCAB43E30}" destId="{0B9EDCF6-A386-4969-BCE7-DF6F75AF55A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4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2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3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0B9EDCF6-A386-4969-BCE7-DF6F75AF55A9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B1AEBFC2-1EB2-48B2-961A-D6D324320C6D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B1AEBFC2-1EB2-48B2-961A-D6D324320C6D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1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2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3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4</a:t>
          </a:r>
        </a:p>
      </dsp:txBody>
      <dsp:txXfrm>
        <a:off x="9038281" y="0"/>
        <a:ext cx="3006123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3080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Einordnung ins Gesamtsystem</a:t>
          </a:r>
        </a:p>
      </dsp:txBody>
      <dsp:txXfrm>
        <a:off x="753754" y="27290"/>
        <a:ext cx="2252022" cy="1501348"/>
      </dsp:txXfrm>
    </dsp:sp>
    <dsp:sp modelId="{A0BACE3D-FFD9-4895-A746-C9E6756C0807}">
      <dsp:nvSpPr>
        <dsp:cNvPr id="0" name=""/>
        <dsp:cNvSpPr/>
      </dsp:nvSpPr>
      <dsp:spPr>
        <a:xfrm>
          <a:off x="3381114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Beschreibung der Dienste</a:t>
          </a:r>
        </a:p>
      </dsp:txBody>
      <dsp:txXfrm>
        <a:off x="4131788" y="27290"/>
        <a:ext cx="2252022" cy="1501348"/>
      </dsp:txXfrm>
    </dsp:sp>
    <dsp:sp modelId="{999E5ABE-CD00-4E0A-B3FD-EE0F9B45D0EF}">
      <dsp:nvSpPr>
        <dsp:cNvPr id="0" name=""/>
        <dsp:cNvSpPr/>
      </dsp:nvSpPr>
      <dsp:spPr>
        <a:xfrm>
          <a:off x="6759148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Beschreibung der Schnittstellen</a:t>
          </a:r>
        </a:p>
      </dsp:txBody>
      <dsp:txXfrm>
        <a:off x="7509822" y="27290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Wendelin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Wendelin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17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Wendelin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88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Wendelin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Einzige Komponente in Präsentationsschicht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 dieser Abbildung Rolle beider Clients, da Ton über uns laufen muss</a:t>
            </a:r>
          </a:p>
          <a:p>
            <a:pPr marL="171450" indent="-171450">
              <a:buFontTx/>
              <a:buChar char="-"/>
            </a:pPr>
            <a:r>
              <a:rPr lang="de-DE" dirty="0"/>
              <a:t>Gesamte Kommunikation der Applikationsschicht mit dem Nutzer muss unumgänglich über uns 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2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Wendelin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36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48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Markus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118052336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415641740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4179642578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906659231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Vorstellung</a:t>
            </a:r>
            <a:br>
              <a:rPr lang="de-DE" b="1" dirty="0"/>
            </a:br>
            <a:r>
              <a:rPr lang="de-DE" b="1" dirty="0"/>
              <a:t>Funktion und Schnittstellen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</a:t>
            </a:r>
            <a:br>
              <a:rPr lang="de-DE" dirty="0"/>
            </a:br>
            <a:r>
              <a:rPr lang="de-DE" dirty="0"/>
              <a:t>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" y="6169353"/>
            <a:ext cx="502066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Komponenten der User Experience (1/2)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44" y="1825625"/>
            <a:ext cx="7008112" cy="4351338"/>
          </a:xfrm>
        </p:spPr>
      </p:pic>
    </p:spTree>
    <p:extLst>
      <p:ext uri="{BB962C8B-B14F-4D97-AF65-F5344CB8AC3E}">
        <p14:creationId xmlns:p14="http://schemas.microsoft.com/office/powerpoint/2010/main" val="135128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Komponenten der User Experience (2/2)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00" y="1825625"/>
            <a:ext cx="7009200" cy="3753210"/>
          </a:xfrm>
        </p:spPr>
      </p:pic>
    </p:spTree>
    <p:extLst>
      <p:ext uri="{BB962C8B-B14F-4D97-AF65-F5344CB8AC3E}">
        <p14:creationId xmlns:p14="http://schemas.microsoft.com/office/powerpoint/2010/main" val="374487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Anwendungsfälle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4924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5026">
                  <a:extLst>
                    <a:ext uri="{9D8B030D-6E8A-4147-A177-3AD203B41FA5}">
                      <a16:colId xmlns:a16="http://schemas.microsoft.com/office/drawing/2014/main" val="2339718983"/>
                    </a:ext>
                  </a:extLst>
                </a:gridCol>
                <a:gridCol w="3319898">
                  <a:extLst>
                    <a:ext uri="{9D8B030D-6E8A-4147-A177-3AD203B41FA5}">
                      <a16:colId xmlns:a16="http://schemas.microsoft.com/office/drawing/2014/main" val="7642260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  <a:r>
                        <a:rPr lang="de-DE" baseline="0" dirty="0"/>
                        <a:t> Anwendungsfall 1</a:t>
                      </a:r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4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Eingabe der 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6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loggt sich 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0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User, </a:t>
                      </a:r>
                      <a:r>
                        <a:rPr lang="de-DE" dirty="0" err="1"/>
                        <a:t>Recommender</a:t>
                      </a:r>
                      <a:r>
                        <a:rPr lang="de-DE" baseline="0"/>
                        <a:t> Client (RC)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Aufruf der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2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ist identifiziert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7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Verhalten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Warten auf Seitenaufruf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74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9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7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88781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13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und Schnittstellen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6" y="2703194"/>
            <a:ext cx="4032000" cy="2520000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1583871" y="3918857"/>
            <a:ext cx="783772" cy="359229"/>
          </a:xfrm>
          <a:prstGeom prst="ellipse">
            <a:avLst/>
          </a:prstGeom>
          <a:noFill/>
          <a:ln w="28575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40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4924" cy="526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5026">
                  <a:extLst>
                    <a:ext uri="{9D8B030D-6E8A-4147-A177-3AD203B41FA5}">
                      <a16:colId xmlns:a16="http://schemas.microsoft.com/office/drawing/2014/main" val="2339718983"/>
                    </a:ext>
                  </a:extLst>
                </a:gridCol>
                <a:gridCol w="3319898">
                  <a:extLst>
                    <a:ext uri="{9D8B030D-6E8A-4147-A177-3AD203B41FA5}">
                      <a16:colId xmlns:a16="http://schemas.microsoft.com/office/drawing/2014/main" val="7642260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  <a:r>
                        <a:rPr lang="de-DE" baseline="0" dirty="0"/>
                        <a:t> Anwendungsfall 2</a:t>
                      </a:r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4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Initialisierung</a:t>
                      </a:r>
                      <a:r>
                        <a:rPr lang="de-DE" baseline="0" dirty="0"/>
                        <a:t> Sprachaufnahme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6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Gesprächsaufnahme</a:t>
                      </a:r>
                      <a:r>
                        <a:rPr lang="de-DE" baseline="0" dirty="0"/>
                        <a:t> wird gestartet und User ID an Speech </a:t>
                      </a:r>
                      <a:r>
                        <a:rPr lang="de-DE" baseline="0" dirty="0" err="1"/>
                        <a:t>Tokenizer</a:t>
                      </a:r>
                      <a:r>
                        <a:rPr lang="de-DE" baseline="0" dirty="0"/>
                        <a:t> (ST) übergeben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0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RC, 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 Key, User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Identifizierter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2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Tonaufnahme</a:t>
                      </a:r>
                      <a:r>
                        <a:rPr lang="de-DE" baseline="0" dirty="0"/>
                        <a:t> ist gestartet, User ID übergeben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7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Verhalten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Information</a:t>
                      </a:r>
                      <a:r>
                        <a:rPr lang="de-DE" baseline="0" dirty="0"/>
                        <a:t> des Users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74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9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7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88781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14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und Schnittstellen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6" y="2703194"/>
            <a:ext cx="4032000" cy="2520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 rot="880335">
            <a:off x="3254212" y="4030018"/>
            <a:ext cx="897707" cy="435391"/>
          </a:xfrm>
          <a:prstGeom prst="ellipse">
            <a:avLst/>
          </a:prstGeom>
          <a:noFill/>
          <a:ln w="28575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08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4924" cy="498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5026">
                  <a:extLst>
                    <a:ext uri="{9D8B030D-6E8A-4147-A177-3AD203B41FA5}">
                      <a16:colId xmlns:a16="http://schemas.microsoft.com/office/drawing/2014/main" val="2339718983"/>
                    </a:ext>
                  </a:extLst>
                </a:gridCol>
                <a:gridCol w="3319898">
                  <a:extLst>
                    <a:ext uri="{9D8B030D-6E8A-4147-A177-3AD203B41FA5}">
                      <a16:colId xmlns:a16="http://schemas.microsoft.com/office/drawing/2014/main" val="7642260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  <a:r>
                        <a:rPr lang="de-DE" baseline="0" dirty="0"/>
                        <a:t> Anwendungsfall 3</a:t>
                      </a:r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4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Abrufen</a:t>
                      </a:r>
                      <a:r>
                        <a:rPr lang="de-DE" baseline="0" dirty="0"/>
                        <a:t> der Vorschläge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6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RC ruft Vorschläge</a:t>
                      </a:r>
                      <a:r>
                        <a:rPr lang="de-DE" baseline="0" dirty="0"/>
                        <a:t> bei Event basierten Integration (EI) ab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0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EI,</a:t>
                      </a:r>
                      <a:r>
                        <a:rPr lang="de-DE" baseline="0" dirty="0"/>
                        <a:t> RC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Dokumenten</a:t>
                      </a:r>
                      <a:r>
                        <a:rPr lang="de-DE" baseline="0" dirty="0"/>
                        <a:t>-ID, Name, Dateityp, Datum und Uhrzeit, Priorität, Link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Vorschläge</a:t>
                      </a:r>
                      <a:r>
                        <a:rPr lang="de-DE" baseline="0" dirty="0"/>
                        <a:t> verfügbar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2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Vorschläge visuell umsetzbar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7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Verhalten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Warten auf Vorschläge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74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9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7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88781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15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und Schnittstellen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6" y="2703194"/>
            <a:ext cx="4032000" cy="2520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 rot="20234117">
            <a:off x="3096196" y="3153636"/>
            <a:ext cx="863608" cy="459771"/>
          </a:xfrm>
          <a:prstGeom prst="ellipse">
            <a:avLst/>
          </a:prstGeom>
          <a:noFill/>
          <a:ln w="28575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81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432887"/>
              </p:ext>
            </p:extLst>
          </p:nvPr>
        </p:nvGraphicFramePr>
        <p:xfrm>
          <a:off x="5183188" y="987425"/>
          <a:ext cx="6174924" cy="498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5026">
                  <a:extLst>
                    <a:ext uri="{9D8B030D-6E8A-4147-A177-3AD203B41FA5}">
                      <a16:colId xmlns:a16="http://schemas.microsoft.com/office/drawing/2014/main" val="2339718983"/>
                    </a:ext>
                  </a:extLst>
                </a:gridCol>
                <a:gridCol w="3319898">
                  <a:extLst>
                    <a:ext uri="{9D8B030D-6E8A-4147-A177-3AD203B41FA5}">
                      <a16:colId xmlns:a16="http://schemas.microsoft.com/office/drawing/2014/main" val="7642260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  <a:r>
                        <a:rPr lang="de-DE" baseline="0" dirty="0"/>
                        <a:t> Anwendungsfall 4</a:t>
                      </a:r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4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Darstellung</a:t>
                      </a:r>
                      <a:r>
                        <a:rPr lang="de-DE" baseline="0" dirty="0"/>
                        <a:t> der Vorschläge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6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Vorschläge werden dem User dargestellt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0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RC,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Name, Dateityp, Priorität,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Vorschläge zum Anzeigen verfügbar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2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sieht Vorschläge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7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Verhalten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Warten auf Vorschläge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74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9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7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88781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und Schnittstellen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6" y="2703194"/>
            <a:ext cx="4032000" cy="2520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583871" y="3592277"/>
            <a:ext cx="783772" cy="359229"/>
          </a:xfrm>
          <a:prstGeom prst="ellipse">
            <a:avLst/>
          </a:prstGeom>
          <a:noFill/>
          <a:ln w="28575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3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/>
          </p:nvPr>
        </p:nvGraphicFramePr>
        <p:xfrm>
          <a:off x="5183188" y="987425"/>
          <a:ext cx="6174924" cy="525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5026">
                  <a:extLst>
                    <a:ext uri="{9D8B030D-6E8A-4147-A177-3AD203B41FA5}">
                      <a16:colId xmlns:a16="http://schemas.microsoft.com/office/drawing/2014/main" val="2339718983"/>
                    </a:ext>
                  </a:extLst>
                </a:gridCol>
                <a:gridCol w="3319898">
                  <a:extLst>
                    <a:ext uri="{9D8B030D-6E8A-4147-A177-3AD203B41FA5}">
                      <a16:colId xmlns:a16="http://schemas.microsoft.com/office/drawing/2014/main" val="7642260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  <a:r>
                        <a:rPr lang="de-DE" baseline="0" dirty="0"/>
                        <a:t> Anwendungsfall 5</a:t>
                      </a:r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4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Aufruf vorgeschlagener Dokumente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6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öffnet Vorschläge, Userverhalten wird erfasst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0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User, 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Dokumenten-ID der gewählten Dokumente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wählt Vorschlag aus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2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Userverhalten erfasst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7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Verhalten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Warten auf Usereingabe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74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9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7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88781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17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und Schnittstellen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6" y="2703194"/>
            <a:ext cx="4032000" cy="2520000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1583871" y="3918857"/>
            <a:ext cx="783772" cy="359229"/>
          </a:xfrm>
          <a:prstGeom prst="ellipse">
            <a:avLst/>
          </a:prstGeom>
          <a:noFill/>
          <a:ln w="28575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49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/>
          </p:nvPr>
        </p:nvGraphicFramePr>
        <p:xfrm>
          <a:off x="5183188" y="987425"/>
          <a:ext cx="6174924" cy="498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5026">
                  <a:extLst>
                    <a:ext uri="{9D8B030D-6E8A-4147-A177-3AD203B41FA5}">
                      <a16:colId xmlns:a16="http://schemas.microsoft.com/office/drawing/2014/main" val="2339718983"/>
                    </a:ext>
                  </a:extLst>
                </a:gridCol>
                <a:gridCol w="3319898">
                  <a:extLst>
                    <a:ext uri="{9D8B030D-6E8A-4147-A177-3AD203B41FA5}">
                      <a16:colId xmlns:a16="http://schemas.microsoft.com/office/drawing/2014/main" val="7642260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  <a:r>
                        <a:rPr lang="de-DE" baseline="0" dirty="0"/>
                        <a:t> Anwendungsfall 6</a:t>
                      </a:r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4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Rückmeldung Userverhalten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6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Weiterleitung des Userverhaltens an 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0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RC, 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Dokumenten-ID der gewählten Vorschläge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5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Userverhalten liegt vor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2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 kennt Userverhalten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7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Verhalten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Warten auf Userverhalten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74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9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7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9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88781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18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und Schnittstellen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6" y="2703194"/>
            <a:ext cx="4032000" cy="2520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 rot="20234117">
            <a:off x="3128854" y="3480202"/>
            <a:ext cx="863608" cy="459771"/>
          </a:xfrm>
          <a:prstGeom prst="ellipse">
            <a:avLst/>
          </a:prstGeom>
          <a:noFill/>
          <a:ln w="28575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83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08600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ins Gesamtsystem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74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 im Gesamtsystem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4</a:t>
            </a:fld>
            <a:endParaRPr lang="de-DE"/>
          </a:p>
        </p:txBody>
      </p:sp>
      <p:pic>
        <p:nvPicPr>
          <p:cNvPr id="9" name="Picture 2" descr="https://lh6.googleusercontent.com/2S6o5AQx6RXfkgAS5D_3JmIk563-cf4efUjaD4p-8IkbB5HLGA5cSpp6AiltoR6aFKgb4ihrAwL8SEcnBptU5jt9vWoMdbutKi-SLmZuvwJsdK5J4MvVWyGCYxQD__xonL9OlBQ0Xg2v5f_ZJ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106" r="9086" b="18842"/>
          <a:stretch/>
        </p:blipFill>
        <p:spPr bwMode="auto">
          <a:xfrm>
            <a:off x="3302971" y="1825625"/>
            <a:ext cx="55860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3476848" y="2027274"/>
            <a:ext cx="5188688" cy="886047"/>
          </a:xfrm>
          <a:prstGeom prst="rect">
            <a:avLst/>
          </a:prstGeom>
          <a:noFill/>
          <a:ln w="57150">
            <a:solidFill>
              <a:srgbClr val="9A2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889029" y="5674359"/>
            <a:ext cx="2909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vgl. Rathke und Thies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der Kommunikation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Dienste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8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Dienste gegenüber dem User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Zugriff auf das System</a:t>
            </a:r>
          </a:p>
          <a:p>
            <a:r>
              <a:rPr lang="de-DE" dirty="0"/>
              <a:t>Identifizierung am System</a:t>
            </a:r>
          </a:p>
          <a:p>
            <a:r>
              <a:rPr lang="de-DE" dirty="0"/>
              <a:t>Darstellung und Auswahlmöglichkeit von Vorschlägen</a:t>
            </a:r>
          </a:p>
          <a:p>
            <a:r>
              <a:rPr lang="de-DE" dirty="0"/>
              <a:t>Darstellung von Zusatzfunktionen (Google Drive, Google </a:t>
            </a:r>
            <a:r>
              <a:rPr lang="de-DE" dirty="0" err="1"/>
              <a:t>Calendar</a:t>
            </a:r>
            <a:r>
              <a:rPr lang="de-DE" dirty="0"/>
              <a:t>)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23" y="1825625"/>
            <a:ext cx="4725553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58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Dienste gegenüber dem Gesamtsystem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Visuelle Aufbereitung der Vorschläge</a:t>
            </a:r>
          </a:p>
          <a:p>
            <a:r>
              <a:rPr lang="de-DE" dirty="0"/>
              <a:t>Erfassung des Userverhaltens</a:t>
            </a:r>
          </a:p>
          <a:p>
            <a:r>
              <a:rPr lang="de-DE" dirty="0"/>
              <a:t>Erfassung der Userdaten</a:t>
            </a:r>
          </a:p>
          <a:p>
            <a:r>
              <a:rPr lang="de-DE" dirty="0"/>
              <a:t>Initialisierung des Tonabgreifens durch den Speech </a:t>
            </a:r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78" y="1825625"/>
            <a:ext cx="5021444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1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Schnittstellen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443502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Breitbild</PresentationFormat>
  <Paragraphs>235</Paragraphs>
  <Slides>19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Vorstellung Funktion und Schnittstellen</vt:lpstr>
      <vt:lpstr>AGENDA</vt:lpstr>
      <vt:lpstr>Einordnung ins Gesamtsystem</vt:lpstr>
      <vt:lpstr>Rolle im Gesamtsystem</vt:lpstr>
      <vt:lpstr>Arten der Kommunikation</vt:lpstr>
      <vt:lpstr>Beschreibung der Dienste</vt:lpstr>
      <vt:lpstr>Dienste gegenüber dem User</vt:lpstr>
      <vt:lpstr>Dienste gegenüber dem Gesamtsystem</vt:lpstr>
      <vt:lpstr>Beschreibung der Schnittstellen</vt:lpstr>
      <vt:lpstr>Komponenten der User Experience (1/2)</vt:lpstr>
      <vt:lpstr>Komponenten der User Experience (2/2)</vt:lpstr>
      <vt:lpstr>Übersicht Anwendungsfälle</vt:lpstr>
      <vt:lpstr>Anwendungsfälle und Schnittstellen</vt:lpstr>
      <vt:lpstr>Anwendungsfälle und Schnittstellen</vt:lpstr>
      <vt:lpstr>Anwendungsfälle und Schnittstellen</vt:lpstr>
      <vt:lpstr>Anwendungsfälle und Schnittstellen</vt:lpstr>
      <vt:lpstr>Anwendungsfälle und Schnittstellen</vt:lpstr>
      <vt:lpstr>Anwendungsfälle und Schnittstellen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Lisa</cp:lastModifiedBy>
  <cp:revision>176</cp:revision>
  <dcterms:created xsi:type="dcterms:W3CDTF">2016-11-14T16:17:16Z</dcterms:created>
  <dcterms:modified xsi:type="dcterms:W3CDTF">2017-04-04T10:16:40Z</dcterms:modified>
</cp:coreProperties>
</file>