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114" d="100"/>
          <a:sy n="114" d="100"/>
        </p:scale>
        <p:origin x="30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tr-TR"/>
              <a:t>Asıl başlık stilini düzenlemek için tıklayın</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12/14/2022</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12/14/2022</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12/14/2022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257300" y="2909102"/>
            <a:ext cx="4800600" cy="299639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633864" y="2909102"/>
            <a:ext cx="4800600" cy="299639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12/14/2022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12/14/2022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12/14/2022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12/14/2022</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12/14/2022</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12/14/2022</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357A7D9-2DC7-4199-BA60-0E677A251C68}"/>
              </a:ext>
            </a:extLst>
          </p:cNvPr>
          <p:cNvSpPr>
            <a:spLocks noGrp="1"/>
          </p:cNvSpPr>
          <p:nvPr>
            <p:ph type="ctrTitle"/>
          </p:nvPr>
        </p:nvSpPr>
        <p:spPr>
          <a:xfrm>
            <a:off x="2634144" y="1434517"/>
            <a:ext cx="7328280" cy="2834066"/>
          </a:xfrm>
        </p:spPr>
        <p:txBody>
          <a:bodyPr/>
          <a:lstStyle/>
          <a:p>
            <a:r>
              <a:rPr lang="tr-TR" sz="6600" dirty="0"/>
              <a:t>Burak </a:t>
            </a:r>
            <a:br>
              <a:rPr lang="tr-TR" sz="6600" dirty="0"/>
            </a:br>
            <a:r>
              <a:rPr lang="tr-TR" sz="6600" dirty="0"/>
              <a:t>Babaoğlu</a:t>
            </a:r>
          </a:p>
        </p:txBody>
      </p:sp>
      <p:sp>
        <p:nvSpPr>
          <p:cNvPr id="3" name="Alt Başlık 2">
            <a:extLst>
              <a:ext uri="{FF2B5EF4-FFF2-40B4-BE49-F238E27FC236}">
                <a16:creationId xmlns:a16="http://schemas.microsoft.com/office/drawing/2014/main" id="{B33B3BA4-F50B-4A5B-9283-E7501DAC74AF}"/>
              </a:ext>
            </a:extLst>
          </p:cNvPr>
          <p:cNvSpPr>
            <a:spLocks noGrp="1"/>
          </p:cNvSpPr>
          <p:nvPr>
            <p:ph type="subTitle" idx="1"/>
          </p:nvPr>
        </p:nvSpPr>
        <p:spPr>
          <a:xfrm>
            <a:off x="2275597" y="3897443"/>
            <a:ext cx="8045373" cy="742279"/>
          </a:xfrm>
        </p:spPr>
        <p:txBody>
          <a:bodyPr/>
          <a:lstStyle/>
          <a:p>
            <a:r>
              <a:rPr lang="tr-TR" dirty="0"/>
              <a:t>02200201066</a:t>
            </a:r>
          </a:p>
        </p:txBody>
      </p:sp>
    </p:spTree>
    <p:extLst>
      <p:ext uri="{BB962C8B-B14F-4D97-AF65-F5344CB8AC3E}">
        <p14:creationId xmlns:p14="http://schemas.microsoft.com/office/powerpoint/2010/main" val="7786865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CAFF83-B8D5-41B4-AFC7-1A78B378C2B7}"/>
              </a:ext>
            </a:extLst>
          </p:cNvPr>
          <p:cNvSpPr>
            <a:spLocks noGrp="1"/>
          </p:cNvSpPr>
          <p:nvPr>
            <p:ph type="title"/>
          </p:nvPr>
        </p:nvSpPr>
        <p:spPr/>
        <p:txBody>
          <a:bodyPr>
            <a:normAutofit fontScale="90000"/>
          </a:bodyPr>
          <a:lstStyle/>
          <a:p>
            <a:r>
              <a:rPr lang="tr-TR" sz="5400" b="1" dirty="0">
                <a:solidFill>
                  <a:srgbClr val="000000"/>
                </a:solidFill>
              </a:rPr>
              <a:t>Sınıflandırma işlemi aşamasına ait adımlar</a:t>
            </a:r>
            <a:endParaRPr lang="tr-TR" dirty="0"/>
          </a:p>
        </p:txBody>
      </p:sp>
      <p:sp>
        <p:nvSpPr>
          <p:cNvPr id="3" name="İçerik Yer Tutucusu 2">
            <a:extLst>
              <a:ext uri="{FF2B5EF4-FFF2-40B4-BE49-F238E27FC236}">
                <a16:creationId xmlns:a16="http://schemas.microsoft.com/office/drawing/2014/main" id="{17E934D8-E0A9-416A-AE45-AB65456721F7}"/>
              </a:ext>
            </a:extLst>
          </p:cNvPr>
          <p:cNvSpPr>
            <a:spLocks noGrp="1"/>
          </p:cNvSpPr>
          <p:nvPr>
            <p:ph idx="1"/>
          </p:nvPr>
        </p:nvSpPr>
        <p:spPr/>
        <p:txBody>
          <a:bodyPr/>
          <a:lstStyle/>
          <a:p>
            <a:r>
              <a:rPr lang="tr-TR" sz="2000" dirty="0">
                <a:solidFill>
                  <a:srgbClr val="000000"/>
                </a:solidFill>
              </a:rPr>
              <a:t>Kümeleme, fiziksel veya soyut nesneleri benzer nesne sınıfları içerisinde gruplama sürecidir. Veri kümeleme, küme analizi olarak da tanımlanmaktadır. </a:t>
            </a:r>
          </a:p>
          <a:p>
            <a:r>
              <a:rPr lang="tr-TR" sz="2000" dirty="0">
                <a:solidFill>
                  <a:srgbClr val="000000"/>
                </a:solidFill>
              </a:rPr>
              <a:t>Kümeleme analizinde desen, nokta veya nesnelerin doğal olarak gruplandırılması yapılmaktadır. </a:t>
            </a:r>
          </a:p>
          <a:p>
            <a:r>
              <a:rPr lang="tr-TR" sz="2000" dirty="0">
                <a:solidFill>
                  <a:srgbClr val="000000"/>
                </a:solidFill>
              </a:rPr>
              <a:t>Önerilen çalışmada ortamda bulunan nesneler, alan, çap, yarıçap, genişlik, yükseklik vb. özellikleri kullanılarak sınıflandırılmaktadır. </a:t>
            </a:r>
          </a:p>
          <a:p>
            <a:r>
              <a:rPr lang="tr-TR" sz="2000" dirty="0">
                <a:solidFill>
                  <a:srgbClr val="000000"/>
                </a:solidFill>
              </a:rPr>
              <a:t>Yapılan çalışmada, görüntü işleme teknikleri kullanılarak bulunan nesnelerin sınıflandırma işleminde iki farklı kümeleme yöntemi önerilmektedir. </a:t>
            </a:r>
            <a:endParaRPr lang="tr-TR" sz="2000" dirty="0"/>
          </a:p>
          <a:p>
            <a:endParaRPr lang="tr-TR" dirty="0"/>
          </a:p>
        </p:txBody>
      </p:sp>
    </p:spTree>
    <p:extLst>
      <p:ext uri="{BB962C8B-B14F-4D97-AF65-F5344CB8AC3E}">
        <p14:creationId xmlns:p14="http://schemas.microsoft.com/office/powerpoint/2010/main" val="10380249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a:extLst>
              <a:ext uri="{FF2B5EF4-FFF2-40B4-BE49-F238E27FC236}">
                <a16:creationId xmlns:a16="http://schemas.microsoft.com/office/drawing/2014/main" id="{2A7A9D71-B5D7-41F3-B07A-D114BB1929E2}"/>
              </a:ext>
            </a:extLst>
          </p:cNvPr>
          <p:cNvSpPr>
            <a:spLocks noGrp="1"/>
          </p:cNvSpPr>
          <p:nvPr>
            <p:ph type="body" idx="1"/>
          </p:nvPr>
        </p:nvSpPr>
        <p:spPr>
          <a:xfrm>
            <a:off x="1295399" y="636235"/>
            <a:ext cx="4979565" cy="632529"/>
          </a:xfrm>
        </p:spPr>
        <p:txBody>
          <a:bodyPr/>
          <a:lstStyle/>
          <a:p>
            <a:r>
              <a:rPr lang="tr-TR" sz="1800" b="1" i="1" dirty="0">
                <a:solidFill>
                  <a:srgbClr val="000000"/>
                </a:solidFill>
              </a:rPr>
              <a:t>Ortalama tabanlı sınıflandırma</a:t>
            </a:r>
            <a:endParaRPr lang="tr-TR" dirty="0"/>
          </a:p>
        </p:txBody>
      </p:sp>
      <p:sp>
        <p:nvSpPr>
          <p:cNvPr id="5" name="Metin Yer Tutucusu 4">
            <a:extLst>
              <a:ext uri="{FF2B5EF4-FFF2-40B4-BE49-F238E27FC236}">
                <a16:creationId xmlns:a16="http://schemas.microsoft.com/office/drawing/2014/main" id="{7660EEF7-1F1A-4D71-96AE-280B7E042C99}"/>
              </a:ext>
            </a:extLst>
          </p:cNvPr>
          <p:cNvSpPr>
            <a:spLocks noGrp="1"/>
          </p:cNvSpPr>
          <p:nvPr>
            <p:ph type="body" sz="quarter" idx="3"/>
          </p:nvPr>
        </p:nvSpPr>
        <p:spPr>
          <a:xfrm>
            <a:off x="6633864" y="636234"/>
            <a:ext cx="4800600" cy="632529"/>
          </a:xfrm>
        </p:spPr>
        <p:txBody>
          <a:bodyPr/>
          <a:lstStyle/>
          <a:p>
            <a:r>
              <a:rPr lang="en-US" sz="1800" b="1" i="1" dirty="0">
                <a:solidFill>
                  <a:srgbClr val="000000"/>
                </a:solidFill>
              </a:rPr>
              <a:t>K-means </a:t>
            </a:r>
            <a:r>
              <a:rPr lang="en-US" sz="1800" b="1" i="1" dirty="0" err="1">
                <a:solidFill>
                  <a:srgbClr val="000000"/>
                </a:solidFill>
              </a:rPr>
              <a:t>kümeleme</a:t>
            </a:r>
            <a:r>
              <a:rPr lang="en-US" sz="1800" b="1" i="1" dirty="0">
                <a:solidFill>
                  <a:srgbClr val="000000"/>
                </a:solidFill>
              </a:rPr>
              <a:t> </a:t>
            </a:r>
            <a:r>
              <a:rPr lang="en-US" sz="1800" b="1" i="1" dirty="0" err="1">
                <a:solidFill>
                  <a:srgbClr val="000000"/>
                </a:solidFill>
              </a:rPr>
              <a:t>yöntemi</a:t>
            </a:r>
            <a:endParaRPr lang="tr-TR" dirty="0"/>
          </a:p>
        </p:txBody>
      </p:sp>
      <p:sp>
        <p:nvSpPr>
          <p:cNvPr id="7" name="Akış Çizelgesi: Kart 6">
            <a:extLst>
              <a:ext uri="{FF2B5EF4-FFF2-40B4-BE49-F238E27FC236}">
                <a16:creationId xmlns:a16="http://schemas.microsoft.com/office/drawing/2014/main" id="{74D54CD0-A517-48DE-BE89-C196D9595DBE}"/>
              </a:ext>
            </a:extLst>
          </p:cNvPr>
          <p:cNvSpPr/>
          <p:nvPr/>
        </p:nvSpPr>
        <p:spPr>
          <a:xfrm>
            <a:off x="1295399" y="2239861"/>
            <a:ext cx="4800599" cy="2936147"/>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800" dirty="0">
                <a:solidFill>
                  <a:srgbClr val="000000"/>
                </a:solidFill>
              </a:rPr>
              <a:t>Önerilen ilk yöntemde ortamda bulunan nesneler kendi aralarında otomatik olarak 3 sınıfa ayrıştırılmaktadır. </a:t>
            </a:r>
            <a:endParaRPr lang="tr-TR" sz="1800" dirty="0"/>
          </a:p>
          <a:p>
            <a:pPr algn="ctr"/>
            <a:endParaRPr lang="tr-TR" dirty="0"/>
          </a:p>
        </p:txBody>
      </p:sp>
      <p:sp>
        <p:nvSpPr>
          <p:cNvPr id="8" name="Akış Çizelgesi: Kart 7">
            <a:extLst>
              <a:ext uri="{FF2B5EF4-FFF2-40B4-BE49-F238E27FC236}">
                <a16:creationId xmlns:a16="http://schemas.microsoft.com/office/drawing/2014/main" id="{5C553B1D-234A-4E67-94D8-2B57ACE212B4}"/>
              </a:ext>
            </a:extLst>
          </p:cNvPr>
          <p:cNvSpPr/>
          <p:nvPr/>
        </p:nvSpPr>
        <p:spPr>
          <a:xfrm>
            <a:off x="6532147" y="2055303"/>
            <a:ext cx="4800600" cy="2936147"/>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800" dirty="0">
                <a:solidFill>
                  <a:srgbClr val="000000"/>
                </a:solidFill>
              </a:rPr>
              <a:t>K-</a:t>
            </a:r>
            <a:r>
              <a:rPr lang="tr-TR" sz="1800" dirty="0" err="1">
                <a:solidFill>
                  <a:srgbClr val="000000"/>
                </a:solidFill>
              </a:rPr>
              <a:t>means</a:t>
            </a:r>
            <a:r>
              <a:rPr lang="tr-TR" sz="1800" dirty="0">
                <a:solidFill>
                  <a:srgbClr val="000000"/>
                </a:solidFill>
              </a:rPr>
              <a:t> algoritması, N adet veri nesnesinin K adet kümeye bölünmesidir. K-</a:t>
            </a:r>
            <a:r>
              <a:rPr lang="tr-TR" sz="1800" dirty="0" err="1">
                <a:solidFill>
                  <a:srgbClr val="000000"/>
                </a:solidFill>
              </a:rPr>
              <a:t>means</a:t>
            </a:r>
            <a:r>
              <a:rPr lang="tr-TR" sz="1800" dirty="0">
                <a:solidFill>
                  <a:srgbClr val="000000"/>
                </a:solidFill>
              </a:rPr>
              <a:t> kümeleme, </a:t>
            </a:r>
            <a:r>
              <a:rPr lang="tr-TR" sz="1800" dirty="0" err="1">
                <a:solidFill>
                  <a:srgbClr val="000000"/>
                </a:solidFill>
              </a:rPr>
              <a:t>karesel</a:t>
            </a:r>
            <a:r>
              <a:rPr lang="tr-TR" sz="1800" dirty="0">
                <a:solidFill>
                  <a:srgbClr val="000000"/>
                </a:solidFill>
              </a:rPr>
              <a:t> hatayı en aza indirgemek için N tane veriyi K adet kümeye bölümlemeyi amaçlamaktadır. K-</a:t>
            </a:r>
            <a:r>
              <a:rPr lang="tr-TR" sz="1800" dirty="0" err="1">
                <a:solidFill>
                  <a:srgbClr val="000000"/>
                </a:solidFill>
              </a:rPr>
              <a:t>means</a:t>
            </a:r>
            <a:r>
              <a:rPr lang="tr-TR" sz="1800" dirty="0">
                <a:solidFill>
                  <a:srgbClr val="000000"/>
                </a:solidFill>
              </a:rPr>
              <a:t> algoritmasının temel amacı bölümleme sonucunda elde edilen küme içindeki verilerin benzerliklerinin maksimum, kümeler arasındaki benzerliklerin ise minimum olmasıdır.</a:t>
            </a:r>
            <a:endParaRPr lang="tr-TR" dirty="0"/>
          </a:p>
        </p:txBody>
      </p:sp>
      <p:pic>
        <p:nvPicPr>
          <p:cNvPr id="9" name="Resim 8">
            <a:extLst>
              <a:ext uri="{FF2B5EF4-FFF2-40B4-BE49-F238E27FC236}">
                <a16:creationId xmlns:a16="http://schemas.microsoft.com/office/drawing/2014/main" id="{5D182896-0749-40E0-BA69-69FFB417448C}"/>
              </a:ext>
            </a:extLst>
          </p:cNvPr>
          <p:cNvPicPr>
            <a:picLocks noChangeAspect="1"/>
          </p:cNvPicPr>
          <p:nvPr/>
        </p:nvPicPr>
        <p:blipFill>
          <a:blip r:embed="rId2"/>
          <a:stretch>
            <a:fillRect/>
          </a:stretch>
        </p:blipFill>
        <p:spPr>
          <a:xfrm rot="5008910">
            <a:off x="858858" y="1210488"/>
            <a:ext cx="1218533" cy="1291198"/>
          </a:xfrm>
          <a:prstGeom prst="rect">
            <a:avLst/>
          </a:prstGeom>
        </p:spPr>
      </p:pic>
      <p:pic>
        <p:nvPicPr>
          <p:cNvPr id="11" name="Resim 10">
            <a:extLst>
              <a:ext uri="{FF2B5EF4-FFF2-40B4-BE49-F238E27FC236}">
                <a16:creationId xmlns:a16="http://schemas.microsoft.com/office/drawing/2014/main" id="{CCD41B11-13C6-42D7-8D11-8E4961439EA3}"/>
              </a:ext>
            </a:extLst>
          </p:cNvPr>
          <p:cNvPicPr>
            <a:picLocks noChangeAspect="1"/>
          </p:cNvPicPr>
          <p:nvPr/>
        </p:nvPicPr>
        <p:blipFill>
          <a:blip r:embed="rId2"/>
          <a:stretch>
            <a:fillRect/>
          </a:stretch>
        </p:blipFill>
        <p:spPr>
          <a:xfrm rot="5008910">
            <a:off x="6024595" y="1115212"/>
            <a:ext cx="1218533" cy="1291198"/>
          </a:xfrm>
          <a:prstGeom prst="rect">
            <a:avLst/>
          </a:prstGeom>
        </p:spPr>
      </p:pic>
      <p:sp>
        <p:nvSpPr>
          <p:cNvPr id="12" name="Patlama: 14 Nokta 11">
            <a:extLst>
              <a:ext uri="{FF2B5EF4-FFF2-40B4-BE49-F238E27FC236}">
                <a16:creationId xmlns:a16="http://schemas.microsoft.com/office/drawing/2014/main" id="{360DCB4C-F028-406F-AA65-26A634D4A880}"/>
              </a:ext>
            </a:extLst>
          </p:cNvPr>
          <p:cNvSpPr/>
          <p:nvPr/>
        </p:nvSpPr>
        <p:spPr>
          <a:xfrm>
            <a:off x="5429760" y="4712845"/>
            <a:ext cx="987024" cy="771787"/>
          </a:xfrm>
          <a:prstGeom prst="irregularSeal2">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tr-TR"/>
          </a:p>
        </p:txBody>
      </p:sp>
      <p:sp>
        <p:nvSpPr>
          <p:cNvPr id="13" name="Patlama: 14 Nokta 12">
            <a:extLst>
              <a:ext uri="{FF2B5EF4-FFF2-40B4-BE49-F238E27FC236}">
                <a16:creationId xmlns:a16="http://schemas.microsoft.com/office/drawing/2014/main" id="{F9F6D95C-BE9A-4192-923D-ADAFADA4B100}"/>
              </a:ext>
            </a:extLst>
          </p:cNvPr>
          <p:cNvSpPr/>
          <p:nvPr/>
        </p:nvSpPr>
        <p:spPr>
          <a:xfrm>
            <a:off x="10781872" y="4605556"/>
            <a:ext cx="987024" cy="771787"/>
          </a:xfrm>
          <a:prstGeom prst="irregularSeal2">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3943320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8C4A999-9A3A-4C2C-83CA-93CA2951354C}"/>
              </a:ext>
            </a:extLst>
          </p:cNvPr>
          <p:cNvSpPr>
            <a:spLocks noGrp="1"/>
          </p:cNvSpPr>
          <p:nvPr>
            <p:ph type="title"/>
          </p:nvPr>
        </p:nvSpPr>
        <p:spPr>
          <a:xfrm>
            <a:off x="8334834" y="409212"/>
            <a:ext cx="3092115" cy="1022329"/>
          </a:xfrm>
        </p:spPr>
        <p:txBody>
          <a:bodyPr>
            <a:normAutofit fontScale="90000"/>
          </a:bodyPr>
          <a:lstStyle/>
          <a:p>
            <a:r>
              <a:rPr lang="tr-TR" sz="2000" dirty="0">
                <a:solidFill>
                  <a:srgbClr val="00B050"/>
                </a:solidFill>
              </a:rPr>
              <a:t>K-</a:t>
            </a:r>
            <a:r>
              <a:rPr lang="tr-TR" sz="2000" dirty="0" err="1">
                <a:solidFill>
                  <a:srgbClr val="00B050"/>
                </a:solidFill>
              </a:rPr>
              <a:t>means</a:t>
            </a:r>
            <a:r>
              <a:rPr lang="tr-TR" sz="2000" dirty="0">
                <a:solidFill>
                  <a:srgbClr val="00B050"/>
                </a:solidFill>
              </a:rPr>
              <a:t> algoritmasının çalışma süreci A</a:t>
            </a:r>
            <a:endParaRPr lang="tr-TR" dirty="0">
              <a:solidFill>
                <a:srgbClr val="00B050"/>
              </a:solidFill>
            </a:endParaRPr>
          </a:p>
        </p:txBody>
      </p:sp>
      <p:sp>
        <p:nvSpPr>
          <p:cNvPr id="3" name="İçerik Yer Tutucusu 2">
            <a:extLst>
              <a:ext uri="{FF2B5EF4-FFF2-40B4-BE49-F238E27FC236}">
                <a16:creationId xmlns:a16="http://schemas.microsoft.com/office/drawing/2014/main" id="{BD5503A6-D014-48F6-96F6-1B6BE82F828A}"/>
              </a:ext>
            </a:extLst>
          </p:cNvPr>
          <p:cNvSpPr>
            <a:spLocks noGrp="1"/>
          </p:cNvSpPr>
          <p:nvPr>
            <p:ph idx="1"/>
          </p:nvPr>
        </p:nvSpPr>
        <p:spPr/>
        <p:txBody>
          <a:bodyPr>
            <a:normAutofit/>
          </a:bodyPr>
          <a:lstStyle/>
          <a:p>
            <a:pPr marL="0" indent="0" algn="just">
              <a:buNone/>
            </a:pPr>
            <a:r>
              <a:rPr lang="tr-TR" sz="2000" dirty="0">
                <a:solidFill>
                  <a:srgbClr val="000000"/>
                </a:solidFill>
              </a:rPr>
              <a:t>1- İlk olarak, K adet küme için rastgele başlangıç küme merkezleri belirlenmektedir</a:t>
            </a:r>
          </a:p>
          <a:p>
            <a:pPr marL="0" indent="0" algn="just">
              <a:buNone/>
            </a:pPr>
            <a:r>
              <a:rPr lang="tr-TR" sz="2000" dirty="0">
                <a:solidFill>
                  <a:srgbClr val="000000"/>
                </a:solidFill>
              </a:rPr>
              <a:t>2- Her nesnenin seçilmiş olan küme merkez noktalarına olan uzaklığı hesaplanmaktadır. Küme merkez noktalarına olan uzaklıklarına göre tüm nesneler </a:t>
            </a:r>
            <a:r>
              <a:rPr lang="tr-TR" sz="2000" i="1" dirty="0">
                <a:solidFill>
                  <a:srgbClr val="000000"/>
                </a:solidFill>
              </a:rPr>
              <a:t>k </a:t>
            </a:r>
            <a:r>
              <a:rPr lang="tr-TR" sz="2000" dirty="0">
                <a:solidFill>
                  <a:srgbClr val="000000"/>
                </a:solidFill>
              </a:rPr>
              <a:t>adet kümeden en yakın olan kümeye yerleştirilmektedir.  </a:t>
            </a:r>
          </a:p>
          <a:p>
            <a:pPr marL="0" indent="0" algn="just">
              <a:buNone/>
            </a:pPr>
            <a:r>
              <a:rPr lang="tr-TR" sz="2000" dirty="0">
                <a:solidFill>
                  <a:srgbClr val="000000"/>
                </a:solidFill>
              </a:rPr>
              <a:t>3- Yeni oluşan kümelerin merkez noktaları, o kümedeki tüm nesnelerin ortalama değerlerinden elde edilmiş veriye göre değiştirilmektedir</a:t>
            </a:r>
          </a:p>
          <a:p>
            <a:pPr marL="0" indent="0" algn="just">
              <a:buNone/>
            </a:pPr>
            <a:r>
              <a:rPr lang="tr-TR" sz="2000" dirty="0">
                <a:solidFill>
                  <a:srgbClr val="000000"/>
                </a:solidFill>
              </a:rPr>
              <a:t>4- Küme merkez noktaları sabit olmadığı sürece 2. ve 3. adımlar tekrarlanmaktadır.</a:t>
            </a:r>
            <a:endParaRPr lang="tr-TR" sz="2000" dirty="0"/>
          </a:p>
        </p:txBody>
      </p:sp>
      <p:sp>
        <p:nvSpPr>
          <p:cNvPr id="5" name="Kaydırma: Dikey 4">
            <a:extLst>
              <a:ext uri="{FF2B5EF4-FFF2-40B4-BE49-F238E27FC236}">
                <a16:creationId xmlns:a16="http://schemas.microsoft.com/office/drawing/2014/main" id="{1135EB3F-5270-430D-81D0-889669F07E5D}"/>
              </a:ext>
            </a:extLst>
          </p:cNvPr>
          <p:cNvSpPr/>
          <p:nvPr/>
        </p:nvSpPr>
        <p:spPr>
          <a:xfrm>
            <a:off x="8039507" y="1660544"/>
            <a:ext cx="3682767" cy="4177717"/>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6" name="Resim 5">
            <a:extLst>
              <a:ext uri="{FF2B5EF4-FFF2-40B4-BE49-F238E27FC236}">
                <a16:creationId xmlns:a16="http://schemas.microsoft.com/office/drawing/2014/main" id="{14319CF1-F572-496B-A553-3D6A6B2F5D59}"/>
              </a:ext>
            </a:extLst>
          </p:cNvPr>
          <p:cNvPicPr>
            <a:picLocks noChangeAspect="1"/>
          </p:cNvPicPr>
          <p:nvPr/>
        </p:nvPicPr>
        <p:blipFill>
          <a:blip r:embed="rId2"/>
          <a:stretch>
            <a:fillRect/>
          </a:stretch>
        </p:blipFill>
        <p:spPr>
          <a:xfrm>
            <a:off x="8664859" y="2215592"/>
            <a:ext cx="2432061" cy="34550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Metin kutusu 6">
            <a:extLst>
              <a:ext uri="{FF2B5EF4-FFF2-40B4-BE49-F238E27FC236}">
                <a16:creationId xmlns:a16="http://schemas.microsoft.com/office/drawing/2014/main" id="{D094AD85-3A85-43AD-8F4D-0ECF2FE09516}"/>
              </a:ext>
            </a:extLst>
          </p:cNvPr>
          <p:cNvSpPr txBox="1"/>
          <p:nvPr/>
        </p:nvSpPr>
        <p:spPr>
          <a:xfrm>
            <a:off x="7967057" y="5905501"/>
            <a:ext cx="4051883" cy="369332"/>
          </a:xfrm>
          <a:prstGeom prst="rect">
            <a:avLst/>
          </a:prstGeom>
          <a:noFill/>
        </p:spPr>
        <p:txBody>
          <a:bodyPr wrap="square" rtlCol="0">
            <a:spAutoFit/>
          </a:bodyPr>
          <a:lstStyle/>
          <a:p>
            <a:r>
              <a:rPr lang="tr-TR" dirty="0">
                <a:solidFill>
                  <a:schemeClr val="bg1"/>
                </a:solidFill>
                <a:latin typeface="Times New Roman" panose="02020603050405020304" pitchFamily="18" charset="0"/>
              </a:rPr>
              <a:t>K-</a:t>
            </a:r>
            <a:r>
              <a:rPr lang="tr-TR" dirty="0" err="1">
                <a:solidFill>
                  <a:schemeClr val="bg1"/>
                </a:solidFill>
                <a:latin typeface="Times New Roman" panose="02020603050405020304" pitchFamily="18" charset="0"/>
              </a:rPr>
              <a:t>means</a:t>
            </a:r>
            <a:r>
              <a:rPr lang="tr-TR" dirty="0">
                <a:solidFill>
                  <a:schemeClr val="bg1"/>
                </a:solidFill>
                <a:latin typeface="Times New Roman" panose="02020603050405020304" pitchFamily="18" charset="0"/>
              </a:rPr>
              <a:t> algoritmasının akış diyagramı </a:t>
            </a:r>
            <a:endParaRPr lang="tr-TR" dirty="0">
              <a:solidFill>
                <a:schemeClr val="bg1"/>
              </a:solidFill>
            </a:endParaRPr>
          </a:p>
        </p:txBody>
      </p:sp>
    </p:spTree>
    <p:extLst>
      <p:ext uri="{BB962C8B-B14F-4D97-AF65-F5344CB8AC3E}">
        <p14:creationId xmlns:p14="http://schemas.microsoft.com/office/powerpoint/2010/main" val="32912836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62A8AF-8FDB-46F3-B269-3DC44E66ADF3}"/>
              </a:ext>
            </a:extLst>
          </p:cNvPr>
          <p:cNvSpPr>
            <a:spLocks noGrp="1"/>
          </p:cNvSpPr>
          <p:nvPr>
            <p:ph type="title"/>
          </p:nvPr>
        </p:nvSpPr>
        <p:spPr>
          <a:xfrm>
            <a:off x="1251678" y="139104"/>
            <a:ext cx="8873834" cy="478351"/>
          </a:xfrm>
        </p:spPr>
        <p:txBody>
          <a:bodyPr>
            <a:noAutofit/>
          </a:bodyPr>
          <a:lstStyle/>
          <a:p>
            <a:r>
              <a:rPr lang="tr-TR" sz="3600" dirty="0"/>
              <a:t>DENEYSEL ÇALIŞMA</a:t>
            </a:r>
          </a:p>
        </p:txBody>
      </p:sp>
      <p:sp>
        <p:nvSpPr>
          <p:cNvPr id="3" name="İçerik Yer Tutucusu 2">
            <a:extLst>
              <a:ext uri="{FF2B5EF4-FFF2-40B4-BE49-F238E27FC236}">
                <a16:creationId xmlns:a16="http://schemas.microsoft.com/office/drawing/2014/main" id="{4243046F-7508-499F-96E3-DDE60CE5518B}"/>
              </a:ext>
            </a:extLst>
          </p:cNvPr>
          <p:cNvSpPr>
            <a:spLocks noGrp="1"/>
          </p:cNvSpPr>
          <p:nvPr>
            <p:ph idx="1"/>
          </p:nvPr>
        </p:nvSpPr>
        <p:spPr>
          <a:xfrm>
            <a:off x="1251678" y="648066"/>
            <a:ext cx="10178322" cy="815968"/>
          </a:xfrm>
        </p:spPr>
        <p:txBody>
          <a:bodyPr>
            <a:normAutofit/>
          </a:bodyPr>
          <a:lstStyle/>
          <a:p>
            <a:r>
              <a:rPr lang="tr-TR" sz="1600" dirty="0">
                <a:solidFill>
                  <a:schemeClr val="tx1"/>
                </a:solidFill>
              </a:rPr>
              <a:t>Önerilen yöntem ile ortamda bulunan fındıkların tespit edilerek kümelenmesine yönelik deneysel çalışma yapılmaktadır.</a:t>
            </a:r>
          </a:p>
          <a:p>
            <a:r>
              <a:rPr lang="tr-TR" sz="1600" dirty="0">
                <a:solidFill>
                  <a:schemeClr val="tx1"/>
                </a:solidFill>
              </a:rPr>
              <a:t>Görüntülerin işlenmesi ve sınıflandırılması aşamalarında </a:t>
            </a:r>
            <a:r>
              <a:rPr lang="tr-TR" sz="1600" dirty="0" err="1">
                <a:solidFill>
                  <a:schemeClr val="tx1"/>
                </a:solidFill>
              </a:rPr>
              <a:t>OpenCV</a:t>
            </a:r>
            <a:r>
              <a:rPr lang="tr-TR" sz="1600" dirty="0">
                <a:solidFill>
                  <a:schemeClr val="tx1"/>
                </a:solidFill>
              </a:rPr>
              <a:t> Kütüphanesi ve </a:t>
            </a:r>
            <a:r>
              <a:rPr lang="tr-TR" sz="1600" dirty="0" err="1">
                <a:solidFill>
                  <a:schemeClr val="tx1"/>
                </a:solidFill>
              </a:rPr>
              <a:t>Weka</a:t>
            </a:r>
            <a:r>
              <a:rPr lang="tr-TR" sz="1600" dirty="0">
                <a:solidFill>
                  <a:schemeClr val="tx1"/>
                </a:solidFill>
              </a:rPr>
              <a:t> yazılımları kullanılmaktadır.</a:t>
            </a:r>
          </a:p>
        </p:txBody>
      </p:sp>
      <p:sp>
        <p:nvSpPr>
          <p:cNvPr id="4" name="Kaydırma: Dikey 3">
            <a:extLst>
              <a:ext uri="{FF2B5EF4-FFF2-40B4-BE49-F238E27FC236}">
                <a16:creationId xmlns:a16="http://schemas.microsoft.com/office/drawing/2014/main" id="{8C162473-3456-4085-821F-D839EE8989C0}"/>
              </a:ext>
            </a:extLst>
          </p:cNvPr>
          <p:cNvSpPr/>
          <p:nvPr/>
        </p:nvSpPr>
        <p:spPr>
          <a:xfrm>
            <a:off x="1417739" y="1591672"/>
            <a:ext cx="3338818" cy="3934437"/>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5" name="Kaydırma: Dikey 4">
            <a:extLst>
              <a:ext uri="{FF2B5EF4-FFF2-40B4-BE49-F238E27FC236}">
                <a16:creationId xmlns:a16="http://schemas.microsoft.com/office/drawing/2014/main" id="{5E0E8A88-F946-41FF-AA76-E451428DDE8A}"/>
              </a:ext>
            </a:extLst>
          </p:cNvPr>
          <p:cNvSpPr/>
          <p:nvPr/>
        </p:nvSpPr>
        <p:spPr>
          <a:xfrm>
            <a:off x="4886741" y="1591671"/>
            <a:ext cx="3338818" cy="3934437"/>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Kaydırma: Dikey 5">
            <a:extLst>
              <a:ext uri="{FF2B5EF4-FFF2-40B4-BE49-F238E27FC236}">
                <a16:creationId xmlns:a16="http://schemas.microsoft.com/office/drawing/2014/main" id="{9599DF74-795D-476F-BA38-1F06F149C1FA}"/>
              </a:ext>
            </a:extLst>
          </p:cNvPr>
          <p:cNvSpPr/>
          <p:nvPr/>
        </p:nvSpPr>
        <p:spPr>
          <a:xfrm>
            <a:off x="8225559" y="1591671"/>
            <a:ext cx="3338818" cy="3934437"/>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8" name="Resim 7">
            <a:extLst>
              <a:ext uri="{FF2B5EF4-FFF2-40B4-BE49-F238E27FC236}">
                <a16:creationId xmlns:a16="http://schemas.microsoft.com/office/drawing/2014/main" id="{9405C3C1-AE3E-4E75-BED9-C3219F1EACF5}"/>
              </a:ext>
            </a:extLst>
          </p:cNvPr>
          <p:cNvPicPr>
            <a:picLocks noChangeAspect="1"/>
          </p:cNvPicPr>
          <p:nvPr/>
        </p:nvPicPr>
        <p:blipFill>
          <a:blip r:embed="rId2"/>
          <a:stretch>
            <a:fillRect/>
          </a:stretch>
        </p:blipFill>
        <p:spPr>
          <a:xfrm>
            <a:off x="2104344" y="2164081"/>
            <a:ext cx="2095792" cy="30007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Resim 9">
            <a:extLst>
              <a:ext uri="{FF2B5EF4-FFF2-40B4-BE49-F238E27FC236}">
                <a16:creationId xmlns:a16="http://schemas.microsoft.com/office/drawing/2014/main" id="{463CF2B4-CB4C-437B-B445-C044DC937FB7}"/>
              </a:ext>
            </a:extLst>
          </p:cNvPr>
          <p:cNvPicPr>
            <a:picLocks noChangeAspect="1"/>
          </p:cNvPicPr>
          <p:nvPr/>
        </p:nvPicPr>
        <p:blipFill>
          <a:blip r:embed="rId3"/>
          <a:stretch>
            <a:fillRect/>
          </a:stretch>
        </p:blipFill>
        <p:spPr>
          <a:xfrm>
            <a:off x="5637602" y="2156456"/>
            <a:ext cx="2057687" cy="29817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Resim 11">
            <a:extLst>
              <a:ext uri="{FF2B5EF4-FFF2-40B4-BE49-F238E27FC236}">
                <a16:creationId xmlns:a16="http://schemas.microsoft.com/office/drawing/2014/main" id="{50A33BF7-4753-4FB7-BA3F-351AC8E4EB07}"/>
              </a:ext>
            </a:extLst>
          </p:cNvPr>
          <p:cNvPicPr>
            <a:picLocks noChangeAspect="1"/>
          </p:cNvPicPr>
          <p:nvPr/>
        </p:nvPicPr>
        <p:blipFill>
          <a:blip r:embed="rId4"/>
          <a:stretch>
            <a:fillRect/>
          </a:stretch>
        </p:blipFill>
        <p:spPr>
          <a:xfrm>
            <a:off x="8966894" y="2154555"/>
            <a:ext cx="2067213" cy="30103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 name="Dikdörtgen: Çapraz Köşeleri Kesik 12">
            <a:extLst>
              <a:ext uri="{FF2B5EF4-FFF2-40B4-BE49-F238E27FC236}">
                <a16:creationId xmlns:a16="http://schemas.microsoft.com/office/drawing/2014/main" id="{92EC8A35-3FF4-4B81-8CB0-A720938350BF}"/>
              </a:ext>
            </a:extLst>
          </p:cNvPr>
          <p:cNvSpPr/>
          <p:nvPr/>
        </p:nvSpPr>
        <p:spPr>
          <a:xfrm>
            <a:off x="1728132" y="6073629"/>
            <a:ext cx="2472004" cy="536896"/>
          </a:xfrm>
          <a:prstGeom prst="snip2Diag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tr-TR" dirty="0"/>
              <a:t>Kameradan alınan görüntü</a:t>
            </a:r>
          </a:p>
        </p:txBody>
      </p:sp>
      <p:sp>
        <p:nvSpPr>
          <p:cNvPr id="14" name="Dikdörtgen: Çapraz Köşeleri Kesik 13">
            <a:extLst>
              <a:ext uri="{FF2B5EF4-FFF2-40B4-BE49-F238E27FC236}">
                <a16:creationId xmlns:a16="http://schemas.microsoft.com/office/drawing/2014/main" id="{E1957F3A-56A0-4A61-A7C5-1466C5F215CA}"/>
              </a:ext>
            </a:extLst>
          </p:cNvPr>
          <p:cNvSpPr/>
          <p:nvPr/>
        </p:nvSpPr>
        <p:spPr>
          <a:xfrm>
            <a:off x="5223285" y="6073629"/>
            <a:ext cx="2472004" cy="536896"/>
          </a:xfrm>
          <a:prstGeom prst="snip2Diag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tr-TR" sz="1600" dirty="0"/>
              <a:t>Ön işleme aşamasından sonra elde edilen görüntü</a:t>
            </a:r>
          </a:p>
        </p:txBody>
      </p:sp>
      <p:sp>
        <p:nvSpPr>
          <p:cNvPr id="15" name="Dikdörtgen: Çapraz Köşeleri Kesik 14">
            <a:extLst>
              <a:ext uri="{FF2B5EF4-FFF2-40B4-BE49-F238E27FC236}">
                <a16:creationId xmlns:a16="http://schemas.microsoft.com/office/drawing/2014/main" id="{FEC04253-1DD4-4B2A-85FD-3126BF630916}"/>
              </a:ext>
            </a:extLst>
          </p:cNvPr>
          <p:cNvSpPr/>
          <p:nvPr/>
        </p:nvSpPr>
        <p:spPr>
          <a:xfrm>
            <a:off x="8562103" y="6073629"/>
            <a:ext cx="2472004" cy="536896"/>
          </a:xfrm>
          <a:prstGeom prst="snip2Diag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tr-TR" sz="1200" dirty="0"/>
              <a:t>Nesne bulma ve özellik çıkarım işleminde elde edilen görüntü</a:t>
            </a:r>
          </a:p>
        </p:txBody>
      </p:sp>
      <p:pic>
        <p:nvPicPr>
          <p:cNvPr id="16" name="Resim 15">
            <a:extLst>
              <a:ext uri="{FF2B5EF4-FFF2-40B4-BE49-F238E27FC236}">
                <a16:creationId xmlns:a16="http://schemas.microsoft.com/office/drawing/2014/main" id="{BC9510E8-841D-4DD2-8FFE-667320DB9B47}"/>
              </a:ext>
            </a:extLst>
          </p:cNvPr>
          <p:cNvPicPr>
            <a:picLocks noChangeAspect="1"/>
          </p:cNvPicPr>
          <p:nvPr/>
        </p:nvPicPr>
        <p:blipFill>
          <a:blip r:embed="rId5"/>
          <a:stretch>
            <a:fillRect/>
          </a:stretch>
        </p:blipFill>
        <p:spPr>
          <a:xfrm rot="5008910">
            <a:off x="2874811" y="5574870"/>
            <a:ext cx="424674" cy="449999"/>
          </a:xfrm>
          <a:prstGeom prst="rect">
            <a:avLst/>
          </a:prstGeom>
        </p:spPr>
      </p:pic>
      <p:pic>
        <p:nvPicPr>
          <p:cNvPr id="17" name="Resim 16">
            <a:extLst>
              <a:ext uri="{FF2B5EF4-FFF2-40B4-BE49-F238E27FC236}">
                <a16:creationId xmlns:a16="http://schemas.microsoft.com/office/drawing/2014/main" id="{9CB9E7F3-CA5F-4BD7-90DE-A020463562C1}"/>
              </a:ext>
            </a:extLst>
          </p:cNvPr>
          <p:cNvPicPr>
            <a:picLocks noChangeAspect="1"/>
          </p:cNvPicPr>
          <p:nvPr/>
        </p:nvPicPr>
        <p:blipFill>
          <a:blip r:embed="rId5"/>
          <a:stretch>
            <a:fillRect/>
          </a:stretch>
        </p:blipFill>
        <p:spPr>
          <a:xfrm rot="5008910">
            <a:off x="6343813" y="5566714"/>
            <a:ext cx="424674" cy="449999"/>
          </a:xfrm>
          <a:prstGeom prst="rect">
            <a:avLst/>
          </a:prstGeom>
        </p:spPr>
      </p:pic>
      <p:pic>
        <p:nvPicPr>
          <p:cNvPr id="18" name="Resim 17">
            <a:extLst>
              <a:ext uri="{FF2B5EF4-FFF2-40B4-BE49-F238E27FC236}">
                <a16:creationId xmlns:a16="http://schemas.microsoft.com/office/drawing/2014/main" id="{EA842D67-FC8B-4C59-94A3-66BD8324DD23}"/>
              </a:ext>
            </a:extLst>
          </p:cNvPr>
          <p:cNvPicPr>
            <a:picLocks noChangeAspect="1"/>
          </p:cNvPicPr>
          <p:nvPr/>
        </p:nvPicPr>
        <p:blipFill>
          <a:blip r:embed="rId5"/>
          <a:stretch>
            <a:fillRect/>
          </a:stretch>
        </p:blipFill>
        <p:spPr>
          <a:xfrm rot="5008910">
            <a:off x="9788163" y="5566715"/>
            <a:ext cx="424674" cy="449999"/>
          </a:xfrm>
          <a:prstGeom prst="rect">
            <a:avLst/>
          </a:prstGeom>
        </p:spPr>
      </p:pic>
      <p:sp>
        <p:nvSpPr>
          <p:cNvPr id="19" name="Patlama: 8 Nokta 18">
            <a:extLst>
              <a:ext uri="{FF2B5EF4-FFF2-40B4-BE49-F238E27FC236}">
                <a16:creationId xmlns:a16="http://schemas.microsoft.com/office/drawing/2014/main" id="{46CC0B4E-2EF3-4E04-98C4-73AE0BC83BA5}"/>
              </a:ext>
            </a:extLst>
          </p:cNvPr>
          <p:cNvSpPr/>
          <p:nvPr/>
        </p:nvSpPr>
        <p:spPr>
          <a:xfrm>
            <a:off x="1573463" y="5971960"/>
            <a:ext cx="370387" cy="347413"/>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tr-TR"/>
          </a:p>
        </p:txBody>
      </p:sp>
      <p:sp>
        <p:nvSpPr>
          <p:cNvPr id="20" name="Patlama: 8 Nokta 19">
            <a:extLst>
              <a:ext uri="{FF2B5EF4-FFF2-40B4-BE49-F238E27FC236}">
                <a16:creationId xmlns:a16="http://schemas.microsoft.com/office/drawing/2014/main" id="{06711667-687C-489B-8949-3C9130ABB078}"/>
              </a:ext>
            </a:extLst>
          </p:cNvPr>
          <p:cNvSpPr/>
          <p:nvPr/>
        </p:nvSpPr>
        <p:spPr>
          <a:xfrm>
            <a:off x="5066950" y="5971959"/>
            <a:ext cx="370387" cy="347413"/>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tr-TR"/>
          </a:p>
        </p:txBody>
      </p:sp>
      <p:sp>
        <p:nvSpPr>
          <p:cNvPr id="21" name="Patlama: 8 Nokta 20">
            <a:extLst>
              <a:ext uri="{FF2B5EF4-FFF2-40B4-BE49-F238E27FC236}">
                <a16:creationId xmlns:a16="http://schemas.microsoft.com/office/drawing/2014/main" id="{CEBFBFB4-C9AA-4E10-8EBF-D216BBC99707}"/>
              </a:ext>
            </a:extLst>
          </p:cNvPr>
          <p:cNvSpPr/>
          <p:nvPr/>
        </p:nvSpPr>
        <p:spPr>
          <a:xfrm>
            <a:off x="8423755" y="5971958"/>
            <a:ext cx="370387" cy="347413"/>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tr-TR"/>
          </a:p>
        </p:txBody>
      </p:sp>
    </p:spTree>
    <p:extLst>
      <p:ext uri="{BB962C8B-B14F-4D97-AF65-F5344CB8AC3E}">
        <p14:creationId xmlns:p14="http://schemas.microsoft.com/office/powerpoint/2010/main" val="17739664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F9A5DB3-A9A1-4670-ACB0-934941685793}"/>
              </a:ext>
            </a:extLst>
          </p:cNvPr>
          <p:cNvSpPr>
            <a:spLocks noGrp="1"/>
          </p:cNvSpPr>
          <p:nvPr>
            <p:ph type="title"/>
          </p:nvPr>
        </p:nvSpPr>
        <p:spPr>
          <a:xfrm>
            <a:off x="1251678" y="382385"/>
            <a:ext cx="10178322" cy="716573"/>
          </a:xfrm>
        </p:spPr>
        <p:txBody>
          <a:bodyPr>
            <a:normAutofit fontScale="90000"/>
          </a:bodyPr>
          <a:lstStyle/>
          <a:p>
            <a:r>
              <a:rPr lang="tr-TR" dirty="0"/>
              <a:t>SONUÇLAR</a:t>
            </a:r>
          </a:p>
        </p:txBody>
      </p:sp>
      <p:sp>
        <p:nvSpPr>
          <p:cNvPr id="3" name="İçerik Yer Tutucusu 2">
            <a:extLst>
              <a:ext uri="{FF2B5EF4-FFF2-40B4-BE49-F238E27FC236}">
                <a16:creationId xmlns:a16="http://schemas.microsoft.com/office/drawing/2014/main" id="{24C8EA28-2864-406B-99AA-3CEE976FDE60}"/>
              </a:ext>
            </a:extLst>
          </p:cNvPr>
          <p:cNvSpPr>
            <a:spLocks noGrp="1"/>
          </p:cNvSpPr>
          <p:nvPr>
            <p:ph idx="1"/>
          </p:nvPr>
        </p:nvSpPr>
        <p:spPr>
          <a:xfrm>
            <a:off x="1251678" y="1098958"/>
            <a:ext cx="10178322" cy="4941115"/>
          </a:xfrm>
        </p:spPr>
        <p:txBody>
          <a:bodyPr>
            <a:normAutofit/>
          </a:bodyPr>
          <a:lstStyle/>
          <a:p>
            <a:endParaRPr lang="tr-TR" dirty="0"/>
          </a:p>
          <a:p>
            <a:r>
              <a:rPr lang="tr-TR" dirty="0"/>
              <a:t>Makalede, görüntü işleme teknikleri kullanılarak ortamda bulunan nesnelerin tespit ve sınıflandırılmasına yönelik çalışma sunulmaktadır. </a:t>
            </a:r>
          </a:p>
          <a:p>
            <a:r>
              <a:rPr lang="tr-TR" dirty="0"/>
              <a:t>Önerilen yöntemin ilk aşaması olan görüntü ön işleme bölümünde kameradan alınan görüntü üzerinde filtreleme, grileştirme, ikili resme çevirme ve morfolojik işlemler uygulanmaktadır. </a:t>
            </a:r>
          </a:p>
          <a:p>
            <a:r>
              <a:rPr lang="tr-TR" dirty="0"/>
              <a:t>Ortalama tabanlı ve K-</a:t>
            </a:r>
            <a:r>
              <a:rPr lang="tr-TR" dirty="0" err="1"/>
              <a:t>means</a:t>
            </a:r>
            <a:r>
              <a:rPr lang="tr-TR" dirty="0"/>
              <a:t> kümeleme yöntemleri kullanılarak fındık meyvelerinin küçük, orta ve büyük olarak sınıflandırılması gerçekleştirilmektedir.</a:t>
            </a:r>
          </a:p>
          <a:p>
            <a:r>
              <a:rPr lang="tr-TR" dirty="0"/>
              <a:t>Önerilen yöntem, açık kaynak kodlu yazılımlarla gerçekleştirildiğinden lisans maliyeti bulunmamaktadır. Ayrıca, tek kart bilgisayar sistemleri üzerinde </a:t>
            </a:r>
            <a:r>
              <a:rPr lang="tr-TR" dirty="0" err="1"/>
              <a:t>gerçeklenebilir</a:t>
            </a:r>
            <a:r>
              <a:rPr lang="tr-TR" dirty="0"/>
              <a:t> olarak hazırlanmıştır. Sonuç olarak, gömülü sistem uygulamaları için uygun olup, yüksek performans ve düşük maliyetli olarak gerçekleştirilmiştir. </a:t>
            </a:r>
          </a:p>
        </p:txBody>
      </p:sp>
    </p:spTree>
    <p:extLst>
      <p:ext uri="{BB962C8B-B14F-4D97-AF65-F5344CB8AC3E}">
        <p14:creationId xmlns:p14="http://schemas.microsoft.com/office/powerpoint/2010/main" val="39266624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C24E2CA-7DBF-4A6C-BA0F-80625A0D97B5}"/>
              </a:ext>
            </a:extLst>
          </p:cNvPr>
          <p:cNvSpPr>
            <a:spLocks noGrp="1"/>
          </p:cNvSpPr>
          <p:nvPr>
            <p:ph type="title"/>
          </p:nvPr>
        </p:nvSpPr>
        <p:spPr/>
        <p:txBody>
          <a:bodyPr/>
          <a:lstStyle/>
          <a:p>
            <a:r>
              <a:rPr lang="tr-TR" dirty="0"/>
              <a:t>DİNLEDİĞİNİZ </a:t>
            </a:r>
            <a:br>
              <a:rPr lang="tr-TR" dirty="0"/>
            </a:br>
            <a:r>
              <a:rPr lang="tr-TR" dirty="0"/>
              <a:t>İÇİN</a:t>
            </a:r>
            <a:br>
              <a:rPr lang="tr-TR" dirty="0"/>
            </a:br>
            <a:r>
              <a:rPr lang="tr-TR" dirty="0"/>
              <a:t>TEŞEKKÜRLER</a:t>
            </a:r>
          </a:p>
        </p:txBody>
      </p:sp>
    </p:spTree>
    <p:extLst>
      <p:ext uri="{BB962C8B-B14F-4D97-AF65-F5344CB8AC3E}">
        <p14:creationId xmlns:p14="http://schemas.microsoft.com/office/powerpoint/2010/main" val="207637614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300">
        <p15:prstTrans prst="curtains"/>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C73D596-C3AB-40E1-B094-EE6238908B05}"/>
              </a:ext>
            </a:extLst>
          </p:cNvPr>
          <p:cNvSpPr>
            <a:spLocks noGrp="1"/>
          </p:cNvSpPr>
          <p:nvPr>
            <p:ph type="title"/>
          </p:nvPr>
        </p:nvSpPr>
        <p:spPr/>
        <p:txBody>
          <a:bodyPr>
            <a:normAutofit/>
          </a:bodyPr>
          <a:lstStyle/>
          <a:p>
            <a:r>
              <a:rPr lang="tr-TR" sz="4800" dirty="0"/>
              <a:t>Görüntü işleme teknikleri ve kümeleme yöntemleri kullanılarak fındık meyvesinin tespit ve sınıflandırılması</a:t>
            </a:r>
          </a:p>
        </p:txBody>
      </p:sp>
    </p:spTree>
    <p:extLst>
      <p:ext uri="{BB962C8B-B14F-4D97-AF65-F5344CB8AC3E}">
        <p14:creationId xmlns:p14="http://schemas.microsoft.com/office/powerpoint/2010/main" val="22207496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876C01B-CFC8-49D4-9515-95B932B34E84}"/>
              </a:ext>
            </a:extLst>
          </p:cNvPr>
          <p:cNvSpPr>
            <a:spLocks noGrp="1"/>
          </p:cNvSpPr>
          <p:nvPr>
            <p:ph type="title"/>
          </p:nvPr>
        </p:nvSpPr>
        <p:spPr>
          <a:xfrm>
            <a:off x="1251678" y="382385"/>
            <a:ext cx="10178322" cy="792074"/>
          </a:xfrm>
        </p:spPr>
        <p:txBody>
          <a:bodyPr/>
          <a:lstStyle/>
          <a:p>
            <a:r>
              <a:rPr lang="tr-TR" dirty="0"/>
              <a:t>GİRİŞ</a:t>
            </a:r>
          </a:p>
        </p:txBody>
      </p:sp>
      <p:sp>
        <p:nvSpPr>
          <p:cNvPr id="3" name="İçerik Yer Tutucusu 2">
            <a:extLst>
              <a:ext uri="{FF2B5EF4-FFF2-40B4-BE49-F238E27FC236}">
                <a16:creationId xmlns:a16="http://schemas.microsoft.com/office/drawing/2014/main" id="{53F97C6B-46C6-448B-8138-1BB7616A8307}"/>
              </a:ext>
            </a:extLst>
          </p:cNvPr>
          <p:cNvSpPr>
            <a:spLocks noGrp="1"/>
          </p:cNvSpPr>
          <p:nvPr>
            <p:ph idx="1"/>
          </p:nvPr>
        </p:nvSpPr>
        <p:spPr>
          <a:xfrm>
            <a:off x="1251678" y="1174459"/>
            <a:ext cx="10178322" cy="4705133"/>
          </a:xfrm>
        </p:spPr>
        <p:txBody>
          <a:bodyPr/>
          <a:lstStyle/>
          <a:p>
            <a:r>
              <a:rPr lang="tr-TR" dirty="0"/>
              <a:t>Görüntü işleme ve bilgisayarlı görme uygulamaları son yıllarda ciddi bir artış göstermektedir. Özellikle araç içi otomasyon, güvenlik sistemleri, gezgin robot uygulamaları, askeri alanlarda dost ve düşman kuvvetlerinin gözetlenmesi, tarım uygulamaları, biyomedikal ve tıp alanlarında, coğrafi bilgi sistemlerinde, tasarım ve imalat uygulamalarında yaygın olarak kullanılmaktadır</a:t>
            </a:r>
          </a:p>
          <a:p>
            <a:r>
              <a:rPr lang="tr-TR" dirty="0"/>
              <a:t>Makalede, çalışma ortamında bulunan nesnelerin tespit edilmesi, özelliklerinin belirlenmesi ve sınıflandırmasına yönelik üç aşamalı bir sistem önerilmektedir. </a:t>
            </a:r>
          </a:p>
          <a:p>
            <a:r>
              <a:rPr lang="tr-TR" dirty="0"/>
              <a:t>Önerilen sistemin ilk aşamasında kameradan alınan görüntü üzerinde, görüntü ön işleme adımı uygulanmaktadır. İkinci aşamada, ortamda bulunan nesneler tespit edilmekte ve nesnelere ait veriler bilgi </a:t>
            </a:r>
            <a:r>
              <a:rPr lang="tr-TR" dirty="0" err="1"/>
              <a:t>veritabanına</a:t>
            </a:r>
            <a:r>
              <a:rPr lang="tr-TR" dirty="0"/>
              <a:t> aktarılmaktadır. </a:t>
            </a:r>
          </a:p>
          <a:p>
            <a:r>
              <a:rPr lang="tr-TR" dirty="0"/>
              <a:t>Son aşamada ise bilgi </a:t>
            </a:r>
            <a:r>
              <a:rPr lang="tr-TR" dirty="0" err="1"/>
              <a:t>veritabanı</a:t>
            </a:r>
            <a:r>
              <a:rPr lang="tr-TR" dirty="0"/>
              <a:t> kullanılarak nesnelerin sınıflandırılması gerçekleştirilmektedir.</a:t>
            </a:r>
          </a:p>
        </p:txBody>
      </p:sp>
    </p:spTree>
    <p:extLst>
      <p:ext uri="{BB962C8B-B14F-4D97-AF65-F5344CB8AC3E}">
        <p14:creationId xmlns:p14="http://schemas.microsoft.com/office/powerpoint/2010/main" val="28125034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F2E5F60-2027-4656-A58F-40F1C2EBF7AD}"/>
              </a:ext>
            </a:extLst>
          </p:cNvPr>
          <p:cNvSpPr>
            <a:spLocks noGrp="1"/>
          </p:cNvSpPr>
          <p:nvPr>
            <p:ph type="title"/>
          </p:nvPr>
        </p:nvSpPr>
        <p:spPr>
          <a:xfrm>
            <a:off x="1251678" y="382385"/>
            <a:ext cx="10178322" cy="733351"/>
          </a:xfrm>
        </p:spPr>
        <p:txBody>
          <a:bodyPr>
            <a:normAutofit fontScale="90000"/>
          </a:bodyPr>
          <a:lstStyle/>
          <a:p>
            <a:r>
              <a:rPr lang="tr-TR" dirty="0"/>
              <a:t>ÖNERİLEN YÖNTEM</a:t>
            </a:r>
          </a:p>
        </p:txBody>
      </p:sp>
      <p:sp>
        <p:nvSpPr>
          <p:cNvPr id="3" name="İçerik Yer Tutucusu 2">
            <a:extLst>
              <a:ext uri="{FF2B5EF4-FFF2-40B4-BE49-F238E27FC236}">
                <a16:creationId xmlns:a16="http://schemas.microsoft.com/office/drawing/2014/main" id="{96AA4045-DC27-42FA-B956-A3132A73F689}"/>
              </a:ext>
            </a:extLst>
          </p:cNvPr>
          <p:cNvSpPr>
            <a:spLocks noGrp="1"/>
          </p:cNvSpPr>
          <p:nvPr>
            <p:ph idx="1"/>
          </p:nvPr>
        </p:nvSpPr>
        <p:spPr>
          <a:xfrm>
            <a:off x="1251678" y="1216405"/>
            <a:ext cx="10178322" cy="4663188"/>
          </a:xfrm>
        </p:spPr>
        <p:txBody>
          <a:bodyPr/>
          <a:lstStyle/>
          <a:p>
            <a:r>
              <a:rPr lang="tr-TR" dirty="0"/>
              <a:t>Ortamda bulunan aynı nesnelerin tespit edilerek, sınıflandırılmasına yönelik yapılan çalışmada üç aşamalı bir yöntem önerilmektedir. Önerilen yönteme ait aşamalar Şekil 1’de sunulmaktadır</a:t>
            </a:r>
          </a:p>
        </p:txBody>
      </p:sp>
      <p:pic>
        <p:nvPicPr>
          <p:cNvPr id="5" name="Resim 4">
            <a:extLst>
              <a:ext uri="{FF2B5EF4-FFF2-40B4-BE49-F238E27FC236}">
                <a16:creationId xmlns:a16="http://schemas.microsoft.com/office/drawing/2014/main" id="{B1B404A1-669E-4941-B91F-6307F371764D}"/>
              </a:ext>
            </a:extLst>
          </p:cNvPr>
          <p:cNvPicPr>
            <a:picLocks noChangeAspect="1"/>
          </p:cNvPicPr>
          <p:nvPr/>
        </p:nvPicPr>
        <p:blipFill>
          <a:blip r:embed="rId2"/>
          <a:stretch>
            <a:fillRect/>
          </a:stretch>
        </p:blipFill>
        <p:spPr>
          <a:xfrm>
            <a:off x="1371529" y="2075919"/>
            <a:ext cx="2905530" cy="44678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Dikdörtgen: Köşeleri Yuvarlatılmış 5">
            <a:extLst>
              <a:ext uri="{FF2B5EF4-FFF2-40B4-BE49-F238E27FC236}">
                <a16:creationId xmlns:a16="http://schemas.microsoft.com/office/drawing/2014/main" id="{91A06010-AD2A-48E5-A1CF-D8F2539E64B1}"/>
              </a:ext>
            </a:extLst>
          </p:cNvPr>
          <p:cNvSpPr/>
          <p:nvPr/>
        </p:nvSpPr>
        <p:spPr>
          <a:xfrm>
            <a:off x="6233020" y="2725332"/>
            <a:ext cx="4781725" cy="31542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a:solidFill>
                  <a:schemeClr val="tx1"/>
                </a:solidFill>
              </a:rPr>
              <a:t>Nesnelerin bulunduğu ortamdan alınan görüntü, aşama 1 adımında yer alan “Görüntü Ön İşleme” işlemine tabi tutulmaktadır. </a:t>
            </a:r>
          </a:p>
          <a:p>
            <a:pPr algn="ctr"/>
            <a:r>
              <a:rPr lang="tr-TR" sz="1600" dirty="0">
                <a:solidFill>
                  <a:schemeClr val="tx1"/>
                </a:solidFill>
              </a:rPr>
              <a:t>Aşama 2’de “Nesne Bulma ve Özellik Çıkarımı İşlemi” ile ortamdaki nesnelerin, boyut ve alan gibi özellikleri çıkartılmaktadır. </a:t>
            </a:r>
          </a:p>
          <a:p>
            <a:pPr algn="ctr"/>
            <a:r>
              <a:rPr lang="tr-TR" sz="1600" dirty="0">
                <a:solidFill>
                  <a:schemeClr val="tx1"/>
                </a:solidFill>
              </a:rPr>
              <a:t>Son aşamada ise, aşama 2’de elde edilen veriler kullanılarak her bir nesnenin sınıflandırılması gerçekleştirilmektedir.</a:t>
            </a:r>
          </a:p>
        </p:txBody>
      </p:sp>
      <p:pic>
        <p:nvPicPr>
          <p:cNvPr id="7" name="Resim 6">
            <a:extLst>
              <a:ext uri="{FF2B5EF4-FFF2-40B4-BE49-F238E27FC236}">
                <a16:creationId xmlns:a16="http://schemas.microsoft.com/office/drawing/2014/main" id="{6CE7D525-F15C-4572-9600-61BEA6D70FDE}"/>
              </a:ext>
            </a:extLst>
          </p:cNvPr>
          <p:cNvPicPr>
            <a:picLocks noChangeAspect="1"/>
          </p:cNvPicPr>
          <p:nvPr/>
        </p:nvPicPr>
        <p:blipFill>
          <a:blip r:embed="rId3"/>
          <a:stretch>
            <a:fillRect/>
          </a:stretch>
        </p:blipFill>
        <p:spPr>
          <a:xfrm rot="221584">
            <a:off x="4547619" y="3592792"/>
            <a:ext cx="1440006" cy="1525878"/>
          </a:xfrm>
          <a:prstGeom prst="rect">
            <a:avLst/>
          </a:prstGeom>
        </p:spPr>
      </p:pic>
    </p:spTree>
    <p:extLst>
      <p:ext uri="{BB962C8B-B14F-4D97-AF65-F5344CB8AC3E}">
        <p14:creationId xmlns:p14="http://schemas.microsoft.com/office/powerpoint/2010/main" val="10034816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B83232B-6B07-4985-824B-30A886EDE2BD}"/>
              </a:ext>
            </a:extLst>
          </p:cNvPr>
          <p:cNvSpPr>
            <a:spLocks noGrp="1"/>
          </p:cNvSpPr>
          <p:nvPr>
            <p:ph type="title"/>
          </p:nvPr>
        </p:nvSpPr>
        <p:spPr>
          <a:xfrm>
            <a:off x="1251678" y="232342"/>
            <a:ext cx="10178322" cy="677864"/>
          </a:xfrm>
        </p:spPr>
        <p:txBody>
          <a:bodyPr>
            <a:normAutofit/>
          </a:bodyPr>
          <a:lstStyle/>
          <a:p>
            <a:r>
              <a:rPr lang="tr-TR" sz="2800" dirty="0"/>
              <a:t>Görüntü ön işleme aşaması</a:t>
            </a:r>
          </a:p>
        </p:txBody>
      </p:sp>
      <p:sp>
        <p:nvSpPr>
          <p:cNvPr id="3" name="İçerik Yer Tutucusu 2">
            <a:extLst>
              <a:ext uri="{FF2B5EF4-FFF2-40B4-BE49-F238E27FC236}">
                <a16:creationId xmlns:a16="http://schemas.microsoft.com/office/drawing/2014/main" id="{6AB06B8C-E3B4-485A-AF17-7B1D5884BAD6}"/>
              </a:ext>
            </a:extLst>
          </p:cNvPr>
          <p:cNvSpPr>
            <a:spLocks noGrp="1"/>
          </p:cNvSpPr>
          <p:nvPr>
            <p:ph idx="1"/>
          </p:nvPr>
        </p:nvSpPr>
        <p:spPr>
          <a:xfrm>
            <a:off x="1251678" y="910205"/>
            <a:ext cx="4931008" cy="4969387"/>
          </a:xfrm>
        </p:spPr>
        <p:txBody>
          <a:bodyPr/>
          <a:lstStyle/>
          <a:p>
            <a:r>
              <a:rPr lang="tr-TR" dirty="0"/>
              <a:t>Görüntü ön işleme aşamasında, kameradan alınan görüntü üzerinde sırasıyla filtreleme, resmin grileştirilmesi ve ikili resme çevrilmesi işlemleri uygulanmaktadır. </a:t>
            </a:r>
          </a:p>
          <a:p>
            <a:r>
              <a:rPr lang="tr-TR" dirty="0"/>
              <a:t>Bu işlemlerin gerçekleştirilmesinden sonra görüntü üzerinde yer alan ve ilgilenilen nesneler daha belirgin ve kolay işlenebilir hale getirilmektedir. </a:t>
            </a:r>
          </a:p>
          <a:p>
            <a:r>
              <a:rPr lang="tr-TR" dirty="0"/>
              <a:t>Şekil 2’de görüntü ön işleme aşamasında uygulanan adımlar sunulmaktadır. </a:t>
            </a:r>
          </a:p>
        </p:txBody>
      </p:sp>
      <p:pic>
        <p:nvPicPr>
          <p:cNvPr id="5" name="Resim 4">
            <a:extLst>
              <a:ext uri="{FF2B5EF4-FFF2-40B4-BE49-F238E27FC236}">
                <a16:creationId xmlns:a16="http://schemas.microsoft.com/office/drawing/2014/main" id="{07078F15-232D-4B80-A5B9-ECE487A66E4B}"/>
              </a:ext>
            </a:extLst>
          </p:cNvPr>
          <p:cNvPicPr>
            <a:picLocks noChangeAspect="1"/>
          </p:cNvPicPr>
          <p:nvPr/>
        </p:nvPicPr>
        <p:blipFill>
          <a:blip r:embed="rId2"/>
          <a:stretch>
            <a:fillRect/>
          </a:stretch>
        </p:blipFill>
        <p:spPr>
          <a:xfrm>
            <a:off x="7390702" y="713064"/>
            <a:ext cx="3758268" cy="52347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Resim 5">
            <a:extLst>
              <a:ext uri="{FF2B5EF4-FFF2-40B4-BE49-F238E27FC236}">
                <a16:creationId xmlns:a16="http://schemas.microsoft.com/office/drawing/2014/main" id="{FDE570E8-49C8-43CD-81AB-DE25C7F1C384}"/>
              </a:ext>
            </a:extLst>
          </p:cNvPr>
          <p:cNvPicPr>
            <a:picLocks noChangeAspect="1"/>
          </p:cNvPicPr>
          <p:nvPr/>
        </p:nvPicPr>
        <p:blipFill>
          <a:blip r:embed="rId3"/>
          <a:stretch>
            <a:fillRect/>
          </a:stretch>
        </p:blipFill>
        <p:spPr>
          <a:xfrm rot="221584">
            <a:off x="5772412" y="3473793"/>
            <a:ext cx="1440006" cy="1525878"/>
          </a:xfrm>
          <a:prstGeom prst="rect">
            <a:avLst/>
          </a:prstGeom>
        </p:spPr>
      </p:pic>
    </p:spTree>
    <p:extLst>
      <p:ext uri="{BB962C8B-B14F-4D97-AF65-F5344CB8AC3E}">
        <p14:creationId xmlns:p14="http://schemas.microsoft.com/office/powerpoint/2010/main" val="41339733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3EB18572-C80A-462D-BF41-700F6BFD381B}"/>
              </a:ext>
            </a:extLst>
          </p:cNvPr>
          <p:cNvSpPr>
            <a:spLocks noGrp="1"/>
          </p:cNvSpPr>
          <p:nvPr>
            <p:ph sz="half" idx="1"/>
          </p:nvPr>
        </p:nvSpPr>
        <p:spPr>
          <a:xfrm>
            <a:off x="1215355" y="348142"/>
            <a:ext cx="4800600" cy="4039299"/>
          </a:xfrm>
        </p:spPr>
        <p:txBody>
          <a:bodyPr>
            <a:normAutofit fontScale="92500" lnSpcReduction="20000"/>
          </a:bodyPr>
          <a:lstStyle/>
          <a:p>
            <a:r>
              <a:rPr lang="tr-TR" sz="2000" dirty="0">
                <a:solidFill>
                  <a:srgbClr val="000000"/>
                </a:solidFill>
              </a:rPr>
              <a:t>Filtre uygulama adımında, görüntü üzerinde yer alan tuz biber gürültülerinin giderilmesi ve resimde yer alan gereksiz ayrıntıların azaltılması sağlanmaktadır.</a:t>
            </a:r>
          </a:p>
          <a:p>
            <a:r>
              <a:rPr lang="tr-TR" sz="2000" dirty="0">
                <a:solidFill>
                  <a:srgbClr val="000000"/>
                </a:solidFill>
              </a:rPr>
              <a:t> Kameradan alınan görüntü matrisi üzerinde, 3x3, 5x5 </a:t>
            </a:r>
            <a:r>
              <a:rPr lang="tr-TR" sz="2000" dirty="0" err="1">
                <a:solidFill>
                  <a:srgbClr val="000000"/>
                </a:solidFill>
              </a:rPr>
              <a:t>vb</a:t>
            </a:r>
            <a:r>
              <a:rPr lang="tr-TR" sz="2000" dirty="0">
                <a:solidFill>
                  <a:srgbClr val="000000"/>
                </a:solidFill>
              </a:rPr>
              <a:t> küçük bir çekirdek matrisinin gezdirilmesi sonucunda filtreleme işlemi gerçekleşmektedir. </a:t>
            </a:r>
          </a:p>
          <a:p>
            <a:r>
              <a:rPr lang="tr-TR" sz="2000" dirty="0">
                <a:solidFill>
                  <a:srgbClr val="000000"/>
                </a:solidFill>
              </a:rPr>
              <a:t>Çalışmada, 3x3 boyutlarında çekirdek matrisi kullanan, ortalama filtreleme yöntemi kullanılmaktadır. Çekirdek matrisin boyutlarının büyük seçilmesi, görüntü üzerindeki gürültüleri azaltırken, bulanıklaştırmada yapmaktadır. </a:t>
            </a:r>
            <a:endParaRPr lang="tr-TR" sz="2000" dirty="0"/>
          </a:p>
          <a:p>
            <a:endParaRPr lang="tr-TR" dirty="0"/>
          </a:p>
        </p:txBody>
      </p:sp>
      <p:sp>
        <p:nvSpPr>
          <p:cNvPr id="4" name="İçerik Yer Tutucusu 3">
            <a:extLst>
              <a:ext uri="{FF2B5EF4-FFF2-40B4-BE49-F238E27FC236}">
                <a16:creationId xmlns:a16="http://schemas.microsoft.com/office/drawing/2014/main" id="{C67ED917-FA2B-41EE-B2F8-259A3485E590}"/>
              </a:ext>
            </a:extLst>
          </p:cNvPr>
          <p:cNvSpPr>
            <a:spLocks noGrp="1"/>
          </p:cNvSpPr>
          <p:nvPr>
            <p:ph sz="half" idx="2"/>
          </p:nvPr>
        </p:nvSpPr>
        <p:spPr>
          <a:xfrm>
            <a:off x="1215355" y="4299357"/>
            <a:ext cx="4800600" cy="1983998"/>
          </a:xfrm>
        </p:spPr>
        <p:txBody>
          <a:bodyPr>
            <a:normAutofit fontScale="92500" lnSpcReduction="20000"/>
          </a:bodyPr>
          <a:lstStyle/>
          <a:p>
            <a:r>
              <a:rPr lang="tr-TR" sz="2000" dirty="0">
                <a:solidFill>
                  <a:srgbClr val="000000"/>
                </a:solidFill>
                <a:latin typeface="Gill Sans MT (Gövde)"/>
              </a:rPr>
              <a:t>Çalışmada ortalama filtre uygulaması için seçilen çekirdek matris, aşağıda sunulmaktadır. </a:t>
            </a:r>
          </a:p>
          <a:p>
            <a:r>
              <a:rPr lang="tr-TR" sz="2000" dirty="0">
                <a:solidFill>
                  <a:srgbClr val="000000"/>
                </a:solidFill>
                <a:latin typeface="Gill Sans MT (Gövde)"/>
              </a:rPr>
              <a:t>Çekirdek matrisi, görüntü üzerinde kayan pencere yöntemi kullanılarak gezdirilmekte ve her bir piksel için, yeni değerler hesaplanmaktadır. </a:t>
            </a:r>
          </a:p>
          <a:p>
            <a:endParaRPr lang="tr-TR" dirty="0">
              <a:solidFill>
                <a:srgbClr val="000000"/>
              </a:solidFill>
            </a:endParaRPr>
          </a:p>
          <a:p>
            <a:endParaRPr lang="tr-TR" sz="2000" dirty="0">
              <a:solidFill>
                <a:srgbClr val="000000"/>
              </a:solidFill>
            </a:endParaRPr>
          </a:p>
          <a:p>
            <a:endParaRPr lang="tr-TR" dirty="0">
              <a:solidFill>
                <a:srgbClr val="000000"/>
              </a:solidFill>
            </a:endParaRPr>
          </a:p>
          <a:p>
            <a:endParaRPr lang="tr-TR" sz="2000" dirty="0">
              <a:solidFill>
                <a:srgbClr val="000000"/>
              </a:solidFill>
            </a:endParaRPr>
          </a:p>
          <a:p>
            <a:endParaRPr lang="tr-TR" dirty="0">
              <a:solidFill>
                <a:srgbClr val="000000"/>
              </a:solidFill>
            </a:endParaRPr>
          </a:p>
          <a:p>
            <a:endParaRPr lang="tr-TR" sz="2000" dirty="0">
              <a:solidFill>
                <a:srgbClr val="000000"/>
              </a:solidFill>
            </a:endParaRPr>
          </a:p>
          <a:p>
            <a:endParaRPr lang="tr-TR" dirty="0">
              <a:solidFill>
                <a:srgbClr val="000000"/>
              </a:solidFill>
            </a:endParaRPr>
          </a:p>
          <a:p>
            <a:endParaRPr lang="tr-TR" sz="2000" dirty="0">
              <a:solidFill>
                <a:srgbClr val="000000"/>
              </a:solidFill>
            </a:endParaRPr>
          </a:p>
          <a:p>
            <a:endParaRPr lang="tr-TR" sz="2000" dirty="0"/>
          </a:p>
          <a:p>
            <a:endParaRPr lang="tr-TR" dirty="0"/>
          </a:p>
        </p:txBody>
      </p:sp>
      <p:pic>
        <p:nvPicPr>
          <p:cNvPr id="5" name="Resim 4">
            <a:extLst>
              <a:ext uri="{FF2B5EF4-FFF2-40B4-BE49-F238E27FC236}">
                <a16:creationId xmlns:a16="http://schemas.microsoft.com/office/drawing/2014/main" id="{98FC3DF4-CE90-4198-8BEC-A2337BCCC05C}"/>
              </a:ext>
            </a:extLst>
          </p:cNvPr>
          <p:cNvPicPr>
            <a:picLocks noChangeAspect="1"/>
          </p:cNvPicPr>
          <p:nvPr/>
        </p:nvPicPr>
        <p:blipFill>
          <a:blip r:embed="rId2"/>
          <a:stretch>
            <a:fillRect/>
          </a:stretch>
        </p:blipFill>
        <p:spPr>
          <a:xfrm>
            <a:off x="7446757" y="1127226"/>
            <a:ext cx="2874780" cy="15543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Resim 5">
            <a:extLst>
              <a:ext uri="{FF2B5EF4-FFF2-40B4-BE49-F238E27FC236}">
                <a16:creationId xmlns:a16="http://schemas.microsoft.com/office/drawing/2014/main" id="{2D5DE9D1-E469-4B78-959A-C3DCA7240CE0}"/>
              </a:ext>
            </a:extLst>
          </p:cNvPr>
          <p:cNvPicPr>
            <a:picLocks noChangeAspect="1"/>
          </p:cNvPicPr>
          <p:nvPr/>
        </p:nvPicPr>
        <p:blipFill>
          <a:blip r:embed="rId3"/>
          <a:stretch>
            <a:fillRect/>
          </a:stretch>
        </p:blipFill>
        <p:spPr>
          <a:xfrm rot="5635631">
            <a:off x="8029920" y="2703840"/>
            <a:ext cx="1440006" cy="1525878"/>
          </a:xfrm>
          <a:prstGeom prst="rect">
            <a:avLst/>
          </a:prstGeom>
        </p:spPr>
      </p:pic>
      <p:sp>
        <p:nvSpPr>
          <p:cNvPr id="7" name="Dikdörtgen: Köşeleri Yuvarlatılmış 6">
            <a:extLst>
              <a:ext uri="{FF2B5EF4-FFF2-40B4-BE49-F238E27FC236}">
                <a16:creationId xmlns:a16="http://schemas.microsoft.com/office/drawing/2014/main" id="{1653606A-B9E8-48DE-B70E-8564BB78EEB5}"/>
              </a:ext>
            </a:extLst>
          </p:cNvPr>
          <p:cNvSpPr/>
          <p:nvPr/>
        </p:nvSpPr>
        <p:spPr>
          <a:xfrm>
            <a:off x="7119203" y="4410510"/>
            <a:ext cx="3529888" cy="8934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tr-TR" sz="1800" dirty="0">
                <a:solidFill>
                  <a:srgbClr val="000000"/>
                </a:solidFill>
              </a:rPr>
              <a:t>Filtreleme işleminden sonra renkli görüntünün, grileştirilmesi adımı gerçekleştirilmektedir. </a:t>
            </a:r>
            <a:endParaRPr lang="tr-TR" sz="1800" dirty="0"/>
          </a:p>
        </p:txBody>
      </p:sp>
    </p:spTree>
    <p:extLst>
      <p:ext uri="{BB962C8B-B14F-4D97-AF65-F5344CB8AC3E}">
        <p14:creationId xmlns:p14="http://schemas.microsoft.com/office/powerpoint/2010/main" val="14565740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44AEFBF-6ADD-47F6-92CE-8558C594048A}"/>
              </a:ext>
            </a:extLst>
          </p:cNvPr>
          <p:cNvSpPr>
            <a:spLocks noGrp="1"/>
          </p:cNvSpPr>
          <p:nvPr>
            <p:ph type="title"/>
          </p:nvPr>
        </p:nvSpPr>
        <p:spPr>
          <a:xfrm>
            <a:off x="8866392" y="1610686"/>
            <a:ext cx="1947018" cy="412299"/>
          </a:xfrm>
        </p:spPr>
        <p:txBody>
          <a:bodyPr>
            <a:normAutofit/>
          </a:bodyPr>
          <a:lstStyle/>
          <a:p>
            <a:r>
              <a:rPr lang="tr-TR" dirty="0"/>
              <a:t>DENKLEMİ</a:t>
            </a:r>
          </a:p>
        </p:txBody>
      </p:sp>
      <p:sp>
        <p:nvSpPr>
          <p:cNvPr id="3" name="İçerik Yer Tutucusu 2">
            <a:extLst>
              <a:ext uri="{FF2B5EF4-FFF2-40B4-BE49-F238E27FC236}">
                <a16:creationId xmlns:a16="http://schemas.microsoft.com/office/drawing/2014/main" id="{E74330AA-FAFB-4095-B039-471648DC275B}"/>
              </a:ext>
            </a:extLst>
          </p:cNvPr>
          <p:cNvSpPr>
            <a:spLocks noGrp="1"/>
          </p:cNvSpPr>
          <p:nvPr>
            <p:ph idx="1"/>
          </p:nvPr>
        </p:nvSpPr>
        <p:spPr>
          <a:xfrm>
            <a:off x="689550" y="828098"/>
            <a:ext cx="6158418" cy="4985124"/>
          </a:xfrm>
        </p:spPr>
        <p:txBody>
          <a:bodyPr>
            <a:normAutofit fontScale="77500" lnSpcReduction="20000"/>
          </a:bodyPr>
          <a:lstStyle/>
          <a:p>
            <a:r>
              <a:rPr lang="tr-TR" dirty="0"/>
              <a:t>Gri olarak elde edilen görüntü üzerinde, </a:t>
            </a:r>
            <a:r>
              <a:rPr lang="tr-TR" dirty="0" err="1"/>
              <a:t>eşikleme</a:t>
            </a:r>
            <a:r>
              <a:rPr lang="tr-TR" dirty="0"/>
              <a:t> işlemi uygulanarak sadece ilgili nesnelere ait yer alan bölümler kullanılmaktadır. </a:t>
            </a:r>
          </a:p>
          <a:p>
            <a:r>
              <a:rPr lang="tr-TR" dirty="0" err="1"/>
              <a:t>Eşikleme</a:t>
            </a:r>
            <a:r>
              <a:rPr lang="tr-TR" dirty="0"/>
              <a:t> işleminde kullanılan en küçük (</a:t>
            </a:r>
            <a:r>
              <a:rPr lang="tr-TR" dirty="0" err="1"/>
              <a:t>min</a:t>
            </a:r>
            <a:r>
              <a:rPr lang="tr-TR" dirty="0"/>
              <a:t>) ve en büyük değerler (</a:t>
            </a:r>
            <a:r>
              <a:rPr lang="tr-TR" dirty="0" err="1"/>
              <a:t>max</a:t>
            </a:r>
            <a:r>
              <a:rPr lang="tr-TR" dirty="0"/>
              <a:t>) deneysel çalışmalar sonucunda belirlenmektedir. </a:t>
            </a:r>
          </a:p>
          <a:p>
            <a:r>
              <a:rPr lang="tr-TR" dirty="0"/>
              <a:t>Gri görüntü içerisinde yer alan piksel değerleri </a:t>
            </a:r>
            <a:r>
              <a:rPr lang="tr-TR" dirty="0" err="1"/>
              <a:t>min</a:t>
            </a:r>
            <a:r>
              <a:rPr lang="tr-TR" dirty="0"/>
              <a:t> ve </a:t>
            </a:r>
            <a:r>
              <a:rPr lang="tr-TR" dirty="0" err="1"/>
              <a:t>max</a:t>
            </a:r>
            <a:r>
              <a:rPr lang="tr-TR" dirty="0"/>
              <a:t> değerleri arasında bulunup bulunmadığı karşılaştırılarak, ikili görüntü için yeni değer ataması gerçekleştirilmektedir. </a:t>
            </a:r>
          </a:p>
        </p:txBody>
      </p:sp>
      <p:sp>
        <p:nvSpPr>
          <p:cNvPr id="10" name="Dikdörtgen: Köşeleri Yuvarlatılmış 9">
            <a:extLst>
              <a:ext uri="{FF2B5EF4-FFF2-40B4-BE49-F238E27FC236}">
                <a16:creationId xmlns:a16="http://schemas.microsoft.com/office/drawing/2014/main" id="{671EEFBB-B67D-4EBC-9A31-766C1DBBAF06}"/>
              </a:ext>
            </a:extLst>
          </p:cNvPr>
          <p:cNvSpPr/>
          <p:nvPr/>
        </p:nvSpPr>
        <p:spPr>
          <a:xfrm>
            <a:off x="7969541" y="2619462"/>
            <a:ext cx="3892492" cy="16190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pic>
        <p:nvPicPr>
          <p:cNvPr id="11" name="Resim 10">
            <a:extLst>
              <a:ext uri="{FF2B5EF4-FFF2-40B4-BE49-F238E27FC236}">
                <a16:creationId xmlns:a16="http://schemas.microsoft.com/office/drawing/2014/main" id="{A7A9D30A-7037-43A6-9E05-3392632C5828}"/>
              </a:ext>
            </a:extLst>
          </p:cNvPr>
          <p:cNvPicPr>
            <a:picLocks noChangeAspect="1"/>
          </p:cNvPicPr>
          <p:nvPr/>
        </p:nvPicPr>
        <p:blipFill>
          <a:blip r:embed="rId2"/>
          <a:stretch>
            <a:fillRect/>
          </a:stretch>
        </p:blipFill>
        <p:spPr>
          <a:xfrm>
            <a:off x="8081927" y="3055589"/>
            <a:ext cx="3696216" cy="8097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868444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a:extLst>
              <a:ext uri="{FF2B5EF4-FFF2-40B4-BE49-F238E27FC236}">
                <a16:creationId xmlns:a16="http://schemas.microsoft.com/office/drawing/2014/main" id="{6AD1B6D5-D01A-45C4-B61D-1587280751E7}"/>
              </a:ext>
            </a:extLst>
          </p:cNvPr>
          <p:cNvSpPr>
            <a:spLocks noGrp="1"/>
          </p:cNvSpPr>
          <p:nvPr>
            <p:ph type="body" idx="1"/>
          </p:nvPr>
        </p:nvSpPr>
        <p:spPr>
          <a:xfrm>
            <a:off x="1234900" y="421167"/>
            <a:ext cx="4800600" cy="632529"/>
          </a:xfrm>
        </p:spPr>
        <p:txBody>
          <a:bodyPr/>
          <a:lstStyle/>
          <a:p>
            <a:r>
              <a:rPr lang="tr-TR" dirty="0"/>
              <a:t>Görüntü ön işleme aşaması kamera görüntüsü</a:t>
            </a:r>
          </a:p>
        </p:txBody>
      </p:sp>
      <p:sp>
        <p:nvSpPr>
          <p:cNvPr id="5" name="Metin Yer Tutucusu 4">
            <a:extLst>
              <a:ext uri="{FF2B5EF4-FFF2-40B4-BE49-F238E27FC236}">
                <a16:creationId xmlns:a16="http://schemas.microsoft.com/office/drawing/2014/main" id="{1FDAC495-3147-4126-BC6F-AEA17FAA2AAA}"/>
              </a:ext>
            </a:extLst>
          </p:cNvPr>
          <p:cNvSpPr>
            <a:spLocks noGrp="1"/>
          </p:cNvSpPr>
          <p:nvPr>
            <p:ph type="body" sz="quarter" idx="3"/>
          </p:nvPr>
        </p:nvSpPr>
        <p:spPr>
          <a:xfrm>
            <a:off x="6533196" y="397717"/>
            <a:ext cx="4800600" cy="946240"/>
          </a:xfrm>
        </p:spPr>
        <p:txBody>
          <a:bodyPr/>
          <a:lstStyle/>
          <a:p>
            <a:r>
              <a:rPr lang="tr-TR" dirty="0"/>
              <a:t>Görüntü ön işleme adımından sonra oluşan görüntü</a:t>
            </a:r>
          </a:p>
        </p:txBody>
      </p:sp>
      <p:sp>
        <p:nvSpPr>
          <p:cNvPr id="7" name="Kaydırma: Dikey 6">
            <a:extLst>
              <a:ext uri="{FF2B5EF4-FFF2-40B4-BE49-F238E27FC236}">
                <a16:creationId xmlns:a16="http://schemas.microsoft.com/office/drawing/2014/main" id="{F03C16FD-1273-4B49-B5DD-3650FB6A4A96}"/>
              </a:ext>
            </a:extLst>
          </p:cNvPr>
          <p:cNvSpPr/>
          <p:nvPr/>
        </p:nvSpPr>
        <p:spPr>
          <a:xfrm>
            <a:off x="1592479" y="1719743"/>
            <a:ext cx="4085439" cy="4622334"/>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Kaydırma: Dikey 7">
            <a:extLst>
              <a:ext uri="{FF2B5EF4-FFF2-40B4-BE49-F238E27FC236}">
                <a16:creationId xmlns:a16="http://schemas.microsoft.com/office/drawing/2014/main" id="{4DCA2B02-710F-4913-BFBE-FCC17A43B4B4}"/>
              </a:ext>
            </a:extLst>
          </p:cNvPr>
          <p:cNvSpPr/>
          <p:nvPr/>
        </p:nvSpPr>
        <p:spPr>
          <a:xfrm>
            <a:off x="7073317" y="1719743"/>
            <a:ext cx="4085439" cy="4622334"/>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9" name="Resim 8">
            <a:extLst>
              <a:ext uri="{FF2B5EF4-FFF2-40B4-BE49-F238E27FC236}">
                <a16:creationId xmlns:a16="http://schemas.microsoft.com/office/drawing/2014/main" id="{0079A381-B765-4DE1-86CE-402E05B634A0}"/>
              </a:ext>
            </a:extLst>
          </p:cNvPr>
          <p:cNvPicPr>
            <a:picLocks noChangeAspect="1"/>
          </p:cNvPicPr>
          <p:nvPr/>
        </p:nvPicPr>
        <p:blipFill>
          <a:blip r:embed="rId2"/>
          <a:stretch>
            <a:fillRect/>
          </a:stretch>
        </p:blipFill>
        <p:spPr>
          <a:xfrm>
            <a:off x="2441898" y="2424419"/>
            <a:ext cx="2386603" cy="36292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Resim 9">
            <a:extLst>
              <a:ext uri="{FF2B5EF4-FFF2-40B4-BE49-F238E27FC236}">
                <a16:creationId xmlns:a16="http://schemas.microsoft.com/office/drawing/2014/main" id="{4FFEEA70-9286-4B93-B9A4-FBAD4ECD947A}"/>
              </a:ext>
            </a:extLst>
          </p:cNvPr>
          <p:cNvPicPr>
            <a:picLocks noChangeAspect="1"/>
          </p:cNvPicPr>
          <p:nvPr/>
        </p:nvPicPr>
        <p:blipFill>
          <a:blip r:embed="rId3"/>
          <a:stretch>
            <a:fillRect/>
          </a:stretch>
        </p:blipFill>
        <p:spPr>
          <a:xfrm>
            <a:off x="7951042" y="2424419"/>
            <a:ext cx="2329988" cy="36292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Resim 10">
            <a:extLst>
              <a:ext uri="{FF2B5EF4-FFF2-40B4-BE49-F238E27FC236}">
                <a16:creationId xmlns:a16="http://schemas.microsoft.com/office/drawing/2014/main" id="{46884DF9-755C-4796-8CEA-661F236B15D0}"/>
              </a:ext>
            </a:extLst>
          </p:cNvPr>
          <p:cNvPicPr>
            <a:picLocks noChangeAspect="1"/>
          </p:cNvPicPr>
          <p:nvPr/>
        </p:nvPicPr>
        <p:blipFill>
          <a:blip r:embed="rId4"/>
          <a:stretch>
            <a:fillRect/>
          </a:stretch>
        </p:blipFill>
        <p:spPr>
          <a:xfrm rot="3464157">
            <a:off x="740688" y="769091"/>
            <a:ext cx="1440006" cy="1525878"/>
          </a:xfrm>
          <a:prstGeom prst="rect">
            <a:avLst/>
          </a:prstGeom>
        </p:spPr>
      </p:pic>
      <p:pic>
        <p:nvPicPr>
          <p:cNvPr id="12" name="Resim 11">
            <a:extLst>
              <a:ext uri="{FF2B5EF4-FFF2-40B4-BE49-F238E27FC236}">
                <a16:creationId xmlns:a16="http://schemas.microsoft.com/office/drawing/2014/main" id="{6E2806FB-9871-492C-BCBE-439248B3E423}"/>
              </a:ext>
            </a:extLst>
          </p:cNvPr>
          <p:cNvPicPr>
            <a:picLocks noChangeAspect="1"/>
          </p:cNvPicPr>
          <p:nvPr/>
        </p:nvPicPr>
        <p:blipFill>
          <a:blip r:embed="rId4"/>
          <a:stretch>
            <a:fillRect/>
          </a:stretch>
        </p:blipFill>
        <p:spPr>
          <a:xfrm rot="2705150">
            <a:off x="6104467" y="956804"/>
            <a:ext cx="1440006" cy="1525878"/>
          </a:xfrm>
          <a:prstGeom prst="rect">
            <a:avLst/>
          </a:prstGeom>
        </p:spPr>
      </p:pic>
    </p:spTree>
    <p:extLst>
      <p:ext uri="{BB962C8B-B14F-4D97-AF65-F5344CB8AC3E}">
        <p14:creationId xmlns:p14="http://schemas.microsoft.com/office/powerpoint/2010/main" val="32495019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699FED-5513-4188-A9E8-AC4BE1760D45}"/>
              </a:ext>
            </a:extLst>
          </p:cNvPr>
          <p:cNvSpPr>
            <a:spLocks noGrp="1"/>
          </p:cNvSpPr>
          <p:nvPr>
            <p:ph type="title"/>
          </p:nvPr>
        </p:nvSpPr>
        <p:spPr>
          <a:xfrm>
            <a:off x="1251678" y="382385"/>
            <a:ext cx="10299962" cy="1119244"/>
          </a:xfrm>
        </p:spPr>
        <p:txBody>
          <a:bodyPr>
            <a:noAutofit/>
          </a:bodyPr>
          <a:lstStyle/>
          <a:p>
            <a:r>
              <a:rPr lang="tr-TR" sz="4000" dirty="0"/>
              <a:t>Nesne bulma ve özellik çıkarımı işlemi aşaması</a:t>
            </a:r>
          </a:p>
        </p:txBody>
      </p:sp>
      <p:sp>
        <p:nvSpPr>
          <p:cNvPr id="3" name="İçerik Yer Tutucusu 2">
            <a:extLst>
              <a:ext uri="{FF2B5EF4-FFF2-40B4-BE49-F238E27FC236}">
                <a16:creationId xmlns:a16="http://schemas.microsoft.com/office/drawing/2014/main" id="{32D89879-5D90-407F-969D-89A4CE3F9328}"/>
              </a:ext>
            </a:extLst>
          </p:cNvPr>
          <p:cNvSpPr>
            <a:spLocks noGrp="1"/>
          </p:cNvSpPr>
          <p:nvPr>
            <p:ph sz="half" idx="1"/>
          </p:nvPr>
        </p:nvSpPr>
        <p:spPr>
          <a:xfrm>
            <a:off x="1257300" y="1577130"/>
            <a:ext cx="10017504" cy="4328370"/>
          </a:xfrm>
        </p:spPr>
        <p:txBody>
          <a:bodyPr>
            <a:normAutofit/>
          </a:bodyPr>
          <a:lstStyle/>
          <a:p>
            <a:pPr algn="just"/>
            <a:r>
              <a:rPr lang="tr-TR" sz="2000" dirty="0">
                <a:solidFill>
                  <a:srgbClr val="000000"/>
                </a:solidFill>
              </a:rPr>
              <a:t>Nesne bulma ve özellik çıkarımı işlemi aşamasında, görüntü ön işleme aşamasından geçirilerek elde edilen ikili görüntü üzerinde nesnelerin bulunması ve her bir nesneye ait özelliklerin çıkarımı işlemleri gerçekleştirilmektedir. Nesnelerin görüntü düzleminde kaplamış olduğu alan, nesne boyları ve nesne merkezine ait koordinatlar özellik çıkarım vektörlerinde bulunmaktadır. </a:t>
            </a:r>
          </a:p>
          <a:p>
            <a:pPr algn="just"/>
            <a:r>
              <a:rPr lang="tr-TR" sz="2000" dirty="0">
                <a:solidFill>
                  <a:srgbClr val="000000"/>
                </a:solidFill>
              </a:rPr>
              <a:t>Görüntü ön işleme sonunda elde edilen ikili resimde her bir nesneye ait dış hatlar, Suzuki ve </a:t>
            </a:r>
            <a:r>
              <a:rPr lang="tr-TR" sz="2000" dirty="0" err="1">
                <a:solidFill>
                  <a:srgbClr val="000000"/>
                </a:solidFill>
              </a:rPr>
              <a:t>Abe</a:t>
            </a:r>
            <a:r>
              <a:rPr lang="tr-TR" sz="2000" dirty="0">
                <a:solidFill>
                  <a:srgbClr val="000000"/>
                </a:solidFill>
              </a:rPr>
              <a:t> tarafından 1985 yılında geliştirilmiş olan algoritma </a:t>
            </a:r>
            <a:r>
              <a:rPr lang="tr-TR" sz="2000">
                <a:solidFill>
                  <a:srgbClr val="000000"/>
                </a:solidFill>
              </a:rPr>
              <a:t>kullanılarak bulunmuştur. </a:t>
            </a:r>
            <a:endParaRPr lang="tr-TR" sz="2000" dirty="0">
              <a:solidFill>
                <a:srgbClr val="000000"/>
              </a:solidFill>
            </a:endParaRPr>
          </a:p>
          <a:p>
            <a:pPr algn="just"/>
            <a:r>
              <a:rPr lang="tr-TR" dirty="0">
                <a:solidFill>
                  <a:schemeClr val="tx1"/>
                </a:solidFill>
              </a:rPr>
              <a:t>Her bir nesneye ait dış hatlar ve nesne numaraları belirlendikten sonra, nesnenin alanını hesaplamak için moment alma işlemi gerçekleştirilmektedir.</a:t>
            </a:r>
          </a:p>
          <a:p>
            <a:pPr algn="just"/>
            <a:endParaRPr lang="tr-TR" sz="2000" dirty="0"/>
          </a:p>
          <a:p>
            <a:endParaRPr lang="tr-TR" dirty="0"/>
          </a:p>
        </p:txBody>
      </p:sp>
    </p:spTree>
    <p:extLst>
      <p:ext uri="{BB962C8B-B14F-4D97-AF65-F5344CB8AC3E}">
        <p14:creationId xmlns:p14="http://schemas.microsoft.com/office/powerpoint/2010/main" val="11118816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Rozet">
  <a:themeElements>
    <a:clrScheme name="Badge">
      <a:dk1>
        <a:sysClr val="windowText" lastClr="000000"/>
      </a:dk1>
      <a:lt1>
        <a:sysClr val="window" lastClr="FFFFFF"/>
      </a:lt1>
      <a:dk2>
        <a:srgbClr val="171312"/>
      </a:dk2>
      <a:lt2>
        <a:srgbClr val="F7F0DF"/>
      </a:lt2>
      <a:accent1>
        <a:srgbClr val="53AE6E"/>
      </a:accent1>
      <a:accent2>
        <a:srgbClr val="326267"/>
      </a:accent2>
      <a:accent3>
        <a:srgbClr val="C5C34A"/>
      </a:accent3>
      <a:accent4>
        <a:srgbClr val="BF6546"/>
      </a:accent4>
      <a:accent5>
        <a:srgbClr val="81B5A8"/>
      </a:accent5>
      <a:accent6>
        <a:srgbClr val="636455"/>
      </a:accent6>
      <a:hlink>
        <a:srgbClr val="81B5A8"/>
      </a:hlink>
      <a:folHlink>
        <a:srgbClr val="936888"/>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A1A3E1F0-B5EF-49C5-810A-B1B32AEDDC80}"/>
    </a:ext>
  </a:extLst>
</a:theme>
</file>

<file path=docProps/app.xml><?xml version="1.0" encoding="utf-8"?>
<Properties xmlns="http://schemas.openxmlformats.org/officeDocument/2006/extended-properties" xmlns:vt="http://schemas.openxmlformats.org/officeDocument/2006/docPropsVTypes">
  <Template>Rozet</Template>
  <TotalTime>51</TotalTime>
  <Words>944</Words>
  <Application>Microsoft Office PowerPoint</Application>
  <PresentationFormat>Geniş ekran</PresentationFormat>
  <Paragraphs>69</Paragraphs>
  <Slides>15</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15</vt:i4>
      </vt:variant>
    </vt:vector>
  </HeadingPairs>
  <TitlesOfParts>
    <vt:vector size="21" baseType="lpstr">
      <vt:lpstr>Arial</vt:lpstr>
      <vt:lpstr>Gill Sans MT</vt:lpstr>
      <vt:lpstr>Gill Sans MT (Gövde)</vt:lpstr>
      <vt:lpstr>Impact</vt:lpstr>
      <vt:lpstr>Times New Roman</vt:lpstr>
      <vt:lpstr>Rozet</vt:lpstr>
      <vt:lpstr>Burak  Babaoğlu</vt:lpstr>
      <vt:lpstr>Görüntü işleme teknikleri ve kümeleme yöntemleri kullanılarak fındık meyvesinin tespit ve sınıflandırılması</vt:lpstr>
      <vt:lpstr>GİRİŞ</vt:lpstr>
      <vt:lpstr>ÖNERİLEN YÖNTEM</vt:lpstr>
      <vt:lpstr>Görüntü ön işleme aşaması</vt:lpstr>
      <vt:lpstr>PowerPoint Sunusu</vt:lpstr>
      <vt:lpstr>DENKLEMİ</vt:lpstr>
      <vt:lpstr>PowerPoint Sunusu</vt:lpstr>
      <vt:lpstr>Nesne bulma ve özellik çıkarımı işlemi aşaması</vt:lpstr>
      <vt:lpstr>Sınıflandırma işlemi aşamasına ait adımlar</vt:lpstr>
      <vt:lpstr>PowerPoint Sunusu</vt:lpstr>
      <vt:lpstr>K-means algoritmasının çalışma süreci A</vt:lpstr>
      <vt:lpstr>DENEYSEL ÇALIŞMA</vt:lpstr>
      <vt:lpstr>SONUÇLAR</vt:lpstr>
      <vt:lpstr>DİNLEDİĞİNİZ  İÇİN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Burak  Babaoğlu</dc:title>
  <dc:creator>Burak Babaoğlu</dc:creator>
  <cp:lastModifiedBy>Burak Babaoğlu</cp:lastModifiedBy>
  <cp:revision>14</cp:revision>
  <dcterms:created xsi:type="dcterms:W3CDTF">2022-12-13T10:54:57Z</dcterms:created>
  <dcterms:modified xsi:type="dcterms:W3CDTF">2022-12-14T17:09:19Z</dcterms:modified>
</cp:coreProperties>
</file>