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tr-TR"/>
              <a:t>Asıl başlık stilini düzenlemek için tıklayın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12/13/2022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12/13/2022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57300" y="2909102"/>
            <a:ext cx="4800600" cy="299639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633864" y="2909102"/>
            <a:ext cx="4800600" cy="299639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12/13/2022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12/13/2022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12/13/2022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B16FF5-90A9-46A0-ABB0-89FFB4A7A273}"/>
              </a:ext>
            </a:extLst>
          </p:cNvPr>
          <p:cNvSpPr>
            <a:spLocks noGrp="1"/>
          </p:cNvSpPr>
          <p:nvPr>
            <p:ph type="ctrTitle"/>
          </p:nvPr>
        </p:nvSpPr>
        <p:spPr>
          <a:xfrm>
            <a:off x="3993160" y="2972848"/>
            <a:ext cx="4446165" cy="912303"/>
          </a:xfrm>
        </p:spPr>
        <p:txBody>
          <a:bodyPr/>
          <a:lstStyle/>
          <a:p>
            <a:r>
              <a:rPr lang="tr-TR" sz="6000" dirty="0"/>
              <a:t>Burak </a:t>
            </a:r>
            <a:br>
              <a:rPr lang="tr-TR" sz="6000" dirty="0"/>
            </a:br>
            <a:r>
              <a:rPr lang="tr-TR" sz="6000" dirty="0"/>
              <a:t>Babaoğlu</a:t>
            </a:r>
            <a:br>
              <a:rPr lang="tr-TR" sz="6000" dirty="0"/>
            </a:br>
            <a:endParaRPr lang="tr-TR" sz="6000" dirty="0"/>
          </a:p>
        </p:txBody>
      </p:sp>
      <p:sp>
        <p:nvSpPr>
          <p:cNvPr id="3" name="Alt Başlık 2">
            <a:extLst>
              <a:ext uri="{FF2B5EF4-FFF2-40B4-BE49-F238E27FC236}">
                <a16:creationId xmlns:a16="http://schemas.microsoft.com/office/drawing/2014/main" id="{CFCA5234-F319-48BF-85FC-4B752E2FD5FC}"/>
              </a:ext>
            </a:extLst>
          </p:cNvPr>
          <p:cNvSpPr>
            <a:spLocks noGrp="1"/>
          </p:cNvSpPr>
          <p:nvPr>
            <p:ph type="subTitle" idx="1"/>
          </p:nvPr>
        </p:nvSpPr>
        <p:spPr>
          <a:xfrm>
            <a:off x="2073313" y="3885151"/>
            <a:ext cx="8045373" cy="742279"/>
          </a:xfrm>
        </p:spPr>
        <p:txBody>
          <a:bodyPr/>
          <a:lstStyle/>
          <a:p>
            <a:r>
              <a:rPr lang="tr-TR" dirty="0"/>
              <a:t>02200201066</a:t>
            </a:r>
          </a:p>
        </p:txBody>
      </p:sp>
    </p:spTree>
    <p:extLst>
      <p:ext uri="{BB962C8B-B14F-4D97-AF65-F5344CB8AC3E}">
        <p14:creationId xmlns:p14="http://schemas.microsoft.com/office/powerpoint/2010/main" val="12075312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C9EC37-5B35-4787-BE1D-5CDE49DF79D6}"/>
              </a:ext>
            </a:extLst>
          </p:cNvPr>
          <p:cNvSpPr>
            <a:spLocks noGrp="1"/>
          </p:cNvSpPr>
          <p:nvPr>
            <p:ph type="title"/>
          </p:nvPr>
        </p:nvSpPr>
        <p:spPr>
          <a:xfrm>
            <a:off x="1251678" y="382385"/>
            <a:ext cx="10178322" cy="850797"/>
          </a:xfrm>
        </p:spPr>
        <p:txBody>
          <a:bodyPr/>
          <a:lstStyle/>
          <a:p>
            <a:r>
              <a:rPr lang="tr-TR" dirty="0"/>
              <a:t>MORFOLOJİK İŞLEMLER</a:t>
            </a:r>
          </a:p>
        </p:txBody>
      </p:sp>
      <p:sp>
        <p:nvSpPr>
          <p:cNvPr id="3" name="İçerik Yer Tutucusu 2">
            <a:extLst>
              <a:ext uri="{FF2B5EF4-FFF2-40B4-BE49-F238E27FC236}">
                <a16:creationId xmlns:a16="http://schemas.microsoft.com/office/drawing/2014/main" id="{8D684F93-119D-408E-900F-10122C785BFA}"/>
              </a:ext>
            </a:extLst>
          </p:cNvPr>
          <p:cNvSpPr>
            <a:spLocks noGrp="1"/>
          </p:cNvSpPr>
          <p:nvPr>
            <p:ph idx="1"/>
          </p:nvPr>
        </p:nvSpPr>
        <p:spPr>
          <a:xfrm>
            <a:off x="1251678" y="1233182"/>
            <a:ext cx="10178322" cy="5318620"/>
          </a:xfrm>
        </p:spPr>
        <p:txBody>
          <a:bodyPr/>
          <a:lstStyle/>
          <a:p>
            <a:r>
              <a:rPr lang="tr-TR" dirty="0"/>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a:t>
            </a:r>
          </a:p>
        </p:txBody>
      </p:sp>
      <p:pic>
        <p:nvPicPr>
          <p:cNvPr id="5" name="Resim 4">
            <a:extLst>
              <a:ext uri="{FF2B5EF4-FFF2-40B4-BE49-F238E27FC236}">
                <a16:creationId xmlns:a16="http://schemas.microsoft.com/office/drawing/2014/main" id="{93FD1175-FC9B-4BE5-BB08-DAE4A058042F}"/>
              </a:ext>
            </a:extLst>
          </p:cNvPr>
          <p:cNvPicPr>
            <a:picLocks noChangeAspect="1"/>
          </p:cNvPicPr>
          <p:nvPr/>
        </p:nvPicPr>
        <p:blipFill>
          <a:blip r:embed="rId2"/>
          <a:stretch>
            <a:fillRect/>
          </a:stretch>
        </p:blipFill>
        <p:spPr>
          <a:xfrm>
            <a:off x="1571949" y="2528762"/>
            <a:ext cx="4115374" cy="1800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Resim 6">
            <a:extLst>
              <a:ext uri="{FF2B5EF4-FFF2-40B4-BE49-F238E27FC236}">
                <a16:creationId xmlns:a16="http://schemas.microsoft.com/office/drawing/2014/main" id="{264BF200-5422-4DAA-ABC7-9E87B37D0F38}"/>
              </a:ext>
            </a:extLst>
          </p:cNvPr>
          <p:cNvPicPr>
            <a:picLocks noChangeAspect="1"/>
          </p:cNvPicPr>
          <p:nvPr/>
        </p:nvPicPr>
        <p:blipFill>
          <a:blip r:embed="rId3"/>
          <a:stretch>
            <a:fillRect/>
          </a:stretch>
        </p:blipFill>
        <p:spPr>
          <a:xfrm>
            <a:off x="6504679" y="3387574"/>
            <a:ext cx="4458322" cy="1800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Resim 8">
            <a:extLst>
              <a:ext uri="{FF2B5EF4-FFF2-40B4-BE49-F238E27FC236}">
                <a16:creationId xmlns:a16="http://schemas.microsoft.com/office/drawing/2014/main" id="{FDECCCD4-07B0-40A8-9BD1-FAE3E5901A06}"/>
              </a:ext>
            </a:extLst>
          </p:cNvPr>
          <p:cNvPicPr>
            <a:picLocks noChangeAspect="1"/>
          </p:cNvPicPr>
          <p:nvPr/>
        </p:nvPicPr>
        <p:blipFill>
          <a:blip r:embed="rId4"/>
          <a:stretch>
            <a:fillRect/>
          </a:stretch>
        </p:blipFill>
        <p:spPr>
          <a:xfrm>
            <a:off x="1571949" y="4713575"/>
            <a:ext cx="4115373" cy="1800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78581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6B8A83-C0B2-4B30-8A3E-CD61AF049B78}"/>
              </a:ext>
            </a:extLst>
          </p:cNvPr>
          <p:cNvSpPr>
            <a:spLocks noGrp="1"/>
          </p:cNvSpPr>
          <p:nvPr>
            <p:ph type="title"/>
          </p:nvPr>
        </p:nvSpPr>
        <p:spPr>
          <a:xfrm>
            <a:off x="1251678" y="232342"/>
            <a:ext cx="10178322" cy="1492132"/>
          </a:xfrm>
        </p:spPr>
        <p:txBody>
          <a:bodyPr/>
          <a:lstStyle/>
          <a:p>
            <a:r>
              <a:rPr lang="tr-TR" dirty="0"/>
              <a:t>BULUTLAR VE TARTIŞMA</a:t>
            </a:r>
            <a:br>
              <a:rPr lang="tr-TR" dirty="0"/>
            </a:br>
            <a:r>
              <a:rPr lang="tr-TR" sz="2800" dirty="0"/>
              <a:t>BÖLÜTLEME SONUÇLARI</a:t>
            </a:r>
          </a:p>
        </p:txBody>
      </p:sp>
      <p:sp>
        <p:nvSpPr>
          <p:cNvPr id="3" name="İçerik Yer Tutucusu 2">
            <a:extLst>
              <a:ext uri="{FF2B5EF4-FFF2-40B4-BE49-F238E27FC236}">
                <a16:creationId xmlns:a16="http://schemas.microsoft.com/office/drawing/2014/main" id="{44336CD3-70FC-43F2-81D4-D3CE716232A5}"/>
              </a:ext>
            </a:extLst>
          </p:cNvPr>
          <p:cNvSpPr>
            <a:spLocks noGrp="1"/>
          </p:cNvSpPr>
          <p:nvPr>
            <p:ph idx="1"/>
          </p:nvPr>
        </p:nvSpPr>
        <p:spPr>
          <a:xfrm>
            <a:off x="1251678" y="1346434"/>
            <a:ext cx="6566861" cy="5079533"/>
          </a:xfrm>
        </p:spPr>
        <p:txBody>
          <a:bodyPr>
            <a:normAutofit/>
          </a:bodyPr>
          <a:lstStyle/>
          <a:p>
            <a:r>
              <a:rPr lang="tr-TR" dirty="0"/>
              <a:t>Üç farklı </a:t>
            </a:r>
            <a:r>
              <a:rPr lang="tr-TR" dirty="0" err="1"/>
              <a:t>eşikleme</a:t>
            </a:r>
            <a:r>
              <a:rPr lang="tr-TR" dirty="0"/>
              <a:t> algoritması iyileştirilmiş </a:t>
            </a:r>
            <a:r>
              <a:rPr lang="tr-TR" dirty="0" err="1"/>
              <a:t>fundus</a:t>
            </a:r>
            <a:r>
              <a:rPr lang="tr-TR" dirty="0"/>
              <a:t> görüntüleri üzerinde uygulanarak damar piksellerinin </a:t>
            </a:r>
            <a:r>
              <a:rPr lang="tr-TR" dirty="0" err="1"/>
              <a:t>bölütlenmesi</a:t>
            </a:r>
            <a:r>
              <a:rPr lang="tr-TR" dirty="0"/>
              <a:t> sağlanmıştır. İyileştirilmiş görüntüler </a:t>
            </a:r>
            <a:r>
              <a:rPr lang="tr-TR" dirty="0" err="1"/>
              <a:t>eşikleme</a:t>
            </a:r>
            <a:r>
              <a:rPr lang="tr-TR" dirty="0"/>
              <a:t> işlemine tabi tutulduktan sonra çıktı görüntüleri üzerinde performans iyileştirilmesi yapılmıştır. </a:t>
            </a:r>
          </a:p>
          <a:p>
            <a:r>
              <a:rPr lang="tr-TR" dirty="0"/>
              <a:t>Performans iyileştirme yönteminde damara ait olmayan damar benzeri görüntüler morfolojik işlemler kullanılarak yok edilmiştir. </a:t>
            </a:r>
          </a:p>
          <a:p>
            <a:r>
              <a:rPr lang="tr-TR" dirty="0"/>
              <a:t>Bu aşama bağlı bileşen analizi kullanılarak önce küçük nesneler silinmiş daha sonrada damardan kopuk küçük boşluklar doldurulmuştur</a:t>
            </a:r>
          </a:p>
          <a:p>
            <a:r>
              <a:rPr lang="tr-TR" dirty="0"/>
              <a:t>Uygulanan yöntemin başarı ölçütünü hesaplamak için Doğruluk Oranı ölçüsü kullanılmıştır. </a:t>
            </a:r>
          </a:p>
        </p:txBody>
      </p:sp>
      <p:pic>
        <p:nvPicPr>
          <p:cNvPr id="5" name="Resim 4">
            <a:extLst>
              <a:ext uri="{FF2B5EF4-FFF2-40B4-BE49-F238E27FC236}">
                <a16:creationId xmlns:a16="http://schemas.microsoft.com/office/drawing/2014/main" id="{0593C75D-22A5-49FC-AD94-3E46E6620C67}"/>
              </a:ext>
            </a:extLst>
          </p:cNvPr>
          <p:cNvPicPr>
            <a:picLocks noChangeAspect="1"/>
          </p:cNvPicPr>
          <p:nvPr/>
        </p:nvPicPr>
        <p:blipFill>
          <a:blip r:embed="rId2"/>
          <a:stretch>
            <a:fillRect/>
          </a:stretch>
        </p:blipFill>
        <p:spPr>
          <a:xfrm>
            <a:off x="8177168" y="507534"/>
            <a:ext cx="3372375" cy="39077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Resim 6">
            <a:extLst>
              <a:ext uri="{FF2B5EF4-FFF2-40B4-BE49-F238E27FC236}">
                <a16:creationId xmlns:a16="http://schemas.microsoft.com/office/drawing/2014/main" id="{9B300850-8A8E-473B-B78E-1F50C929C5B2}"/>
              </a:ext>
            </a:extLst>
          </p:cNvPr>
          <p:cNvPicPr>
            <a:picLocks noChangeAspect="1"/>
          </p:cNvPicPr>
          <p:nvPr/>
        </p:nvPicPr>
        <p:blipFill>
          <a:blip r:embed="rId3"/>
          <a:stretch>
            <a:fillRect/>
          </a:stretch>
        </p:blipFill>
        <p:spPr>
          <a:xfrm>
            <a:off x="8177168" y="5334516"/>
            <a:ext cx="2295845" cy="7525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Resim 7">
            <a:extLst>
              <a:ext uri="{FF2B5EF4-FFF2-40B4-BE49-F238E27FC236}">
                <a16:creationId xmlns:a16="http://schemas.microsoft.com/office/drawing/2014/main" id="{70536BCE-B17D-4798-82E5-1E6ED8542E2A}"/>
              </a:ext>
            </a:extLst>
          </p:cNvPr>
          <p:cNvPicPr>
            <a:picLocks noChangeAspect="1"/>
          </p:cNvPicPr>
          <p:nvPr/>
        </p:nvPicPr>
        <p:blipFill>
          <a:blip r:embed="rId4"/>
          <a:stretch>
            <a:fillRect/>
          </a:stretch>
        </p:blipFill>
        <p:spPr>
          <a:xfrm>
            <a:off x="6895820" y="5250985"/>
            <a:ext cx="1168728" cy="1238423"/>
          </a:xfrm>
          <a:prstGeom prst="rect">
            <a:avLst/>
          </a:prstGeom>
        </p:spPr>
      </p:pic>
      <p:pic>
        <p:nvPicPr>
          <p:cNvPr id="9" name="Resim 8">
            <a:extLst>
              <a:ext uri="{FF2B5EF4-FFF2-40B4-BE49-F238E27FC236}">
                <a16:creationId xmlns:a16="http://schemas.microsoft.com/office/drawing/2014/main" id="{50586391-BD12-40E4-A57E-67174720D199}"/>
              </a:ext>
            </a:extLst>
          </p:cNvPr>
          <p:cNvPicPr>
            <a:picLocks noChangeAspect="1"/>
          </p:cNvPicPr>
          <p:nvPr/>
        </p:nvPicPr>
        <p:blipFill>
          <a:blip r:embed="rId4"/>
          <a:stretch>
            <a:fillRect/>
          </a:stretch>
        </p:blipFill>
        <p:spPr>
          <a:xfrm>
            <a:off x="6895820" y="2291071"/>
            <a:ext cx="1168728" cy="1238423"/>
          </a:xfrm>
          <a:prstGeom prst="rect">
            <a:avLst/>
          </a:prstGeom>
        </p:spPr>
      </p:pic>
    </p:spTree>
    <p:extLst>
      <p:ext uri="{BB962C8B-B14F-4D97-AF65-F5344CB8AC3E}">
        <p14:creationId xmlns:p14="http://schemas.microsoft.com/office/powerpoint/2010/main" val="8085300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5A62802-300B-474A-9981-10E5ED855823}"/>
              </a:ext>
            </a:extLst>
          </p:cNvPr>
          <p:cNvSpPr>
            <a:spLocks noGrp="1"/>
          </p:cNvSpPr>
          <p:nvPr>
            <p:ph sz="half" idx="1"/>
          </p:nvPr>
        </p:nvSpPr>
        <p:spPr>
          <a:xfrm>
            <a:off x="1181799" y="239085"/>
            <a:ext cx="3532814" cy="1598103"/>
          </a:xfrm>
        </p:spPr>
        <p:txBody>
          <a:bodyPr>
            <a:normAutofit fontScale="70000" lnSpcReduction="20000"/>
          </a:bodyPr>
          <a:lstStyle/>
          <a:p>
            <a:r>
              <a:rPr lang="tr-TR" dirty="0"/>
              <a:t>Tablo 1’de uygulanan yöntem de kullanılan üç </a:t>
            </a:r>
            <a:r>
              <a:rPr lang="tr-TR" dirty="0" err="1"/>
              <a:t>eşikleme</a:t>
            </a:r>
            <a:r>
              <a:rPr lang="tr-TR" dirty="0"/>
              <a:t> yönteminden elde edilen sonuçlar gösterilmiştir. Uygulanan yöntem, DRIVE veri seti üzerinde hem test hem eğitim veri kümesi üzerinde denenmiş olup toplamda 40 görüntü üzerinde çalıştırılmıştır. </a:t>
            </a:r>
          </a:p>
        </p:txBody>
      </p:sp>
      <p:sp>
        <p:nvSpPr>
          <p:cNvPr id="4" name="İçerik Yer Tutucusu 3">
            <a:extLst>
              <a:ext uri="{FF2B5EF4-FFF2-40B4-BE49-F238E27FC236}">
                <a16:creationId xmlns:a16="http://schemas.microsoft.com/office/drawing/2014/main" id="{74FBD9F4-166C-4E34-88FB-F75F5F434451}"/>
              </a:ext>
            </a:extLst>
          </p:cNvPr>
          <p:cNvSpPr>
            <a:spLocks noGrp="1"/>
          </p:cNvSpPr>
          <p:nvPr>
            <p:ph sz="half" idx="2"/>
          </p:nvPr>
        </p:nvSpPr>
        <p:spPr>
          <a:xfrm>
            <a:off x="5077089" y="239087"/>
            <a:ext cx="3532814" cy="2051108"/>
          </a:xfrm>
        </p:spPr>
        <p:txBody>
          <a:bodyPr>
            <a:normAutofit fontScale="70000" lnSpcReduction="20000"/>
          </a:bodyPr>
          <a:lstStyle/>
          <a:p>
            <a:r>
              <a:rPr lang="tr-TR" dirty="0"/>
              <a:t>Tablo 1’de verilen sonuçların alandaki birkaç yaygın yöntemden daha iyi performans gösterdiği görülebilir. DRIVE veri setindeki 40 görüntüye ait üç </a:t>
            </a:r>
            <a:r>
              <a:rPr lang="tr-TR" dirty="0" err="1"/>
              <a:t>eşikleme</a:t>
            </a:r>
            <a:r>
              <a:rPr lang="tr-TR" dirty="0"/>
              <a:t> yönteminin eşik değeri Tablo 2’de gösterilmiştir. </a:t>
            </a:r>
          </a:p>
        </p:txBody>
      </p:sp>
      <p:pic>
        <p:nvPicPr>
          <p:cNvPr id="6" name="Resim 5">
            <a:extLst>
              <a:ext uri="{FF2B5EF4-FFF2-40B4-BE49-F238E27FC236}">
                <a16:creationId xmlns:a16="http://schemas.microsoft.com/office/drawing/2014/main" id="{DA0935CB-A6F8-4B3B-AE64-FEB77D141317}"/>
              </a:ext>
            </a:extLst>
          </p:cNvPr>
          <p:cNvPicPr>
            <a:picLocks noChangeAspect="1"/>
          </p:cNvPicPr>
          <p:nvPr/>
        </p:nvPicPr>
        <p:blipFill>
          <a:blip r:embed="rId2"/>
          <a:stretch>
            <a:fillRect/>
          </a:stretch>
        </p:blipFill>
        <p:spPr>
          <a:xfrm>
            <a:off x="1785389" y="1755396"/>
            <a:ext cx="2325634" cy="48635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Resim 7">
            <a:extLst>
              <a:ext uri="{FF2B5EF4-FFF2-40B4-BE49-F238E27FC236}">
                <a16:creationId xmlns:a16="http://schemas.microsoft.com/office/drawing/2014/main" id="{D948A623-78CF-41C0-A38C-C7C780C337CC}"/>
              </a:ext>
            </a:extLst>
          </p:cNvPr>
          <p:cNvPicPr>
            <a:picLocks noChangeAspect="1"/>
          </p:cNvPicPr>
          <p:nvPr/>
        </p:nvPicPr>
        <p:blipFill>
          <a:blip r:embed="rId3"/>
          <a:stretch>
            <a:fillRect/>
          </a:stretch>
        </p:blipFill>
        <p:spPr>
          <a:xfrm>
            <a:off x="5318203" y="1906397"/>
            <a:ext cx="2714915" cy="46684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Resim 9">
            <a:extLst>
              <a:ext uri="{FF2B5EF4-FFF2-40B4-BE49-F238E27FC236}">
                <a16:creationId xmlns:a16="http://schemas.microsoft.com/office/drawing/2014/main" id="{CA39751D-53B3-4367-A1EB-BC9499134433}"/>
              </a:ext>
            </a:extLst>
          </p:cNvPr>
          <p:cNvPicPr>
            <a:picLocks noChangeAspect="1"/>
          </p:cNvPicPr>
          <p:nvPr/>
        </p:nvPicPr>
        <p:blipFill>
          <a:blip r:embed="rId4"/>
          <a:stretch>
            <a:fillRect/>
          </a:stretch>
        </p:blipFill>
        <p:spPr>
          <a:xfrm>
            <a:off x="8718960" y="1264641"/>
            <a:ext cx="2884968" cy="15597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Resim 10">
            <a:extLst>
              <a:ext uri="{FF2B5EF4-FFF2-40B4-BE49-F238E27FC236}">
                <a16:creationId xmlns:a16="http://schemas.microsoft.com/office/drawing/2014/main" id="{DF866E57-1C2D-415D-A3BD-5E2C9DD935CC}"/>
              </a:ext>
            </a:extLst>
          </p:cNvPr>
          <p:cNvPicPr>
            <a:picLocks noChangeAspect="1"/>
          </p:cNvPicPr>
          <p:nvPr/>
        </p:nvPicPr>
        <p:blipFill>
          <a:blip r:embed="rId5"/>
          <a:stretch>
            <a:fillRect/>
          </a:stretch>
        </p:blipFill>
        <p:spPr>
          <a:xfrm rot="5400000">
            <a:off x="9577079" y="2830026"/>
            <a:ext cx="1168728" cy="1238423"/>
          </a:xfrm>
          <a:prstGeom prst="rect">
            <a:avLst/>
          </a:prstGeom>
        </p:spPr>
      </p:pic>
      <p:sp>
        <p:nvSpPr>
          <p:cNvPr id="12" name="Dikdörtgen: Köşeleri Yuvarlatılmış 11">
            <a:extLst>
              <a:ext uri="{FF2B5EF4-FFF2-40B4-BE49-F238E27FC236}">
                <a16:creationId xmlns:a16="http://schemas.microsoft.com/office/drawing/2014/main" id="{FD0CE1BF-E16C-4FA8-BF95-B641855FE32A}"/>
              </a:ext>
            </a:extLst>
          </p:cNvPr>
          <p:cNvSpPr/>
          <p:nvPr/>
        </p:nvSpPr>
        <p:spPr>
          <a:xfrm>
            <a:off x="8974400" y="4074075"/>
            <a:ext cx="2374085" cy="116872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Yapılan çalışmanın diğer geleneksel yöntemlerle karşılaştırılması Tablo 3’de verilmiştir</a:t>
            </a:r>
            <a:r>
              <a:rPr lang="tr-TR" dirty="0"/>
              <a:t>.</a:t>
            </a:r>
          </a:p>
        </p:txBody>
      </p:sp>
    </p:spTree>
    <p:extLst>
      <p:ext uri="{BB962C8B-B14F-4D97-AF65-F5344CB8AC3E}">
        <p14:creationId xmlns:p14="http://schemas.microsoft.com/office/powerpoint/2010/main" val="30734616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D1872B-3838-4F13-88B1-C1B03517550D}"/>
              </a:ext>
            </a:extLst>
          </p:cNvPr>
          <p:cNvSpPr>
            <a:spLocks noGrp="1"/>
          </p:cNvSpPr>
          <p:nvPr>
            <p:ph type="title"/>
          </p:nvPr>
        </p:nvSpPr>
        <p:spPr>
          <a:xfrm>
            <a:off x="1251678" y="382385"/>
            <a:ext cx="10178322" cy="733351"/>
          </a:xfrm>
        </p:spPr>
        <p:txBody>
          <a:bodyPr>
            <a:noAutofit/>
          </a:bodyPr>
          <a:lstStyle/>
          <a:p>
            <a:r>
              <a:rPr lang="tr-TR" sz="5400" dirty="0"/>
              <a:t>SONUÇLAR</a:t>
            </a:r>
          </a:p>
        </p:txBody>
      </p:sp>
      <p:sp>
        <p:nvSpPr>
          <p:cNvPr id="3" name="İçerik Yer Tutucusu 2">
            <a:extLst>
              <a:ext uri="{FF2B5EF4-FFF2-40B4-BE49-F238E27FC236}">
                <a16:creationId xmlns:a16="http://schemas.microsoft.com/office/drawing/2014/main" id="{773BD028-F128-4A9D-B90A-8F77AA2AEABC}"/>
              </a:ext>
            </a:extLst>
          </p:cNvPr>
          <p:cNvSpPr>
            <a:spLocks noGrp="1"/>
          </p:cNvSpPr>
          <p:nvPr>
            <p:ph idx="1"/>
          </p:nvPr>
        </p:nvSpPr>
        <p:spPr>
          <a:xfrm>
            <a:off x="1251678" y="1222556"/>
            <a:ext cx="10178322" cy="5253059"/>
          </a:xfrm>
        </p:spPr>
        <p:txBody>
          <a:bodyPr>
            <a:normAutofit lnSpcReduction="10000"/>
          </a:bodyPr>
          <a:lstStyle/>
          <a:p>
            <a:r>
              <a:rPr lang="tr-TR" dirty="0"/>
              <a:t>Sonuçlar Bu makalede, paylaşıma açık olarak sunulan DRIVE veri seti üzerinde morfolojik işlemlere dayalı bir damar iyileştirme yöntemi kullanılmıştır. </a:t>
            </a:r>
          </a:p>
          <a:p>
            <a:r>
              <a:rPr lang="tr-TR" dirty="0"/>
              <a:t>Damar iyileştirme aşamasından sonra Çoklu </a:t>
            </a:r>
            <a:r>
              <a:rPr lang="tr-TR" dirty="0" err="1"/>
              <a:t>Eşikleme</a:t>
            </a:r>
            <a:r>
              <a:rPr lang="tr-TR" dirty="0"/>
              <a:t>, Bulanık Mantık Tabanlı </a:t>
            </a:r>
            <a:r>
              <a:rPr lang="tr-TR" dirty="0" err="1"/>
              <a:t>Eşikleme</a:t>
            </a:r>
            <a:r>
              <a:rPr lang="tr-TR" dirty="0"/>
              <a:t> ve Maksimum </a:t>
            </a:r>
            <a:r>
              <a:rPr lang="tr-TR" dirty="0" err="1"/>
              <a:t>Eşikleme</a:t>
            </a:r>
            <a:r>
              <a:rPr lang="tr-TR" dirty="0"/>
              <a:t> yöntemleri kullanılarak damar </a:t>
            </a:r>
            <a:r>
              <a:rPr lang="tr-TR" dirty="0" err="1"/>
              <a:t>bölütlemesi</a:t>
            </a:r>
            <a:r>
              <a:rPr lang="tr-TR" dirty="0"/>
              <a:t> yapılmıştır. </a:t>
            </a:r>
          </a:p>
          <a:p>
            <a:r>
              <a:rPr lang="tr-TR" dirty="0"/>
              <a:t>Bu yöntem temelde morfolojik işlemlere dayanmış olsa da asıl amaç </a:t>
            </a:r>
            <a:r>
              <a:rPr lang="tr-TR" dirty="0" err="1"/>
              <a:t>eşikleme</a:t>
            </a:r>
            <a:r>
              <a:rPr lang="tr-TR" dirty="0"/>
              <a:t> algoritmalarının yöntem üzerindeki performanslarının karşılaştırılmasıdır. </a:t>
            </a:r>
            <a:r>
              <a:rPr lang="tr-TR" dirty="0" err="1"/>
              <a:t>Eşikleme</a:t>
            </a:r>
            <a:r>
              <a:rPr lang="tr-TR" dirty="0"/>
              <a:t> yöntemleri, doğası ne olursa olsun tüm veriler üzerinde kullanılabilir. Ancak, farklı </a:t>
            </a:r>
            <a:r>
              <a:rPr lang="tr-TR" dirty="0" err="1"/>
              <a:t>eşikleme</a:t>
            </a:r>
            <a:r>
              <a:rPr lang="tr-TR" dirty="0"/>
              <a:t> yöntemlerinin aynı iyileştirilmiş görüntü üzerinde farklı sonuçlar verdiği gözlemlenmiştir. </a:t>
            </a:r>
          </a:p>
          <a:p>
            <a:r>
              <a:rPr lang="tr-TR" dirty="0"/>
              <a:t>Bu makalede, Bulanık Mantık Tabanlı </a:t>
            </a:r>
            <a:r>
              <a:rPr lang="tr-TR" dirty="0" err="1"/>
              <a:t>Eşikleme</a:t>
            </a:r>
            <a:r>
              <a:rPr lang="tr-TR" dirty="0"/>
              <a:t> yönteminin ortalama doğruluk oranı 0.952 olarak hesaplanmış ve diğer iki </a:t>
            </a:r>
            <a:r>
              <a:rPr lang="tr-TR" dirty="0" err="1"/>
              <a:t>eşikleme</a:t>
            </a:r>
            <a:r>
              <a:rPr lang="tr-TR" dirty="0"/>
              <a:t> yönteminden daha yüksek bir değere sahip olmuştur. Bu makalede elde edilen deneysel sonuçlar tatmin edici bir seviyededir. </a:t>
            </a:r>
          </a:p>
          <a:p>
            <a:r>
              <a:rPr lang="tr-TR" dirty="0"/>
              <a:t>Önerilen yöntem geliştirilmeye açıktır. Halka açık bir veri seti kullanıldığı için karşılaştırması ve doğruluğu test edilebilir durumdadır. </a:t>
            </a:r>
          </a:p>
          <a:p>
            <a:r>
              <a:rPr lang="tr-TR" dirty="0"/>
              <a:t>İleriki çalışmalarımızda, bu makalede elde ettiğimiz </a:t>
            </a:r>
            <a:r>
              <a:rPr lang="tr-TR" dirty="0" err="1"/>
              <a:t>eşikleme</a:t>
            </a:r>
            <a:r>
              <a:rPr lang="tr-TR" dirty="0"/>
              <a:t> yöntemleri tecrübelerimizi kullanarak popüler algoritmalar ile görüntü </a:t>
            </a:r>
            <a:r>
              <a:rPr lang="tr-TR" dirty="0" err="1"/>
              <a:t>eşikleme</a:t>
            </a:r>
            <a:r>
              <a:rPr lang="tr-TR" dirty="0"/>
              <a:t> üzerinde çalışmayı hedeflemekteyiz.</a:t>
            </a:r>
          </a:p>
        </p:txBody>
      </p:sp>
    </p:spTree>
    <p:extLst>
      <p:ext uri="{BB962C8B-B14F-4D97-AF65-F5344CB8AC3E}">
        <p14:creationId xmlns:p14="http://schemas.microsoft.com/office/powerpoint/2010/main" val="14658192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694256-F6BA-41C0-8859-7B16F5519D3C}"/>
              </a:ext>
            </a:extLst>
          </p:cNvPr>
          <p:cNvSpPr>
            <a:spLocks noGrp="1"/>
          </p:cNvSpPr>
          <p:nvPr>
            <p:ph type="title"/>
          </p:nvPr>
        </p:nvSpPr>
        <p:spPr/>
        <p:txBody>
          <a:bodyPr/>
          <a:lstStyle/>
          <a:p>
            <a:r>
              <a:rPr lang="tr-TR" dirty="0"/>
              <a:t>DİNLEDİĞİNİZ </a:t>
            </a:r>
            <a:br>
              <a:rPr lang="tr-TR" dirty="0"/>
            </a:br>
            <a:r>
              <a:rPr lang="tr-TR" dirty="0"/>
              <a:t>İÇİN</a:t>
            </a:r>
            <a:br>
              <a:rPr lang="tr-TR" dirty="0"/>
            </a:br>
            <a:r>
              <a:rPr lang="tr-TR" dirty="0"/>
              <a:t>TEŞEKKÜRLER</a:t>
            </a:r>
          </a:p>
        </p:txBody>
      </p:sp>
    </p:spTree>
    <p:extLst>
      <p:ext uri="{BB962C8B-B14F-4D97-AF65-F5344CB8AC3E}">
        <p14:creationId xmlns:p14="http://schemas.microsoft.com/office/powerpoint/2010/main" val="37016429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3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8CC67B-4A15-43D6-85D4-6BC93962C83E}"/>
              </a:ext>
            </a:extLst>
          </p:cNvPr>
          <p:cNvSpPr>
            <a:spLocks noGrp="1"/>
          </p:cNvSpPr>
          <p:nvPr>
            <p:ph type="title"/>
          </p:nvPr>
        </p:nvSpPr>
        <p:spPr/>
        <p:txBody>
          <a:bodyPr>
            <a:normAutofit/>
          </a:bodyPr>
          <a:lstStyle/>
          <a:p>
            <a:r>
              <a:rPr lang="tr-TR" sz="4800" dirty="0"/>
              <a:t>Retina kan damarlarını çıkarmak için </a:t>
            </a:r>
            <a:r>
              <a:rPr lang="tr-TR" sz="4800" dirty="0" err="1"/>
              <a:t>eşikleme</a:t>
            </a:r>
            <a:r>
              <a:rPr lang="tr-TR" sz="4800" dirty="0"/>
              <a:t> temelli morfolojik bir yöntem</a:t>
            </a:r>
          </a:p>
        </p:txBody>
      </p:sp>
      <p:sp>
        <p:nvSpPr>
          <p:cNvPr id="3" name="Metin Yer Tutucusu 2">
            <a:extLst>
              <a:ext uri="{FF2B5EF4-FFF2-40B4-BE49-F238E27FC236}">
                <a16:creationId xmlns:a16="http://schemas.microsoft.com/office/drawing/2014/main" id="{C46539CC-8CB1-41CF-BC83-ECC03E11B54F}"/>
              </a:ext>
            </a:extLst>
          </p:cNvPr>
          <p:cNvSpPr>
            <a:spLocks noGrp="1"/>
          </p:cNvSpPr>
          <p:nvPr>
            <p:ph type="body" idx="1"/>
          </p:nvPr>
        </p:nvSpPr>
        <p:spPr/>
        <p:txBody>
          <a:bodyPr/>
          <a:lstStyle/>
          <a:p>
            <a:endParaRPr lang="tr-TR"/>
          </a:p>
        </p:txBody>
      </p:sp>
    </p:spTree>
    <p:extLst>
      <p:ext uri="{BB962C8B-B14F-4D97-AF65-F5344CB8AC3E}">
        <p14:creationId xmlns:p14="http://schemas.microsoft.com/office/powerpoint/2010/main" val="25639543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AD9336-8A3B-4ACE-BF1D-38A107A69352}"/>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40E8841-C7BB-45EA-BB1A-DD4D932B7987}"/>
              </a:ext>
            </a:extLst>
          </p:cNvPr>
          <p:cNvSpPr>
            <a:spLocks noGrp="1"/>
          </p:cNvSpPr>
          <p:nvPr>
            <p:ph idx="1"/>
          </p:nvPr>
        </p:nvSpPr>
        <p:spPr>
          <a:xfrm>
            <a:off x="1251678" y="1996581"/>
            <a:ext cx="10178322" cy="3883012"/>
          </a:xfrm>
        </p:spPr>
        <p:txBody>
          <a:bodyPr>
            <a:noAutofit/>
          </a:bodyPr>
          <a:lstStyle/>
          <a:p>
            <a:r>
              <a:rPr lang="tr-TR" sz="2400" dirty="0"/>
              <a:t>Diyabete bağlı retina bozuklukları kişilerde körlüğe sebep olan ve Diyabetik </a:t>
            </a:r>
            <a:r>
              <a:rPr lang="tr-TR" sz="2400" dirty="0" err="1"/>
              <a:t>Retinopati</a:t>
            </a:r>
            <a:r>
              <a:rPr lang="tr-TR" sz="2400" dirty="0"/>
              <a:t> (DR) olarak adlandırılan en önemli hastalıklardan biridir. </a:t>
            </a:r>
          </a:p>
          <a:p>
            <a:r>
              <a:rPr lang="tr-TR" sz="2400" dirty="0"/>
              <a:t>Bu hastalığın erken teşhis edilmesi, kişilerde görme yetisinin kaybolmaması açısından önemlidir. </a:t>
            </a:r>
          </a:p>
          <a:p>
            <a:r>
              <a:rPr lang="tr-TR" sz="2400" dirty="0"/>
              <a:t>DR hastalığının erken ve doğru teşhis edilmesi için retina damarlarının doğru bir şekilde </a:t>
            </a:r>
            <a:r>
              <a:rPr lang="tr-TR" sz="2400" dirty="0" err="1"/>
              <a:t>bölütlenmesi</a:t>
            </a:r>
            <a:r>
              <a:rPr lang="tr-TR" sz="2400" dirty="0"/>
              <a:t> gerekir. </a:t>
            </a:r>
          </a:p>
          <a:p>
            <a:r>
              <a:rPr lang="tr-TR" sz="2400" dirty="0"/>
              <a:t>Retina görüntülerinin tespit edilmesi için bilgisayar destekli sistemler geliştirilmiştir. Bu sistemler yenilikçi yöntemler kullanarak sürekli geliştirilmektedir. </a:t>
            </a:r>
          </a:p>
        </p:txBody>
      </p:sp>
    </p:spTree>
    <p:extLst>
      <p:ext uri="{BB962C8B-B14F-4D97-AF65-F5344CB8AC3E}">
        <p14:creationId xmlns:p14="http://schemas.microsoft.com/office/powerpoint/2010/main" val="9796151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CE5F10E-3297-4FBD-88A4-63BC310BB750}"/>
              </a:ext>
            </a:extLst>
          </p:cNvPr>
          <p:cNvSpPr>
            <a:spLocks noGrp="1"/>
          </p:cNvSpPr>
          <p:nvPr>
            <p:ph idx="1"/>
          </p:nvPr>
        </p:nvSpPr>
        <p:spPr>
          <a:xfrm>
            <a:off x="1006839" y="398478"/>
            <a:ext cx="10178322" cy="6329493"/>
          </a:xfrm>
        </p:spPr>
        <p:txBody>
          <a:bodyPr>
            <a:normAutofit/>
          </a:bodyPr>
          <a:lstStyle/>
          <a:p>
            <a:r>
              <a:rPr lang="tr-TR" dirty="0"/>
              <a:t>Retinanın oksijensiz kalması sonucu retinada istenmeyen yeni damarlar oluşur. Bu damarlar hassas bir yapıda olup DR hastalığının habercisidir. Bu istenmeyen damarları tespit etmek için retina damar ağ yapısının bilinmesi gerekir. </a:t>
            </a:r>
          </a:p>
          <a:p>
            <a:r>
              <a:rPr lang="tr-TR" dirty="0"/>
              <a:t>Bu makalede, retina damar ağ yapısını otomatik olarak </a:t>
            </a:r>
            <a:r>
              <a:rPr lang="tr-TR" dirty="0" err="1"/>
              <a:t>bölütleyen</a:t>
            </a:r>
            <a:r>
              <a:rPr lang="tr-TR" dirty="0"/>
              <a:t> morfolojik tabanlı bir yöntem önerilmiştir. Bu yöntem morfolojik işlemlere dayalı iki farklı yöntemden esinlenerek oluşturulmuştur. Bu yöntemde, ilk önce RGB renk uzayındaki görüntüler gri ölçekli görüntülere dönüştürülmüştür. Daha sonra, gri ölçekli görüntünün tersi üzerinde üst-şapka, alt-şapka ve morfolojik açma yöntemi uygulanmıştır. </a:t>
            </a:r>
          </a:p>
          <a:p>
            <a:r>
              <a:rPr lang="tr-TR" dirty="0"/>
              <a:t>Morfolojik üst ve alt şapka yöntemin kullanılması ile retina damalarının belirginleştirilmesi sağlanmıştır. Belirginleştirilmiş retina görüntülerini </a:t>
            </a:r>
            <a:r>
              <a:rPr lang="tr-TR" dirty="0" err="1"/>
              <a:t>bölütlemek</a:t>
            </a:r>
            <a:r>
              <a:rPr lang="tr-TR" dirty="0"/>
              <a:t> için üç farklı </a:t>
            </a:r>
            <a:r>
              <a:rPr lang="tr-TR" dirty="0" err="1"/>
              <a:t>eşikleme</a:t>
            </a:r>
            <a:r>
              <a:rPr lang="tr-TR" dirty="0"/>
              <a:t> yöntemi kullanılmıştır. Kullanılan </a:t>
            </a:r>
            <a:r>
              <a:rPr lang="tr-TR" dirty="0" err="1"/>
              <a:t>eşikleme</a:t>
            </a:r>
            <a:r>
              <a:rPr lang="tr-TR" dirty="0"/>
              <a:t> yöntemleri Çoklu </a:t>
            </a:r>
            <a:r>
              <a:rPr lang="tr-TR" dirty="0" err="1"/>
              <a:t>Eşikleme</a:t>
            </a:r>
            <a:r>
              <a:rPr lang="tr-TR" dirty="0"/>
              <a:t> yöntemi, Maksimum </a:t>
            </a:r>
            <a:r>
              <a:rPr lang="tr-TR" dirty="0" err="1"/>
              <a:t>Entropi</a:t>
            </a:r>
            <a:r>
              <a:rPr lang="tr-TR" dirty="0"/>
              <a:t> Tabanlı </a:t>
            </a:r>
            <a:r>
              <a:rPr lang="tr-TR" dirty="0" err="1"/>
              <a:t>Eşikleme</a:t>
            </a:r>
            <a:r>
              <a:rPr lang="tr-TR" dirty="0"/>
              <a:t> yöntemi ve Bulanık Kümeleme Tabanlı </a:t>
            </a:r>
            <a:r>
              <a:rPr lang="tr-TR" dirty="0" err="1"/>
              <a:t>Eşikleme</a:t>
            </a:r>
            <a:r>
              <a:rPr lang="tr-TR" dirty="0"/>
              <a:t> yöntemidir. </a:t>
            </a:r>
          </a:p>
          <a:p>
            <a:r>
              <a:rPr lang="tr-TR" dirty="0"/>
              <a:t>Önerilen yöntem literatürdeki diğer geleneksel yöntemlerle de kıyaslanabilir olması için halka açık olarak sunulan DRIVE veri seti üzerinde test edilmiştir. </a:t>
            </a:r>
          </a:p>
          <a:p>
            <a:r>
              <a:rPr lang="tr-TR" dirty="0"/>
              <a:t>Bu makalede, literatürdeki mevcut çalışmalardan farklı olarak retina </a:t>
            </a:r>
            <a:r>
              <a:rPr lang="tr-TR" dirty="0" err="1"/>
              <a:t>fundus</a:t>
            </a:r>
            <a:r>
              <a:rPr lang="tr-TR" dirty="0"/>
              <a:t> görüntüleri üzerinde farklı eşik algoritmalarının kıyaslanması yapılmıştır</a:t>
            </a:r>
          </a:p>
        </p:txBody>
      </p:sp>
    </p:spTree>
    <p:extLst>
      <p:ext uri="{BB962C8B-B14F-4D97-AF65-F5344CB8AC3E}">
        <p14:creationId xmlns:p14="http://schemas.microsoft.com/office/powerpoint/2010/main" val="15082496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470688-E3E7-477A-9D87-BD2DED9D49D5}"/>
              </a:ext>
            </a:extLst>
          </p:cNvPr>
          <p:cNvSpPr>
            <a:spLocks noGrp="1"/>
          </p:cNvSpPr>
          <p:nvPr>
            <p:ph type="title"/>
          </p:nvPr>
        </p:nvSpPr>
        <p:spPr/>
        <p:txBody>
          <a:bodyPr>
            <a:normAutofit/>
          </a:bodyPr>
          <a:lstStyle/>
          <a:p>
            <a:r>
              <a:rPr lang="tr-TR" sz="6000" dirty="0"/>
              <a:t>Materyal ve metot</a:t>
            </a:r>
            <a:br>
              <a:rPr lang="tr-TR" dirty="0"/>
            </a:br>
            <a:r>
              <a:rPr lang="tr-TR" sz="3200" dirty="0"/>
              <a:t>Morfolojik işlemler</a:t>
            </a:r>
          </a:p>
        </p:txBody>
      </p:sp>
      <p:sp>
        <p:nvSpPr>
          <p:cNvPr id="3" name="İçerik Yer Tutucusu 2">
            <a:extLst>
              <a:ext uri="{FF2B5EF4-FFF2-40B4-BE49-F238E27FC236}">
                <a16:creationId xmlns:a16="http://schemas.microsoft.com/office/drawing/2014/main" id="{F6CD4797-7ADE-4211-B2D3-2F61D10DBB68}"/>
              </a:ext>
            </a:extLst>
          </p:cNvPr>
          <p:cNvSpPr>
            <a:spLocks noGrp="1"/>
          </p:cNvSpPr>
          <p:nvPr>
            <p:ph idx="1"/>
          </p:nvPr>
        </p:nvSpPr>
        <p:spPr>
          <a:xfrm>
            <a:off x="1251678" y="1874517"/>
            <a:ext cx="10178322" cy="4064889"/>
          </a:xfrm>
        </p:spPr>
        <p:txBody>
          <a:bodyPr>
            <a:normAutofit/>
          </a:bodyPr>
          <a:lstStyle/>
          <a:p>
            <a:r>
              <a:rPr lang="tr-TR" sz="2400" dirty="0"/>
              <a:t>Morfolojik işlemlerin temel amacı, görüntünün temel özelliklerini korumak ve görüntüyü basitleştirmektir. </a:t>
            </a:r>
          </a:p>
          <a:p>
            <a:r>
              <a:rPr lang="tr-TR" sz="2400" dirty="0"/>
              <a:t>Bu çalışmada, üst-şapka ve alt-şapka dönüşümleri kan damarlarına belirginlik kazandırmak için kullanılır. </a:t>
            </a:r>
            <a:r>
              <a:rPr lang="tr-TR" sz="2400" dirty="0" err="1"/>
              <a:t>Üstşapka</a:t>
            </a:r>
            <a:r>
              <a:rPr lang="tr-TR" sz="2400" dirty="0"/>
              <a:t> dönüşümü, bir giriş görüntüsüne morfolojik açma işlemi uygulandıktan sonra uygulama sonucunun orijinal giriş görüntüsünden çıkarılması işlemidir.</a:t>
            </a:r>
          </a:p>
          <a:p>
            <a:endParaRPr lang="tr-TR" sz="2400" dirty="0"/>
          </a:p>
          <a:p>
            <a:r>
              <a:rPr lang="tr-TR" sz="2400" dirty="0"/>
              <a:t>1.denklem                                               </a:t>
            </a:r>
          </a:p>
          <a:p>
            <a:r>
              <a:rPr lang="tr-TR" sz="2400" dirty="0"/>
              <a:t>2.denklem</a:t>
            </a:r>
          </a:p>
        </p:txBody>
      </p:sp>
      <p:pic>
        <p:nvPicPr>
          <p:cNvPr id="5" name="Resim 4">
            <a:extLst>
              <a:ext uri="{FF2B5EF4-FFF2-40B4-BE49-F238E27FC236}">
                <a16:creationId xmlns:a16="http://schemas.microsoft.com/office/drawing/2014/main" id="{7EBAAB6A-7FA9-41C8-82DE-4387F2F8792E}"/>
              </a:ext>
            </a:extLst>
          </p:cNvPr>
          <p:cNvPicPr>
            <a:picLocks noChangeAspect="1"/>
          </p:cNvPicPr>
          <p:nvPr/>
        </p:nvPicPr>
        <p:blipFill>
          <a:blip r:embed="rId2"/>
          <a:stretch>
            <a:fillRect/>
          </a:stretch>
        </p:blipFill>
        <p:spPr>
          <a:xfrm>
            <a:off x="3158787" y="4595162"/>
            <a:ext cx="3079827" cy="17626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Resim 14">
            <a:extLst>
              <a:ext uri="{FF2B5EF4-FFF2-40B4-BE49-F238E27FC236}">
                <a16:creationId xmlns:a16="http://schemas.microsoft.com/office/drawing/2014/main" id="{F2CE3513-A511-462B-B8DA-20364F3AD0DD}"/>
              </a:ext>
            </a:extLst>
          </p:cNvPr>
          <p:cNvPicPr>
            <a:picLocks noChangeAspect="1"/>
          </p:cNvPicPr>
          <p:nvPr/>
        </p:nvPicPr>
        <p:blipFill>
          <a:blip r:embed="rId3"/>
          <a:stretch>
            <a:fillRect/>
          </a:stretch>
        </p:blipFill>
        <p:spPr>
          <a:xfrm>
            <a:off x="5847888" y="4451081"/>
            <a:ext cx="1270606" cy="1346376"/>
          </a:xfrm>
          <a:prstGeom prst="rect">
            <a:avLst/>
          </a:prstGeom>
        </p:spPr>
      </p:pic>
      <p:pic>
        <p:nvPicPr>
          <p:cNvPr id="17" name="Resim 16">
            <a:extLst>
              <a:ext uri="{FF2B5EF4-FFF2-40B4-BE49-F238E27FC236}">
                <a16:creationId xmlns:a16="http://schemas.microsoft.com/office/drawing/2014/main" id="{FDA38506-B41E-4627-8B0C-821832C03EC3}"/>
              </a:ext>
            </a:extLst>
          </p:cNvPr>
          <p:cNvPicPr>
            <a:picLocks noChangeAspect="1"/>
          </p:cNvPicPr>
          <p:nvPr/>
        </p:nvPicPr>
        <p:blipFill>
          <a:blip r:embed="rId3"/>
          <a:stretch>
            <a:fillRect/>
          </a:stretch>
        </p:blipFill>
        <p:spPr>
          <a:xfrm rot="345568">
            <a:off x="5961110" y="5610668"/>
            <a:ext cx="1153744" cy="1222545"/>
          </a:xfrm>
          <a:prstGeom prst="rect">
            <a:avLst/>
          </a:prstGeom>
        </p:spPr>
      </p:pic>
      <p:sp>
        <p:nvSpPr>
          <p:cNvPr id="19" name="Dikdörtgen: Köşeleri Yuvarlatılmış 18">
            <a:extLst>
              <a:ext uri="{FF2B5EF4-FFF2-40B4-BE49-F238E27FC236}">
                <a16:creationId xmlns:a16="http://schemas.microsoft.com/office/drawing/2014/main" id="{5B5FD6C7-A20C-44C9-A38E-AE5B2859A82E}"/>
              </a:ext>
            </a:extLst>
          </p:cNvPr>
          <p:cNvSpPr/>
          <p:nvPr/>
        </p:nvSpPr>
        <p:spPr>
          <a:xfrm>
            <a:off x="7118494" y="4140882"/>
            <a:ext cx="3033914" cy="1238156"/>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1200" dirty="0" err="1">
                <a:solidFill>
                  <a:schemeClr val="tx1"/>
                </a:solidFill>
              </a:rPr>
              <a:t>Üstşapka</a:t>
            </a:r>
            <a:r>
              <a:rPr lang="tr-TR" sz="1200" dirty="0">
                <a:solidFill>
                  <a:schemeClr val="tx1"/>
                </a:solidFill>
              </a:rPr>
              <a:t> dönüşümü, bir giriş görüntüsüne morfolojik açma işlemi uygulandıktan sonra uygulama sonucunun orijinal giriş görüntüsünden çıkarılması iş işlemidir. </a:t>
            </a:r>
            <a:endParaRPr lang="tr-TR" sz="1200" dirty="0"/>
          </a:p>
        </p:txBody>
      </p:sp>
      <p:sp>
        <p:nvSpPr>
          <p:cNvPr id="20" name="Dikdörtgen: Köşeleri Yuvarlatılmış 19">
            <a:extLst>
              <a:ext uri="{FF2B5EF4-FFF2-40B4-BE49-F238E27FC236}">
                <a16:creationId xmlns:a16="http://schemas.microsoft.com/office/drawing/2014/main" id="{4276FDDA-F245-4B42-A314-1DA7FA04EC55}"/>
              </a:ext>
            </a:extLst>
          </p:cNvPr>
          <p:cNvSpPr/>
          <p:nvPr/>
        </p:nvSpPr>
        <p:spPr>
          <a:xfrm>
            <a:off x="7118494" y="5473038"/>
            <a:ext cx="3239009" cy="115533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tr-TR" sz="1300" dirty="0">
                <a:solidFill>
                  <a:schemeClr val="tx1"/>
                </a:solidFill>
              </a:rPr>
              <a:t>Alt-şapka dönüşümü, bir giriş görüntüsüne morfolojik bir kapama işlemi uygulandıktan sonra uygulama sonucunun orijinal giriş görüntüsünden çıkarılması işlemidir. </a:t>
            </a:r>
          </a:p>
          <a:p>
            <a:pPr algn="ctr"/>
            <a:endParaRPr lang="tr-TR" dirty="0"/>
          </a:p>
        </p:txBody>
      </p:sp>
    </p:spTree>
    <p:extLst>
      <p:ext uri="{BB962C8B-B14F-4D97-AF65-F5344CB8AC3E}">
        <p14:creationId xmlns:p14="http://schemas.microsoft.com/office/powerpoint/2010/main" val="15612993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D8D745-1E83-469C-8257-19CA8B69AAF4}"/>
              </a:ext>
            </a:extLst>
          </p:cNvPr>
          <p:cNvSpPr>
            <a:spLocks noGrp="1"/>
          </p:cNvSpPr>
          <p:nvPr>
            <p:ph type="title"/>
          </p:nvPr>
        </p:nvSpPr>
        <p:spPr>
          <a:xfrm>
            <a:off x="1251678" y="146012"/>
            <a:ext cx="9852870" cy="1187838"/>
          </a:xfrm>
        </p:spPr>
        <p:txBody>
          <a:bodyPr>
            <a:normAutofit fontScale="90000"/>
          </a:bodyPr>
          <a:lstStyle/>
          <a:p>
            <a:r>
              <a:rPr lang="tr-TR" sz="4400" dirty="0" err="1"/>
              <a:t>Eşikleme</a:t>
            </a:r>
            <a:r>
              <a:rPr lang="tr-TR" sz="4400" dirty="0"/>
              <a:t> Yöntemleri</a:t>
            </a:r>
            <a:br>
              <a:rPr lang="tr-TR" sz="4400" dirty="0"/>
            </a:br>
            <a:endParaRPr lang="tr-TR" sz="4400" dirty="0"/>
          </a:p>
        </p:txBody>
      </p:sp>
      <p:sp>
        <p:nvSpPr>
          <p:cNvPr id="3" name="İçerik Yer Tutucusu 2">
            <a:extLst>
              <a:ext uri="{FF2B5EF4-FFF2-40B4-BE49-F238E27FC236}">
                <a16:creationId xmlns:a16="http://schemas.microsoft.com/office/drawing/2014/main" id="{012FEBF5-F775-4008-8FAF-EE7C7CE92D86}"/>
              </a:ext>
            </a:extLst>
          </p:cNvPr>
          <p:cNvSpPr>
            <a:spLocks noGrp="1"/>
          </p:cNvSpPr>
          <p:nvPr>
            <p:ph idx="1"/>
          </p:nvPr>
        </p:nvSpPr>
        <p:spPr>
          <a:xfrm>
            <a:off x="1251678" y="1065401"/>
            <a:ext cx="10178322" cy="4983061"/>
          </a:xfrm>
        </p:spPr>
        <p:txBody>
          <a:bodyPr/>
          <a:lstStyle/>
          <a:p>
            <a:r>
              <a:rPr lang="tr-TR" dirty="0"/>
              <a:t>Görüntü </a:t>
            </a:r>
            <a:r>
              <a:rPr lang="tr-TR" dirty="0" err="1"/>
              <a:t>eşikleme</a:t>
            </a:r>
            <a:r>
              <a:rPr lang="tr-TR" dirty="0"/>
              <a:t> sadeliği ve sağlamlığı nedeni ile en sık kullanılan görüntü </a:t>
            </a:r>
            <a:r>
              <a:rPr lang="tr-TR" dirty="0" err="1"/>
              <a:t>bölütleme</a:t>
            </a:r>
            <a:r>
              <a:rPr lang="tr-TR" dirty="0"/>
              <a:t> yöntemlerinden biridir. </a:t>
            </a:r>
          </a:p>
          <a:p>
            <a:r>
              <a:rPr lang="tr-TR" dirty="0" err="1"/>
              <a:t>Eşikleme</a:t>
            </a:r>
            <a:r>
              <a:rPr lang="tr-TR" dirty="0"/>
              <a:t> işlemi, gri ölçekli bir görünün yoğunluk seviyesine göre sınıflara ayrıldığı bir işlemdir. Bu sınıflandırma işlemi için tanımlanmış kurallara uygun bir eşik değeri seçmek gerekir. </a:t>
            </a:r>
          </a:p>
          <a:p>
            <a:r>
              <a:rPr lang="tr-TR" sz="2800" dirty="0">
                <a:solidFill>
                  <a:srgbClr val="FF0000"/>
                </a:solidFill>
              </a:rPr>
              <a:t> Çok seviyeli </a:t>
            </a:r>
            <a:r>
              <a:rPr lang="tr-TR" sz="2800" dirty="0" err="1">
                <a:solidFill>
                  <a:srgbClr val="FF0000"/>
                </a:solidFill>
              </a:rPr>
              <a:t>eşikleme</a:t>
            </a:r>
            <a:endParaRPr lang="tr-TR" sz="2800" dirty="0">
              <a:solidFill>
                <a:srgbClr val="FF0000"/>
              </a:solidFill>
            </a:endParaRPr>
          </a:p>
          <a:p>
            <a:r>
              <a:rPr lang="tr-TR" sz="2400" dirty="0"/>
              <a:t>Gri ölçekli görüntüyü birkaç farklı bölgeye ayırabilen bir işlemdir</a:t>
            </a:r>
          </a:p>
          <a:p>
            <a:pPr marL="0" indent="0">
              <a:buNone/>
            </a:pPr>
            <a:endParaRPr lang="tr-TR" sz="2800" dirty="0">
              <a:solidFill>
                <a:schemeClr val="tx1"/>
              </a:solidFill>
            </a:endParaRPr>
          </a:p>
          <a:p>
            <a:pPr marL="0" indent="0">
              <a:buNone/>
            </a:pPr>
            <a:endParaRPr lang="tr-TR" sz="2800" dirty="0">
              <a:solidFill>
                <a:schemeClr val="accent1">
                  <a:lumMod val="75000"/>
                </a:schemeClr>
              </a:solidFill>
            </a:endParaRPr>
          </a:p>
          <a:p>
            <a:pPr marL="0" indent="0">
              <a:buNone/>
            </a:pPr>
            <a:endParaRPr lang="tr-TR" sz="2800" dirty="0">
              <a:solidFill>
                <a:schemeClr val="accent1">
                  <a:lumMod val="75000"/>
                </a:schemeClr>
              </a:solidFill>
            </a:endParaRPr>
          </a:p>
          <a:p>
            <a:pPr marL="0" indent="0">
              <a:buNone/>
            </a:pPr>
            <a:endParaRPr lang="tr-TR" dirty="0"/>
          </a:p>
        </p:txBody>
      </p:sp>
      <p:pic>
        <p:nvPicPr>
          <p:cNvPr id="5" name="Resim 4">
            <a:extLst>
              <a:ext uri="{FF2B5EF4-FFF2-40B4-BE49-F238E27FC236}">
                <a16:creationId xmlns:a16="http://schemas.microsoft.com/office/drawing/2014/main" id="{3E7AA2D5-46EF-46ED-83AF-C790DD0289AB}"/>
              </a:ext>
            </a:extLst>
          </p:cNvPr>
          <p:cNvPicPr>
            <a:picLocks noChangeAspect="1"/>
          </p:cNvPicPr>
          <p:nvPr/>
        </p:nvPicPr>
        <p:blipFill>
          <a:blip r:embed="rId2"/>
          <a:stretch>
            <a:fillRect/>
          </a:stretch>
        </p:blipFill>
        <p:spPr>
          <a:xfrm>
            <a:off x="1912962" y="4419900"/>
            <a:ext cx="2936596" cy="11878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Resim 6">
            <a:extLst>
              <a:ext uri="{FF2B5EF4-FFF2-40B4-BE49-F238E27FC236}">
                <a16:creationId xmlns:a16="http://schemas.microsoft.com/office/drawing/2014/main" id="{F4274011-CA22-4D02-B289-8862C51ACC8D}"/>
              </a:ext>
            </a:extLst>
          </p:cNvPr>
          <p:cNvPicPr>
            <a:picLocks noChangeAspect="1"/>
          </p:cNvPicPr>
          <p:nvPr/>
        </p:nvPicPr>
        <p:blipFill>
          <a:blip r:embed="rId3"/>
          <a:stretch>
            <a:fillRect/>
          </a:stretch>
        </p:blipFill>
        <p:spPr>
          <a:xfrm rot="221584">
            <a:off x="5044133" y="4291018"/>
            <a:ext cx="1440006" cy="1525878"/>
          </a:xfrm>
          <a:prstGeom prst="rect">
            <a:avLst/>
          </a:prstGeom>
        </p:spPr>
      </p:pic>
      <p:sp>
        <p:nvSpPr>
          <p:cNvPr id="8" name="Dikdörtgen: Köşeleri Yuvarlatılmış 7">
            <a:extLst>
              <a:ext uri="{FF2B5EF4-FFF2-40B4-BE49-F238E27FC236}">
                <a16:creationId xmlns:a16="http://schemas.microsoft.com/office/drawing/2014/main" id="{6CCF2B65-FAEF-4268-B637-D3772F541C7D}"/>
              </a:ext>
            </a:extLst>
          </p:cNvPr>
          <p:cNvSpPr/>
          <p:nvPr/>
        </p:nvSpPr>
        <p:spPr>
          <a:xfrm>
            <a:off x="6678714" y="4302732"/>
            <a:ext cx="4077050" cy="1535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Burada, p parametresi L gri tonlama seviyeleri L = {0, 1, 2,…, L - 1} ile temsil edilebilen gri tonlama görüntüsünün piksellerinden biridir. C1 ve C2 parametreleri, p pikselinin atanacağı sınıflardır, </a:t>
            </a:r>
            <a:r>
              <a:rPr lang="tr-TR" sz="1400" dirty="0" err="1">
                <a:solidFill>
                  <a:schemeClr val="tx1"/>
                </a:solidFill>
              </a:rPr>
              <a:t>th</a:t>
            </a:r>
            <a:r>
              <a:rPr lang="tr-TR" sz="1400" dirty="0">
                <a:solidFill>
                  <a:schemeClr val="tx1"/>
                </a:solidFill>
              </a:rPr>
              <a:t> parametresi ise eşik değeridir.</a:t>
            </a:r>
          </a:p>
        </p:txBody>
      </p:sp>
    </p:spTree>
    <p:extLst>
      <p:ext uri="{BB962C8B-B14F-4D97-AF65-F5344CB8AC3E}">
        <p14:creationId xmlns:p14="http://schemas.microsoft.com/office/powerpoint/2010/main" val="30079150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0FA2DBD-31CE-462D-9466-36BDC1E27EB5}"/>
              </a:ext>
            </a:extLst>
          </p:cNvPr>
          <p:cNvSpPr>
            <a:spLocks noGrp="1"/>
          </p:cNvSpPr>
          <p:nvPr>
            <p:ph idx="1"/>
          </p:nvPr>
        </p:nvSpPr>
        <p:spPr>
          <a:xfrm>
            <a:off x="1251678" y="285227"/>
            <a:ext cx="10178322" cy="5594366"/>
          </a:xfrm>
        </p:spPr>
        <p:txBody>
          <a:bodyPr/>
          <a:lstStyle/>
          <a:p>
            <a:r>
              <a:rPr lang="tr-TR" sz="2000" dirty="0">
                <a:solidFill>
                  <a:srgbClr val="FF0000"/>
                </a:solidFill>
              </a:rPr>
              <a:t> </a:t>
            </a:r>
            <a:r>
              <a:rPr lang="tr-TR" dirty="0">
                <a:solidFill>
                  <a:srgbClr val="FF0000"/>
                </a:solidFill>
              </a:rPr>
              <a:t>Maksimum </a:t>
            </a:r>
            <a:r>
              <a:rPr lang="tr-TR" dirty="0" err="1">
                <a:solidFill>
                  <a:srgbClr val="FF0000"/>
                </a:solidFill>
              </a:rPr>
              <a:t>entropi</a:t>
            </a:r>
            <a:r>
              <a:rPr lang="tr-TR" dirty="0">
                <a:solidFill>
                  <a:srgbClr val="FF0000"/>
                </a:solidFill>
              </a:rPr>
              <a:t> tabanlı </a:t>
            </a:r>
            <a:r>
              <a:rPr lang="tr-TR" dirty="0" err="1">
                <a:solidFill>
                  <a:srgbClr val="FF0000"/>
                </a:solidFill>
              </a:rPr>
              <a:t>eşikleme</a:t>
            </a:r>
            <a:endParaRPr lang="tr-TR" dirty="0">
              <a:solidFill>
                <a:srgbClr val="FF0000"/>
              </a:solidFill>
            </a:endParaRPr>
          </a:p>
          <a:p>
            <a:r>
              <a:rPr lang="tr-TR" dirty="0" err="1"/>
              <a:t>Entopi</a:t>
            </a:r>
            <a:r>
              <a:rPr lang="tr-TR" dirty="0"/>
              <a:t> yöntemlerine bağlı </a:t>
            </a:r>
            <a:r>
              <a:rPr lang="tr-TR" dirty="0" err="1"/>
              <a:t>eşikleme</a:t>
            </a:r>
            <a:r>
              <a:rPr lang="tr-TR" dirty="0"/>
              <a:t> işlemi araştırmacılar tarafından tercih edilen bir yöntemdir. </a:t>
            </a:r>
            <a:r>
              <a:rPr lang="tr-TR" dirty="0" err="1"/>
              <a:t>Otsu’nun</a:t>
            </a:r>
            <a:r>
              <a:rPr lang="tr-TR" dirty="0"/>
              <a:t> </a:t>
            </a:r>
            <a:r>
              <a:rPr lang="tr-TR" dirty="0" err="1"/>
              <a:t>eşikleme</a:t>
            </a:r>
            <a:r>
              <a:rPr lang="tr-TR" dirty="0"/>
              <a:t> algoritmasından farklı olarak sınıflar arasındaki </a:t>
            </a:r>
            <a:r>
              <a:rPr lang="tr-TR" dirty="0" err="1"/>
              <a:t>varyansı</a:t>
            </a:r>
            <a:r>
              <a:rPr lang="tr-TR" dirty="0"/>
              <a:t> maksimize etmek ya da sınıf içi </a:t>
            </a:r>
            <a:r>
              <a:rPr lang="tr-TR" dirty="0" err="1"/>
              <a:t>varyansı</a:t>
            </a:r>
            <a:r>
              <a:rPr lang="tr-TR" dirty="0"/>
              <a:t> minimize etmek yerine sınıflar arası </a:t>
            </a:r>
            <a:r>
              <a:rPr lang="tr-TR" dirty="0" err="1"/>
              <a:t>entropi</a:t>
            </a:r>
            <a:r>
              <a:rPr lang="tr-TR" dirty="0"/>
              <a:t> maksimize edilir. </a:t>
            </a:r>
          </a:p>
          <a:p>
            <a:r>
              <a:rPr lang="tr-TR" dirty="0"/>
              <a:t>Bu yönteme göre, bir görüntüdeki yoğunluk değerlerinin olasılık dağılımına katkı veren ön ve arka plan görüntüsüne ait </a:t>
            </a:r>
            <a:r>
              <a:rPr lang="tr-TR" dirty="0" err="1"/>
              <a:t>entropi</a:t>
            </a:r>
            <a:r>
              <a:rPr lang="tr-TR" dirty="0"/>
              <a:t> değerleri ayrı ayrı hesaplanır ve toplamları maksimize edilir. Ardından, </a:t>
            </a:r>
            <a:r>
              <a:rPr lang="tr-TR" dirty="0" err="1"/>
              <a:t>entropinin</a:t>
            </a:r>
            <a:r>
              <a:rPr lang="tr-TR" dirty="0"/>
              <a:t> toplamını maksimize eden bir optimum eşik değeri hesaplanır</a:t>
            </a:r>
            <a:endParaRPr lang="tr-TR" sz="2000" dirty="0">
              <a:solidFill>
                <a:srgbClr val="FF0000"/>
              </a:solidFill>
            </a:endParaRPr>
          </a:p>
          <a:p>
            <a:endParaRPr lang="tr-TR" dirty="0"/>
          </a:p>
        </p:txBody>
      </p:sp>
      <p:pic>
        <p:nvPicPr>
          <p:cNvPr id="5" name="Resim 4">
            <a:extLst>
              <a:ext uri="{FF2B5EF4-FFF2-40B4-BE49-F238E27FC236}">
                <a16:creationId xmlns:a16="http://schemas.microsoft.com/office/drawing/2014/main" id="{155BEED5-F928-4F34-AE5E-C1EB2BF2D95F}"/>
              </a:ext>
            </a:extLst>
          </p:cNvPr>
          <p:cNvPicPr>
            <a:picLocks noChangeAspect="1"/>
          </p:cNvPicPr>
          <p:nvPr/>
        </p:nvPicPr>
        <p:blipFill>
          <a:blip r:embed="rId2"/>
          <a:stretch>
            <a:fillRect/>
          </a:stretch>
        </p:blipFill>
        <p:spPr>
          <a:xfrm>
            <a:off x="2003687" y="3486503"/>
            <a:ext cx="3935718" cy="23930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Resim 6">
            <a:extLst>
              <a:ext uri="{FF2B5EF4-FFF2-40B4-BE49-F238E27FC236}">
                <a16:creationId xmlns:a16="http://schemas.microsoft.com/office/drawing/2014/main" id="{AD583855-FF75-477E-B343-F8732D0FD335}"/>
              </a:ext>
            </a:extLst>
          </p:cNvPr>
          <p:cNvPicPr>
            <a:picLocks noChangeAspect="1"/>
          </p:cNvPicPr>
          <p:nvPr/>
        </p:nvPicPr>
        <p:blipFill>
          <a:blip r:embed="rId3"/>
          <a:stretch>
            <a:fillRect/>
          </a:stretch>
        </p:blipFill>
        <p:spPr>
          <a:xfrm>
            <a:off x="5259505" y="3796671"/>
            <a:ext cx="1862748" cy="1772754"/>
          </a:xfrm>
          <a:prstGeom prst="rect">
            <a:avLst/>
          </a:prstGeom>
        </p:spPr>
      </p:pic>
      <p:sp>
        <p:nvSpPr>
          <p:cNvPr id="8" name="Dikdörtgen: Köşeleri Yuvarlatılmış 7">
            <a:extLst>
              <a:ext uri="{FF2B5EF4-FFF2-40B4-BE49-F238E27FC236}">
                <a16:creationId xmlns:a16="http://schemas.microsoft.com/office/drawing/2014/main" id="{D3D02927-0C6E-47F8-B168-B59DF91BE87E}"/>
              </a:ext>
            </a:extLst>
          </p:cNvPr>
          <p:cNvSpPr/>
          <p:nvPr/>
        </p:nvSpPr>
        <p:spPr>
          <a:xfrm>
            <a:off x="7373923" y="3951215"/>
            <a:ext cx="3489820" cy="1325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Burada, t eşik değerini temsil eder, </a:t>
            </a:r>
            <a:r>
              <a:rPr lang="tr-TR" sz="1400" dirty="0" err="1">
                <a:solidFill>
                  <a:schemeClr val="tx1"/>
                </a:solidFill>
              </a:rPr>
              <a:t>Pt</a:t>
            </a:r>
            <a:r>
              <a:rPr lang="tr-TR" sz="1400" dirty="0">
                <a:solidFill>
                  <a:schemeClr val="tx1"/>
                </a:solidFill>
              </a:rPr>
              <a:t> parametresi </a:t>
            </a:r>
          </a:p>
          <a:p>
            <a:pPr algn="ctr"/>
            <a:r>
              <a:rPr lang="tr-TR" sz="1400" dirty="0">
                <a:solidFill>
                  <a:schemeClr val="tx1"/>
                </a:solidFill>
              </a:rPr>
              <a:t>hesaplanır. Pi parametresi görüntüdeki i gri düzeyinin olasılığıdır</a:t>
            </a:r>
          </a:p>
        </p:txBody>
      </p:sp>
      <p:pic>
        <p:nvPicPr>
          <p:cNvPr id="10" name="Resim 9">
            <a:extLst>
              <a:ext uri="{FF2B5EF4-FFF2-40B4-BE49-F238E27FC236}">
                <a16:creationId xmlns:a16="http://schemas.microsoft.com/office/drawing/2014/main" id="{E8CE8188-1AD0-4DDB-9B14-2F40D4966EB2}"/>
              </a:ext>
            </a:extLst>
          </p:cNvPr>
          <p:cNvPicPr>
            <a:picLocks noChangeAspect="1"/>
          </p:cNvPicPr>
          <p:nvPr/>
        </p:nvPicPr>
        <p:blipFill>
          <a:blip r:embed="rId4"/>
          <a:stretch>
            <a:fillRect/>
          </a:stretch>
        </p:blipFill>
        <p:spPr>
          <a:xfrm>
            <a:off x="9620253" y="4387442"/>
            <a:ext cx="689817" cy="259535"/>
          </a:xfrm>
          <a:prstGeom prst="rect">
            <a:avLst/>
          </a:prstGeom>
        </p:spPr>
      </p:pic>
    </p:spTree>
    <p:extLst>
      <p:ext uri="{BB962C8B-B14F-4D97-AF65-F5344CB8AC3E}">
        <p14:creationId xmlns:p14="http://schemas.microsoft.com/office/powerpoint/2010/main" val="19676670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87083EC-538D-4297-AFD1-190202F86633}"/>
              </a:ext>
            </a:extLst>
          </p:cNvPr>
          <p:cNvSpPr>
            <a:spLocks noGrp="1"/>
          </p:cNvSpPr>
          <p:nvPr>
            <p:ph idx="1"/>
          </p:nvPr>
        </p:nvSpPr>
        <p:spPr>
          <a:xfrm>
            <a:off x="1251678" y="218114"/>
            <a:ext cx="10178322" cy="6199463"/>
          </a:xfrm>
        </p:spPr>
        <p:txBody>
          <a:bodyPr/>
          <a:lstStyle/>
          <a:p>
            <a:r>
              <a:rPr lang="tr-TR" dirty="0">
                <a:solidFill>
                  <a:srgbClr val="FF0000"/>
                </a:solidFill>
              </a:rPr>
              <a:t>Bulanık mantık tabanlı </a:t>
            </a:r>
            <a:r>
              <a:rPr lang="tr-TR" dirty="0" err="1">
                <a:solidFill>
                  <a:srgbClr val="FF0000"/>
                </a:solidFill>
              </a:rPr>
              <a:t>eşikleme</a:t>
            </a:r>
            <a:endParaRPr lang="tr-TR" dirty="0">
              <a:solidFill>
                <a:srgbClr val="FF0000"/>
              </a:solidFill>
            </a:endParaRPr>
          </a:p>
          <a:p>
            <a:r>
              <a:rPr lang="tr-TR" dirty="0"/>
              <a:t>Bulanık kümeleme bir yumuşak kümeleme tekniğidir. Bu kümeleme yöntemi, nesnelerin kümelere olan aitliğini ifade etmek için bir derece kavramı kullanır. Her nesne için, toplam derece 1’dir.</a:t>
            </a:r>
          </a:p>
          <a:p>
            <a:endParaRPr lang="tr-TR" dirty="0">
              <a:solidFill>
                <a:srgbClr val="FF0000"/>
              </a:solidFill>
            </a:endParaRPr>
          </a:p>
          <a:p>
            <a:endParaRPr lang="tr-TR" dirty="0">
              <a:solidFill>
                <a:srgbClr val="FF0000"/>
              </a:solidFill>
            </a:endParaRPr>
          </a:p>
          <a:p>
            <a:endParaRPr lang="tr-TR" dirty="0">
              <a:solidFill>
                <a:srgbClr val="FF0000"/>
              </a:solidFill>
            </a:endParaRPr>
          </a:p>
          <a:p>
            <a:endParaRPr lang="tr-TR" dirty="0">
              <a:solidFill>
                <a:srgbClr val="FF0000"/>
              </a:solidFill>
            </a:endParaRPr>
          </a:p>
          <a:p>
            <a:endParaRPr lang="tr-TR" dirty="0">
              <a:solidFill>
                <a:srgbClr val="FF0000"/>
              </a:solidFill>
            </a:endParaRPr>
          </a:p>
          <a:p>
            <a:r>
              <a:rPr lang="tr-TR" dirty="0" err="1"/>
              <a:t>Bölütleme</a:t>
            </a:r>
            <a:r>
              <a:rPr lang="tr-TR" dirty="0"/>
              <a:t> görüntülerini ikili görüntülere dönüştürmek için kullanılacak eşik hesaplaması verildiği gibidir. </a:t>
            </a:r>
          </a:p>
          <a:p>
            <a:endParaRPr lang="tr-TR" dirty="0">
              <a:solidFill>
                <a:srgbClr val="FF0000"/>
              </a:solidFill>
            </a:endParaRPr>
          </a:p>
        </p:txBody>
      </p:sp>
      <p:pic>
        <p:nvPicPr>
          <p:cNvPr id="5" name="Resim 4">
            <a:extLst>
              <a:ext uri="{FF2B5EF4-FFF2-40B4-BE49-F238E27FC236}">
                <a16:creationId xmlns:a16="http://schemas.microsoft.com/office/drawing/2014/main" id="{8AF944FD-C98B-49B0-A041-1D0D678140F5}"/>
              </a:ext>
            </a:extLst>
          </p:cNvPr>
          <p:cNvPicPr>
            <a:picLocks noChangeAspect="1"/>
          </p:cNvPicPr>
          <p:nvPr/>
        </p:nvPicPr>
        <p:blipFill>
          <a:blip r:embed="rId2"/>
          <a:stretch>
            <a:fillRect/>
          </a:stretch>
        </p:blipFill>
        <p:spPr>
          <a:xfrm>
            <a:off x="2384033" y="1945722"/>
            <a:ext cx="2610214" cy="12384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Resim 6">
            <a:extLst>
              <a:ext uri="{FF2B5EF4-FFF2-40B4-BE49-F238E27FC236}">
                <a16:creationId xmlns:a16="http://schemas.microsoft.com/office/drawing/2014/main" id="{9283CD46-1B4F-4FE1-8885-DD7D722191D5}"/>
              </a:ext>
            </a:extLst>
          </p:cNvPr>
          <p:cNvPicPr>
            <a:picLocks noChangeAspect="1"/>
          </p:cNvPicPr>
          <p:nvPr/>
        </p:nvPicPr>
        <p:blipFill>
          <a:blip r:embed="rId3"/>
          <a:stretch>
            <a:fillRect/>
          </a:stretch>
        </p:blipFill>
        <p:spPr>
          <a:xfrm>
            <a:off x="5511636" y="1945722"/>
            <a:ext cx="1168728" cy="1238423"/>
          </a:xfrm>
          <a:prstGeom prst="rect">
            <a:avLst/>
          </a:prstGeom>
        </p:spPr>
      </p:pic>
      <p:sp>
        <p:nvSpPr>
          <p:cNvPr id="8" name="Dikdörtgen: Köşeleri Yuvarlatılmış 7">
            <a:extLst>
              <a:ext uri="{FF2B5EF4-FFF2-40B4-BE49-F238E27FC236}">
                <a16:creationId xmlns:a16="http://schemas.microsoft.com/office/drawing/2014/main" id="{7D3BF980-A052-4FDA-B31E-D8ED5FE1F6CA}"/>
              </a:ext>
            </a:extLst>
          </p:cNvPr>
          <p:cNvSpPr/>
          <p:nvPr/>
        </p:nvSpPr>
        <p:spPr>
          <a:xfrm>
            <a:off x="7197753" y="1870745"/>
            <a:ext cx="3020037" cy="131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Burada, </a:t>
            </a:r>
            <a:r>
              <a:rPr lang="tr-TR" sz="1200" dirty="0" err="1">
                <a:solidFill>
                  <a:schemeClr val="tx1"/>
                </a:solidFill>
              </a:rPr>
              <a:t>uij</a:t>
            </a:r>
            <a:r>
              <a:rPr lang="tr-TR" sz="1200" dirty="0">
                <a:solidFill>
                  <a:schemeClr val="tx1"/>
                </a:solidFill>
              </a:rPr>
              <a:t> parametresi üyelik fonksiyonunu, xi parametresi bireysel piksel değerini, </a:t>
            </a:r>
            <a:r>
              <a:rPr lang="tr-TR" sz="1200" dirty="0" err="1">
                <a:solidFill>
                  <a:schemeClr val="tx1"/>
                </a:solidFill>
              </a:rPr>
              <a:t>cj</a:t>
            </a:r>
            <a:r>
              <a:rPr lang="tr-TR" sz="1200" dirty="0">
                <a:solidFill>
                  <a:schemeClr val="tx1"/>
                </a:solidFill>
              </a:rPr>
              <a:t> ve </a:t>
            </a:r>
            <a:r>
              <a:rPr lang="tr-TR" sz="1200" dirty="0" err="1">
                <a:solidFill>
                  <a:schemeClr val="tx1"/>
                </a:solidFill>
              </a:rPr>
              <a:t>ck</a:t>
            </a:r>
            <a:r>
              <a:rPr lang="tr-TR" sz="1200" dirty="0">
                <a:solidFill>
                  <a:schemeClr val="tx1"/>
                </a:solidFill>
              </a:rPr>
              <a:t> parametreleri küme merkezini ve m parametresi 1'den fazla gerçek değeri temsil etmektedir. </a:t>
            </a:r>
          </a:p>
        </p:txBody>
      </p:sp>
      <p:pic>
        <p:nvPicPr>
          <p:cNvPr id="10" name="Resim 9">
            <a:extLst>
              <a:ext uri="{FF2B5EF4-FFF2-40B4-BE49-F238E27FC236}">
                <a16:creationId xmlns:a16="http://schemas.microsoft.com/office/drawing/2014/main" id="{900D9F71-DCF0-4A2D-9F53-5E84B68577C8}"/>
              </a:ext>
            </a:extLst>
          </p:cNvPr>
          <p:cNvPicPr>
            <a:picLocks noChangeAspect="1"/>
          </p:cNvPicPr>
          <p:nvPr/>
        </p:nvPicPr>
        <p:blipFill>
          <a:blip r:embed="rId4"/>
          <a:stretch>
            <a:fillRect/>
          </a:stretch>
        </p:blipFill>
        <p:spPr>
          <a:xfrm>
            <a:off x="2022032" y="4911753"/>
            <a:ext cx="3334215" cy="12384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Resim 10">
            <a:extLst>
              <a:ext uri="{FF2B5EF4-FFF2-40B4-BE49-F238E27FC236}">
                <a16:creationId xmlns:a16="http://schemas.microsoft.com/office/drawing/2014/main" id="{EBCD43A0-7803-407A-BAED-783B53AB3C52}"/>
              </a:ext>
            </a:extLst>
          </p:cNvPr>
          <p:cNvPicPr>
            <a:picLocks noChangeAspect="1"/>
          </p:cNvPicPr>
          <p:nvPr/>
        </p:nvPicPr>
        <p:blipFill>
          <a:blip r:embed="rId3"/>
          <a:stretch>
            <a:fillRect/>
          </a:stretch>
        </p:blipFill>
        <p:spPr>
          <a:xfrm>
            <a:off x="5511636" y="5025880"/>
            <a:ext cx="1168728" cy="1238423"/>
          </a:xfrm>
          <a:prstGeom prst="rect">
            <a:avLst/>
          </a:prstGeom>
        </p:spPr>
      </p:pic>
      <p:sp>
        <p:nvSpPr>
          <p:cNvPr id="12" name="Dikdörtgen: Köşeleri Yuvarlatılmış 11">
            <a:extLst>
              <a:ext uri="{FF2B5EF4-FFF2-40B4-BE49-F238E27FC236}">
                <a16:creationId xmlns:a16="http://schemas.microsoft.com/office/drawing/2014/main" id="{60E24987-FBCE-47E5-BDC7-34F6F1CF9830}"/>
              </a:ext>
            </a:extLst>
          </p:cNvPr>
          <p:cNvSpPr/>
          <p:nvPr/>
        </p:nvSpPr>
        <p:spPr>
          <a:xfrm>
            <a:off x="7197752" y="4836776"/>
            <a:ext cx="3020037" cy="131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Burada, c parametresi sınıfı, I parametresi görüntüyü ve Seviye parametresi denklemden gelen eşik değeridir. </a:t>
            </a:r>
          </a:p>
        </p:txBody>
      </p:sp>
    </p:spTree>
    <p:extLst>
      <p:ext uri="{BB962C8B-B14F-4D97-AF65-F5344CB8AC3E}">
        <p14:creationId xmlns:p14="http://schemas.microsoft.com/office/powerpoint/2010/main" val="15929178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E1306C-28DB-47B6-B276-58830F0FD68F}"/>
              </a:ext>
            </a:extLst>
          </p:cNvPr>
          <p:cNvSpPr>
            <a:spLocks noGrp="1"/>
          </p:cNvSpPr>
          <p:nvPr>
            <p:ph type="title"/>
          </p:nvPr>
        </p:nvSpPr>
        <p:spPr>
          <a:xfrm>
            <a:off x="1251678" y="382385"/>
            <a:ext cx="10178322" cy="808852"/>
          </a:xfrm>
        </p:spPr>
        <p:txBody>
          <a:bodyPr/>
          <a:lstStyle/>
          <a:p>
            <a:r>
              <a:rPr lang="tr-TR" dirty="0"/>
              <a:t>KULLANILAN YÖNTEM</a:t>
            </a:r>
          </a:p>
        </p:txBody>
      </p:sp>
      <p:sp>
        <p:nvSpPr>
          <p:cNvPr id="3" name="İçerik Yer Tutucusu 2">
            <a:extLst>
              <a:ext uri="{FF2B5EF4-FFF2-40B4-BE49-F238E27FC236}">
                <a16:creationId xmlns:a16="http://schemas.microsoft.com/office/drawing/2014/main" id="{9D800885-D8CE-4E96-B7CE-D1B424A26CEB}"/>
              </a:ext>
            </a:extLst>
          </p:cNvPr>
          <p:cNvSpPr>
            <a:spLocks noGrp="1"/>
          </p:cNvSpPr>
          <p:nvPr>
            <p:ph idx="1"/>
          </p:nvPr>
        </p:nvSpPr>
        <p:spPr>
          <a:xfrm>
            <a:off x="1251678" y="1317072"/>
            <a:ext cx="7464483" cy="2650921"/>
          </a:xfrm>
        </p:spPr>
        <p:txBody>
          <a:bodyPr>
            <a:normAutofit fontScale="92500" lnSpcReduction="10000"/>
          </a:bodyPr>
          <a:lstStyle/>
          <a:p>
            <a:r>
              <a:rPr lang="tr-TR" dirty="0"/>
              <a:t>Önerilen yöntemde, veri setinde bulunan </a:t>
            </a:r>
            <a:r>
              <a:rPr lang="tr-TR" dirty="0" err="1"/>
              <a:t>fundus</a:t>
            </a:r>
            <a:r>
              <a:rPr lang="tr-TR" dirty="0"/>
              <a:t> görüntülerine ait damarların </a:t>
            </a:r>
            <a:r>
              <a:rPr lang="tr-TR" dirty="0" err="1"/>
              <a:t>bölütlenmesi</a:t>
            </a:r>
            <a:r>
              <a:rPr lang="tr-TR" dirty="0"/>
              <a:t> sağlanmıştır. </a:t>
            </a:r>
          </a:p>
          <a:p>
            <a:r>
              <a:rPr lang="tr-TR" dirty="0"/>
              <a:t>Öncelikle, veri setinde bulunan görüntüler RGB renk uzayından gri ölçekli görüntülere dönüştürülür. </a:t>
            </a:r>
          </a:p>
          <a:p>
            <a:r>
              <a:rPr lang="tr-TR" dirty="0"/>
              <a:t>Gri ölçekli görüntülerin tersi üzerinde önerilen sistem uygulanır. Şekil 1’de veri setine ait bir görüntü ve bu görüntüye ait gri ölçekli görüntü ile gri ölçekli görüntünün tersi verilmiştir. Önerilen sistemin genel yapısı ise Şekil 2’de verildiği gibidir.</a:t>
            </a:r>
          </a:p>
        </p:txBody>
      </p:sp>
      <p:pic>
        <p:nvPicPr>
          <p:cNvPr id="5" name="Resim 4">
            <a:extLst>
              <a:ext uri="{FF2B5EF4-FFF2-40B4-BE49-F238E27FC236}">
                <a16:creationId xmlns:a16="http://schemas.microsoft.com/office/drawing/2014/main" id="{4951902F-70A4-451C-A8C0-DEE4E688C4FC}"/>
              </a:ext>
            </a:extLst>
          </p:cNvPr>
          <p:cNvPicPr>
            <a:picLocks noChangeAspect="1"/>
          </p:cNvPicPr>
          <p:nvPr/>
        </p:nvPicPr>
        <p:blipFill>
          <a:blip r:embed="rId2"/>
          <a:stretch>
            <a:fillRect/>
          </a:stretch>
        </p:blipFill>
        <p:spPr>
          <a:xfrm>
            <a:off x="1482374" y="4229666"/>
            <a:ext cx="3886581" cy="20033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Resim 6">
            <a:extLst>
              <a:ext uri="{FF2B5EF4-FFF2-40B4-BE49-F238E27FC236}">
                <a16:creationId xmlns:a16="http://schemas.microsoft.com/office/drawing/2014/main" id="{4AFD9C4C-DA8F-4B29-AE65-528D8F4832A6}"/>
              </a:ext>
            </a:extLst>
          </p:cNvPr>
          <p:cNvPicPr>
            <a:picLocks noChangeAspect="1"/>
          </p:cNvPicPr>
          <p:nvPr/>
        </p:nvPicPr>
        <p:blipFill>
          <a:blip r:embed="rId3"/>
          <a:stretch>
            <a:fillRect/>
          </a:stretch>
        </p:blipFill>
        <p:spPr>
          <a:xfrm>
            <a:off x="8843814" y="1784276"/>
            <a:ext cx="2879802" cy="37834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813140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Rozet">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Rozet</Template>
  <TotalTime>62</TotalTime>
  <Words>1080</Words>
  <Application>Microsoft Office PowerPoint</Application>
  <PresentationFormat>Geniş ekran</PresentationFormat>
  <Paragraphs>65</Paragraphs>
  <Slides>14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14</vt:i4>
      </vt:variant>
    </vt:vector>
  </HeadingPairs>
  <TitlesOfParts>
    <vt:vector size="18" baseType="lpstr">
      <vt:lpstr>Arial</vt:lpstr>
      <vt:lpstr>Gill Sans MT</vt:lpstr>
      <vt:lpstr>Impact</vt:lpstr>
      <vt:lpstr>Rozet</vt:lpstr>
      <vt:lpstr>Burak  Babaoğlu </vt:lpstr>
      <vt:lpstr>Retina kan damarlarını çıkarmak için eşikleme temelli morfolojik bir yöntem</vt:lpstr>
      <vt:lpstr>PowerPoint Sunusu</vt:lpstr>
      <vt:lpstr>PowerPoint Sunusu</vt:lpstr>
      <vt:lpstr>Materyal ve metot Morfolojik işlemler</vt:lpstr>
      <vt:lpstr>Eşikleme Yöntemleri </vt:lpstr>
      <vt:lpstr>PowerPoint Sunusu</vt:lpstr>
      <vt:lpstr>PowerPoint Sunusu</vt:lpstr>
      <vt:lpstr>KULLANILAN YÖNTEM</vt:lpstr>
      <vt:lpstr>MORFOLOJİK İŞLEMLER</vt:lpstr>
      <vt:lpstr>BULUTLAR VE TARTIŞMA BÖLÜTLEME SONUÇLARI</vt:lpstr>
      <vt:lpstr>PowerPoint Sunusu</vt:lpstr>
      <vt:lpstr>SONUÇLAR</vt:lpstr>
      <vt:lpstr>DİNLEDİĞİNİZ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Burak  Babaoğlu</dc:title>
  <dc:creator>Burak Babaoğlu</dc:creator>
  <cp:lastModifiedBy>Burak Babaoğlu</cp:lastModifiedBy>
  <cp:revision>7</cp:revision>
  <dcterms:created xsi:type="dcterms:W3CDTF">2022-12-13T09:49:07Z</dcterms:created>
  <dcterms:modified xsi:type="dcterms:W3CDTF">2022-12-13T10:51:31Z</dcterms:modified>
</cp:coreProperties>
</file>