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0" r:id="rId1"/>
  </p:sldMasterIdLst>
  <p:notesMasterIdLst>
    <p:notesMasterId r:id="rId14"/>
  </p:notesMasterIdLst>
  <p:handoutMasterIdLst>
    <p:handoutMasterId r:id="rId15"/>
  </p:handout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urak Babaoğlu" initials="BB" lastIdx="1" clrIdx="0">
    <p:extLst>
      <p:ext uri="{19B8F6BF-5375-455C-9EA6-DF929625EA0E}">
        <p15:presenceInfo xmlns:p15="http://schemas.microsoft.com/office/powerpoint/2012/main" userId="2a4ea79b7fb338d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240" y="408"/>
      </p:cViewPr>
      <p:guideLst/>
    </p:cSldViewPr>
  </p:slideViewPr>
  <p:notesTextViewPr>
    <p:cViewPr>
      <p:scale>
        <a:sx n="1" d="1"/>
        <a:sy n="1" d="1"/>
      </p:scale>
      <p:origin x="0" y="0"/>
    </p:cViewPr>
  </p:notesText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Tarih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A4D3CDC-3F0F-4E7D-A9FE-D29078F267AD}" type="datetime1">
              <a:rPr lang="tr-TR" smtClean="0"/>
              <a:t>14.11.2022</a:t>
            </a:fld>
            <a:endParaRPr lang="en-US" dirty="0"/>
          </a:p>
        </p:txBody>
      </p:sp>
      <p:sp>
        <p:nvSpPr>
          <p:cNvPr id="4" name="Alt 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0094158-4469-4125-8F9C-7F0A160A9CEC}" type="datetime1">
              <a:rPr lang="tr-TR" smtClean="0"/>
              <a:t>14.11.2022</a:t>
            </a:fld>
            <a:endParaRPr lang="en-US"/>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
              <a:t>Asıl metin stillerini düzenlemek için tıklayın</a:t>
            </a:r>
            <a:endParaRPr lang="en-US"/>
          </a:p>
          <a:p>
            <a:pPr lvl="1" rtl="0"/>
            <a:r>
              <a:rPr lang="tr"/>
              <a:t>İkinci düzey</a:t>
            </a:r>
          </a:p>
          <a:p>
            <a:pPr lvl="2" rtl="0"/>
            <a:r>
              <a:rPr lang="tr"/>
              <a:t>Üçüncü düzey</a:t>
            </a:r>
          </a:p>
          <a:p>
            <a:pPr lvl="3" rtl="0"/>
            <a:r>
              <a:rPr lang="tr"/>
              <a:t>Dördüncü düzey</a:t>
            </a:r>
          </a:p>
          <a:p>
            <a:pPr lvl="4" rtl="0"/>
            <a:r>
              <a:rPr lang="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tr-TR"/>
              <a:t>Asıl başlık stilini düzenlemek için tıklayın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pPr rtl="0"/>
            <a:fld id="{1B0951D9-850C-477F-AF83-3FB30EA67492}" type="datetime1">
              <a:rPr lang="tr-TR" smtClean="0"/>
              <a:t>14.11.2022</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pPr rtl="0"/>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pPr rtl="0"/>
            <a:fld id="{34B7E4EF-A1BD-40F4-AB7B-04F084DD991D}" type="slidenum">
              <a:rPr lang="en-US" smtClean="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42958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rtl="0"/>
            <a:fld id="{2EF5B999-57E2-470C-85A4-8AC7B2DA0B4E}" type="datetime1">
              <a:rPr lang="tr-TR" smtClean="0"/>
              <a:t>14.11.2022</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a:p>
        </p:txBody>
      </p:sp>
    </p:spTree>
    <p:extLst>
      <p:ext uri="{BB962C8B-B14F-4D97-AF65-F5344CB8AC3E}">
        <p14:creationId xmlns:p14="http://schemas.microsoft.com/office/powerpoint/2010/main" val="4263340492"/>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rtl="0"/>
            <a:fld id="{2EF5B999-57E2-470C-85A4-8AC7B2DA0B4E}" type="datetime1">
              <a:rPr lang="tr-TR" smtClean="0"/>
              <a:t>14.11.2022</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a:p>
        </p:txBody>
      </p:sp>
    </p:spTree>
    <p:extLst>
      <p:ext uri="{BB962C8B-B14F-4D97-AF65-F5344CB8AC3E}">
        <p14:creationId xmlns:p14="http://schemas.microsoft.com/office/powerpoint/2010/main" val="1739243082"/>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rtl="0"/>
            <a:fld id="{2EF5B999-57E2-470C-85A4-8AC7B2DA0B4E}" type="datetime1">
              <a:rPr lang="tr-TR" smtClean="0"/>
              <a:t>14.11.2022</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a:p>
        </p:txBody>
      </p:sp>
    </p:spTree>
    <p:extLst>
      <p:ext uri="{BB962C8B-B14F-4D97-AF65-F5344CB8AC3E}">
        <p14:creationId xmlns:p14="http://schemas.microsoft.com/office/powerpoint/2010/main" val="1952746573"/>
      </p:ext>
    </p:extLst>
  </p:cSld>
  <p:clrMapOvr>
    <a:masterClrMapping/>
  </p:clrMapOvr>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pPr rtl="0"/>
            <a:fld id="{2EF5B999-57E2-470C-85A4-8AC7B2DA0B4E}" type="datetime1">
              <a:rPr lang="tr-TR" smtClean="0"/>
              <a:t>14.11.2022</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pPr rtl="0"/>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pPr rtl="0"/>
            <a:fld id="{34B7E4EF-A1BD-40F4-AB7B-04F084DD991D}"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922257933"/>
      </p:ext>
    </p:extLst>
  </p:cSld>
  <p:clrMapOvr>
    <a:overrideClrMapping bg1="dk1" tx1="lt1" bg2="dk2" tx2="lt2" accent1="accent1" accent2="accent2" accent3="accent3" accent4="accent4" accent5="accent5" accent6="accent6" hlink="hlink" folHlink="folHlink"/>
  </p:clrMapOvr>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pPr rtl="0"/>
            <a:fld id="{2EF5B999-57E2-470C-85A4-8AC7B2DA0B4E}" type="datetime1">
              <a:rPr lang="tr-TR" smtClean="0"/>
              <a:t>14.11.2022</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a:p>
        </p:txBody>
      </p:sp>
    </p:spTree>
    <p:extLst>
      <p:ext uri="{BB962C8B-B14F-4D97-AF65-F5344CB8AC3E}">
        <p14:creationId xmlns:p14="http://schemas.microsoft.com/office/powerpoint/2010/main" val="3216241745"/>
      </p:ext>
    </p:extLst>
  </p:cSld>
  <p:clrMapOvr>
    <a:masterClrMapping/>
  </p:clrMapOvr>
  <p:hf sldNum="0" hdr="0" ftr="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257300" y="2909102"/>
            <a:ext cx="4800600" cy="299639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633864" y="2909102"/>
            <a:ext cx="4800600" cy="299639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pPr rtl="0"/>
            <a:fld id="{2EF5B999-57E2-470C-85A4-8AC7B2DA0B4E}" type="datetime1">
              <a:rPr lang="tr-TR" smtClean="0"/>
              <a:t>14.11.2022</a:t>
            </a:fld>
            <a:endParaRPr lang="en-US" dirty="0"/>
          </a:p>
        </p:txBody>
      </p:sp>
      <p:sp>
        <p:nvSpPr>
          <p:cNvPr id="8" name="Footer Placeholder 7"/>
          <p:cNvSpPr>
            <a:spLocks noGrp="1"/>
          </p:cNvSpPr>
          <p:nvPr>
            <p:ph type="ftr" sz="quarter" idx="11"/>
          </p:nvPr>
        </p:nvSpPr>
        <p:spPr/>
        <p:txBody>
          <a:bodyPr/>
          <a:lstStyle/>
          <a:p>
            <a:pPr rtl="0"/>
            <a:endParaRPr lang="en-US" dirty="0"/>
          </a:p>
        </p:txBody>
      </p:sp>
      <p:sp>
        <p:nvSpPr>
          <p:cNvPr id="9" name="Slide Number Placeholder 8"/>
          <p:cNvSpPr>
            <a:spLocks noGrp="1"/>
          </p:cNvSpPr>
          <p:nvPr>
            <p:ph type="sldNum" sz="quarter" idx="12"/>
          </p:nvPr>
        </p:nvSpPr>
        <p:spPr/>
        <p:txBody>
          <a:bodyPr/>
          <a:lstStyle/>
          <a:p>
            <a:pPr rtl="0"/>
            <a:fld id="{34B7E4EF-A1BD-40F4-AB7B-04F084DD991D}" type="slidenum">
              <a:rPr lang="en-US" smtClean="0"/>
              <a:t>‹#›</a:t>
            </a:fld>
            <a:endParaRPr lang="en-US"/>
          </a:p>
        </p:txBody>
      </p:sp>
    </p:spTree>
    <p:extLst>
      <p:ext uri="{BB962C8B-B14F-4D97-AF65-F5344CB8AC3E}">
        <p14:creationId xmlns:p14="http://schemas.microsoft.com/office/powerpoint/2010/main" val="1240238798"/>
      </p:ext>
    </p:extLst>
  </p:cSld>
  <p:clrMapOvr>
    <a:masterClrMapping/>
  </p:clrMapOvr>
  <p:hf sldNum="0" hdr="0" ftr="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pPr rtl="0"/>
            <a:fld id="{8B912638-4A84-4EE0-98F1-3BC2BFB48209}" type="datetime1">
              <a:rPr lang="tr-TR" smtClean="0"/>
              <a:t>14.11.2022</a:t>
            </a:fld>
            <a:endParaRPr lang="en-US"/>
          </a:p>
        </p:txBody>
      </p:sp>
      <p:sp>
        <p:nvSpPr>
          <p:cNvPr id="4" name="Footer Placeholder 3"/>
          <p:cNvSpPr>
            <a:spLocks noGrp="1"/>
          </p:cNvSpPr>
          <p:nvPr>
            <p:ph type="ftr" sz="quarter" idx="11"/>
          </p:nvPr>
        </p:nvSpPr>
        <p:spPr/>
        <p:txBody>
          <a:bodyPr/>
          <a:lstStyle/>
          <a:p>
            <a:pPr rtl="0"/>
            <a:endParaRPr lang="en-US"/>
          </a:p>
        </p:txBody>
      </p:sp>
      <p:sp>
        <p:nvSpPr>
          <p:cNvPr id="5" name="Slide Number Placeholder 4"/>
          <p:cNvSpPr>
            <a:spLocks noGrp="1"/>
          </p:cNvSpPr>
          <p:nvPr>
            <p:ph type="sldNum" sz="quarter" idx="12"/>
          </p:nvPr>
        </p:nvSpPr>
        <p:spPr/>
        <p:txBody>
          <a:bodyPr/>
          <a:lstStyle/>
          <a:p>
            <a:pPr rtl="0"/>
            <a:fld id="{34B7E4EF-A1BD-40F4-AB7B-04F084DD991D}" type="slidenum">
              <a:rPr lang="en-US" smtClean="0"/>
              <a:t>‹#›</a:t>
            </a:fld>
            <a:endParaRPr lang="en-US"/>
          </a:p>
        </p:txBody>
      </p:sp>
    </p:spTree>
    <p:extLst>
      <p:ext uri="{BB962C8B-B14F-4D97-AF65-F5344CB8AC3E}">
        <p14:creationId xmlns:p14="http://schemas.microsoft.com/office/powerpoint/2010/main" val="3769041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07545FB2-DB73-4453-9716-EA32A8F7CEFF}" type="datetime1">
              <a:rPr lang="tr-TR" smtClean="0"/>
              <a:t>14.11.2022</a:t>
            </a:fld>
            <a:endParaRPr lang="en-US"/>
          </a:p>
        </p:txBody>
      </p:sp>
      <p:sp>
        <p:nvSpPr>
          <p:cNvPr id="3" name="Footer Placeholder 2"/>
          <p:cNvSpPr>
            <a:spLocks noGrp="1"/>
          </p:cNvSpPr>
          <p:nvPr>
            <p:ph type="ftr" sz="quarter" idx="11"/>
          </p:nvPr>
        </p:nvSpPr>
        <p:spPr/>
        <p:txBody>
          <a:bodyPr/>
          <a:lstStyle/>
          <a:p>
            <a:pPr rtl="0"/>
            <a:endParaRPr lang="en-US"/>
          </a:p>
        </p:txBody>
      </p:sp>
      <p:sp>
        <p:nvSpPr>
          <p:cNvPr id="4" name="Slide Number Placeholder 3"/>
          <p:cNvSpPr>
            <a:spLocks noGrp="1"/>
          </p:cNvSpPr>
          <p:nvPr>
            <p:ph type="sldNum" sz="quarter" idx="12"/>
          </p:nvPr>
        </p:nvSpPr>
        <p:spPr/>
        <p:txBody>
          <a:bodyPr/>
          <a:lstStyle/>
          <a:p>
            <a:pPr rtl="0"/>
            <a:fld id="{34B7E4EF-A1BD-40F4-AB7B-04F084DD991D}" type="slidenum">
              <a:rPr lang="en-US" smtClean="0"/>
              <a:t>‹#›</a:t>
            </a:fld>
            <a:endParaRPr lang="en-US"/>
          </a:p>
        </p:txBody>
      </p:sp>
    </p:spTree>
    <p:extLst>
      <p:ext uri="{BB962C8B-B14F-4D97-AF65-F5344CB8AC3E}">
        <p14:creationId xmlns:p14="http://schemas.microsoft.com/office/powerpoint/2010/main" val="575214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65051" y="6375679"/>
            <a:ext cx="1233355" cy="348462"/>
          </a:xfrm>
        </p:spPr>
        <p:txBody>
          <a:bodyPr/>
          <a:lstStyle/>
          <a:p>
            <a:pPr rtl="0"/>
            <a:fld id="{2EF5B999-57E2-470C-85A4-8AC7B2DA0B4E}" type="datetime1">
              <a:rPr lang="tr-TR" smtClean="0"/>
              <a:t>14.11.2022</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pPr rtl="0"/>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pPr rtl="0"/>
            <a:fld id="{34B7E4EF-A1BD-40F4-AB7B-04F084DD991D}"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5517627"/>
      </p:ext>
    </p:extLst>
  </p:cSld>
  <p:clrMapOvr>
    <a:masterClrMapping/>
  </p:clrMapOvr>
  <p:hf sldNum="0" hdr="0" ftr="0"/>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65950" y="6375679"/>
            <a:ext cx="1232456" cy="348462"/>
          </a:xfrm>
        </p:spPr>
        <p:txBody>
          <a:bodyPr/>
          <a:lstStyle/>
          <a:p>
            <a:pPr rtl="0"/>
            <a:fld id="{2EF5B999-57E2-470C-85A4-8AC7B2DA0B4E}" type="datetime1">
              <a:rPr lang="tr-TR" smtClean="0"/>
              <a:t>14.11.2022</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pPr rtl="0"/>
            <a:fld id="{34B7E4EF-A1BD-40F4-AB7B-04F084DD991D}" type="slidenum">
              <a:rPr lang="en-US" smtClean="0"/>
              <a:t>‹#›</a:t>
            </a:fld>
            <a:endParaRPr lang="en-US"/>
          </a:p>
        </p:txBody>
      </p:sp>
    </p:spTree>
    <p:extLst>
      <p:ext uri="{BB962C8B-B14F-4D97-AF65-F5344CB8AC3E}">
        <p14:creationId xmlns:p14="http://schemas.microsoft.com/office/powerpoint/2010/main" val="3095026472"/>
      </p:ext>
    </p:extLst>
  </p:cSld>
  <p:clrMapOvr>
    <a:masterClrMapping/>
  </p:clrMapOvr>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pPr rtl="0"/>
            <a:fld id="{2EF5B999-57E2-470C-85A4-8AC7B2DA0B4E}" type="datetime1">
              <a:rPr lang="tr-TR" smtClean="0"/>
              <a:t>14.11.2022</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pPr rtl="0"/>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pPr rtl="0"/>
            <a:fld id="{34B7E4EF-A1BD-40F4-AB7B-04F084DD991D}"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51582758"/>
      </p:ext>
    </p:extLst>
  </p:cSld>
  <p:clrMap bg1="lt1" tx1="dk1" bg2="lt2" tx2="dk2" accent1="accent1" accent2="accent2" accent3="accent3" accent4="accent4" accent5="accent5" accent6="accent6" hlink="hlink" folHlink="folHlink"/>
  <p:sldLayoutIdLst>
    <p:sldLayoutId id="2147484341" r:id="rId1"/>
    <p:sldLayoutId id="2147484342" r:id="rId2"/>
    <p:sldLayoutId id="2147484343" r:id="rId3"/>
    <p:sldLayoutId id="2147484344" r:id="rId4"/>
    <p:sldLayoutId id="2147484345" r:id="rId5"/>
    <p:sldLayoutId id="2147484346" r:id="rId6"/>
    <p:sldLayoutId id="2147484347" r:id="rId7"/>
    <p:sldLayoutId id="2147484348" r:id="rId8"/>
    <p:sldLayoutId id="2147484349" r:id="rId9"/>
    <p:sldLayoutId id="2147484350" r:id="rId10"/>
    <p:sldLayoutId id="2147484351" r:id="rId11"/>
  </p:sldLayoutIdLst>
  <p:hf sldNum="0" hdr="0" ftr="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6A9C8C-387F-4D20-AF25-DDCDB2093239}"/>
              </a:ext>
            </a:extLst>
          </p:cNvPr>
          <p:cNvSpPr>
            <a:spLocks noGrp="1"/>
          </p:cNvSpPr>
          <p:nvPr>
            <p:ph type="ctrTitle"/>
          </p:nvPr>
        </p:nvSpPr>
        <p:spPr>
          <a:xfrm>
            <a:off x="2595562" y="2267621"/>
            <a:ext cx="7234237" cy="1409700"/>
          </a:xfrm>
        </p:spPr>
        <p:txBody>
          <a:bodyPr/>
          <a:lstStyle/>
          <a:p>
            <a:r>
              <a:rPr lang="tr-TR" sz="7200" dirty="0"/>
              <a:t>GÖRÜNTÜ </a:t>
            </a:r>
            <a:br>
              <a:rPr lang="tr-TR" sz="7200" dirty="0"/>
            </a:br>
            <a:r>
              <a:rPr lang="tr-TR" sz="7200" dirty="0"/>
              <a:t>İŞLEME</a:t>
            </a:r>
          </a:p>
        </p:txBody>
      </p:sp>
      <p:sp>
        <p:nvSpPr>
          <p:cNvPr id="3" name="Alt Başlık 2">
            <a:extLst>
              <a:ext uri="{FF2B5EF4-FFF2-40B4-BE49-F238E27FC236}">
                <a16:creationId xmlns:a16="http://schemas.microsoft.com/office/drawing/2014/main" id="{388132A0-FA2F-4FBF-8573-EFB122935FC2}"/>
              </a:ext>
            </a:extLst>
          </p:cNvPr>
          <p:cNvSpPr>
            <a:spLocks noGrp="1"/>
          </p:cNvSpPr>
          <p:nvPr>
            <p:ph type="subTitle" idx="1"/>
          </p:nvPr>
        </p:nvSpPr>
        <p:spPr>
          <a:xfrm>
            <a:off x="2073313" y="4074196"/>
            <a:ext cx="8045373" cy="742279"/>
          </a:xfrm>
        </p:spPr>
        <p:txBody>
          <a:bodyPr>
            <a:normAutofit fontScale="85000" lnSpcReduction="20000"/>
          </a:bodyPr>
          <a:lstStyle/>
          <a:p>
            <a:r>
              <a:rPr lang="tr-TR" dirty="0"/>
              <a:t>Burak</a:t>
            </a:r>
            <a:br>
              <a:rPr lang="tr-TR" dirty="0"/>
            </a:br>
            <a:r>
              <a:rPr lang="tr-TR" dirty="0"/>
              <a:t>Babaoğlu</a:t>
            </a:r>
            <a:br>
              <a:rPr lang="tr-TR" dirty="0"/>
            </a:br>
            <a:r>
              <a:rPr lang="tr-TR" dirty="0"/>
              <a:t>02200201066</a:t>
            </a:r>
          </a:p>
          <a:p>
            <a:endParaRPr lang="tr-TR" dirty="0"/>
          </a:p>
        </p:txBody>
      </p:sp>
    </p:spTree>
    <p:extLst>
      <p:ext uri="{BB962C8B-B14F-4D97-AF65-F5344CB8AC3E}">
        <p14:creationId xmlns:p14="http://schemas.microsoft.com/office/powerpoint/2010/main" val="8321797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a:extLst>
              <a:ext uri="{FF2B5EF4-FFF2-40B4-BE49-F238E27FC236}">
                <a16:creationId xmlns:a16="http://schemas.microsoft.com/office/drawing/2014/main" id="{38224185-E51D-4442-85C7-E38A571551DC}"/>
              </a:ext>
            </a:extLst>
          </p:cNvPr>
          <p:cNvPicPr>
            <a:picLocks noChangeAspect="1"/>
          </p:cNvPicPr>
          <p:nvPr/>
        </p:nvPicPr>
        <p:blipFill>
          <a:blip r:embed="rId2"/>
          <a:stretch>
            <a:fillRect/>
          </a:stretch>
        </p:blipFill>
        <p:spPr>
          <a:xfrm>
            <a:off x="3014442" y="1562100"/>
            <a:ext cx="8815607" cy="360045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004701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8D9057-F2B8-42ED-9C39-163A98A2F0C7}"/>
              </a:ext>
            </a:extLst>
          </p:cNvPr>
          <p:cNvSpPr>
            <a:spLocks noGrp="1"/>
          </p:cNvSpPr>
          <p:nvPr>
            <p:ph type="title"/>
          </p:nvPr>
        </p:nvSpPr>
        <p:spPr>
          <a:xfrm>
            <a:off x="4450126" y="297782"/>
            <a:ext cx="3291748" cy="1492132"/>
          </a:xfrm>
        </p:spPr>
        <p:txBody>
          <a:bodyPr>
            <a:noAutofit/>
          </a:bodyPr>
          <a:lstStyle/>
          <a:p>
            <a:r>
              <a:rPr lang="tr-TR" sz="8000" dirty="0" err="1"/>
              <a:t>sONUÇ</a:t>
            </a:r>
            <a:endParaRPr lang="tr-TR" sz="8000" dirty="0"/>
          </a:p>
        </p:txBody>
      </p:sp>
      <p:sp>
        <p:nvSpPr>
          <p:cNvPr id="3" name="İçerik Yer Tutucusu 2">
            <a:extLst>
              <a:ext uri="{FF2B5EF4-FFF2-40B4-BE49-F238E27FC236}">
                <a16:creationId xmlns:a16="http://schemas.microsoft.com/office/drawing/2014/main" id="{CFBB4634-5DE2-49BD-A2E6-EEBC2DB00602}"/>
              </a:ext>
            </a:extLst>
          </p:cNvPr>
          <p:cNvSpPr>
            <a:spLocks noGrp="1"/>
          </p:cNvSpPr>
          <p:nvPr>
            <p:ph idx="1"/>
          </p:nvPr>
        </p:nvSpPr>
        <p:spPr>
          <a:xfrm>
            <a:off x="1251678" y="1632204"/>
            <a:ext cx="10178322" cy="4501896"/>
          </a:xfrm>
        </p:spPr>
        <p:txBody>
          <a:bodyPr>
            <a:normAutofit lnSpcReduction="10000"/>
          </a:bodyPr>
          <a:lstStyle/>
          <a:p>
            <a:r>
              <a:rPr lang="tr-TR" sz="2200" b="0" i="0" dirty="0">
                <a:solidFill>
                  <a:srgbClr val="000000"/>
                </a:solidFill>
                <a:effectLst/>
                <a:latin typeface="Rockwell" panose="02060603020205020403" pitchFamily="18" charset="0"/>
              </a:rPr>
              <a:t>Yapılan çalışmada, Ülkemizde yaygın olarak yetiştirilen ve en önemli ihracat ürünlerinden birisi olan kiraz meyvesinin klasik sınıflandırma yöntemleri yerine görüntü işleme teknikleri ile sınıflandırılması sağlanmıştır. Bu sayede önemli ihracat ürünlerinden biri olan kiraz meyvesinin uluslararası standartlara uygun olarak tasnif edilmesi sağlanacak ve ülke ekonomisine katkısı daha da arttırılacaktır. Yapılan çalışmada kiraz meyvesinin referans boyut değerleri isteğe göre değiştirilerek farklı boyutlarda sınıflama işlemleri de gerçekleştirilebilmektedir. Ayrıca kiraz meyvesinin sınıflandırılması için uygulanan algoritma ve filtreleme yöntemleri farklı meyvelerin sınıflandırılmasında da kullanılabilmektedir. Bu amaçla farklı meyvelere ait boyut bilgileri sisteme girilerek farklı meyvelerinde sınıflandırılması sağlanabilmektedir.</a:t>
            </a:r>
          </a:p>
          <a:p>
            <a:endParaRPr lang="tr-TR" dirty="0"/>
          </a:p>
        </p:txBody>
      </p:sp>
      <p:sp>
        <p:nvSpPr>
          <p:cNvPr id="4" name="Veri Yer Tutucusu 3">
            <a:extLst>
              <a:ext uri="{FF2B5EF4-FFF2-40B4-BE49-F238E27FC236}">
                <a16:creationId xmlns:a16="http://schemas.microsoft.com/office/drawing/2014/main" id="{CE9F5C7E-466E-40CF-922E-3BE6AD997050}"/>
              </a:ext>
            </a:extLst>
          </p:cNvPr>
          <p:cNvSpPr>
            <a:spLocks noGrp="1"/>
          </p:cNvSpPr>
          <p:nvPr>
            <p:ph type="dt" sz="half" idx="10"/>
          </p:nvPr>
        </p:nvSpPr>
        <p:spPr/>
        <p:txBody>
          <a:bodyPr/>
          <a:lstStyle/>
          <a:p>
            <a:pPr rtl="0"/>
            <a:fld id="{2EF5B999-57E2-470C-85A4-8AC7B2DA0B4E}" type="datetime1">
              <a:rPr lang="tr-TR" smtClean="0"/>
              <a:t>14.11.2022</a:t>
            </a:fld>
            <a:endParaRPr lang="en-US" dirty="0"/>
          </a:p>
        </p:txBody>
      </p:sp>
    </p:spTree>
    <p:extLst>
      <p:ext uri="{BB962C8B-B14F-4D97-AF65-F5344CB8AC3E}">
        <p14:creationId xmlns:p14="http://schemas.microsoft.com/office/powerpoint/2010/main" val="38042487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0DF14B-E271-491B-9574-1B612BFE4B88}"/>
              </a:ext>
            </a:extLst>
          </p:cNvPr>
          <p:cNvSpPr>
            <a:spLocks noGrp="1"/>
          </p:cNvSpPr>
          <p:nvPr>
            <p:ph type="title"/>
          </p:nvPr>
        </p:nvSpPr>
        <p:spPr>
          <a:xfrm>
            <a:off x="3236546" y="1226455"/>
            <a:ext cx="8477250" cy="4405090"/>
          </a:xfrm>
        </p:spPr>
        <p:txBody>
          <a:bodyPr>
            <a:normAutofit/>
          </a:bodyPr>
          <a:lstStyle/>
          <a:p>
            <a:r>
              <a:rPr lang="tr-TR" sz="9600" dirty="0"/>
              <a:t>DİNLEDİĞİNİZ İÇİN TEŞEKKÜRLER</a:t>
            </a:r>
          </a:p>
        </p:txBody>
      </p:sp>
      <p:sp>
        <p:nvSpPr>
          <p:cNvPr id="4" name="Veri Yer Tutucusu 3">
            <a:extLst>
              <a:ext uri="{FF2B5EF4-FFF2-40B4-BE49-F238E27FC236}">
                <a16:creationId xmlns:a16="http://schemas.microsoft.com/office/drawing/2014/main" id="{1368CBEA-68B4-4563-8D31-4400E5456B54}"/>
              </a:ext>
            </a:extLst>
          </p:cNvPr>
          <p:cNvSpPr>
            <a:spLocks noGrp="1"/>
          </p:cNvSpPr>
          <p:nvPr>
            <p:ph type="dt" sz="half" idx="10"/>
          </p:nvPr>
        </p:nvSpPr>
        <p:spPr/>
        <p:txBody>
          <a:bodyPr/>
          <a:lstStyle/>
          <a:p>
            <a:pPr rtl="0"/>
            <a:fld id="{2EF5B999-57E2-470C-85A4-8AC7B2DA0B4E}" type="datetime1">
              <a:rPr lang="tr-TR" smtClean="0"/>
              <a:t>14.11.2022</a:t>
            </a:fld>
            <a:endParaRPr lang="en-US" dirty="0"/>
          </a:p>
        </p:txBody>
      </p:sp>
    </p:spTree>
    <p:extLst>
      <p:ext uri="{BB962C8B-B14F-4D97-AF65-F5344CB8AC3E}">
        <p14:creationId xmlns:p14="http://schemas.microsoft.com/office/powerpoint/2010/main" val="35910095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865403-54D1-471A-AFA3-268BC26CA7D6}"/>
              </a:ext>
            </a:extLst>
          </p:cNvPr>
          <p:cNvSpPr>
            <a:spLocks noGrp="1"/>
          </p:cNvSpPr>
          <p:nvPr>
            <p:ph type="title"/>
          </p:nvPr>
        </p:nvSpPr>
        <p:spPr>
          <a:xfrm>
            <a:off x="3343275" y="2443578"/>
            <a:ext cx="8080342" cy="1970843"/>
          </a:xfrm>
        </p:spPr>
        <p:txBody>
          <a:bodyPr>
            <a:noAutofit/>
          </a:bodyPr>
          <a:lstStyle/>
          <a:p>
            <a:r>
              <a:rPr lang="tr-TR" sz="3200" dirty="0"/>
              <a:t>Görüntü İşleme Yöntemleri Kullanılarak Kiraz Meyvesinin Sınıflandırılması</a:t>
            </a:r>
          </a:p>
        </p:txBody>
      </p:sp>
      <p:pic>
        <p:nvPicPr>
          <p:cNvPr id="6" name="Resim 5">
            <a:extLst>
              <a:ext uri="{FF2B5EF4-FFF2-40B4-BE49-F238E27FC236}">
                <a16:creationId xmlns:a16="http://schemas.microsoft.com/office/drawing/2014/main" id="{4DA0EC77-EF34-4263-91A0-197880C4FC03}"/>
              </a:ext>
            </a:extLst>
          </p:cNvPr>
          <p:cNvPicPr>
            <a:picLocks noChangeAspect="1"/>
          </p:cNvPicPr>
          <p:nvPr/>
        </p:nvPicPr>
        <p:blipFill>
          <a:blip r:embed="rId2"/>
          <a:stretch>
            <a:fillRect/>
          </a:stretch>
        </p:blipFill>
        <p:spPr>
          <a:xfrm>
            <a:off x="3343275" y="652369"/>
            <a:ext cx="3448531" cy="13432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Resim 7">
            <a:extLst>
              <a:ext uri="{FF2B5EF4-FFF2-40B4-BE49-F238E27FC236}">
                <a16:creationId xmlns:a16="http://schemas.microsoft.com/office/drawing/2014/main" id="{9092562C-38EE-486A-9F2D-50034919A90C}"/>
              </a:ext>
            </a:extLst>
          </p:cNvPr>
          <p:cNvPicPr>
            <a:picLocks noChangeAspect="1"/>
          </p:cNvPicPr>
          <p:nvPr/>
        </p:nvPicPr>
        <p:blipFill>
          <a:blip r:embed="rId3"/>
          <a:stretch>
            <a:fillRect/>
          </a:stretch>
        </p:blipFill>
        <p:spPr>
          <a:xfrm>
            <a:off x="8148445" y="876367"/>
            <a:ext cx="2753109" cy="8954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Resim 9">
            <a:extLst>
              <a:ext uri="{FF2B5EF4-FFF2-40B4-BE49-F238E27FC236}">
                <a16:creationId xmlns:a16="http://schemas.microsoft.com/office/drawing/2014/main" id="{F4F38517-602D-4344-9532-295277D1110B}"/>
              </a:ext>
            </a:extLst>
          </p:cNvPr>
          <p:cNvPicPr>
            <a:picLocks noChangeAspect="1"/>
          </p:cNvPicPr>
          <p:nvPr/>
        </p:nvPicPr>
        <p:blipFill>
          <a:blip r:embed="rId4"/>
          <a:stretch>
            <a:fillRect/>
          </a:stretch>
        </p:blipFill>
        <p:spPr>
          <a:xfrm>
            <a:off x="3343275" y="5229162"/>
            <a:ext cx="2734057" cy="8954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Resim 11">
            <a:extLst>
              <a:ext uri="{FF2B5EF4-FFF2-40B4-BE49-F238E27FC236}">
                <a16:creationId xmlns:a16="http://schemas.microsoft.com/office/drawing/2014/main" id="{203A234A-1189-4282-8F06-43F964975B55}"/>
              </a:ext>
            </a:extLst>
          </p:cNvPr>
          <p:cNvPicPr>
            <a:picLocks noChangeAspect="1"/>
          </p:cNvPicPr>
          <p:nvPr/>
        </p:nvPicPr>
        <p:blipFill>
          <a:blip r:embed="rId5"/>
          <a:stretch>
            <a:fillRect/>
          </a:stretch>
        </p:blipFill>
        <p:spPr>
          <a:xfrm>
            <a:off x="7881770" y="5229162"/>
            <a:ext cx="2391109" cy="7335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184878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9A6EF8-3B99-4F81-B8F1-74643FE9A5A7}"/>
              </a:ext>
            </a:extLst>
          </p:cNvPr>
          <p:cNvSpPr>
            <a:spLocks noGrp="1"/>
          </p:cNvSpPr>
          <p:nvPr>
            <p:ph type="title"/>
          </p:nvPr>
        </p:nvSpPr>
        <p:spPr>
          <a:xfrm>
            <a:off x="3347178" y="506210"/>
            <a:ext cx="6720747" cy="1492132"/>
          </a:xfrm>
        </p:spPr>
        <p:txBody>
          <a:bodyPr>
            <a:normAutofit/>
          </a:bodyPr>
          <a:lstStyle/>
          <a:p>
            <a:r>
              <a:rPr lang="tr-TR" sz="6600" dirty="0"/>
              <a:t>Kiraz Meyvesi</a:t>
            </a:r>
          </a:p>
        </p:txBody>
      </p:sp>
      <p:sp>
        <p:nvSpPr>
          <p:cNvPr id="3" name="İçerik Yer Tutucusu 2">
            <a:extLst>
              <a:ext uri="{FF2B5EF4-FFF2-40B4-BE49-F238E27FC236}">
                <a16:creationId xmlns:a16="http://schemas.microsoft.com/office/drawing/2014/main" id="{09CB4502-5A79-418C-A379-04060A62D428}"/>
              </a:ext>
            </a:extLst>
          </p:cNvPr>
          <p:cNvSpPr>
            <a:spLocks noGrp="1"/>
          </p:cNvSpPr>
          <p:nvPr>
            <p:ph idx="1"/>
          </p:nvPr>
        </p:nvSpPr>
        <p:spPr>
          <a:xfrm>
            <a:off x="1251678" y="2095501"/>
            <a:ext cx="10178322" cy="3593591"/>
          </a:xfrm>
        </p:spPr>
        <p:txBody>
          <a:bodyPr>
            <a:normAutofit/>
          </a:bodyPr>
          <a:lstStyle/>
          <a:p>
            <a:r>
              <a:rPr lang="tr-TR" sz="2800" dirty="0">
                <a:latin typeface="Rockwell" panose="02060603020205020403" pitchFamily="18" charset="0"/>
              </a:rPr>
              <a:t>Latince ismi 'Prunus </a:t>
            </a:r>
            <a:r>
              <a:rPr lang="tr-TR" sz="2800" dirty="0" err="1">
                <a:latin typeface="Rockwell" panose="02060603020205020403" pitchFamily="18" charset="0"/>
              </a:rPr>
              <a:t>avium</a:t>
            </a:r>
            <a:r>
              <a:rPr lang="tr-TR" sz="2800" dirty="0">
                <a:latin typeface="Rockwell" panose="02060603020205020403" pitchFamily="18" charset="0"/>
              </a:rPr>
              <a:t>' olan kiraz ağacı, Gülgiller (</a:t>
            </a:r>
            <a:r>
              <a:rPr lang="tr-TR" sz="2800" dirty="0" err="1">
                <a:latin typeface="Rockwell" panose="02060603020205020403" pitchFamily="18" charset="0"/>
              </a:rPr>
              <a:t>Rosaceae</a:t>
            </a:r>
            <a:r>
              <a:rPr lang="tr-TR" sz="2800" dirty="0">
                <a:latin typeface="Rockwell" panose="02060603020205020403" pitchFamily="18" charset="0"/>
              </a:rPr>
              <a:t>) familyasının bir üyesidir.</a:t>
            </a:r>
          </a:p>
          <a:p>
            <a:r>
              <a:rPr lang="tr-TR" sz="2800" dirty="0">
                <a:latin typeface="Rockwell" panose="02060603020205020403" pitchFamily="18" charset="0"/>
              </a:rPr>
              <a:t>Dünyada 1500 civarında çeşidi olan kiraz, tatlı aromalı, sulu ve sert çekirdekli bir meyve türüdür.</a:t>
            </a:r>
          </a:p>
          <a:p>
            <a:r>
              <a:rPr lang="tr-TR" sz="2800" dirty="0">
                <a:latin typeface="Rockwell" panose="02060603020205020403" pitchFamily="18" charset="0"/>
              </a:rPr>
              <a:t>Kiraz; kalsiyum, çinko, potasyum, </a:t>
            </a:r>
            <a:r>
              <a:rPr lang="tr-TR" sz="2800" dirty="0" err="1">
                <a:latin typeface="Rockwell" panose="02060603020205020403" pitchFamily="18" charset="0"/>
              </a:rPr>
              <a:t>karotenoidler</a:t>
            </a:r>
            <a:r>
              <a:rPr lang="tr-TR" sz="2800" dirty="0">
                <a:latin typeface="Rockwell" panose="02060603020205020403" pitchFamily="18" charset="0"/>
              </a:rPr>
              <a:t>, lif, ve C vitamini, demir, </a:t>
            </a:r>
            <a:r>
              <a:rPr lang="tr-TR" sz="2800" dirty="0" err="1">
                <a:latin typeface="Rockwell" panose="02060603020205020403" pitchFamily="18" charset="0"/>
              </a:rPr>
              <a:t>tiamin</a:t>
            </a:r>
            <a:r>
              <a:rPr lang="tr-TR" sz="2800" dirty="0">
                <a:latin typeface="Rockwell" panose="02060603020205020403" pitchFamily="18" charset="0"/>
              </a:rPr>
              <a:t>, </a:t>
            </a:r>
            <a:r>
              <a:rPr lang="tr-TR" sz="2800" dirty="0" err="1">
                <a:latin typeface="Rockwell" panose="02060603020205020403" pitchFamily="18" charset="0"/>
              </a:rPr>
              <a:t>riboflavin</a:t>
            </a:r>
            <a:r>
              <a:rPr lang="tr-TR" sz="2800" dirty="0">
                <a:latin typeface="Rockwell" panose="02060603020205020403" pitchFamily="18" charset="0"/>
              </a:rPr>
              <a:t>, </a:t>
            </a:r>
            <a:r>
              <a:rPr lang="tr-TR" sz="2800" dirty="0" err="1">
                <a:latin typeface="Rockwell" panose="02060603020205020403" pitchFamily="18" charset="0"/>
              </a:rPr>
              <a:t>niasin</a:t>
            </a:r>
            <a:r>
              <a:rPr lang="tr-TR" sz="2800" dirty="0">
                <a:latin typeface="Rockwell" panose="02060603020205020403" pitchFamily="18" charset="0"/>
              </a:rPr>
              <a:t>, magnezyum, E ve B6 vitaminleri bakımından zengin bir meyvedir.</a:t>
            </a:r>
          </a:p>
        </p:txBody>
      </p:sp>
    </p:spTree>
    <p:extLst>
      <p:ext uri="{BB962C8B-B14F-4D97-AF65-F5344CB8AC3E}">
        <p14:creationId xmlns:p14="http://schemas.microsoft.com/office/powerpoint/2010/main" val="8469805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çerik Yer Tutucusu 6">
            <a:extLst>
              <a:ext uri="{FF2B5EF4-FFF2-40B4-BE49-F238E27FC236}">
                <a16:creationId xmlns:a16="http://schemas.microsoft.com/office/drawing/2014/main" id="{BE17A942-10B5-4A4E-8924-715585164B80}"/>
              </a:ext>
            </a:extLst>
          </p:cNvPr>
          <p:cNvPicPr>
            <a:picLocks noGrp="1" noChangeAspect="1"/>
          </p:cNvPicPr>
          <p:nvPr>
            <p:ph idx="1"/>
          </p:nvPr>
        </p:nvPicPr>
        <p:blipFill>
          <a:blip r:embed="rId2"/>
          <a:stretch>
            <a:fillRect/>
          </a:stretch>
        </p:blipFill>
        <p:spPr>
          <a:xfrm>
            <a:off x="832079" y="2057399"/>
            <a:ext cx="6091009" cy="279082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4" name="Metin Yer Tutucusu 3">
            <a:extLst>
              <a:ext uri="{FF2B5EF4-FFF2-40B4-BE49-F238E27FC236}">
                <a16:creationId xmlns:a16="http://schemas.microsoft.com/office/drawing/2014/main" id="{1969F41E-6187-464E-B2EC-BA9134CA1B65}"/>
              </a:ext>
            </a:extLst>
          </p:cNvPr>
          <p:cNvSpPr>
            <a:spLocks noGrp="1"/>
          </p:cNvSpPr>
          <p:nvPr>
            <p:ph type="body" sz="half" idx="2"/>
          </p:nvPr>
        </p:nvSpPr>
        <p:spPr>
          <a:xfrm>
            <a:off x="8404560" y="1160311"/>
            <a:ext cx="3158790" cy="4678514"/>
          </a:xfrm>
        </p:spPr>
        <p:txBody>
          <a:bodyPr>
            <a:noAutofit/>
          </a:bodyPr>
          <a:lstStyle/>
          <a:p>
            <a:r>
              <a:rPr lang="tr-TR" sz="2800" dirty="0"/>
              <a:t>2014-2018 yılları arası kiraz üretimi incelendiğinde, beş yıllık üretim ortalaması 570 bin ton olan Türkiye’nin dünya liderliğini aldığı tabloda görülmektedir.</a:t>
            </a:r>
          </a:p>
        </p:txBody>
      </p:sp>
    </p:spTree>
    <p:extLst>
      <p:ext uri="{BB962C8B-B14F-4D97-AF65-F5344CB8AC3E}">
        <p14:creationId xmlns:p14="http://schemas.microsoft.com/office/powerpoint/2010/main" val="17830755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243879-065A-436D-B183-4B08AF30EC10}"/>
              </a:ext>
            </a:extLst>
          </p:cNvPr>
          <p:cNvSpPr>
            <a:spLocks noGrp="1"/>
          </p:cNvSpPr>
          <p:nvPr>
            <p:ph type="title"/>
          </p:nvPr>
        </p:nvSpPr>
        <p:spPr>
          <a:xfrm>
            <a:off x="3966303" y="415030"/>
            <a:ext cx="3834672" cy="1017790"/>
          </a:xfrm>
        </p:spPr>
        <p:txBody>
          <a:bodyPr>
            <a:normAutofit/>
          </a:bodyPr>
          <a:lstStyle/>
          <a:p>
            <a:r>
              <a:rPr lang="tr-TR" sz="6600" dirty="0"/>
              <a:t>Amacımız</a:t>
            </a:r>
          </a:p>
        </p:txBody>
      </p:sp>
      <p:sp>
        <p:nvSpPr>
          <p:cNvPr id="3" name="İçerik Yer Tutucusu 2">
            <a:extLst>
              <a:ext uri="{FF2B5EF4-FFF2-40B4-BE49-F238E27FC236}">
                <a16:creationId xmlns:a16="http://schemas.microsoft.com/office/drawing/2014/main" id="{D8136984-92E9-4E05-ADDF-6C30C3C7C135}"/>
              </a:ext>
            </a:extLst>
          </p:cNvPr>
          <p:cNvSpPr>
            <a:spLocks noGrp="1"/>
          </p:cNvSpPr>
          <p:nvPr>
            <p:ph idx="1"/>
          </p:nvPr>
        </p:nvSpPr>
        <p:spPr>
          <a:xfrm>
            <a:off x="1251678" y="1661314"/>
            <a:ext cx="10178322" cy="4272761"/>
          </a:xfrm>
        </p:spPr>
        <p:txBody>
          <a:bodyPr/>
          <a:lstStyle/>
          <a:p>
            <a:r>
              <a:rPr lang="tr-TR" b="0" i="0" dirty="0">
                <a:solidFill>
                  <a:schemeClr val="tx1"/>
                </a:solidFill>
                <a:effectLst/>
                <a:latin typeface="Rockwell" panose="02060603020205020403" pitchFamily="18" charset="0"/>
              </a:rPr>
              <a:t>Sebze ve meyveleri kalite ve özelliklerine göre sınıflandırma işlemi genellikle işçiler tarafından el ve göz ile yapılmaktadır. Bu yüzden bir standardın sağlanması zorlaşmaktadır. </a:t>
            </a:r>
          </a:p>
          <a:p>
            <a:r>
              <a:rPr lang="tr-TR" b="0" i="0" dirty="0">
                <a:solidFill>
                  <a:schemeClr val="tx1"/>
                </a:solidFill>
                <a:effectLst/>
                <a:latin typeface="Rockwell" panose="02060603020205020403" pitchFamily="18" charset="0"/>
              </a:rPr>
              <a:t>Yapılan bu çalışmada görüntü işleme yöntemleri kullanılarak kiraz meyvesinin boyutlarına göre sınıflandırılması amaçlanmıştır </a:t>
            </a:r>
          </a:p>
          <a:p>
            <a:r>
              <a:rPr lang="tr-TR" b="0" i="0" dirty="0">
                <a:solidFill>
                  <a:schemeClr val="tx1"/>
                </a:solidFill>
                <a:effectLst/>
                <a:latin typeface="Rockwell" panose="02060603020205020403" pitchFamily="18" charset="0"/>
              </a:rPr>
              <a:t>Bu amaçla, görüntü işleme yöntemleri ile görüntünün arka planı siyah bir zemin haline getirilerek sınıflandırılacak kiraz meyvesinin arka planı temizlenmiştir. </a:t>
            </a:r>
          </a:p>
          <a:p>
            <a:r>
              <a:rPr lang="tr-TR" b="0" i="0" dirty="0">
                <a:solidFill>
                  <a:schemeClr val="tx1"/>
                </a:solidFill>
                <a:effectLst/>
                <a:latin typeface="Rockwell" panose="02060603020205020403" pitchFamily="18" charset="0"/>
              </a:rPr>
              <a:t>Daha sonra elde edilen görüntü çeşitli filtreleme işlemlerine tabi tutulmuş ve belirli algoritmalar ile kirazların sınır alanları belirlenmiştir. </a:t>
            </a:r>
          </a:p>
          <a:p>
            <a:r>
              <a:rPr lang="tr-TR" b="0" i="0" dirty="0">
                <a:solidFill>
                  <a:schemeClr val="tx1"/>
                </a:solidFill>
                <a:effectLst/>
                <a:latin typeface="Rockwell" panose="02060603020205020403" pitchFamily="18" charset="0"/>
              </a:rPr>
              <a:t>Sınırları belirlenen kirazlara ait boyut bilgisi hesaplanarak, kirazlara ait boyutsal sınıflandırma işlemi gerçekleştirilmiştir</a:t>
            </a:r>
            <a:endParaRPr lang="tr-TR" dirty="0">
              <a:solidFill>
                <a:schemeClr val="tx1"/>
              </a:solidFill>
              <a:latin typeface="Rockwell" panose="02060603020205020403" pitchFamily="18" charset="0"/>
            </a:endParaRPr>
          </a:p>
        </p:txBody>
      </p:sp>
    </p:spTree>
    <p:extLst>
      <p:ext uri="{BB962C8B-B14F-4D97-AF65-F5344CB8AC3E}">
        <p14:creationId xmlns:p14="http://schemas.microsoft.com/office/powerpoint/2010/main" val="41961047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42FB76-5786-456C-BF09-5B74B47C6B56}"/>
              </a:ext>
            </a:extLst>
          </p:cNvPr>
          <p:cNvSpPr>
            <a:spLocks noGrp="1"/>
          </p:cNvSpPr>
          <p:nvPr>
            <p:ph type="title"/>
          </p:nvPr>
        </p:nvSpPr>
        <p:spPr>
          <a:xfrm>
            <a:off x="8334834" y="504757"/>
            <a:ext cx="3092115" cy="415620"/>
          </a:xfrm>
        </p:spPr>
        <p:txBody>
          <a:bodyPr>
            <a:noAutofit/>
          </a:bodyPr>
          <a:lstStyle/>
          <a:p>
            <a:r>
              <a:rPr lang="tr-TR" sz="3200" dirty="0"/>
              <a:t>Uygulama</a:t>
            </a:r>
          </a:p>
        </p:txBody>
      </p:sp>
      <p:sp>
        <p:nvSpPr>
          <p:cNvPr id="4" name="Metin Yer Tutucusu 3">
            <a:extLst>
              <a:ext uri="{FF2B5EF4-FFF2-40B4-BE49-F238E27FC236}">
                <a16:creationId xmlns:a16="http://schemas.microsoft.com/office/drawing/2014/main" id="{4C0E6DE3-DCAB-4232-94A7-4A1B2F31EDEF}"/>
              </a:ext>
            </a:extLst>
          </p:cNvPr>
          <p:cNvSpPr>
            <a:spLocks noGrp="1"/>
          </p:cNvSpPr>
          <p:nvPr>
            <p:ph type="body" sz="half" idx="2"/>
          </p:nvPr>
        </p:nvSpPr>
        <p:spPr>
          <a:xfrm>
            <a:off x="8334834" y="1219200"/>
            <a:ext cx="3323765" cy="4686300"/>
          </a:xfrm>
        </p:spPr>
        <p:txBody>
          <a:bodyPr>
            <a:normAutofit/>
          </a:bodyPr>
          <a:lstStyle/>
          <a:p>
            <a:r>
              <a:rPr lang="tr-TR" sz="1800" b="1" dirty="0">
                <a:effectLst/>
                <a:latin typeface="Tahoma" panose="020B0604030504040204" pitchFamily="34" charset="0"/>
                <a:ea typeface="Calibri" panose="020F0502020204030204" pitchFamily="34" charset="0"/>
              </a:rPr>
              <a:t>‣ </a:t>
            </a:r>
            <a:r>
              <a:rPr lang="tr-TR" sz="1800" b="0" i="0" dirty="0">
                <a:solidFill>
                  <a:schemeClr val="bg1"/>
                </a:solidFill>
                <a:effectLst/>
                <a:latin typeface="Rockwell" panose="02060603020205020403" pitchFamily="18" charset="0"/>
              </a:rPr>
              <a:t>Sınıflandırma işlemi yapılacak kirazlar Türk Standardı Tasarısı 793’de belirlenen veriler ve diğer kaynaklardan elde edilen boyut standartlarına göre sınıflandırılmıştır </a:t>
            </a:r>
          </a:p>
          <a:p>
            <a:r>
              <a:rPr lang="tr-TR" sz="1800" b="1" dirty="0">
                <a:effectLst/>
                <a:latin typeface="Tahoma" panose="020B0604030504040204" pitchFamily="34" charset="0"/>
                <a:ea typeface="Calibri" panose="020F0502020204030204" pitchFamily="34" charset="0"/>
              </a:rPr>
              <a:t>‣ </a:t>
            </a:r>
            <a:r>
              <a:rPr lang="tr-TR" sz="1800" b="0" i="0" dirty="0">
                <a:solidFill>
                  <a:schemeClr val="bg1"/>
                </a:solidFill>
                <a:effectLst/>
                <a:latin typeface="Rockwell" panose="02060603020205020403" pitchFamily="18" charset="0"/>
              </a:rPr>
              <a:t>Tabloda belirtilen boyutlara göre, sınıflandırılacak olan kirazların hangi sınıfa dahil oldukları gösterilmiştir</a:t>
            </a:r>
          </a:p>
          <a:p>
            <a:endParaRPr lang="tr-TR" dirty="0"/>
          </a:p>
        </p:txBody>
      </p:sp>
      <p:pic>
        <p:nvPicPr>
          <p:cNvPr id="6" name="İçerik Yer Tutucusu 5">
            <a:extLst>
              <a:ext uri="{FF2B5EF4-FFF2-40B4-BE49-F238E27FC236}">
                <a16:creationId xmlns:a16="http://schemas.microsoft.com/office/drawing/2014/main" id="{1A411397-A100-4B34-94A2-B46880CE8CEC}"/>
              </a:ext>
            </a:extLst>
          </p:cNvPr>
          <p:cNvPicPr>
            <a:picLocks noGrp="1" noChangeAspect="1"/>
          </p:cNvPicPr>
          <p:nvPr>
            <p:ph idx="1"/>
          </p:nvPr>
        </p:nvPicPr>
        <p:blipFill>
          <a:blip r:embed="rId2"/>
          <a:stretch>
            <a:fillRect/>
          </a:stretch>
        </p:blipFill>
        <p:spPr>
          <a:xfrm>
            <a:off x="958773" y="1981200"/>
            <a:ext cx="5463575" cy="227976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1095237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etin kutusu 10">
            <a:extLst>
              <a:ext uri="{FF2B5EF4-FFF2-40B4-BE49-F238E27FC236}">
                <a16:creationId xmlns:a16="http://schemas.microsoft.com/office/drawing/2014/main" id="{C4450B4A-426D-4DF0-B552-E56B4B4D3AC6}"/>
              </a:ext>
            </a:extLst>
          </p:cNvPr>
          <p:cNvSpPr txBox="1"/>
          <p:nvPr/>
        </p:nvSpPr>
        <p:spPr>
          <a:xfrm>
            <a:off x="1142999" y="676275"/>
            <a:ext cx="10229851" cy="2031325"/>
          </a:xfrm>
          <a:prstGeom prst="rect">
            <a:avLst/>
          </a:prstGeom>
          <a:noFill/>
        </p:spPr>
        <p:txBody>
          <a:bodyPr wrap="square" rtlCol="0">
            <a:spAutoFit/>
          </a:bodyPr>
          <a:lstStyle/>
          <a:p>
            <a:r>
              <a:rPr lang="tr-TR" sz="1800" b="1" dirty="0">
                <a:effectLst/>
                <a:latin typeface="Tahoma" panose="020B0604030504040204" pitchFamily="34" charset="0"/>
                <a:ea typeface="Calibri" panose="020F0502020204030204" pitchFamily="34" charset="0"/>
              </a:rPr>
              <a:t>‣ </a:t>
            </a:r>
            <a:r>
              <a:rPr lang="tr-TR" sz="1800" b="0" i="0" dirty="0">
                <a:solidFill>
                  <a:srgbClr val="000000"/>
                </a:solidFill>
                <a:effectLst/>
                <a:latin typeface="Rockwell" panose="02060603020205020403" pitchFamily="18" charset="0"/>
              </a:rPr>
              <a:t>Ö</a:t>
            </a:r>
            <a:r>
              <a:rPr lang="tr-TR" sz="1800" b="0" i="0" dirty="0">
                <a:solidFill>
                  <a:schemeClr val="tx1">
                    <a:lumMod val="85000"/>
                    <a:lumOff val="15000"/>
                  </a:schemeClr>
                </a:solidFill>
                <a:effectLst/>
                <a:latin typeface="Rockwell" panose="02060603020205020403" pitchFamily="18" charset="0"/>
              </a:rPr>
              <a:t>ncelikle</a:t>
            </a:r>
            <a:r>
              <a:rPr lang="tr-TR" sz="1800" b="0" i="0" dirty="0">
                <a:solidFill>
                  <a:srgbClr val="000000"/>
                </a:solidFill>
                <a:effectLst/>
                <a:latin typeface="Rockwell" panose="02060603020205020403" pitchFamily="18" charset="0"/>
              </a:rPr>
              <a:t> işleminin gerçekleşmesi için işlenmemiş resim programa yüklenmelidir</a:t>
            </a:r>
          </a:p>
          <a:p>
            <a:r>
              <a:rPr lang="tr-TR" sz="1800" b="1" dirty="0">
                <a:effectLst/>
                <a:latin typeface="Tahoma" panose="020B0604030504040204" pitchFamily="34" charset="0"/>
                <a:ea typeface="Calibri" panose="020F0502020204030204" pitchFamily="34" charset="0"/>
              </a:rPr>
              <a:t>‣</a:t>
            </a:r>
            <a:r>
              <a:rPr lang="tr-TR" sz="1800" b="0" i="0" dirty="0">
                <a:solidFill>
                  <a:srgbClr val="000000"/>
                </a:solidFill>
                <a:effectLst/>
                <a:latin typeface="Rockwell" panose="02060603020205020403" pitchFamily="18" charset="0"/>
              </a:rPr>
              <a:t> İşlenmiş olarak sisteme yüklenen resim siyah-beyaz piksellere dönüştürülmektedir. Bu iki aşamada gerçekleşmektedir </a:t>
            </a:r>
          </a:p>
          <a:p>
            <a:r>
              <a:rPr lang="tr-TR" sz="1800" b="1" dirty="0">
                <a:effectLst/>
                <a:latin typeface="Tahoma" panose="020B0604030504040204" pitchFamily="34" charset="0"/>
                <a:ea typeface="Calibri" panose="020F0502020204030204" pitchFamily="34" charset="0"/>
              </a:rPr>
              <a:t>‣ </a:t>
            </a:r>
            <a:r>
              <a:rPr lang="tr-TR" sz="1800" b="0" i="0" dirty="0">
                <a:solidFill>
                  <a:srgbClr val="000000"/>
                </a:solidFill>
                <a:effectLst/>
                <a:latin typeface="Rockwell" panose="02060603020205020403" pitchFamily="18" charset="0"/>
              </a:rPr>
              <a:t>İlk aşamada resmin arka planı beyaza kirazlar ise siyaha dönüştürülmektedir. </a:t>
            </a:r>
          </a:p>
          <a:p>
            <a:r>
              <a:rPr lang="tr-TR" sz="1800" b="1" dirty="0">
                <a:effectLst/>
                <a:latin typeface="Tahoma" panose="020B0604030504040204" pitchFamily="34" charset="0"/>
                <a:ea typeface="Calibri" panose="020F0502020204030204" pitchFamily="34" charset="0"/>
              </a:rPr>
              <a:t>‣ </a:t>
            </a:r>
            <a:r>
              <a:rPr lang="tr-TR" sz="1800" b="0" i="0" dirty="0">
                <a:solidFill>
                  <a:srgbClr val="000000"/>
                </a:solidFill>
                <a:effectLst/>
                <a:latin typeface="Rockwell" panose="02060603020205020403" pitchFamily="18" charset="0"/>
              </a:rPr>
              <a:t>İkinci aşamada ise </a:t>
            </a:r>
            <a:r>
              <a:rPr lang="tr-TR" sz="1800" b="0" i="0" dirty="0" err="1">
                <a:solidFill>
                  <a:srgbClr val="000000"/>
                </a:solidFill>
                <a:effectLst/>
                <a:latin typeface="Rockwell" panose="02060603020205020403" pitchFamily="18" charset="0"/>
              </a:rPr>
              <a:t>binary</a:t>
            </a:r>
            <a:r>
              <a:rPr lang="tr-TR" sz="1800" b="0" i="0" dirty="0">
                <a:solidFill>
                  <a:srgbClr val="000000"/>
                </a:solidFill>
                <a:effectLst/>
                <a:latin typeface="Rockwell" panose="02060603020205020403" pitchFamily="18" charset="0"/>
              </a:rPr>
              <a:t> </a:t>
            </a:r>
            <a:r>
              <a:rPr lang="tr-TR" sz="1800" b="0" i="0" dirty="0" err="1">
                <a:solidFill>
                  <a:srgbClr val="000000"/>
                </a:solidFill>
                <a:effectLst/>
                <a:latin typeface="Rockwell" panose="02060603020205020403" pitchFamily="18" charset="0"/>
              </a:rPr>
              <a:t>moddaki</a:t>
            </a:r>
            <a:r>
              <a:rPr lang="tr-TR" sz="1800" b="0" i="0" dirty="0">
                <a:solidFill>
                  <a:srgbClr val="000000"/>
                </a:solidFill>
                <a:effectLst/>
                <a:latin typeface="Rockwell" panose="02060603020205020403" pitchFamily="18" charset="0"/>
              </a:rPr>
              <a:t> resim </a:t>
            </a:r>
            <a:r>
              <a:rPr lang="tr-TR" sz="1800" b="0" i="0" dirty="0" err="1">
                <a:solidFill>
                  <a:srgbClr val="000000"/>
                </a:solidFill>
                <a:effectLst/>
                <a:latin typeface="Rockwell" panose="02060603020205020403" pitchFamily="18" charset="0"/>
              </a:rPr>
              <a:t>Matlab</a:t>
            </a:r>
            <a:r>
              <a:rPr lang="tr-TR" sz="1800" b="0" i="0" dirty="0">
                <a:solidFill>
                  <a:srgbClr val="000000"/>
                </a:solidFill>
                <a:effectLst/>
                <a:latin typeface="Rockwell" panose="02060603020205020403" pitchFamily="18" charset="0"/>
              </a:rPr>
              <a:t> </a:t>
            </a:r>
            <a:r>
              <a:rPr lang="tr-TR" sz="1800" b="0" i="0" dirty="0" err="1">
                <a:solidFill>
                  <a:srgbClr val="000000"/>
                </a:solidFill>
                <a:effectLst/>
                <a:latin typeface="Rockwell" panose="02060603020205020403" pitchFamily="18" charset="0"/>
              </a:rPr>
              <a:t>bwboundaries</a:t>
            </a:r>
            <a:r>
              <a:rPr lang="tr-TR" sz="1800" b="0" i="0" dirty="0">
                <a:solidFill>
                  <a:srgbClr val="000000"/>
                </a:solidFill>
                <a:effectLst/>
                <a:latin typeface="Rockwell" panose="02060603020205020403" pitchFamily="18" charset="0"/>
              </a:rPr>
              <a:t> komutu ile ters çevrilerek arka plan siyaha sınıflandırılacak olan kirazlar beyaza dönüştürülmektedir.</a:t>
            </a:r>
          </a:p>
          <a:p>
            <a:endParaRPr lang="tr-TR" dirty="0"/>
          </a:p>
        </p:txBody>
      </p:sp>
      <p:pic>
        <p:nvPicPr>
          <p:cNvPr id="12" name="İçerik Yer Tutucusu 11">
            <a:extLst>
              <a:ext uri="{FF2B5EF4-FFF2-40B4-BE49-F238E27FC236}">
                <a16:creationId xmlns:a16="http://schemas.microsoft.com/office/drawing/2014/main" id="{AF652EEF-3649-42E3-99CE-A03051CD518D}"/>
              </a:ext>
            </a:extLst>
          </p:cNvPr>
          <p:cNvPicPr>
            <a:picLocks noGrp="1" noChangeAspect="1"/>
          </p:cNvPicPr>
          <p:nvPr>
            <p:ph sz="half" idx="2"/>
          </p:nvPr>
        </p:nvPicPr>
        <p:blipFill>
          <a:blip r:embed="rId2"/>
          <a:stretch>
            <a:fillRect/>
          </a:stretch>
        </p:blipFill>
        <p:spPr>
          <a:xfrm>
            <a:off x="1295400" y="3428999"/>
            <a:ext cx="4143375" cy="2224976"/>
          </a:xfrm>
          <a:prstGeom prst="rect">
            <a:avLst/>
          </a:prstGeom>
          <a:ln w="88900" cap="sq" cmpd="thickThin">
            <a:solidFill>
              <a:srgbClr val="000000"/>
            </a:solidFill>
            <a:prstDash val="solid"/>
            <a:miter lim="800000"/>
          </a:ln>
          <a:effectLst>
            <a:innerShdw blurRad="76200">
              <a:srgbClr val="000000"/>
            </a:innerShdw>
          </a:effectLst>
        </p:spPr>
      </p:pic>
      <p:pic>
        <p:nvPicPr>
          <p:cNvPr id="13" name="İçerik Yer Tutucusu 12">
            <a:extLst>
              <a:ext uri="{FF2B5EF4-FFF2-40B4-BE49-F238E27FC236}">
                <a16:creationId xmlns:a16="http://schemas.microsoft.com/office/drawing/2014/main" id="{4F226199-B001-45DA-B025-AF731450F934}"/>
              </a:ext>
            </a:extLst>
          </p:cNvPr>
          <p:cNvPicPr>
            <a:picLocks noGrp="1" noChangeAspect="1"/>
          </p:cNvPicPr>
          <p:nvPr>
            <p:ph sz="quarter" idx="4"/>
          </p:nvPr>
        </p:nvPicPr>
        <p:blipFill>
          <a:blip r:embed="rId3"/>
          <a:stretch>
            <a:fillRect/>
          </a:stretch>
        </p:blipFill>
        <p:spPr>
          <a:xfrm>
            <a:off x="6753227" y="3428999"/>
            <a:ext cx="4619622" cy="2224975"/>
          </a:xfrm>
          <a:prstGeom prst="rect">
            <a:avLst/>
          </a:prstGeom>
          <a:ln w="88900" cap="sq" cmpd="thickThin">
            <a:solidFill>
              <a:srgbClr val="000000"/>
            </a:solidFill>
            <a:prstDash val="solid"/>
            <a:miter lim="800000"/>
          </a:ln>
          <a:effectLst>
            <a:innerShdw blurRad="76200">
              <a:srgbClr val="000000"/>
            </a:innerShdw>
          </a:effectLst>
        </p:spPr>
      </p:pic>
      <p:sp>
        <p:nvSpPr>
          <p:cNvPr id="14" name="Ok: Sağ 13">
            <a:extLst>
              <a:ext uri="{FF2B5EF4-FFF2-40B4-BE49-F238E27FC236}">
                <a16:creationId xmlns:a16="http://schemas.microsoft.com/office/drawing/2014/main" id="{BE87C14F-8009-458C-BD70-2104D322D72C}"/>
              </a:ext>
            </a:extLst>
          </p:cNvPr>
          <p:cNvSpPr/>
          <p:nvPr/>
        </p:nvSpPr>
        <p:spPr>
          <a:xfrm>
            <a:off x="5686425" y="4333875"/>
            <a:ext cx="819150" cy="47625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tr-TR">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064011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12">
            <a:extLst>
              <a:ext uri="{FF2B5EF4-FFF2-40B4-BE49-F238E27FC236}">
                <a16:creationId xmlns:a16="http://schemas.microsoft.com/office/drawing/2014/main" id="{402FC447-A9F0-4F93-B383-371EF8244FB9}"/>
              </a:ext>
            </a:extLst>
          </p:cNvPr>
          <p:cNvPicPr>
            <a:picLocks noGrp="1" noChangeAspect="1"/>
          </p:cNvPicPr>
          <p:nvPr>
            <p:ph sz="half" idx="1"/>
          </p:nvPr>
        </p:nvPicPr>
        <p:blipFill>
          <a:blip r:embed="rId2"/>
          <a:stretch>
            <a:fillRect/>
          </a:stretch>
        </p:blipFill>
        <p:spPr>
          <a:xfrm>
            <a:off x="1251677" y="3500499"/>
            <a:ext cx="4238625" cy="2085975"/>
          </a:xfrm>
          <a:prstGeom prst="rect">
            <a:avLst/>
          </a:prstGeom>
          <a:ln w="88900" cap="sq" cmpd="thickThin">
            <a:solidFill>
              <a:srgbClr val="000000"/>
            </a:solidFill>
            <a:prstDash val="solid"/>
            <a:miter lim="800000"/>
          </a:ln>
          <a:effectLst>
            <a:innerShdw blurRad="76200">
              <a:srgbClr val="000000"/>
            </a:innerShdw>
          </a:effectLst>
        </p:spPr>
      </p:pic>
      <p:pic>
        <p:nvPicPr>
          <p:cNvPr id="7" name="İçerik Yer Tutucusu 6">
            <a:extLst>
              <a:ext uri="{FF2B5EF4-FFF2-40B4-BE49-F238E27FC236}">
                <a16:creationId xmlns:a16="http://schemas.microsoft.com/office/drawing/2014/main" id="{E86822B2-B2FF-4B5E-A265-6049820961CD}"/>
              </a:ext>
            </a:extLst>
          </p:cNvPr>
          <p:cNvPicPr>
            <a:picLocks noGrp="1" noChangeAspect="1"/>
          </p:cNvPicPr>
          <p:nvPr>
            <p:ph sz="half" idx="2"/>
          </p:nvPr>
        </p:nvPicPr>
        <p:blipFill>
          <a:blip r:embed="rId3"/>
          <a:stretch>
            <a:fillRect/>
          </a:stretch>
        </p:blipFill>
        <p:spPr>
          <a:xfrm>
            <a:off x="7013035" y="3429000"/>
            <a:ext cx="4045489" cy="21574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Metin kutusu 7">
            <a:extLst>
              <a:ext uri="{FF2B5EF4-FFF2-40B4-BE49-F238E27FC236}">
                <a16:creationId xmlns:a16="http://schemas.microsoft.com/office/drawing/2014/main" id="{EB6D9E6A-B823-4186-970F-B49FED58F3F4}"/>
              </a:ext>
            </a:extLst>
          </p:cNvPr>
          <p:cNvSpPr txBox="1"/>
          <p:nvPr/>
        </p:nvSpPr>
        <p:spPr>
          <a:xfrm>
            <a:off x="1251677" y="657225"/>
            <a:ext cx="9806847" cy="2585323"/>
          </a:xfrm>
          <a:prstGeom prst="rect">
            <a:avLst/>
          </a:prstGeom>
          <a:noFill/>
        </p:spPr>
        <p:txBody>
          <a:bodyPr wrap="square" rtlCol="0">
            <a:spAutoFit/>
          </a:bodyPr>
          <a:lstStyle/>
          <a:p>
            <a:r>
              <a:rPr lang="tr-TR" sz="2400" b="1" dirty="0">
                <a:effectLst/>
                <a:latin typeface="Tahoma" panose="020B0604030504040204" pitchFamily="34" charset="0"/>
                <a:ea typeface="Calibri" panose="020F0502020204030204" pitchFamily="34" charset="0"/>
              </a:rPr>
              <a:t>‣ </a:t>
            </a:r>
            <a:r>
              <a:rPr lang="tr-TR" sz="2400" b="0" i="0" dirty="0">
                <a:solidFill>
                  <a:srgbClr val="000000"/>
                </a:solidFill>
                <a:effectLst/>
                <a:latin typeface="Rockwell" panose="02060603020205020403" pitchFamily="18" charset="0"/>
              </a:rPr>
              <a:t>Resim siyah-beyaz piksellere dönüştürülüp ters çevirme işlemi uygulandıktan sonra resimde bulunan belirli boyutun altındaki gürültü olarak tabir edilen nesneler </a:t>
            </a:r>
            <a:r>
              <a:rPr lang="tr-TR" sz="2400" b="0" i="0" dirty="0" err="1">
                <a:solidFill>
                  <a:srgbClr val="000000"/>
                </a:solidFill>
                <a:effectLst/>
                <a:latin typeface="Rockwell" panose="02060603020205020403" pitchFamily="18" charset="0"/>
              </a:rPr>
              <a:t>Matlab</a:t>
            </a:r>
            <a:r>
              <a:rPr lang="tr-TR" sz="2400" b="0" i="0" dirty="0">
                <a:solidFill>
                  <a:srgbClr val="000000"/>
                </a:solidFill>
                <a:effectLst/>
                <a:latin typeface="Rockwell" panose="02060603020205020403" pitchFamily="18" charset="0"/>
              </a:rPr>
              <a:t> </a:t>
            </a:r>
            <a:r>
              <a:rPr lang="tr-TR" sz="2400" b="0" i="0" dirty="0" err="1">
                <a:solidFill>
                  <a:srgbClr val="000000"/>
                </a:solidFill>
                <a:effectLst/>
                <a:latin typeface="Rockwell" panose="02060603020205020403" pitchFamily="18" charset="0"/>
              </a:rPr>
              <a:t>bwareaopen</a:t>
            </a:r>
            <a:r>
              <a:rPr lang="tr-TR" sz="2400" b="0" i="0" dirty="0">
                <a:solidFill>
                  <a:srgbClr val="000000"/>
                </a:solidFill>
                <a:effectLst/>
                <a:latin typeface="Rockwell" panose="02060603020205020403" pitchFamily="18" charset="0"/>
              </a:rPr>
              <a:t> komutu ile kaldırılmıştır. Daha sonra program tarafından tespit edilen kirazların sınırları </a:t>
            </a:r>
            <a:r>
              <a:rPr lang="tr-TR" sz="2400" b="0" i="0" dirty="0" err="1">
                <a:solidFill>
                  <a:srgbClr val="000000"/>
                </a:solidFill>
                <a:effectLst/>
                <a:latin typeface="Rockwell" panose="02060603020205020403" pitchFamily="18" charset="0"/>
              </a:rPr>
              <a:t>eşikleme</a:t>
            </a:r>
            <a:r>
              <a:rPr lang="tr-TR" sz="2400" b="0" i="0" dirty="0">
                <a:solidFill>
                  <a:srgbClr val="000000"/>
                </a:solidFill>
                <a:effectLst/>
                <a:latin typeface="Rockwell" panose="02060603020205020403" pitchFamily="18" charset="0"/>
              </a:rPr>
              <a:t> yöntemi kullanılarak mavi renk ile belirlenmiş ve resimde bulunan nesne sayısı ekrana yansıtılmıştır.</a:t>
            </a:r>
          </a:p>
          <a:p>
            <a:endParaRPr lang="tr-TR" dirty="0"/>
          </a:p>
        </p:txBody>
      </p:sp>
      <p:sp>
        <p:nvSpPr>
          <p:cNvPr id="9" name="Ok: Sağ 8">
            <a:extLst>
              <a:ext uri="{FF2B5EF4-FFF2-40B4-BE49-F238E27FC236}">
                <a16:creationId xmlns:a16="http://schemas.microsoft.com/office/drawing/2014/main" id="{44BC58F6-FCE7-42BC-AD8D-617A1488BDE4}"/>
              </a:ext>
            </a:extLst>
          </p:cNvPr>
          <p:cNvSpPr/>
          <p:nvPr/>
        </p:nvSpPr>
        <p:spPr>
          <a:xfrm>
            <a:off x="5743575" y="4229100"/>
            <a:ext cx="1123950" cy="40957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6725811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4BA83A-79EC-4F96-9F9A-66F33FE215DB}"/>
              </a:ext>
            </a:extLst>
          </p:cNvPr>
          <p:cNvSpPr>
            <a:spLocks noGrp="1"/>
          </p:cNvSpPr>
          <p:nvPr>
            <p:ph type="title"/>
          </p:nvPr>
        </p:nvSpPr>
        <p:spPr>
          <a:xfrm>
            <a:off x="8067675" y="247650"/>
            <a:ext cx="3543300" cy="1055535"/>
          </a:xfrm>
        </p:spPr>
        <p:txBody>
          <a:bodyPr>
            <a:normAutofit fontScale="90000"/>
          </a:bodyPr>
          <a:lstStyle/>
          <a:p>
            <a:r>
              <a:rPr lang="tr-TR" sz="3600" dirty="0"/>
              <a:t>Araştırma</a:t>
            </a:r>
            <a:br>
              <a:rPr lang="tr-TR" sz="3600" dirty="0"/>
            </a:br>
            <a:r>
              <a:rPr lang="tr-TR" sz="3600" dirty="0" err="1"/>
              <a:t>SONUÇLARı</a:t>
            </a:r>
            <a:endParaRPr lang="tr-TR" sz="3600" dirty="0"/>
          </a:p>
        </p:txBody>
      </p:sp>
      <p:sp>
        <p:nvSpPr>
          <p:cNvPr id="4" name="Metin Yer Tutucusu 3">
            <a:extLst>
              <a:ext uri="{FF2B5EF4-FFF2-40B4-BE49-F238E27FC236}">
                <a16:creationId xmlns:a16="http://schemas.microsoft.com/office/drawing/2014/main" id="{C3100481-B506-4588-A854-E53C8C43B3D3}"/>
              </a:ext>
            </a:extLst>
          </p:cNvPr>
          <p:cNvSpPr>
            <a:spLocks noGrp="1"/>
          </p:cNvSpPr>
          <p:nvPr>
            <p:ph type="body" sz="half" idx="2"/>
          </p:nvPr>
        </p:nvSpPr>
        <p:spPr>
          <a:xfrm>
            <a:off x="8191501" y="1485900"/>
            <a:ext cx="3238500" cy="4419600"/>
          </a:xfrm>
        </p:spPr>
        <p:txBody>
          <a:bodyPr>
            <a:normAutofit fontScale="92500" lnSpcReduction="10000"/>
          </a:bodyPr>
          <a:lstStyle/>
          <a:p>
            <a:r>
              <a:rPr lang="tr-TR" sz="1800" b="1" dirty="0">
                <a:effectLst/>
                <a:latin typeface="Tahoma" panose="020B0604030504040204" pitchFamily="34" charset="0"/>
                <a:ea typeface="Calibri" panose="020F0502020204030204" pitchFamily="34" charset="0"/>
              </a:rPr>
              <a:t>‣ </a:t>
            </a:r>
            <a:r>
              <a:rPr lang="tr-TR" sz="1800" b="0" i="0" dirty="0">
                <a:solidFill>
                  <a:schemeClr val="bg1"/>
                </a:solidFill>
                <a:effectLst/>
                <a:latin typeface="inherit"/>
              </a:rPr>
              <a:t>Sınırları belirlenen kirazlar belirli işlemlerden geçirildikten sonra kirazlara ait alan bilgileri hesaplanmıştır. </a:t>
            </a:r>
          </a:p>
          <a:p>
            <a:r>
              <a:rPr lang="tr-TR" sz="1800" b="1" dirty="0">
                <a:effectLst/>
                <a:latin typeface="Tahoma" panose="020B0604030504040204" pitchFamily="34" charset="0"/>
                <a:ea typeface="Calibri" panose="020F0502020204030204" pitchFamily="34" charset="0"/>
              </a:rPr>
              <a:t>‣ </a:t>
            </a:r>
            <a:r>
              <a:rPr lang="tr-TR" sz="1800" b="0" i="0" dirty="0">
                <a:solidFill>
                  <a:schemeClr val="bg1"/>
                </a:solidFill>
                <a:effectLst/>
                <a:latin typeface="inherit"/>
              </a:rPr>
              <a:t>Hesaplanan alan verileri soldaki tabloda belirlenen boyut standartlarına göre değerlendirilmiş ve değerlendirme sonucunda kirazlar boyutlarına göre sınıflandırılmıştır. </a:t>
            </a:r>
            <a:endParaRPr lang="tr-TR" sz="1800" dirty="0">
              <a:solidFill>
                <a:schemeClr val="bg1"/>
              </a:solidFill>
              <a:latin typeface="inherit"/>
            </a:endParaRPr>
          </a:p>
          <a:p>
            <a:r>
              <a:rPr lang="tr-TR" sz="1800" b="1" dirty="0">
                <a:effectLst/>
                <a:latin typeface="Tahoma" panose="020B0604030504040204" pitchFamily="34" charset="0"/>
                <a:ea typeface="Calibri" panose="020F0502020204030204" pitchFamily="34" charset="0"/>
              </a:rPr>
              <a:t>‣ </a:t>
            </a:r>
            <a:r>
              <a:rPr lang="tr-TR" sz="1800" b="0" i="0" dirty="0">
                <a:solidFill>
                  <a:schemeClr val="bg1"/>
                </a:solidFill>
                <a:effectLst/>
                <a:latin typeface="inherit"/>
              </a:rPr>
              <a:t>Soldaki kirazların boyutlarına göre sınıflandırılmış hali gösterilmiştir</a:t>
            </a:r>
          </a:p>
          <a:p>
            <a:endParaRPr lang="tr-TR" dirty="0">
              <a:solidFill>
                <a:schemeClr val="bg1"/>
              </a:solidFill>
            </a:endParaRPr>
          </a:p>
        </p:txBody>
      </p:sp>
      <p:pic>
        <p:nvPicPr>
          <p:cNvPr id="6" name="İçerik Yer Tutucusu 5">
            <a:extLst>
              <a:ext uri="{FF2B5EF4-FFF2-40B4-BE49-F238E27FC236}">
                <a16:creationId xmlns:a16="http://schemas.microsoft.com/office/drawing/2014/main" id="{691CE15F-4EC2-4465-9A46-B946A8C0FFF1}"/>
              </a:ext>
            </a:extLst>
          </p:cNvPr>
          <p:cNvPicPr>
            <a:picLocks noGrp="1" noChangeAspect="1"/>
          </p:cNvPicPr>
          <p:nvPr>
            <p:ph idx="1"/>
          </p:nvPr>
        </p:nvPicPr>
        <p:blipFill>
          <a:blip r:embed="rId2"/>
          <a:stretch>
            <a:fillRect/>
          </a:stretch>
        </p:blipFill>
        <p:spPr>
          <a:xfrm>
            <a:off x="672882" y="2467743"/>
            <a:ext cx="6266897" cy="192251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883606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Rozet">
  <a:themeElements>
    <a:clrScheme name="Rozet">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Rozet">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ozet">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Rozet</Template>
  <TotalTime>58</TotalTime>
  <Words>492</Words>
  <Application>Microsoft Office PowerPoint</Application>
  <PresentationFormat>Geniş ekran</PresentationFormat>
  <Paragraphs>31</Paragraphs>
  <Slides>12</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12</vt:i4>
      </vt:variant>
    </vt:vector>
  </HeadingPairs>
  <TitlesOfParts>
    <vt:vector size="20" baseType="lpstr">
      <vt:lpstr>Arial</vt:lpstr>
      <vt:lpstr>Calibri</vt:lpstr>
      <vt:lpstr>Gill Sans MT</vt:lpstr>
      <vt:lpstr>Impact</vt:lpstr>
      <vt:lpstr>inherit</vt:lpstr>
      <vt:lpstr>Rockwell</vt:lpstr>
      <vt:lpstr>Tahoma</vt:lpstr>
      <vt:lpstr>Rozet</vt:lpstr>
      <vt:lpstr>GÖRÜNTÜ  İŞLEME</vt:lpstr>
      <vt:lpstr>Görüntü İşleme Yöntemleri Kullanılarak Kiraz Meyvesinin Sınıflandırılması</vt:lpstr>
      <vt:lpstr>Kiraz Meyvesi</vt:lpstr>
      <vt:lpstr>PowerPoint Sunusu</vt:lpstr>
      <vt:lpstr>Amacımız</vt:lpstr>
      <vt:lpstr>Uygulama</vt:lpstr>
      <vt:lpstr>PowerPoint Sunusu</vt:lpstr>
      <vt:lpstr>PowerPoint Sunusu</vt:lpstr>
      <vt:lpstr>Araştırma SONUÇLARı</vt:lpstr>
      <vt:lpstr>PowerPoint Sunusu</vt:lpstr>
      <vt:lpstr>sONUÇ</vt:lpstr>
      <vt:lpstr>DİNLEDİĞİNİZ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dc:title>
  <dc:creator>Burak Babaoğlu</dc:creator>
  <cp:lastModifiedBy>Burak Babaoğlu</cp:lastModifiedBy>
  <cp:revision>7</cp:revision>
  <dcterms:created xsi:type="dcterms:W3CDTF">2022-11-14T19:50:52Z</dcterms:created>
  <dcterms:modified xsi:type="dcterms:W3CDTF">2022-11-14T20:49:27Z</dcterms:modified>
</cp:coreProperties>
</file>