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2" r:id="rId4"/>
    <p:sldId id="269" r:id="rId5"/>
    <p:sldId id="275" r:id="rId6"/>
    <p:sldId id="276" r:id="rId7"/>
    <p:sldId id="277" r:id="rId8"/>
    <p:sldId id="274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3E3E"/>
    <a:srgbClr val="BABABA"/>
    <a:srgbClr val="F2DF6E"/>
    <a:srgbClr val="CFCA0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6A2C37A-31D7-42B7-87F7-440403E1D7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/>
              <a:t>2021-2</a:t>
            </a:r>
            <a:r>
              <a:rPr lang="ko-KR" altLang="en-US"/>
              <a:t>학기 </a:t>
            </a:r>
            <a:r>
              <a:rPr lang="en-US" altLang="ko-KR"/>
              <a:t>S/W</a:t>
            </a:r>
            <a:r>
              <a:rPr lang="ko-KR" altLang="en-US"/>
              <a:t>프로젝트 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BC85DB-A84E-4AD1-A811-1692AB9E832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AAAC8-2636-464D-BD77-7B306D518C05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243CEC-107D-4E46-A9BA-76D835B8FD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091AE9-DE16-41AE-A54F-1A7A953C1A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E2B14-0BE0-49F7-A5D3-223A687CF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8665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/>
              <a:t>2021-2</a:t>
            </a:r>
            <a:r>
              <a:rPr lang="ko-KR" altLang="en-US"/>
              <a:t>학기 </a:t>
            </a:r>
            <a:r>
              <a:rPr lang="en-US" altLang="ko-KR"/>
              <a:t>S/W</a:t>
            </a:r>
            <a:r>
              <a:rPr lang="ko-KR" altLang="en-US"/>
              <a:t>프로젝트 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3D47A-1752-4D91-A111-328C57AA9045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05761-2EB5-4B3F-A8E3-CFF60A347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195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BE97-E9ED-4E08-8EDE-F82C5FDF8CDF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9F7-D156-411F-A27A-5445E8D8D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18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BE97-E9ED-4E08-8EDE-F82C5FDF8CDF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9F7-D156-411F-A27A-5445E8D8D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99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BE97-E9ED-4E08-8EDE-F82C5FDF8CDF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9F7-D156-411F-A27A-5445E8D8D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80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BE97-E9ED-4E08-8EDE-F82C5FDF8CDF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9F7-D156-411F-A27A-5445E8D8D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2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BE97-E9ED-4E08-8EDE-F82C5FDF8CDF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9F7-D156-411F-A27A-5445E8D8D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65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BE97-E9ED-4E08-8EDE-F82C5FDF8CDF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9F7-D156-411F-A27A-5445E8D8D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41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BE97-E9ED-4E08-8EDE-F82C5FDF8CDF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9F7-D156-411F-A27A-5445E8D8D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3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BE97-E9ED-4E08-8EDE-F82C5FDF8CDF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9F7-D156-411F-A27A-5445E8D8D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99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BE97-E9ED-4E08-8EDE-F82C5FDF8CDF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9F7-D156-411F-A27A-5445E8D8D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629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BE97-E9ED-4E08-8EDE-F82C5FDF8CDF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9F7-D156-411F-A27A-5445E8D8D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30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BE97-E9ED-4E08-8EDE-F82C5FDF8CDF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9F7-D156-411F-A27A-5445E8D8D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39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3BE97-E9ED-4E08-8EDE-F82C5FDF8CDF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9F7-D156-411F-A27A-5445E8D8D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94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63AD55D-55ED-4F50-8123-870B9DD760F8}"/>
              </a:ext>
            </a:extLst>
          </p:cNvPr>
          <p:cNvSpPr/>
          <p:nvPr/>
        </p:nvSpPr>
        <p:spPr>
          <a:xfrm>
            <a:off x="0" y="1539488"/>
            <a:ext cx="12192000" cy="1773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92F5F0-E0CC-4AB9-853A-7DA9FC954815}"/>
              </a:ext>
            </a:extLst>
          </p:cNvPr>
          <p:cNvSpPr txBox="1"/>
          <p:nvPr/>
        </p:nvSpPr>
        <p:spPr>
          <a:xfrm>
            <a:off x="0" y="0"/>
            <a:ext cx="367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2022</a:t>
            </a:r>
            <a:r>
              <a:rPr lang="ko-KR" altLang="en-US" dirty="0">
                <a:solidFill>
                  <a:schemeClr val="bg1"/>
                </a:solidFill>
              </a:rPr>
              <a:t>년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학기 </a:t>
            </a:r>
            <a:r>
              <a:rPr lang="en-US" altLang="ko-KR" dirty="0">
                <a:solidFill>
                  <a:schemeClr val="bg1"/>
                </a:solidFill>
              </a:rPr>
              <a:t>Start-Up </a:t>
            </a:r>
            <a:r>
              <a:rPr lang="ko-KR" altLang="en-US" dirty="0">
                <a:solidFill>
                  <a:schemeClr val="bg1"/>
                </a:solidFill>
              </a:rPr>
              <a:t>프로젝트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90DA1-FB3F-41A2-B8FD-F0D34E2E1B22}"/>
              </a:ext>
            </a:extLst>
          </p:cNvPr>
          <p:cNvSpPr txBox="1"/>
          <p:nvPr/>
        </p:nvSpPr>
        <p:spPr>
          <a:xfrm>
            <a:off x="0" y="1881265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/>
              <a:t>치킨 체스</a:t>
            </a:r>
            <a:endParaRPr lang="en-US" altLang="ko-KR" sz="6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37D9EF-AD08-4238-90F5-6B067A7DFF3D}"/>
              </a:ext>
            </a:extLst>
          </p:cNvPr>
          <p:cNvSpPr txBox="1"/>
          <p:nvPr/>
        </p:nvSpPr>
        <p:spPr>
          <a:xfrm>
            <a:off x="0" y="425166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2-B </a:t>
            </a:r>
            <a:r>
              <a:rPr lang="ko-KR" altLang="en-US" sz="2400" dirty="0">
                <a:solidFill>
                  <a:schemeClr val="bg1"/>
                </a:solidFill>
              </a:rPr>
              <a:t>고대현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28CAB1-FC7C-447A-9BDB-6A55EBC408C1}"/>
              </a:ext>
            </a:extLst>
          </p:cNvPr>
          <p:cNvSpPr txBox="1"/>
          <p:nvPr/>
        </p:nvSpPr>
        <p:spPr>
          <a:xfrm>
            <a:off x="0" y="358737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2022.03.08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C7F300-15BB-4E07-B023-7BF24C33B211}"/>
              </a:ext>
            </a:extLst>
          </p:cNvPr>
          <p:cNvSpPr txBox="1"/>
          <p:nvPr/>
        </p:nvSpPr>
        <p:spPr>
          <a:xfrm>
            <a:off x="11397916" y="0"/>
            <a:ext cx="79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307418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</a:blip>
          <a:srcRect/>
          <a:stretch>
            <a:fillRect l="3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0F31BAF-7360-4A90-BC92-AD7A04288893}"/>
              </a:ext>
            </a:extLst>
          </p:cNvPr>
          <p:cNvSpPr/>
          <p:nvPr/>
        </p:nvSpPr>
        <p:spPr>
          <a:xfrm>
            <a:off x="-92364" y="0"/>
            <a:ext cx="450734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04B64E-A4CA-4199-B13E-597DF83EFBC4}"/>
              </a:ext>
            </a:extLst>
          </p:cNvPr>
          <p:cNvSpPr txBox="1"/>
          <p:nvPr/>
        </p:nvSpPr>
        <p:spPr>
          <a:xfrm>
            <a:off x="434688" y="313208"/>
            <a:ext cx="2632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4749DB-F06B-48D3-B610-75E3BB64AD7B}"/>
              </a:ext>
            </a:extLst>
          </p:cNvPr>
          <p:cNvSpPr txBox="1"/>
          <p:nvPr/>
        </p:nvSpPr>
        <p:spPr>
          <a:xfrm>
            <a:off x="1299022" y="1697164"/>
            <a:ext cx="3537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romanUcPeriod"/>
            </a:pPr>
            <a:r>
              <a:rPr lang="ko-KR" altLang="en-US" sz="2400" dirty="0">
                <a:solidFill>
                  <a:schemeClr val="bg1"/>
                </a:solidFill>
              </a:rPr>
              <a:t> 게임 소개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AutoNum type="romanUcPeriod"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AutoNum type="romanUcPeriod"/>
            </a:pPr>
            <a:r>
              <a:rPr lang="ko-KR" altLang="en-US" sz="2400" dirty="0">
                <a:solidFill>
                  <a:schemeClr val="bg1"/>
                </a:solidFill>
              </a:rPr>
              <a:t> 플레이 화면</a:t>
            </a:r>
            <a:r>
              <a:rPr lang="en-US" altLang="ko-KR" sz="24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7B4DF3-27EF-4926-8F7A-921E7AE6AE33}"/>
              </a:ext>
            </a:extLst>
          </p:cNvPr>
          <p:cNvSpPr/>
          <p:nvPr/>
        </p:nvSpPr>
        <p:spPr>
          <a:xfrm>
            <a:off x="4052651" y="-1"/>
            <a:ext cx="812800" cy="68580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174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4B154-79F2-4852-9830-7CD162D36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42" y="100432"/>
            <a:ext cx="3457074" cy="69365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Ⅰ. </a:t>
            </a:r>
            <a:r>
              <a:rPr lang="ko-KR" altLang="en-US" dirty="0">
                <a:solidFill>
                  <a:schemeClr val="bg1"/>
                </a:solidFill>
              </a:rPr>
              <a:t>게임 소개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572E37-526E-485A-988A-C9BFF87038C0}"/>
              </a:ext>
            </a:extLst>
          </p:cNvPr>
          <p:cNvSpPr txBox="1"/>
          <p:nvPr/>
        </p:nvSpPr>
        <p:spPr>
          <a:xfrm>
            <a:off x="988289" y="1117600"/>
            <a:ext cx="83589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800" dirty="0">
                <a:solidFill>
                  <a:schemeClr val="bg1"/>
                </a:solidFill>
              </a:rPr>
              <a:t>시야제한</a:t>
            </a:r>
            <a:r>
              <a:rPr lang="en-US" altLang="ko-KR" sz="1800" dirty="0">
                <a:solidFill>
                  <a:schemeClr val="bg1"/>
                </a:solidFill>
              </a:rPr>
              <a:t>, </a:t>
            </a:r>
            <a:r>
              <a:rPr lang="ko-KR" altLang="en-US" sz="1800" dirty="0">
                <a:solidFill>
                  <a:schemeClr val="bg1"/>
                </a:solidFill>
              </a:rPr>
              <a:t>판의 지형을 추가해 유닛의 이동이나 시야를 </a:t>
            </a:r>
            <a:r>
              <a:rPr lang="ko-KR" altLang="en-US" sz="1800" dirty="0" err="1">
                <a:solidFill>
                  <a:schemeClr val="bg1"/>
                </a:solidFill>
              </a:rPr>
              <a:t>제한시킨다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	- </a:t>
            </a:r>
            <a:r>
              <a:rPr lang="ko-KR" altLang="en-US" dirty="0">
                <a:solidFill>
                  <a:schemeClr val="bg1"/>
                </a:solidFill>
              </a:rPr>
              <a:t>시야 제한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		</a:t>
            </a:r>
            <a:r>
              <a:rPr lang="ko-KR" altLang="en-US" sz="1800" dirty="0">
                <a:solidFill>
                  <a:schemeClr val="bg1"/>
                </a:solidFill>
              </a:rPr>
              <a:t>유닛의 시야 범위</a:t>
            </a:r>
            <a:r>
              <a:rPr lang="ko-KR" altLang="en-US" dirty="0">
                <a:solidFill>
                  <a:schemeClr val="bg1"/>
                </a:solidFill>
              </a:rPr>
              <a:t>밖에 있는 상대방 유닛은 보이지 않는다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	- </a:t>
            </a:r>
            <a:r>
              <a:rPr lang="ko-KR" altLang="en-US" sz="1800" dirty="0">
                <a:solidFill>
                  <a:schemeClr val="bg1"/>
                </a:solidFill>
              </a:rPr>
              <a:t>지형</a:t>
            </a: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		</a:t>
            </a:r>
            <a:r>
              <a:rPr lang="ko-KR" altLang="en-US" dirty="0">
                <a:solidFill>
                  <a:schemeClr val="bg1"/>
                </a:solidFill>
              </a:rPr>
              <a:t>각각의 지형에 따라 유닛의 시야가 달라지거나 이동하지 못한다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en-US" altLang="ko-KR" sz="1800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6680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930DC94-91D1-42C6-9838-443B4D1EC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031098"/>
              </p:ext>
            </p:extLst>
          </p:nvPr>
        </p:nvGraphicFramePr>
        <p:xfrm>
          <a:off x="1597891" y="1144078"/>
          <a:ext cx="2595415" cy="2088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083">
                  <a:extLst>
                    <a:ext uri="{9D8B030D-6E8A-4147-A177-3AD203B41FA5}">
                      <a16:colId xmlns:a16="http://schemas.microsoft.com/office/drawing/2014/main" val="2216073709"/>
                    </a:ext>
                  </a:extLst>
                </a:gridCol>
                <a:gridCol w="519083">
                  <a:extLst>
                    <a:ext uri="{9D8B030D-6E8A-4147-A177-3AD203B41FA5}">
                      <a16:colId xmlns:a16="http://schemas.microsoft.com/office/drawing/2014/main" val="2017056134"/>
                    </a:ext>
                  </a:extLst>
                </a:gridCol>
                <a:gridCol w="519083">
                  <a:extLst>
                    <a:ext uri="{9D8B030D-6E8A-4147-A177-3AD203B41FA5}">
                      <a16:colId xmlns:a16="http://schemas.microsoft.com/office/drawing/2014/main" val="1595801274"/>
                    </a:ext>
                  </a:extLst>
                </a:gridCol>
                <a:gridCol w="519083">
                  <a:extLst>
                    <a:ext uri="{9D8B030D-6E8A-4147-A177-3AD203B41FA5}">
                      <a16:colId xmlns:a16="http://schemas.microsoft.com/office/drawing/2014/main" val="1046458728"/>
                    </a:ext>
                  </a:extLst>
                </a:gridCol>
                <a:gridCol w="519083">
                  <a:extLst>
                    <a:ext uri="{9D8B030D-6E8A-4147-A177-3AD203B41FA5}">
                      <a16:colId xmlns:a16="http://schemas.microsoft.com/office/drawing/2014/main" val="2254372316"/>
                    </a:ext>
                  </a:extLst>
                </a:gridCol>
              </a:tblGrid>
              <a:tr h="4177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665563"/>
                  </a:ext>
                </a:extLst>
              </a:tr>
              <a:tr h="4177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2DF6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2DF6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2DF6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26957"/>
                  </a:ext>
                </a:extLst>
              </a:tr>
              <a:tr h="4177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159120"/>
                  </a:ext>
                </a:extLst>
              </a:tr>
              <a:tr h="4177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291280"/>
                  </a:ext>
                </a:extLst>
              </a:tr>
              <a:tr h="4177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058390"/>
                  </a:ext>
                </a:extLst>
              </a:tr>
            </a:tbl>
          </a:graphicData>
        </a:graphic>
      </p:graphicFrame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BDFEA5E5-85C9-471F-A988-C377433B2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88788"/>
              </p:ext>
            </p:extLst>
          </p:nvPr>
        </p:nvGraphicFramePr>
        <p:xfrm>
          <a:off x="4798292" y="1144078"/>
          <a:ext cx="2595415" cy="2088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083">
                  <a:extLst>
                    <a:ext uri="{9D8B030D-6E8A-4147-A177-3AD203B41FA5}">
                      <a16:colId xmlns:a16="http://schemas.microsoft.com/office/drawing/2014/main" val="2216073709"/>
                    </a:ext>
                  </a:extLst>
                </a:gridCol>
                <a:gridCol w="519083">
                  <a:extLst>
                    <a:ext uri="{9D8B030D-6E8A-4147-A177-3AD203B41FA5}">
                      <a16:colId xmlns:a16="http://schemas.microsoft.com/office/drawing/2014/main" val="2017056134"/>
                    </a:ext>
                  </a:extLst>
                </a:gridCol>
                <a:gridCol w="519083">
                  <a:extLst>
                    <a:ext uri="{9D8B030D-6E8A-4147-A177-3AD203B41FA5}">
                      <a16:colId xmlns:a16="http://schemas.microsoft.com/office/drawing/2014/main" val="1595801274"/>
                    </a:ext>
                  </a:extLst>
                </a:gridCol>
                <a:gridCol w="519083">
                  <a:extLst>
                    <a:ext uri="{9D8B030D-6E8A-4147-A177-3AD203B41FA5}">
                      <a16:colId xmlns:a16="http://schemas.microsoft.com/office/drawing/2014/main" val="1046458728"/>
                    </a:ext>
                  </a:extLst>
                </a:gridCol>
                <a:gridCol w="519083">
                  <a:extLst>
                    <a:ext uri="{9D8B030D-6E8A-4147-A177-3AD203B41FA5}">
                      <a16:colId xmlns:a16="http://schemas.microsoft.com/office/drawing/2014/main" val="2254372316"/>
                    </a:ext>
                  </a:extLst>
                </a:gridCol>
              </a:tblGrid>
              <a:tr h="4177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2DF6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2DF6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2DF6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665563"/>
                  </a:ext>
                </a:extLst>
              </a:tr>
              <a:tr h="4177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2DF6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2DF6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2DF6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26957"/>
                  </a:ext>
                </a:extLst>
              </a:tr>
              <a:tr h="4177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159120"/>
                  </a:ext>
                </a:extLst>
              </a:tr>
              <a:tr h="4177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291280"/>
                  </a:ext>
                </a:extLst>
              </a:tr>
              <a:tr h="4177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058390"/>
                  </a:ext>
                </a:extLst>
              </a:tr>
            </a:tbl>
          </a:graphicData>
        </a:graphic>
      </p:graphicFrame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34D6DB13-3EAB-4B12-A8FB-0CEF18EB4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747606"/>
              </p:ext>
            </p:extLst>
          </p:nvPr>
        </p:nvGraphicFramePr>
        <p:xfrm>
          <a:off x="7998693" y="1144078"/>
          <a:ext cx="2595415" cy="2088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083">
                  <a:extLst>
                    <a:ext uri="{9D8B030D-6E8A-4147-A177-3AD203B41FA5}">
                      <a16:colId xmlns:a16="http://schemas.microsoft.com/office/drawing/2014/main" val="2216073709"/>
                    </a:ext>
                  </a:extLst>
                </a:gridCol>
                <a:gridCol w="519083">
                  <a:extLst>
                    <a:ext uri="{9D8B030D-6E8A-4147-A177-3AD203B41FA5}">
                      <a16:colId xmlns:a16="http://schemas.microsoft.com/office/drawing/2014/main" val="2017056134"/>
                    </a:ext>
                  </a:extLst>
                </a:gridCol>
                <a:gridCol w="519083">
                  <a:extLst>
                    <a:ext uri="{9D8B030D-6E8A-4147-A177-3AD203B41FA5}">
                      <a16:colId xmlns:a16="http://schemas.microsoft.com/office/drawing/2014/main" val="1595801274"/>
                    </a:ext>
                  </a:extLst>
                </a:gridCol>
                <a:gridCol w="519083">
                  <a:extLst>
                    <a:ext uri="{9D8B030D-6E8A-4147-A177-3AD203B41FA5}">
                      <a16:colId xmlns:a16="http://schemas.microsoft.com/office/drawing/2014/main" val="1046458728"/>
                    </a:ext>
                  </a:extLst>
                </a:gridCol>
                <a:gridCol w="519083">
                  <a:extLst>
                    <a:ext uri="{9D8B030D-6E8A-4147-A177-3AD203B41FA5}">
                      <a16:colId xmlns:a16="http://schemas.microsoft.com/office/drawing/2014/main" val="2254372316"/>
                    </a:ext>
                  </a:extLst>
                </a:gridCol>
              </a:tblGrid>
              <a:tr h="4177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665563"/>
                  </a:ext>
                </a:extLst>
              </a:tr>
              <a:tr h="4177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2DF6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2DF6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2DF6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26957"/>
                  </a:ext>
                </a:extLst>
              </a:tr>
              <a:tr h="4177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2DF6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2DF6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159120"/>
                  </a:ext>
                </a:extLst>
              </a:tr>
              <a:tr h="4177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2DF6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2DF6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2DF6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291280"/>
                  </a:ext>
                </a:extLst>
              </a:tr>
              <a:tr h="4177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058390"/>
                  </a:ext>
                </a:extLst>
              </a:tr>
            </a:tbl>
          </a:graphicData>
        </a:graphic>
      </p:graphicFrame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22125EA0-84CE-40E1-A956-DFA418BA0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300933"/>
              </p:ext>
            </p:extLst>
          </p:nvPr>
        </p:nvGraphicFramePr>
        <p:xfrm>
          <a:off x="1597891" y="3882660"/>
          <a:ext cx="2595415" cy="2088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083">
                  <a:extLst>
                    <a:ext uri="{9D8B030D-6E8A-4147-A177-3AD203B41FA5}">
                      <a16:colId xmlns:a16="http://schemas.microsoft.com/office/drawing/2014/main" val="2216073709"/>
                    </a:ext>
                  </a:extLst>
                </a:gridCol>
                <a:gridCol w="519083">
                  <a:extLst>
                    <a:ext uri="{9D8B030D-6E8A-4147-A177-3AD203B41FA5}">
                      <a16:colId xmlns:a16="http://schemas.microsoft.com/office/drawing/2014/main" val="2017056134"/>
                    </a:ext>
                  </a:extLst>
                </a:gridCol>
                <a:gridCol w="519083">
                  <a:extLst>
                    <a:ext uri="{9D8B030D-6E8A-4147-A177-3AD203B41FA5}">
                      <a16:colId xmlns:a16="http://schemas.microsoft.com/office/drawing/2014/main" val="1595801274"/>
                    </a:ext>
                  </a:extLst>
                </a:gridCol>
                <a:gridCol w="519083">
                  <a:extLst>
                    <a:ext uri="{9D8B030D-6E8A-4147-A177-3AD203B41FA5}">
                      <a16:colId xmlns:a16="http://schemas.microsoft.com/office/drawing/2014/main" val="1046458728"/>
                    </a:ext>
                  </a:extLst>
                </a:gridCol>
                <a:gridCol w="519083">
                  <a:extLst>
                    <a:ext uri="{9D8B030D-6E8A-4147-A177-3AD203B41FA5}">
                      <a16:colId xmlns:a16="http://schemas.microsoft.com/office/drawing/2014/main" val="2254372316"/>
                    </a:ext>
                  </a:extLst>
                </a:gridCol>
              </a:tblGrid>
              <a:tr h="4177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2DF6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665563"/>
                  </a:ext>
                </a:extLst>
              </a:tr>
              <a:tr h="4177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2DF6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26957"/>
                  </a:ext>
                </a:extLst>
              </a:tr>
              <a:tr h="4177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2DF6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2DF6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2DF6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2DF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159120"/>
                  </a:ext>
                </a:extLst>
              </a:tr>
              <a:tr h="4177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2DF6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291280"/>
                  </a:ext>
                </a:extLst>
              </a:tr>
              <a:tr h="4177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2DF6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058390"/>
                  </a:ext>
                </a:extLst>
              </a:tr>
            </a:tbl>
          </a:graphicData>
        </a:graphic>
      </p:graphicFrame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C47FDE95-FC62-4D9C-8CA1-A5CE4BFFA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861829"/>
              </p:ext>
            </p:extLst>
          </p:nvPr>
        </p:nvGraphicFramePr>
        <p:xfrm>
          <a:off x="4798291" y="3882660"/>
          <a:ext cx="2595415" cy="2088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083">
                  <a:extLst>
                    <a:ext uri="{9D8B030D-6E8A-4147-A177-3AD203B41FA5}">
                      <a16:colId xmlns:a16="http://schemas.microsoft.com/office/drawing/2014/main" val="2216073709"/>
                    </a:ext>
                  </a:extLst>
                </a:gridCol>
                <a:gridCol w="519083">
                  <a:extLst>
                    <a:ext uri="{9D8B030D-6E8A-4147-A177-3AD203B41FA5}">
                      <a16:colId xmlns:a16="http://schemas.microsoft.com/office/drawing/2014/main" val="2017056134"/>
                    </a:ext>
                  </a:extLst>
                </a:gridCol>
                <a:gridCol w="519083">
                  <a:extLst>
                    <a:ext uri="{9D8B030D-6E8A-4147-A177-3AD203B41FA5}">
                      <a16:colId xmlns:a16="http://schemas.microsoft.com/office/drawing/2014/main" val="1595801274"/>
                    </a:ext>
                  </a:extLst>
                </a:gridCol>
                <a:gridCol w="519083">
                  <a:extLst>
                    <a:ext uri="{9D8B030D-6E8A-4147-A177-3AD203B41FA5}">
                      <a16:colId xmlns:a16="http://schemas.microsoft.com/office/drawing/2014/main" val="1046458728"/>
                    </a:ext>
                  </a:extLst>
                </a:gridCol>
                <a:gridCol w="519083">
                  <a:extLst>
                    <a:ext uri="{9D8B030D-6E8A-4147-A177-3AD203B41FA5}">
                      <a16:colId xmlns:a16="http://schemas.microsoft.com/office/drawing/2014/main" val="2254372316"/>
                    </a:ext>
                  </a:extLst>
                </a:gridCol>
              </a:tblGrid>
              <a:tr h="4177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2DF6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2DF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665563"/>
                  </a:ext>
                </a:extLst>
              </a:tr>
              <a:tr h="4177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2DF6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2DF6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2DF6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26957"/>
                  </a:ext>
                </a:extLst>
              </a:tr>
              <a:tr h="4177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2DF6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2DF6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159120"/>
                  </a:ext>
                </a:extLst>
              </a:tr>
              <a:tr h="4177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2DF6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2DF6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2DF6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291280"/>
                  </a:ext>
                </a:extLst>
              </a:tr>
              <a:tr h="4177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2DF6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2DF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058390"/>
                  </a:ext>
                </a:extLst>
              </a:tr>
            </a:tbl>
          </a:graphicData>
        </a:graphic>
      </p:graphicFrame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F240AAD8-2014-47AB-A9C2-64F0F1E2D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882844"/>
              </p:ext>
            </p:extLst>
          </p:nvPr>
        </p:nvGraphicFramePr>
        <p:xfrm>
          <a:off x="7998693" y="3882660"/>
          <a:ext cx="2595415" cy="2088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083">
                  <a:extLst>
                    <a:ext uri="{9D8B030D-6E8A-4147-A177-3AD203B41FA5}">
                      <a16:colId xmlns:a16="http://schemas.microsoft.com/office/drawing/2014/main" val="2216073709"/>
                    </a:ext>
                  </a:extLst>
                </a:gridCol>
                <a:gridCol w="519083">
                  <a:extLst>
                    <a:ext uri="{9D8B030D-6E8A-4147-A177-3AD203B41FA5}">
                      <a16:colId xmlns:a16="http://schemas.microsoft.com/office/drawing/2014/main" val="2017056134"/>
                    </a:ext>
                  </a:extLst>
                </a:gridCol>
                <a:gridCol w="519083">
                  <a:extLst>
                    <a:ext uri="{9D8B030D-6E8A-4147-A177-3AD203B41FA5}">
                      <a16:colId xmlns:a16="http://schemas.microsoft.com/office/drawing/2014/main" val="1595801274"/>
                    </a:ext>
                  </a:extLst>
                </a:gridCol>
                <a:gridCol w="519083">
                  <a:extLst>
                    <a:ext uri="{9D8B030D-6E8A-4147-A177-3AD203B41FA5}">
                      <a16:colId xmlns:a16="http://schemas.microsoft.com/office/drawing/2014/main" val="1046458728"/>
                    </a:ext>
                  </a:extLst>
                </a:gridCol>
                <a:gridCol w="519083">
                  <a:extLst>
                    <a:ext uri="{9D8B030D-6E8A-4147-A177-3AD203B41FA5}">
                      <a16:colId xmlns:a16="http://schemas.microsoft.com/office/drawing/2014/main" val="2254372316"/>
                    </a:ext>
                  </a:extLst>
                </a:gridCol>
              </a:tblGrid>
              <a:tr h="4177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665563"/>
                  </a:ext>
                </a:extLst>
              </a:tr>
              <a:tr h="4177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2DF6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26957"/>
                  </a:ext>
                </a:extLst>
              </a:tr>
              <a:tr h="4177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2DF6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2DF6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159120"/>
                  </a:ext>
                </a:extLst>
              </a:tr>
              <a:tr h="4177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2DF6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291280"/>
                  </a:ext>
                </a:extLst>
              </a:tr>
              <a:tr h="4177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058390"/>
                  </a:ext>
                </a:extLst>
              </a:tr>
            </a:tbl>
          </a:graphicData>
        </a:graphic>
      </p:graphicFrame>
      <p:sp>
        <p:nvSpPr>
          <p:cNvPr id="12" name="제목 1">
            <a:extLst>
              <a:ext uri="{FF2B5EF4-FFF2-40B4-BE49-F238E27FC236}">
                <a16:creationId xmlns:a16="http://schemas.microsoft.com/office/drawing/2014/main" id="{958B520B-5161-4405-BFCB-7B3426B3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41" y="100432"/>
            <a:ext cx="4966455" cy="69365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Ⅰ. </a:t>
            </a:r>
            <a:r>
              <a:rPr lang="ko-KR" altLang="en-US" dirty="0">
                <a:solidFill>
                  <a:schemeClr val="bg1"/>
                </a:solidFill>
              </a:rPr>
              <a:t>게임 소개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0ED219-9C61-48FC-A519-055CE34E3635}"/>
              </a:ext>
            </a:extLst>
          </p:cNvPr>
          <p:cNvSpPr txBox="1"/>
          <p:nvPr/>
        </p:nvSpPr>
        <p:spPr>
          <a:xfrm>
            <a:off x="1597891" y="3255941"/>
            <a:ext cx="259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폰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C20C11-FBF4-409B-B6F1-D2E12A18EA1D}"/>
              </a:ext>
            </a:extLst>
          </p:cNvPr>
          <p:cNvSpPr txBox="1"/>
          <p:nvPr/>
        </p:nvSpPr>
        <p:spPr>
          <a:xfrm>
            <a:off x="4798291" y="3255941"/>
            <a:ext cx="2595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나이트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3EF9D4-C303-4879-9256-F90B656203B2}"/>
              </a:ext>
            </a:extLst>
          </p:cNvPr>
          <p:cNvSpPr txBox="1"/>
          <p:nvPr/>
        </p:nvSpPr>
        <p:spPr>
          <a:xfrm>
            <a:off x="7998689" y="3244334"/>
            <a:ext cx="2595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chemeClr val="bg1"/>
                </a:solidFill>
              </a:rPr>
              <a:t>비숍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5D6347-68B8-4866-95BD-B934853C6A28}"/>
              </a:ext>
            </a:extLst>
          </p:cNvPr>
          <p:cNvSpPr txBox="1"/>
          <p:nvPr/>
        </p:nvSpPr>
        <p:spPr>
          <a:xfrm>
            <a:off x="1597890" y="6044031"/>
            <a:ext cx="2595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룩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30271F-1193-4416-9E29-FE42BF6924DB}"/>
              </a:ext>
            </a:extLst>
          </p:cNvPr>
          <p:cNvSpPr txBox="1"/>
          <p:nvPr/>
        </p:nvSpPr>
        <p:spPr>
          <a:xfrm>
            <a:off x="4798291" y="6048711"/>
            <a:ext cx="2595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퀸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976ADB-C976-408C-B945-01F4501AE82B}"/>
              </a:ext>
            </a:extLst>
          </p:cNvPr>
          <p:cNvSpPr txBox="1"/>
          <p:nvPr/>
        </p:nvSpPr>
        <p:spPr>
          <a:xfrm>
            <a:off x="7998689" y="6039474"/>
            <a:ext cx="2595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킹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CD04A8-50A8-4989-8DA1-0069DF653862}"/>
              </a:ext>
            </a:extLst>
          </p:cNvPr>
          <p:cNvSpPr txBox="1"/>
          <p:nvPr/>
        </p:nvSpPr>
        <p:spPr>
          <a:xfrm>
            <a:off x="863600" y="714377"/>
            <a:ext cx="2595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시야 범위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71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958B520B-5161-4405-BFCB-7B3426B3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41" y="100432"/>
            <a:ext cx="4966455" cy="69365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Ⅰ. </a:t>
            </a:r>
            <a:r>
              <a:rPr lang="ko-KR" altLang="en-US" dirty="0">
                <a:solidFill>
                  <a:schemeClr val="bg1"/>
                </a:solidFill>
              </a:rPr>
              <a:t>게임 소개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DC2693-5CDA-4BF5-85EC-A66F1F0F5CF4}"/>
              </a:ext>
            </a:extLst>
          </p:cNvPr>
          <p:cNvSpPr txBox="1"/>
          <p:nvPr/>
        </p:nvSpPr>
        <p:spPr>
          <a:xfrm>
            <a:off x="1846776" y="4626704"/>
            <a:ext cx="5339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유닛은 시야확보가 안된 곳으로 가다가 적을 만나면 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적을 잡고 그 자리에 </a:t>
            </a:r>
            <a:r>
              <a:rPr lang="ko-KR" altLang="en-US" sz="1600" dirty="0" err="1">
                <a:solidFill>
                  <a:schemeClr val="bg1"/>
                </a:solidFill>
              </a:rPr>
              <a:t>멈춰섭니다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21" name="표 4">
            <a:extLst>
              <a:ext uri="{FF2B5EF4-FFF2-40B4-BE49-F238E27FC236}">
                <a16:creationId xmlns:a16="http://schemas.microsoft.com/office/drawing/2014/main" id="{B5DFFF33-3FE8-4ADA-845C-65D48468D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995855"/>
              </p:ext>
            </p:extLst>
          </p:nvPr>
        </p:nvGraphicFramePr>
        <p:xfrm>
          <a:off x="811131" y="1863321"/>
          <a:ext cx="2657730" cy="2176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546">
                  <a:extLst>
                    <a:ext uri="{9D8B030D-6E8A-4147-A177-3AD203B41FA5}">
                      <a16:colId xmlns:a16="http://schemas.microsoft.com/office/drawing/2014/main" val="2216073709"/>
                    </a:ext>
                  </a:extLst>
                </a:gridCol>
                <a:gridCol w="531546">
                  <a:extLst>
                    <a:ext uri="{9D8B030D-6E8A-4147-A177-3AD203B41FA5}">
                      <a16:colId xmlns:a16="http://schemas.microsoft.com/office/drawing/2014/main" val="2017056134"/>
                    </a:ext>
                  </a:extLst>
                </a:gridCol>
                <a:gridCol w="531546">
                  <a:extLst>
                    <a:ext uri="{9D8B030D-6E8A-4147-A177-3AD203B41FA5}">
                      <a16:colId xmlns:a16="http://schemas.microsoft.com/office/drawing/2014/main" val="1595801274"/>
                    </a:ext>
                  </a:extLst>
                </a:gridCol>
                <a:gridCol w="531546">
                  <a:extLst>
                    <a:ext uri="{9D8B030D-6E8A-4147-A177-3AD203B41FA5}">
                      <a16:colId xmlns:a16="http://schemas.microsoft.com/office/drawing/2014/main" val="1046458728"/>
                    </a:ext>
                  </a:extLst>
                </a:gridCol>
                <a:gridCol w="531546">
                  <a:extLst>
                    <a:ext uri="{9D8B030D-6E8A-4147-A177-3AD203B41FA5}">
                      <a16:colId xmlns:a16="http://schemas.microsoft.com/office/drawing/2014/main" val="2254372316"/>
                    </a:ext>
                  </a:extLst>
                </a:gridCol>
              </a:tblGrid>
              <a:tr h="4353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2DF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665563"/>
                  </a:ext>
                </a:extLst>
              </a:tr>
              <a:tr h="4353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E3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26957"/>
                  </a:ext>
                </a:extLst>
              </a:tr>
              <a:tr h="4353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E3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159120"/>
                  </a:ext>
                </a:extLst>
              </a:tr>
              <a:tr h="4353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E3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291280"/>
                  </a:ext>
                </a:extLst>
              </a:tr>
              <a:tr h="4353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E3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058390"/>
                  </a:ext>
                </a:extLst>
              </a:tr>
            </a:tbl>
          </a:graphicData>
        </a:graphic>
      </p:graphicFrame>
      <p:pic>
        <p:nvPicPr>
          <p:cNvPr id="22" name="그림 21">
            <a:extLst>
              <a:ext uri="{FF2B5EF4-FFF2-40B4-BE49-F238E27FC236}">
                <a16:creationId xmlns:a16="http://schemas.microsoft.com/office/drawing/2014/main" id="{1F44F720-91D1-4251-868F-1778F5B10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57" y="3570654"/>
            <a:ext cx="469282" cy="469282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BD2536A-7B45-4A14-9FC6-1B78E6134972}"/>
              </a:ext>
            </a:extLst>
          </p:cNvPr>
          <p:cNvCxnSpPr>
            <a:cxnSpLocks/>
          </p:cNvCxnSpPr>
          <p:nvPr/>
        </p:nvCxnSpPr>
        <p:spPr>
          <a:xfrm flipV="1">
            <a:off x="1325164" y="2379195"/>
            <a:ext cx="1573577" cy="1191459"/>
          </a:xfrm>
          <a:prstGeom prst="straightConnector1">
            <a:avLst/>
          </a:prstGeom>
          <a:ln w="76200">
            <a:solidFill>
              <a:srgbClr val="F2DF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4">
            <a:extLst>
              <a:ext uri="{FF2B5EF4-FFF2-40B4-BE49-F238E27FC236}">
                <a16:creationId xmlns:a16="http://schemas.microsoft.com/office/drawing/2014/main" id="{7EE36D05-FC87-4663-A270-F053A6C69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7663"/>
              </p:ext>
            </p:extLst>
          </p:nvPr>
        </p:nvGraphicFramePr>
        <p:xfrm>
          <a:off x="4528937" y="1863321"/>
          <a:ext cx="2657730" cy="2176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546">
                  <a:extLst>
                    <a:ext uri="{9D8B030D-6E8A-4147-A177-3AD203B41FA5}">
                      <a16:colId xmlns:a16="http://schemas.microsoft.com/office/drawing/2014/main" val="2216073709"/>
                    </a:ext>
                  </a:extLst>
                </a:gridCol>
                <a:gridCol w="531546">
                  <a:extLst>
                    <a:ext uri="{9D8B030D-6E8A-4147-A177-3AD203B41FA5}">
                      <a16:colId xmlns:a16="http://schemas.microsoft.com/office/drawing/2014/main" val="2017056134"/>
                    </a:ext>
                  </a:extLst>
                </a:gridCol>
                <a:gridCol w="531546">
                  <a:extLst>
                    <a:ext uri="{9D8B030D-6E8A-4147-A177-3AD203B41FA5}">
                      <a16:colId xmlns:a16="http://schemas.microsoft.com/office/drawing/2014/main" val="1595801274"/>
                    </a:ext>
                  </a:extLst>
                </a:gridCol>
                <a:gridCol w="531546">
                  <a:extLst>
                    <a:ext uri="{9D8B030D-6E8A-4147-A177-3AD203B41FA5}">
                      <a16:colId xmlns:a16="http://schemas.microsoft.com/office/drawing/2014/main" val="1046458728"/>
                    </a:ext>
                  </a:extLst>
                </a:gridCol>
                <a:gridCol w="531546">
                  <a:extLst>
                    <a:ext uri="{9D8B030D-6E8A-4147-A177-3AD203B41FA5}">
                      <a16:colId xmlns:a16="http://schemas.microsoft.com/office/drawing/2014/main" val="2254372316"/>
                    </a:ext>
                  </a:extLst>
                </a:gridCol>
              </a:tblGrid>
              <a:tr h="4353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2DF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665563"/>
                  </a:ext>
                </a:extLst>
              </a:tr>
              <a:tr h="4353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E3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26957"/>
                  </a:ext>
                </a:extLst>
              </a:tr>
              <a:tr h="4353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E3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159120"/>
                  </a:ext>
                </a:extLst>
              </a:tr>
              <a:tr h="4353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E3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291280"/>
                  </a:ext>
                </a:extLst>
              </a:tr>
              <a:tr h="4353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E3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058390"/>
                  </a:ext>
                </a:extLst>
              </a:tr>
            </a:tbl>
          </a:graphicData>
        </a:graphic>
      </p:graphicFrame>
      <p:pic>
        <p:nvPicPr>
          <p:cNvPr id="25" name="그림 24">
            <a:extLst>
              <a:ext uri="{FF2B5EF4-FFF2-40B4-BE49-F238E27FC236}">
                <a16:creationId xmlns:a16="http://schemas.microsoft.com/office/drawing/2014/main" id="{41534F80-F07C-4C25-98F8-1A9B26919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483" y="2951628"/>
            <a:ext cx="469282" cy="469282"/>
          </a:xfrm>
          <a:prstGeom prst="rect">
            <a:avLst/>
          </a:prstGeom>
        </p:spPr>
      </p:pic>
      <p:graphicFrame>
        <p:nvGraphicFramePr>
          <p:cNvPr id="26" name="표 4">
            <a:extLst>
              <a:ext uri="{FF2B5EF4-FFF2-40B4-BE49-F238E27FC236}">
                <a16:creationId xmlns:a16="http://schemas.microsoft.com/office/drawing/2014/main" id="{5EEECDF4-AAF7-44FB-80D7-0A06D5981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755707"/>
              </p:ext>
            </p:extLst>
          </p:nvPr>
        </p:nvGraphicFramePr>
        <p:xfrm>
          <a:off x="8246743" y="1863321"/>
          <a:ext cx="2657730" cy="2176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546">
                  <a:extLst>
                    <a:ext uri="{9D8B030D-6E8A-4147-A177-3AD203B41FA5}">
                      <a16:colId xmlns:a16="http://schemas.microsoft.com/office/drawing/2014/main" val="2216073709"/>
                    </a:ext>
                  </a:extLst>
                </a:gridCol>
                <a:gridCol w="531546">
                  <a:extLst>
                    <a:ext uri="{9D8B030D-6E8A-4147-A177-3AD203B41FA5}">
                      <a16:colId xmlns:a16="http://schemas.microsoft.com/office/drawing/2014/main" val="2017056134"/>
                    </a:ext>
                  </a:extLst>
                </a:gridCol>
                <a:gridCol w="531546">
                  <a:extLst>
                    <a:ext uri="{9D8B030D-6E8A-4147-A177-3AD203B41FA5}">
                      <a16:colId xmlns:a16="http://schemas.microsoft.com/office/drawing/2014/main" val="1595801274"/>
                    </a:ext>
                  </a:extLst>
                </a:gridCol>
                <a:gridCol w="531546">
                  <a:extLst>
                    <a:ext uri="{9D8B030D-6E8A-4147-A177-3AD203B41FA5}">
                      <a16:colId xmlns:a16="http://schemas.microsoft.com/office/drawing/2014/main" val="1046458728"/>
                    </a:ext>
                  </a:extLst>
                </a:gridCol>
                <a:gridCol w="531546">
                  <a:extLst>
                    <a:ext uri="{9D8B030D-6E8A-4147-A177-3AD203B41FA5}">
                      <a16:colId xmlns:a16="http://schemas.microsoft.com/office/drawing/2014/main" val="2254372316"/>
                    </a:ext>
                  </a:extLst>
                </a:gridCol>
              </a:tblGrid>
              <a:tr h="4353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E3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665563"/>
                  </a:ext>
                </a:extLst>
              </a:tr>
              <a:tr h="4353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ABAB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E3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26957"/>
                  </a:ext>
                </a:extLst>
              </a:tr>
              <a:tr h="4353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ABAB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ABAB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E3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159120"/>
                  </a:ext>
                </a:extLst>
              </a:tr>
              <a:tr h="4353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ABAB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E3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291280"/>
                  </a:ext>
                </a:extLst>
              </a:tr>
              <a:tr h="4353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E3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058390"/>
                  </a:ext>
                </a:extLst>
              </a:tr>
            </a:tbl>
          </a:graphicData>
        </a:graphic>
      </p:graphicFrame>
      <p:pic>
        <p:nvPicPr>
          <p:cNvPr id="27" name="그림 26">
            <a:extLst>
              <a:ext uri="{FF2B5EF4-FFF2-40B4-BE49-F238E27FC236}">
                <a16:creationId xmlns:a16="http://schemas.microsoft.com/office/drawing/2014/main" id="{4AAA225D-964E-4BEA-9C2A-16E09161A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967" y="2755696"/>
            <a:ext cx="469282" cy="46928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2DA2525-E0A3-4742-83BA-CB1ACE231F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622" y="2648593"/>
            <a:ext cx="537676" cy="53767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88824B5-F747-40BA-88FE-EDBCCDD0213D}"/>
              </a:ext>
            </a:extLst>
          </p:cNvPr>
          <p:cNvSpPr txBox="1"/>
          <p:nvPr/>
        </p:nvSpPr>
        <p:spPr>
          <a:xfrm rot="19229072">
            <a:off x="5135174" y="2351029"/>
            <a:ext cx="776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!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92738E3-4035-4D2A-9F7B-1F23C1E95906}"/>
              </a:ext>
            </a:extLst>
          </p:cNvPr>
          <p:cNvCxnSpPr/>
          <p:nvPr/>
        </p:nvCxnSpPr>
        <p:spPr>
          <a:xfrm>
            <a:off x="3768437" y="2917431"/>
            <a:ext cx="59112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5C2ED9B-8B10-44D3-A68E-5A40C3F62123}"/>
              </a:ext>
            </a:extLst>
          </p:cNvPr>
          <p:cNvCxnSpPr/>
          <p:nvPr/>
        </p:nvCxnSpPr>
        <p:spPr>
          <a:xfrm>
            <a:off x="7361383" y="2917431"/>
            <a:ext cx="59112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CC0346A-48FB-43B8-B47D-9AB43E9D1082}"/>
              </a:ext>
            </a:extLst>
          </p:cNvPr>
          <p:cNvSpPr txBox="1"/>
          <p:nvPr/>
        </p:nvSpPr>
        <p:spPr>
          <a:xfrm>
            <a:off x="863600" y="714377"/>
            <a:ext cx="2595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유닛 이동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90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958B520B-5161-4405-BFCB-7B3426B3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41" y="100432"/>
            <a:ext cx="4966455" cy="69365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Ⅰ. </a:t>
            </a:r>
            <a:r>
              <a:rPr lang="ko-KR" altLang="en-US" dirty="0">
                <a:solidFill>
                  <a:schemeClr val="bg1"/>
                </a:solidFill>
              </a:rPr>
              <a:t>게임 소개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C0346A-48FB-43B8-B47D-9AB43E9D1082}"/>
              </a:ext>
            </a:extLst>
          </p:cNvPr>
          <p:cNvSpPr txBox="1"/>
          <p:nvPr/>
        </p:nvSpPr>
        <p:spPr>
          <a:xfrm>
            <a:off x="863600" y="714377"/>
            <a:ext cx="2595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지형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C3E609-D032-4C2B-B62F-13BE860A3D21}"/>
              </a:ext>
            </a:extLst>
          </p:cNvPr>
          <p:cNvSpPr txBox="1"/>
          <p:nvPr/>
        </p:nvSpPr>
        <p:spPr>
          <a:xfrm>
            <a:off x="1182254" y="1176042"/>
            <a:ext cx="794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산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75F1E9CF-1EE0-4E39-A033-84A31B6D6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457" y="2096058"/>
            <a:ext cx="1056306" cy="10563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5F9E1299-FCD9-47A7-99DF-116798BA0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250" y="1899453"/>
            <a:ext cx="1252911" cy="1252911"/>
          </a:xfrm>
          <a:prstGeom prst="rect">
            <a:avLst/>
          </a:prstGeom>
        </p:spPr>
      </p:pic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C4BA8ECC-45F9-47DA-BF78-E3F180E87235}"/>
              </a:ext>
            </a:extLst>
          </p:cNvPr>
          <p:cNvSpPr/>
          <p:nvPr/>
        </p:nvSpPr>
        <p:spPr>
          <a:xfrm>
            <a:off x="2994418" y="2263537"/>
            <a:ext cx="1844997" cy="36067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C2E822C-E9D7-401E-8056-F3A0B728B3CA}"/>
              </a:ext>
            </a:extLst>
          </p:cNvPr>
          <p:cNvCxnSpPr>
            <a:cxnSpLocks/>
          </p:cNvCxnSpPr>
          <p:nvPr/>
        </p:nvCxnSpPr>
        <p:spPr>
          <a:xfrm>
            <a:off x="3543494" y="1821906"/>
            <a:ext cx="737470" cy="114899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6051EB5A-8429-4B0A-90A1-8BF18F4179B3}"/>
              </a:ext>
            </a:extLst>
          </p:cNvPr>
          <p:cNvCxnSpPr>
            <a:cxnSpLocks/>
          </p:cNvCxnSpPr>
          <p:nvPr/>
        </p:nvCxnSpPr>
        <p:spPr>
          <a:xfrm flipH="1">
            <a:off x="3504514" y="1872771"/>
            <a:ext cx="815429" cy="106554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1F1C144-2AA1-49E9-914F-8E54BAF26E13}"/>
              </a:ext>
            </a:extLst>
          </p:cNvPr>
          <p:cNvSpPr txBox="1"/>
          <p:nvPr/>
        </p:nvSpPr>
        <p:spPr>
          <a:xfrm>
            <a:off x="1962491" y="3499678"/>
            <a:ext cx="3708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나이트는 산으로 이동하지 못합니다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BF324D1F-2D83-4A4A-A4A5-D3FDEC447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493" y="2098838"/>
            <a:ext cx="1056306" cy="10563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F8228856-B962-4D85-9647-C7C6B25B77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460" y="1872771"/>
            <a:ext cx="1344372" cy="1344372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F2F05D2-A703-463D-89D9-6EB4255A4803}"/>
              </a:ext>
            </a:extLst>
          </p:cNvPr>
          <p:cNvSpPr txBox="1"/>
          <p:nvPr/>
        </p:nvSpPr>
        <p:spPr>
          <a:xfrm>
            <a:off x="7486460" y="3499678"/>
            <a:ext cx="3996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산 아이콘은 유닛을 가리기때문에 주의가 필요합니다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CF3EE786-0694-4936-83E3-DF0521D4F3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263" y="2085837"/>
            <a:ext cx="1070549" cy="10705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832619A0-D87F-4D4E-B005-FCD8CF2B0A11}"/>
              </a:ext>
            </a:extLst>
          </p:cNvPr>
          <p:cNvSpPr txBox="1"/>
          <p:nvPr/>
        </p:nvSpPr>
        <p:spPr>
          <a:xfrm rot="1106364">
            <a:off x="9904563" y="1424889"/>
            <a:ext cx="941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C55DB8E-3BD6-48A5-A952-3D7A3CC2E471}"/>
              </a:ext>
            </a:extLst>
          </p:cNvPr>
          <p:cNvSpPr txBox="1"/>
          <p:nvPr/>
        </p:nvSpPr>
        <p:spPr>
          <a:xfrm>
            <a:off x="1386250" y="4216997"/>
            <a:ext cx="654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강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517E501D-20D1-4721-82F9-CB542EA93D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426" y="4913754"/>
            <a:ext cx="1255483" cy="10563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2130BC18-7008-43ED-A0EA-706B428630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250" y="4617107"/>
            <a:ext cx="1470254" cy="1470254"/>
          </a:xfrm>
          <a:prstGeom prst="rect">
            <a:avLst/>
          </a:prstGeom>
        </p:spPr>
      </p:pic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8D11D400-DDD3-4850-AABC-9C812E7B09B5}"/>
              </a:ext>
            </a:extLst>
          </p:cNvPr>
          <p:cNvSpPr/>
          <p:nvPr/>
        </p:nvSpPr>
        <p:spPr>
          <a:xfrm>
            <a:off x="2916450" y="5255361"/>
            <a:ext cx="1844997" cy="36067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98E75D8-AB93-4DEC-82DF-A710856A152F}"/>
              </a:ext>
            </a:extLst>
          </p:cNvPr>
          <p:cNvCxnSpPr>
            <a:cxnSpLocks/>
          </p:cNvCxnSpPr>
          <p:nvPr/>
        </p:nvCxnSpPr>
        <p:spPr>
          <a:xfrm>
            <a:off x="3465526" y="4813730"/>
            <a:ext cx="737470" cy="114899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9454D074-D431-4E63-BBC8-750597AEC54E}"/>
              </a:ext>
            </a:extLst>
          </p:cNvPr>
          <p:cNvCxnSpPr>
            <a:cxnSpLocks/>
          </p:cNvCxnSpPr>
          <p:nvPr/>
        </p:nvCxnSpPr>
        <p:spPr>
          <a:xfrm flipH="1">
            <a:off x="3426546" y="4864595"/>
            <a:ext cx="815429" cy="106554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B1B5946-6746-449F-A6EF-1BBD21B8AE50}"/>
              </a:ext>
            </a:extLst>
          </p:cNvPr>
          <p:cNvSpPr txBox="1"/>
          <p:nvPr/>
        </p:nvSpPr>
        <p:spPr>
          <a:xfrm>
            <a:off x="1713743" y="6171695"/>
            <a:ext cx="3708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룩은 강을 지나가지 못합니다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13BE6A-AA1C-74A5-C2E2-AE53E09319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025" y="2103819"/>
            <a:ext cx="907242" cy="100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42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958B520B-5161-4405-BFCB-7B3426B3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41" y="100432"/>
            <a:ext cx="4966455" cy="69365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Ⅰ. </a:t>
            </a:r>
            <a:r>
              <a:rPr lang="ko-KR" altLang="en-US" dirty="0">
                <a:solidFill>
                  <a:schemeClr val="bg1"/>
                </a:solidFill>
              </a:rPr>
              <a:t>게임 소개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C0346A-48FB-43B8-B47D-9AB43E9D1082}"/>
              </a:ext>
            </a:extLst>
          </p:cNvPr>
          <p:cNvSpPr txBox="1"/>
          <p:nvPr/>
        </p:nvSpPr>
        <p:spPr>
          <a:xfrm>
            <a:off x="863600" y="714377"/>
            <a:ext cx="2595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지형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376BDA5-3CD8-492B-A68A-F8F23BD92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420" y="5177795"/>
            <a:ext cx="333421" cy="2951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3BD5825-2F37-4A06-ABCB-2717F3845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227" y="2164604"/>
            <a:ext cx="621615" cy="4184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25" name="표 4">
            <a:extLst>
              <a:ext uri="{FF2B5EF4-FFF2-40B4-BE49-F238E27FC236}">
                <a16:creationId xmlns:a16="http://schemas.microsoft.com/office/drawing/2014/main" id="{FD936111-C4EA-4620-99C4-CF71DA66A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780361"/>
              </p:ext>
            </p:extLst>
          </p:nvPr>
        </p:nvGraphicFramePr>
        <p:xfrm>
          <a:off x="6667829" y="1565288"/>
          <a:ext cx="2128593" cy="1594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531">
                  <a:extLst>
                    <a:ext uri="{9D8B030D-6E8A-4147-A177-3AD203B41FA5}">
                      <a16:colId xmlns:a16="http://schemas.microsoft.com/office/drawing/2014/main" val="2017056134"/>
                    </a:ext>
                  </a:extLst>
                </a:gridCol>
                <a:gridCol w="709531">
                  <a:extLst>
                    <a:ext uri="{9D8B030D-6E8A-4147-A177-3AD203B41FA5}">
                      <a16:colId xmlns:a16="http://schemas.microsoft.com/office/drawing/2014/main" val="1595801274"/>
                    </a:ext>
                  </a:extLst>
                </a:gridCol>
                <a:gridCol w="709531">
                  <a:extLst>
                    <a:ext uri="{9D8B030D-6E8A-4147-A177-3AD203B41FA5}">
                      <a16:colId xmlns:a16="http://schemas.microsoft.com/office/drawing/2014/main" val="1046458728"/>
                    </a:ext>
                  </a:extLst>
                </a:gridCol>
              </a:tblGrid>
              <a:tr h="53164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26957"/>
                  </a:ext>
                </a:extLst>
              </a:tr>
              <a:tr h="5316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159120"/>
                  </a:ext>
                </a:extLst>
              </a:tr>
              <a:tr h="5316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291280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C6A89A54-0176-499C-95D0-DF0CA2C7FBC3}"/>
              </a:ext>
            </a:extLst>
          </p:cNvPr>
          <p:cNvSpPr txBox="1"/>
          <p:nvPr/>
        </p:nvSpPr>
        <p:spPr>
          <a:xfrm>
            <a:off x="1293091" y="1176042"/>
            <a:ext cx="794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풀숲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AFC323-8FAF-46DE-9B09-BD216690B11C}"/>
              </a:ext>
            </a:extLst>
          </p:cNvPr>
          <p:cNvSpPr txBox="1"/>
          <p:nvPr/>
        </p:nvSpPr>
        <p:spPr>
          <a:xfrm>
            <a:off x="1912671" y="3343024"/>
            <a:ext cx="3996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풀숲 아이콘은 유닛을 가리기때문에 주의가 필요합니다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85D963-2EAD-43EC-BF2E-F3E9E11A8729}"/>
              </a:ext>
            </a:extLst>
          </p:cNvPr>
          <p:cNvSpPr txBox="1"/>
          <p:nvPr/>
        </p:nvSpPr>
        <p:spPr>
          <a:xfrm>
            <a:off x="6073266" y="3517312"/>
            <a:ext cx="3744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풀숲에 있는 유닛은 시야가 제한됩니다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14CA5A-747D-4F3B-B240-811F16113A26}"/>
              </a:ext>
            </a:extLst>
          </p:cNvPr>
          <p:cNvSpPr txBox="1"/>
          <p:nvPr/>
        </p:nvSpPr>
        <p:spPr>
          <a:xfrm>
            <a:off x="1293091" y="3909807"/>
            <a:ext cx="905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chemeClr val="bg1"/>
                </a:solidFill>
              </a:rPr>
              <a:t>타워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21BC0D-372E-4ADD-9E95-D77C0B31B869}"/>
              </a:ext>
            </a:extLst>
          </p:cNvPr>
          <p:cNvSpPr txBox="1"/>
          <p:nvPr/>
        </p:nvSpPr>
        <p:spPr>
          <a:xfrm>
            <a:off x="1824579" y="6171695"/>
            <a:ext cx="4742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타워에 유닛을 두고 있으면 넓은 시야가 확보됩니다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512C0BA-2FF0-4D64-BFB0-0F80A1D2F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663" y="2098489"/>
            <a:ext cx="1070549" cy="10705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AF1D5A6-4D56-4E60-ADCE-522D529167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676" y="1913556"/>
            <a:ext cx="1344372" cy="134437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BA423CF-E060-48FD-B11C-D8C764E767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814" y="2098838"/>
            <a:ext cx="1070549" cy="10705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9AA2E36-D016-4AE2-A4E3-41D976443EB3}"/>
              </a:ext>
            </a:extLst>
          </p:cNvPr>
          <p:cNvSpPr txBox="1"/>
          <p:nvPr/>
        </p:nvSpPr>
        <p:spPr>
          <a:xfrm rot="1106364">
            <a:off x="4687114" y="1437890"/>
            <a:ext cx="941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843CCE-C8B8-4DFC-BA2F-7290F540BD16}"/>
              </a:ext>
            </a:extLst>
          </p:cNvPr>
          <p:cNvSpPr txBox="1"/>
          <p:nvPr/>
        </p:nvSpPr>
        <p:spPr>
          <a:xfrm rot="1106364">
            <a:off x="7819904" y="1599058"/>
            <a:ext cx="941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CB837314-8CBA-45CF-8F13-0AB12B1F9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925" y="4656864"/>
            <a:ext cx="1092065" cy="10920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872CF410-B1E2-46B7-AC7C-1DA47BF6A6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442" y="4509076"/>
            <a:ext cx="1344372" cy="134437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697C916B-97B8-4168-BA25-CD15EED9A1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177" y="4662419"/>
            <a:ext cx="1070549" cy="10705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C38CA8-57C7-4E50-906E-28201F88CA5E}"/>
              </a:ext>
            </a:extLst>
          </p:cNvPr>
          <p:cNvSpPr txBox="1"/>
          <p:nvPr/>
        </p:nvSpPr>
        <p:spPr>
          <a:xfrm rot="1106364">
            <a:off x="6296055" y="4074437"/>
            <a:ext cx="941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80C99B4-BAD1-4A08-933A-219F8A61CCBD}"/>
              </a:ext>
            </a:extLst>
          </p:cNvPr>
          <p:cNvSpPr txBox="1"/>
          <p:nvPr/>
        </p:nvSpPr>
        <p:spPr>
          <a:xfrm rot="1106364">
            <a:off x="3523653" y="4009868"/>
            <a:ext cx="941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!</a:t>
            </a:r>
          </a:p>
        </p:txBody>
      </p:sp>
      <p:graphicFrame>
        <p:nvGraphicFramePr>
          <p:cNvPr id="42" name="표 4">
            <a:extLst>
              <a:ext uri="{FF2B5EF4-FFF2-40B4-BE49-F238E27FC236}">
                <a16:creationId xmlns:a16="http://schemas.microsoft.com/office/drawing/2014/main" id="{12FFA597-ECA0-4E50-9E05-C79108481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346912"/>
              </p:ext>
            </p:extLst>
          </p:nvPr>
        </p:nvGraphicFramePr>
        <p:xfrm>
          <a:off x="7278825" y="4403532"/>
          <a:ext cx="196861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722">
                  <a:extLst>
                    <a:ext uri="{9D8B030D-6E8A-4147-A177-3AD203B41FA5}">
                      <a16:colId xmlns:a16="http://schemas.microsoft.com/office/drawing/2014/main" val="2216073709"/>
                    </a:ext>
                  </a:extLst>
                </a:gridCol>
                <a:gridCol w="393722">
                  <a:extLst>
                    <a:ext uri="{9D8B030D-6E8A-4147-A177-3AD203B41FA5}">
                      <a16:colId xmlns:a16="http://schemas.microsoft.com/office/drawing/2014/main" val="2017056134"/>
                    </a:ext>
                  </a:extLst>
                </a:gridCol>
                <a:gridCol w="393722">
                  <a:extLst>
                    <a:ext uri="{9D8B030D-6E8A-4147-A177-3AD203B41FA5}">
                      <a16:colId xmlns:a16="http://schemas.microsoft.com/office/drawing/2014/main" val="1595801274"/>
                    </a:ext>
                  </a:extLst>
                </a:gridCol>
                <a:gridCol w="393722">
                  <a:extLst>
                    <a:ext uri="{9D8B030D-6E8A-4147-A177-3AD203B41FA5}">
                      <a16:colId xmlns:a16="http://schemas.microsoft.com/office/drawing/2014/main" val="1046458728"/>
                    </a:ext>
                  </a:extLst>
                </a:gridCol>
                <a:gridCol w="393722">
                  <a:extLst>
                    <a:ext uri="{9D8B030D-6E8A-4147-A177-3AD203B41FA5}">
                      <a16:colId xmlns:a16="http://schemas.microsoft.com/office/drawing/2014/main" val="2254372316"/>
                    </a:ext>
                  </a:extLst>
                </a:gridCol>
              </a:tblGrid>
              <a:tr h="3192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2DF6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2DF6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2DF6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665563"/>
                  </a:ext>
                </a:extLst>
              </a:tr>
              <a:tr h="3192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2DF6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2DF6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2DF6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2DF6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2DF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26957"/>
                  </a:ext>
                </a:extLst>
              </a:tr>
              <a:tr h="3192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2DF6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2DF6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2DF6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2DF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159120"/>
                  </a:ext>
                </a:extLst>
              </a:tr>
              <a:tr h="3192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2DF6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2DF6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2DF6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2DF6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2DF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291280"/>
                  </a:ext>
                </a:extLst>
              </a:tr>
              <a:tr h="3192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2DF6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2DF6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2DF6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058390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FE5B082-A02D-48AE-94F9-24ABC3F41AD3}"/>
              </a:ext>
            </a:extLst>
          </p:cNvPr>
          <p:cNvSpPr txBox="1"/>
          <p:nvPr/>
        </p:nvSpPr>
        <p:spPr>
          <a:xfrm>
            <a:off x="7175113" y="6360612"/>
            <a:ext cx="2176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타워의 시야확보 범위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BF00A14E-D719-EB8B-3E55-F6ACDACE75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912" y="2083349"/>
            <a:ext cx="1065300" cy="107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3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958B520B-5161-4405-BFCB-7B3426B3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41" y="100432"/>
            <a:ext cx="4966455" cy="693654"/>
          </a:xfrm>
        </p:spPr>
        <p:txBody>
          <a:bodyPr>
            <a:normAutofit fontScale="90000"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Ⅱ. </a:t>
            </a:r>
            <a:r>
              <a:rPr lang="ko-KR" altLang="en-US" dirty="0">
                <a:solidFill>
                  <a:schemeClr val="bg1"/>
                </a:solidFill>
              </a:rPr>
              <a:t>플레이 화면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B12D40E5-26F3-429A-93E2-9B581C9C8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307" y="1442019"/>
            <a:ext cx="728381" cy="72838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2A3FF59-9CB3-B30F-DAA4-089568B75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35" y="1137628"/>
            <a:ext cx="10707594" cy="514421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F30B39D-C86D-54D3-13E9-64033F943C12}"/>
              </a:ext>
            </a:extLst>
          </p:cNvPr>
          <p:cNvSpPr/>
          <p:nvPr/>
        </p:nvSpPr>
        <p:spPr>
          <a:xfrm>
            <a:off x="1130969" y="2564966"/>
            <a:ext cx="1949115" cy="16861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41B8CD-F7A5-969C-4355-1AE951B92DE9}"/>
              </a:ext>
            </a:extLst>
          </p:cNvPr>
          <p:cNvSpPr txBox="1"/>
          <p:nvPr/>
        </p:nvSpPr>
        <p:spPr>
          <a:xfrm>
            <a:off x="1086818" y="2144565"/>
            <a:ext cx="146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</a:rPr>
              <a:t>백의 움직임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52F82C-D7F6-F64F-5CC2-8A2C2176FC13}"/>
              </a:ext>
            </a:extLst>
          </p:cNvPr>
          <p:cNvSpPr txBox="1"/>
          <p:nvPr/>
        </p:nvSpPr>
        <p:spPr>
          <a:xfrm>
            <a:off x="678035" y="4344104"/>
            <a:ext cx="294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</a:rPr>
              <a:t>백의 </a:t>
            </a:r>
            <a:r>
              <a:rPr lang="ko-KR" altLang="en-US" b="1">
                <a:solidFill>
                  <a:srgbClr val="FFC000"/>
                </a:solidFill>
              </a:rPr>
              <a:t>움직임에서 잡은 유닛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D2FCB5-F793-74B8-859C-0222D06389A4}"/>
              </a:ext>
            </a:extLst>
          </p:cNvPr>
          <p:cNvSpPr/>
          <p:nvPr/>
        </p:nvSpPr>
        <p:spPr>
          <a:xfrm>
            <a:off x="1177363" y="4667664"/>
            <a:ext cx="194911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38EF05-5863-40AE-AEC6-BC5CD151E51A}"/>
              </a:ext>
            </a:extLst>
          </p:cNvPr>
          <p:cNvSpPr/>
          <p:nvPr/>
        </p:nvSpPr>
        <p:spPr>
          <a:xfrm>
            <a:off x="8835354" y="2590801"/>
            <a:ext cx="1949115" cy="16861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C621EE-6390-5D8F-2B10-90BB1DA61C04}"/>
              </a:ext>
            </a:extLst>
          </p:cNvPr>
          <p:cNvSpPr txBox="1"/>
          <p:nvPr/>
        </p:nvSpPr>
        <p:spPr>
          <a:xfrm>
            <a:off x="8791203" y="2170400"/>
            <a:ext cx="146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</a:rPr>
              <a:t>흑의 움직임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7B5011-D5A4-4FAA-76C7-A7672F763174}"/>
              </a:ext>
            </a:extLst>
          </p:cNvPr>
          <p:cNvSpPr txBox="1"/>
          <p:nvPr/>
        </p:nvSpPr>
        <p:spPr>
          <a:xfrm>
            <a:off x="8382420" y="4369939"/>
            <a:ext cx="294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</a:rPr>
              <a:t>흑의 움직임에서 잡은 유닛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A21F981-344B-783A-1236-FC725D7DFA19}"/>
              </a:ext>
            </a:extLst>
          </p:cNvPr>
          <p:cNvSpPr/>
          <p:nvPr/>
        </p:nvSpPr>
        <p:spPr>
          <a:xfrm>
            <a:off x="8881748" y="4693499"/>
            <a:ext cx="194911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31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EA8826-BCEE-4296-A1D9-F7FAFC014487}"/>
              </a:ext>
            </a:extLst>
          </p:cNvPr>
          <p:cNvSpPr txBox="1"/>
          <p:nvPr/>
        </p:nvSpPr>
        <p:spPr>
          <a:xfrm>
            <a:off x="0" y="265897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</a:rPr>
              <a:t>감사합니다</a:t>
            </a:r>
            <a:r>
              <a:rPr lang="en-US" altLang="ko-KR" sz="5400" dirty="0">
                <a:solidFill>
                  <a:schemeClr val="bg1"/>
                </a:solidFill>
              </a:rPr>
              <a:t>.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08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730</TotalTime>
  <Words>178</Words>
  <Application>Microsoft Office PowerPoint</Application>
  <PresentationFormat>와이드스크린</PresentationFormat>
  <Paragraphs>57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Ⅰ. 게임 소개</vt:lpstr>
      <vt:lpstr>Ⅰ. 게임 소개</vt:lpstr>
      <vt:lpstr>Ⅰ. 게임 소개</vt:lpstr>
      <vt:lpstr>Ⅰ. 게임 소개</vt:lpstr>
      <vt:lpstr>Ⅰ. 게임 소개</vt:lpstr>
      <vt:lpstr>Ⅱ. 플레이 화면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고대현</dc:creator>
  <cp:lastModifiedBy>고 대현</cp:lastModifiedBy>
  <cp:revision>17</cp:revision>
  <dcterms:created xsi:type="dcterms:W3CDTF">2021-09-08T05:02:45Z</dcterms:created>
  <dcterms:modified xsi:type="dcterms:W3CDTF">2022-08-31T14:29:43Z</dcterms:modified>
</cp:coreProperties>
</file>