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1385" r:id="rId4"/>
    <p:sldId id="1387" r:id="rId5"/>
    <p:sldId id="1388" r:id="rId6"/>
    <p:sldId id="1389" r:id="rId7"/>
  </p:sldIdLst>
  <p:sldSz cx="9906000" cy="6858000" type="A4"/>
  <p:notesSz cx="6781800" cy="9869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/>
        <a:ea typeface="굴림"/>
        <a:cs typeface="Arial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/>
        <a:ea typeface="굴림"/>
        <a:cs typeface="Arial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/>
        <a:ea typeface="굴림"/>
        <a:cs typeface="Arial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/>
        <a:ea typeface="굴림"/>
        <a:cs typeface="Arial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/>
        <a:ea typeface="굴림"/>
        <a:cs typeface="Arial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/>
        <a:ea typeface="굴림"/>
        <a:cs typeface="Arial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/>
        <a:ea typeface="굴림"/>
        <a:cs typeface="Arial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/>
        <a:ea typeface="굴림"/>
        <a:cs typeface="Arial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/>
        <a:ea typeface="굴림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0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99855" autoAdjust="0"/>
  </p:normalViewPr>
  <p:slideViewPr>
    <p:cSldViewPr>
      <p:cViewPr varScale="1">
        <p:scale>
          <a:sx n="100" d="100"/>
          <a:sy n="100" d="100"/>
        </p:scale>
        <p:origin x="1332" y="114"/>
      </p:cViewPr>
      <p:guideLst>
        <p:guide orient="horz" pos="213"/>
        <p:guide orient="horz" pos="845"/>
        <p:guide orient="horz" pos="209"/>
        <p:guide orient="horz" pos="4064"/>
        <p:guide pos="3391"/>
        <p:guide pos="261"/>
        <p:guide pos="6022"/>
        <p:guide pos="443"/>
      </p:guideLst>
    </p:cSldViewPr>
  </p:slideViewPr>
  <p:outlineViewPr>
    <p:cViewPr>
      <p:scale>
        <a:sx n="33" d="100"/>
        <a:sy n="33" d="100"/>
      </p:scale>
      <p:origin x="36" y="7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96"/>
      </p:cViewPr>
      <p:guideLst>
        <p:guide orient="horz" pos="3108"/>
        <p:guide pos="2136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cs typeface="Arial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3713"/>
          </a:xfrm>
          <a:prstGeom prst="rect">
            <a:avLst/>
          </a:prstGeom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cs typeface="Arial"/>
              </a:defRPr>
            </a:lvl1pPr>
          </a:lstStyle>
          <a:p>
            <a:pPr>
              <a:defRPr/>
            </a:pPr>
            <a:fld id="{D6F53D7F-7514-4B42-B8FB-C6DAD8C527A1}" type="datetime1">
              <a:rPr lang="en-US" altLang="ko-KR"/>
              <a:pPr>
                <a:defRPr/>
              </a:pPr>
              <a:t>8/20/2025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38463" cy="493712"/>
          </a:xfrm>
          <a:prstGeom prst="rect">
            <a:avLst/>
          </a:prstGeom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cs typeface="Arial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1750" y="9374188"/>
            <a:ext cx="2938463" cy="493712"/>
          </a:xfrm>
          <a:prstGeom prst="rect">
            <a:avLst/>
          </a:prstGeom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 lvl="0"/>
            <a:fld id="{FCBB8FD8-4241-4C0F-92CD-50C700A1A98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cs typeface="Arial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3713"/>
          </a:xfrm>
          <a:prstGeom prst="rect">
            <a:avLst/>
          </a:prstGeom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cs typeface="Arial"/>
              </a:defRPr>
            </a:lvl1pPr>
          </a:lstStyle>
          <a:p>
            <a:pPr>
              <a:defRPr/>
            </a:pPr>
            <a:fld id="{DB15FC30-3AAF-42E3-A375-D6AAC53F4C66}" type="datetime1">
              <a:rPr lang="en-US" altLang="ko-KR"/>
              <a:pPr>
                <a:defRPr/>
              </a:pPr>
              <a:t>8/20/2025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17550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1" rIns="91321" bIns="45661" rtlCol="0" anchor="ctr"/>
          <a:lstStyle/>
          <a:p>
            <a:pPr lvl="0"/>
            <a:endParaRPr 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7863" y="4687888"/>
            <a:ext cx="5426075" cy="4441825"/>
          </a:xfrm>
          <a:prstGeom prst="rect">
            <a:avLst/>
          </a:prstGeom>
        </p:spPr>
        <p:txBody>
          <a:bodyPr vert="horz" lIns="91321" tIns="45661" rIns="91321" bIns="45661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38463" cy="493712"/>
          </a:xfrm>
          <a:prstGeom prst="rect">
            <a:avLst/>
          </a:prstGeom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cs typeface="Arial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1750" y="9374188"/>
            <a:ext cx="2938463" cy="493712"/>
          </a:xfrm>
          <a:prstGeom prst="rect">
            <a:avLst/>
          </a:prstGeom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 lvl="0"/>
            <a:fld id="{36BEEF2D-8153-4D7F-863A-8F3CA3E9C12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가는각진제목체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가는각진제목체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가는각진제목체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가는각진제목체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가는각진제목체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19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934B0-7DE3-280C-9B2A-3F5AA6A97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>
            <a:extLst>
              <a:ext uri="{FF2B5EF4-FFF2-40B4-BE49-F238E27FC236}">
                <a16:creationId xmlns:a16="http://schemas.microsoft.com/office/drawing/2014/main" id="{4503BE9E-AD10-27EB-15BA-B1B14FABD2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>
            <a:extLst>
              <a:ext uri="{FF2B5EF4-FFF2-40B4-BE49-F238E27FC236}">
                <a16:creationId xmlns:a16="http://schemas.microsoft.com/office/drawing/2014/main" id="{A9D9C16A-001E-45BE-B72A-6FFE729734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650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96231-A578-17C2-195E-6C37A5CBF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>
            <a:extLst>
              <a:ext uri="{FF2B5EF4-FFF2-40B4-BE49-F238E27FC236}">
                <a16:creationId xmlns:a16="http://schemas.microsoft.com/office/drawing/2014/main" id="{46630FE3-FEC2-EDD4-B1C5-EE7ADB66C5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>
            <a:extLst>
              <a:ext uri="{FF2B5EF4-FFF2-40B4-BE49-F238E27FC236}">
                <a16:creationId xmlns:a16="http://schemas.microsoft.com/office/drawing/2014/main" id="{1BAABB4F-4914-CFE1-2BE7-0D13A1D60C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30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8FF38-3C00-D9B5-74F9-105B967F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>
            <a:extLst>
              <a:ext uri="{FF2B5EF4-FFF2-40B4-BE49-F238E27FC236}">
                <a16:creationId xmlns:a16="http://schemas.microsoft.com/office/drawing/2014/main" id="{BFD2CAB2-5434-CB34-9B77-308F55B7ED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>
            <a:extLst>
              <a:ext uri="{FF2B5EF4-FFF2-40B4-BE49-F238E27FC236}">
                <a16:creationId xmlns:a16="http://schemas.microsoft.com/office/drawing/2014/main" id="{972E38E6-6123-9C8A-6FCA-95AE3A4032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01724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inhelee\Deloitte Project\33. 정책금융공사 PI - 설명회\env_glb_ho_353_h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4"/>
          <a:stretch>
            <a:fillRect/>
          </a:stretch>
        </p:blipFill>
        <p:spPr bwMode="auto">
          <a:xfrm>
            <a:off x="5140325" y="3644900"/>
            <a:ext cx="45497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"/>
          <p:cNvGrpSpPr>
            <a:grpSpLocks noChangeAspect="1"/>
          </p:cNvGrpSpPr>
          <p:nvPr userDrawn="1"/>
        </p:nvGrpSpPr>
        <p:grpSpPr bwMode="auto">
          <a:xfrm>
            <a:off x="7624763" y="393700"/>
            <a:ext cx="1641475" cy="428625"/>
            <a:chOff x="2307" y="7377"/>
            <a:chExt cx="1697" cy="388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307" y="7377"/>
              <a:ext cx="1697" cy="388"/>
            </a:xfrm>
            <a:prstGeom prst="rect">
              <a:avLst/>
            </a:prstGeom>
            <a:noFill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kumimoji="0" lang="ko-KR" altLang="en-US"/>
            </a:p>
          </p:txBody>
        </p:sp>
        <p:pic>
          <p:nvPicPr>
            <p:cNvPr id="7" name="Picture 3" descr="0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" y="7377"/>
              <a:ext cx="130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 descr="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" y="7544"/>
              <a:ext cx="102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1178" y="2397132"/>
            <a:ext cx="8419862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  <a:ea typeface="가는각진제목체" pitchFamily="18" charset="-127"/>
                <a:cs typeface="Arial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7749" y="5943607"/>
            <a:ext cx="2886537" cy="4286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600" b="1">
                <a:solidFill>
                  <a:srgbClr val="000066"/>
                </a:solidFill>
                <a:latin typeface="Arial" pitchFamily="34" charset="0"/>
                <a:ea typeface="가는각진제목체" pitchFamily="18" charset="-127"/>
                <a:cs typeface="Arial" pitchFamily="34" charset="0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1695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7770813" cy="32861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idx="1"/>
          </p:nvPr>
        </p:nvSpPr>
        <p:spPr bwMode="auto">
          <a:xfrm>
            <a:off x="495300" y="733425"/>
            <a:ext cx="89154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defRPr lang="en-US" altLang="ko-KR" sz="1800" b="1" i="0" kern="12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  <a:cs typeface="Arial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95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415925" y="615950"/>
            <a:ext cx="9145588" cy="14446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200" dirty="0">
              <a:solidFill>
                <a:schemeClr val="tx1"/>
              </a:solidFill>
              <a:latin typeface="Arial" pitchFamily="34" charset="0"/>
              <a:ea typeface="가는각진제목체" pitchFamily="18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2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23844" y="274638"/>
            <a:ext cx="3571900" cy="32861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idx="1"/>
          </p:nvPr>
        </p:nvSpPr>
        <p:spPr bwMode="auto">
          <a:xfrm>
            <a:off x="495300" y="642918"/>
            <a:ext cx="89154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defRPr sz="1800" b="1" i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36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 descr="DEL_PRI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7" t="27428" r="9845" b="25551"/>
          <a:stretch>
            <a:fillRect/>
          </a:stretch>
        </p:blipFill>
        <p:spPr bwMode="auto">
          <a:xfrm>
            <a:off x="301625" y="2997200"/>
            <a:ext cx="36528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41675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777081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733425"/>
            <a:ext cx="89154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en-US" altLang="ko-KR"/>
          </a:p>
        </p:txBody>
      </p:sp>
      <p:sp>
        <p:nvSpPr>
          <p:cNvPr id="7" name="Line 35"/>
          <p:cNvSpPr>
            <a:spLocks noChangeShapeType="1"/>
          </p:cNvSpPr>
          <p:nvPr/>
        </p:nvSpPr>
        <p:spPr bwMode="gray">
          <a:xfrm>
            <a:off x="425450" y="630238"/>
            <a:ext cx="9050338" cy="0"/>
          </a:xfrm>
          <a:prstGeom prst="line">
            <a:avLst/>
          </a:prstGeom>
          <a:ln w="19050"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lnSpc>
                <a:spcPct val="106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 2" pitchFamily="18" charset="2"/>
              <a:buNone/>
              <a:defRPr/>
            </a:pPr>
            <a:endParaRPr kumimoji="0" lang="en-US" sz="1100" dirty="0">
              <a:solidFill>
                <a:srgbClr val="000000"/>
              </a:solidFill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gray">
          <a:xfrm>
            <a:off x="4821238" y="6662738"/>
            <a:ext cx="263525" cy="150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6000"/>
              </a:lnSpc>
              <a:buClr>
                <a:srgbClr val="000000"/>
              </a:buClr>
              <a:buSzPct val="65000"/>
              <a:buFont typeface="Wingdings" panose="05000000000000000000" pitchFamily="2" charset="2"/>
              <a:buNone/>
            </a:pPr>
            <a:r>
              <a:rPr kumimoji="0" lang="en-US" altLang="ko-KR" sz="1000">
                <a:solidFill>
                  <a:srgbClr val="000000"/>
                </a:solidFill>
                <a:ea typeface="가는각진제목체" pitchFamily="18" charset="-127"/>
              </a:rPr>
              <a:t>  </a:t>
            </a:r>
            <a:fld id="{4557139A-5085-4D26-A383-10F9EF5F4D99}" type="slidenum">
              <a:rPr kumimoji="0" lang="en-US" altLang="ko-KR" sz="1000">
                <a:solidFill>
                  <a:srgbClr val="000000"/>
                </a:solidFill>
                <a:ea typeface="가는각진제목체" pitchFamily="18" charset="-127"/>
              </a:rPr>
              <a:pPr algn="ctr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anose="05000000000000000000" pitchFamily="2" charset="2"/>
                <a:buNone/>
              </a:pPr>
              <a:t>‹#›</a:t>
            </a:fld>
            <a:r>
              <a:rPr kumimoji="0" lang="en-US" altLang="ko-KR" sz="1000">
                <a:solidFill>
                  <a:srgbClr val="000000"/>
                </a:solidFill>
                <a:ea typeface="가는각진제목체" pitchFamily="18" charset="-127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08" r:id="rId2"/>
    <p:sldLayoutId id="2147485211" r:id="rId3"/>
    <p:sldLayoutId id="2147485209" r:id="rId4"/>
    <p:sldLayoutId id="2147485212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Arial" pitchFamily="34" charset="0"/>
          <a:ea typeface="가는각진제목체" pitchFamily="18" charset="-127"/>
          <a:cs typeface="가는각진제목체" pitchFamily="18" charset="-127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가는각진제목체" pitchFamily="18" charset="-127"/>
          <a:cs typeface="가는각진제목체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가는각진제목체" pitchFamily="18" charset="-127"/>
          <a:cs typeface="가는각진제목체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가는각진제목체" pitchFamily="18" charset="-127"/>
          <a:cs typeface="가는각진제목체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가는각진제목체" pitchFamily="18" charset="-127"/>
          <a:cs typeface="가는각진제목체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가는각진제목체" pitchFamily="18" charset="-127"/>
          <a:cs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가는각진제목체" pitchFamily="18" charset="-127"/>
          <a:cs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가는각진제목체" pitchFamily="18" charset="-127"/>
          <a:cs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가는각진제목체" pitchFamily="18" charset="-127"/>
          <a:cs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Arial" pitchFamily="34" charset="0"/>
          <a:ea typeface="가는각진제목체" pitchFamily="18" charset="-127"/>
          <a:cs typeface="가는각진제목체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가는각진제목체" pitchFamily="18" charset="-127"/>
          <a:cs typeface="가는각진제목체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가는각진제목체" pitchFamily="18" charset="-127"/>
          <a:cs typeface="가는각진제목체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가는각진제목체" pitchFamily="18" charset="-127"/>
          <a:cs typeface="가는각진제목체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가는각진제목체" pitchFamily="18" charset="-127"/>
          <a:cs typeface="가는각진제목체" pitchFamily="18" charset="-127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4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2"/>
          <p:cNvSpPr>
            <a:spLocks noGrp="1"/>
          </p:cNvSpPr>
          <p:nvPr>
            <p:ph type="title"/>
          </p:nvPr>
        </p:nvSpPr>
        <p:spPr>
          <a:xfrm>
            <a:off x="452438" y="274638"/>
            <a:ext cx="6660802" cy="328612"/>
          </a:xfrm>
        </p:spPr>
        <p:txBody>
          <a:bodyPr/>
          <a:lstStyle/>
          <a:p>
            <a:r>
              <a:rPr lang="en-US" altLang="ko-KR" dirty="0"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ea typeface="맑은 고딕" panose="020B0503020000020004" pitchFamily="50" charset="-127"/>
              </a:rPr>
              <a:t>부문별 현황 </a:t>
            </a:r>
            <a:r>
              <a:rPr lang="en-US" altLang="ko-KR" dirty="0"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ea typeface="맑은 고딕" panose="020B0503020000020004" pitchFamily="50" charset="-127"/>
              </a:rPr>
              <a:t>정보교류시스템 개발</a:t>
            </a:r>
            <a:r>
              <a:rPr lang="en-US" altLang="ko-KR" dirty="0">
                <a:ea typeface="맑은 고딕" panose="020B0503020000020004" pitchFamily="50" charset="-127"/>
              </a:rPr>
              <a:t>)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graphicFrame>
        <p:nvGraphicFramePr>
          <p:cNvPr id="9" name="Group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476202"/>
              </p:ext>
            </p:extLst>
          </p:nvPr>
        </p:nvGraphicFramePr>
        <p:xfrm>
          <a:off x="344488" y="785813"/>
          <a:ext cx="9158288" cy="4356793"/>
        </p:xfrm>
        <a:graphic>
          <a:graphicData uri="http://schemas.openxmlformats.org/drawingml/2006/table">
            <a:tbl>
              <a:tblPr/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7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059">
                <a:tc gridSpan="3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금주실적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(2025.08.18~ 2025.08.22)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차주계획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(2025.08.25~ 2025.08.29)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28"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추진사항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담당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종료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일정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추진사항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담당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종료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일정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099">
                <a:tc>
                  <a:txBody>
                    <a:bodyPr/>
                    <a:lstStyle/>
                    <a:p>
                      <a:pPr marL="355600" marR="0" lvl="1" indent="-180975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55600" marR="0" lvl="1" indent="-180975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유언대용신탁 </a:t>
                      </a: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외화운용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외화수탁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개발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6075" marR="0" lvl="1" indent="-171450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파티션키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이슈관련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개발 및 테스트 완료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46075" marR="0" lvl="1" indent="-171450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4625" marR="0" lvl="1" indent="0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이정민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05.28</a:t>
                      </a: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1" indent="0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55600" marR="0" lvl="1" indent="-180975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증권 </a:t>
                      </a: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투입준비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55600" marR="0" lvl="1" indent="-180975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경남은행 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OMS </a:t>
                      </a: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대응개발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관련 출장 및 분석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이정민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06.04</a:t>
                      </a: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065">
                <a:tc>
                  <a:txBody>
                    <a:bodyPr/>
                    <a:lstStyle/>
                    <a:p>
                      <a:pPr marL="346075" marR="0" lvl="1" indent="-171450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46075" marR="0" lvl="1" indent="-171450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 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 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CREATE)</a:t>
                      </a:r>
                    </a:p>
                    <a:p>
                      <a:pPr marL="346075" marR="0" lvl="1" indent="-171450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 환경 세팅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46075" marR="0" lvl="1" indent="-171450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신규투자제안 단위화면 개발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4625" marR="0" lvl="1" indent="0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최주원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08.22</a:t>
                      </a: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1" indent="-171450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46075" marR="0" lvl="1" indent="-171450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제안요청목록 단위화면개발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46075" marR="0" lvl="1" indent="-171450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제안요청상세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 화면 개발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46075" marR="0" lvl="1" indent="-171450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최주원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09.01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993503"/>
                  </a:ext>
                </a:extLst>
              </a:tr>
              <a:tr h="1137542">
                <a:tc>
                  <a:txBody>
                    <a:bodyPr/>
                    <a:lstStyle/>
                    <a:p>
                      <a:pPr marL="346075" marR="0" lvl="1" indent="-171450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46075" marR="0" lvl="1" indent="-171450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 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 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CREATE)</a:t>
                      </a:r>
                    </a:p>
                    <a:p>
                      <a:pPr marL="346075" marR="0" lvl="1" indent="-171450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 환경 세팅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46075" marR="0" lvl="1" indent="-171450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잔고증명 목록 화면 개발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여소영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08.22</a:t>
                      </a: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1" indent="-171450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46075" marR="0" lvl="1" indent="-171450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잔고증명 목록 화면 개발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46075" marR="0" lvl="1" indent="-171450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잔고증명상세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화면 개발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46075" marR="0" lvl="1" indent="-171450" algn="l" defTabSz="384175" rtl="0" eaLnBrk="1" fontAlgn="base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여소영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08.29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487403"/>
                  </a:ext>
                </a:extLst>
              </a:tr>
            </a:tbl>
          </a:graphicData>
        </a:graphic>
      </p:graphicFrame>
      <p:graphicFrame>
        <p:nvGraphicFramePr>
          <p:cNvPr id="7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312574"/>
              </p:ext>
            </p:extLst>
          </p:nvPr>
        </p:nvGraphicFramePr>
        <p:xfrm>
          <a:off x="341313" y="5229199"/>
          <a:ext cx="9158287" cy="1200175"/>
        </p:xfrm>
        <a:graphic>
          <a:graphicData uri="http://schemas.openxmlformats.org/drawingml/2006/table">
            <a:tbl>
              <a:tblPr/>
              <a:tblGrid>
                <a:gridCol w="183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0175"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중점 현황 및 고려사항</a:t>
                      </a:r>
                    </a:p>
                  </a:txBody>
                  <a:tcPr marL="72003" marR="72003" marT="72016" marB="3600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1" indent="0" algn="l" defTabSz="384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1) </a:t>
                      </a:r>
                    </a:p>
                  </a:txBody>
                  <a:tcPr marL="72003" marR="72003" marT="72016" marB="3600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55233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2">
            <a:extLst>
              <a:ext uri="{FF2B5EF4-FFF2-40B4-BE49-F238E27FC236}">
                <a16:creationId xmlns:a16="http://schemas.microsoft.com/office/drawing/2014/main" id="{088EE974-F172-A5FA-BD4A-60E34493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8" y="274638"/>
            <a:ext cx="6660802" cy="328612"/>
          </a:xfrm>
        </p:spPr>
        <p:txBody>
          <a:bodyPr/>
          <a:lstStyle/>
          <a:p>
            <a:r>
              <a:rPr lang="en-US" altLang="ko-KR" dirty="0"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ea typeface="맑은 고딕" panose="020B0503020000020004" pitchFamily="50" charset="-127"/>
              </a:rPr>
              <a:t>부문별 현황 </a:t>
            </a:r>
            <a:r>
              <a:rPr lang="en-US" altLang="ko-KR" dirty="0"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ea typeface="맑은 고딕" panose="020B0503020000020004" pitchFamily="50" charset="-127"/>
              </a:rPr>
              <a:t>정보교류시스템 개발</a:t>
            </a:r>
            <a:r>
              <a:rPr lang="en-US" altLang="ko-KR" dirty="0">
                <a:ea typeface="맑은 고딕" panose="020B0503020000020004" pitchFamily="50" charset="-127"/>
              </a:rPr>
              <a:t>)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graphicFrame>
        <p:nvGraphicFramePr>
          <p:cNvPr id="9" name="Group 172"/>
          <p:cNvGraphicFramePr>
            <a:graphicFrameLocks noGrp="1"/>
          </p:cNvGraphicFramePr>
          <p:nvPr/>
        </p:nvGraphicFramePr>
        <p:xfrm>
          <a:off x="344488" y="785813"/>
          <a:ext cx="9156428" cy="4362694"/>
        </p:xfrm>
        <a:graphic>
          <a:graphicData uri="http://schemas.openxmlformats.org/drawingml/2006/table">
            <a:tbl>
              <a:tblGrid>
                <a:gridCol w="3238500"/>
                <a:gridCol w="630642"/>
                <a:gridCol w="740006"/>
                <a:gridCol w="3237864"/>
                <a:gridCol w="569410"/>
                <a:gridCol w="740006"/>
              </a:tblGrid>
              <a:tr h="517059">
                <a:tc gridSpan="3">
                  <a:txBody>
                    <a:bodyPr vert="horz" lIns="0" tIns="0" rIns="0" bIns="0" anchor="ctr" anchorCtr="0"/>
                    <a:lstStyle/>
                    <a:p>
                      <a:pPr marL="0" marR="0" lvl="0" indent="0" algn="ctr" defTabSz="384175" rtl="0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4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금주실적 </a:t>
                      </a:r>
                      <a:r>
                        <a:rPr kumimoji="1" lang="en-US" altLang="ko-KR" sz="14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(2025.08.18~ 2025.08.22)</a:t>
                      </a:r>
                      <a:endParaRPr kumimoji="1" lang="en-US" altLang="ko-KR" sz="14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0" tIns="0" rIns="0" bIns="0" anchor="ctr" anchorCtr="0"/>
                    <a:lstStyle/>
                    <a:p>
                      <a:pPr marL="0" marR="0" lvl="0" indent="0" algn="ctr" defTabSz="384175" rtl="0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4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차주계획 </a:t>
                      </a:r>
                      <a:r>
                        <a:rPr kumimoji="1" lang="en-US" altLang="ko-KR" sz="14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(2025.08.25~ 2025.08.29)</a:t>
                      </a:r>
                      <a:endParaRPr kumimoji="1" lang="en-US" altLang="ko-KR" sz="14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0028">
                <a:tc>
                  <a:txBody>
                    <a:bodyPr vert="horz" lIns="0" tIns="0" rIns="0" bIns="0" anchor="ctr" anchorCtr="0"/>
                    <a:lstStyle/>
                    <a:p>
                      <a:pPr marL="0" marR="0" lvl="0" indent="0" algn="ctr" defTabSz="384175" rtl="0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4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추진사항</a:t>
                      </a: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marR="0" lvl="0" indent="0" algn="ctr" defTabSz="384175" rtl="0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4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담당</a:t>
                      </a: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marR="0" lvl="0" indent="0" algn="ctr" defTabSz="384175" rtl="0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종료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일정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marR="0" lvl="0" indent="0" algn="ctr" defTabSz="384175" rtl="0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4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추진사항</a:t>
                      </a: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marR="0" lvl="0" indent="0" algn="ctr" defTabSz="384175" rtl="0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4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담당</a:t>
                      </a: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lstStyle/>
                    <a:p>
                      <a:pPr marL="0" marR="0" lvl="0" indent="0" algn="ctr" defTabSz="384175" rtl="0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종료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일정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37099">
                <a:tc>
                  <a:txBody>
                    <a:bodyPr vert="horz" lIns="0" tIns="0" rIns="0" bIns="0" anchor="t" anchorCtr="0"/>
                    <a:lstStyle/>
                    <a:p>
                      <a:pPr marL="346075" marR="0" lvl="1" indent="-171450" algn="l" defTabSz="384175" rtl="0" eaLnBrk="1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en-US" altLang="ko-KR" sz="100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46075" marR="0" lvl="1" indent="-171450" algn="l" defTabSz="384175" rtl="0" eaLnBrk="1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0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 환경 세팅</a:t>
                      </a:r>
                      <a:endParaRPr lang="ko-KR" altLang="en-US" sz="100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46075" marR="0" lvl="1" indent="-171450" algn="l" defTabSz="384175" rtl="0" eaLnBrk="1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0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화면(View) 퍼블리싱 개발                          </a:t>
                      </a:r>
                      <a:r>
                        <a:rPr lang="en-US" altLang="ko-KR" sz="10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</a:t>
                      </a:r>
                      <a:r>
                        <a:rPr lang="en-US" altLang="ko-KR" sz="10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자산운용조직</a:t>
                      </a:r>
                      <a:r>
                        <a:rPr lang="en-US" altLang="ko-KR" sz="10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공지</a:t>
                      </a:r>
                      <a:r>
                        <a:rPr lang="en-US" altLang="ko-KR" sz="10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건의</a:t>
                      </a:r>
                      <a:r>
                        <a:rPr lang="en-US" altLang="ko-KR" sz="10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투자제안</a:t>
                      </a:r>
                      <a:r>
                        <a:rPr lang="en-US" altLang="ko-KR" sz="10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100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46075" marR="0" lvl="1" indent="-171450" algn="l" defTabSz="384175" rtl="0" eaLnBrk="1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en-US" altLang="ko-KR" sz="100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46075" marR="0" lvl="1" indent="-171450" algn="l" defTabSz="384175" rtl="0" eaLnBrk="1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ko-KR" altLang="en-US" sz="100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0" tIns="0" rIns="0" bIns="0" anchor="t" anchorCtr="0"/>
                    <a:lstStyle/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고대석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0" tIns="0" rIns="0" bIns="0" anchor="t" anchorCtr="0"/>
                    <a:lstStyle/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08.22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0" tIns="0" rIns="0" bIns="0" anchor="t" anchorCtr="0"/>
                    <a:lstStyle/>
                    <a:p>
                      <a:pPr marL="346075" marR="0" lvl="1" indent="-171450" algn="l" defTabSz="384175" rtl="0" eaLnBrk="1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en-US" altLang="ko-KR" sz="100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46075" marR="0" lvl="1" indent="-171450" algn="l" defTabSz="384175" rtl="0" eaLnBrk="1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0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화면(View) 퍼블리싱 개발                          </a:t>
                      </a:r>
                      <a:r>
                        <a:rPr lang="en-US" altLang="ko-KR" sz="10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금리제안</a:t>
                      </a:r>
                      <a:r>
                        <a:rPr lang="en-US" altLang="ko-KR" sz="10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운용관리</a:t>
                      </a:r>
                      <a:r>
                        <a:rPr lang="en-US" altLang="ko-KR" sz="10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100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46075" marR="0" lvl="1" indent="-171450" algn="l" defTabSz="384175" rtl="0" eaLnBrk="1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en-US" altLang="ko-KR" sz="100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0" tIns="0" rIns="0" bIns="0" anchor="t" anchorCtr="0"/>
                    <a:lstStyle/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고대석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0" tIns="0" rIns="0" bIns="0" anchor="t" anchorCtr="0"/>
                    <a:lstStyle/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08.29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065">
                <a:tc>
                  <a:txBody>
                    <a:bodyPr vert="horz" lIns="0" tIns="0" rIns="0" bIns="0" anchor="t" anchorCtr="0"/>
                    <a:lstStyle/>
                    <a:p>
                      <a:pPr marL="346075" marR="0" lvl="1" indent="-171450" algn="l" defTabSz="384175" rtl="0" eaLnBrk="1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Char char="-"/>
                        <a:defRPr/>
                      </a:pPr>
                      <a:endParaRPr lang="en-US" altLang="ko-KR" sz="100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4625" marR="0" lvl="1" indent="0" algn="l" defTabSz="384175" rtl="0" eaLnBrk="1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0" tIns="0" rIns="0" bIns="0" anchor="t" anchorCtr="0"/>
                    <a:lstStyle/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김범창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0" tIns="0" rIns="0" bIns="0" anchor="t" anchorCtr="0"/>
                    <a:lstStyle/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0" tIns="0" rIns="0" bIns="0" anchor="t" anchorCtr="0"/>
                    <a:lstStyle/>
                    <a:p>
                      <a:pPr marL="346075" marR="0" lvl="1" indent="-171450" algn="l" defTabSz="384175" rtl="0" eaLnBrk="1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en-US" altLang="ko-KR" sz="100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0" tIns="0" rIns="0" bIns="0" anchor="t" anchorCtr="0"/>
                    <a:lstStyle/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김범창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0" tIns="0" rIns="0" bIns="0" anchor="t" anchorCtr="0"/>
                    <a:lstStyle/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7542">
                <a:tc>
                  <a:txBody>
                    <a:bodyPr vert="horz" lIns="0" tIns="0" rIns="0" bIns="0" anchor="t" anchorCtr="0"/>
                    <a:lstStyle/>
                    <a:p>
                      <a:pPr marL="346075" marR="0" lvl="1" indent="-171450" algn="l" defTabSz="384175" rtl="0" eaLnBrk="1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en-US" altLang="ko-KR" sz="100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0" tIns="0" rIns="0" bIns="0" anchor="t" anchorCtr="0"/>
                    <a:lstStyle/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0" tIns="0" rIns="0" bIns="0" anchor="t" anchorCtr="0"/>
                    <a:lstStyle/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0" tIns="0" rIns="0" bIns="0" anchor="t" anchorCtr="0"/>
                    <a:lstStyle/>
                    <a:p>
                      <a:pPr marL="346075" marR="0" lvl="1" indent="-171450" algn="l" defTabSz="384175" rtl="0" eaLnBrk="1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en-US" altLang="ko-KR" sz="100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0" tIns="0" rIns="0" bIns="0" anchor="t" anchorCtr="0"/>
                    <a:lstStyle/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0" tIns="0" rIns="0" bIns="0" anchor="t" anchorCtr="0"/>
                    <a:lstStyle/>
                    <a:p>
                      <a:pPr marL="0" marR="0" lvl="0" indent="0" algn="ctr" defTabSz="384175" rtl="0" eaLnBrk="0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86">
            <a:extLst>
              <a:ext uri="{FF2B5EF4-FFF2-40B4-BE49-F238E27FC236}">
                <a16:creationId xmlns:a16="http://schemas.microsoft.com/office/drawing/2014/main" id="{A7659644-767E-07BF-F0FE-F8E2EE7A2F8C}"/>
              </a:ext>
            </a:extLst>
          </p:cNvPr>
          <p:cNvGraphicFramePr>
            <a:graphicFrameLocks noGrp="1"/>
          </p:cNvGraphicFramePr>
          <p:nvPr/>
        </p:nvGraphicFramePr>
        <p:xfrm>
          <a:off x="341313" y="5229199"/>
          <a:ext cx="9158287" cy="1200175"/>
        </p:xfrm>
        <a:graphic>
          <a:graphicData uri="http://schemas.openxmlformats.org/drawingml/2006/table">
            <a:tbl>
              <a:tblPr/>
              <a:tblGrid>
                <a:gridCol w="183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0175"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중점 현황 및 고려사항</a:t>
                      </a:r>
                    </a:p>
                  </a:txBody>
                  <a:tcPr marL="72003" marR="72003" marT="72016" marB="3600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1" indent="0" algn="l" defTabSz="384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1) </a:t>
                      </a:r>
                    </a:p>
                  </a:txBody>
                  <a:tcPr marL="72003" marR="72003" marT="72016" marB="3600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92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A2052-3D38-D04B-3530-615628D18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2">
            <a:extLst>
              <a:ext uri="{FF2B5EF4-FFF2-40B4-BE49-F238E27FC236}">
                <a16:creationId xmlns:a16="http://schemas.microsoft.com/office/drawing/2014/main" id="{F1662E2D-4D59-C97D-1ECA-4EC48A08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8" y="274638"/>
            <a:ext cx="6660802" cy="328612"/>
          </a:xfrm>
        </p:spPr>
        <p:txBody>
          <a:bodyPr/>
          <a:lstStyle/>
          <a:p>
            <a:r>
              <a:rPr lang="en-US" altLang="ko-KR" dirty="0"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ea typeface="맑은 고딕" panose="020B0503020000020004" pitchFamily="50" charset="-127"/>
              </a:rPr>
              <a:t>인력 투입 현황 </a:t>
            </a:r>
            <a:r>
              <a:rPr lang="en-US" altLang="ko-KR" dirty="0"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ea typeface="맑은 고딕" panose="020B0503020000020004" pitchFamily="50" charset="-127"/>
              </a:rPr>
              <a:t>정보교류시스템 개발</a:t>
            </a:r>
            <a:r>
              <a:rPr lang="en-US" altLang="ko-KR" dirty="0">
                <a:ea typeface="맑은 고딕" panose="020B0503020000020004" pitchFamily="50" charset="-127"/>
              </a:rPr>
              <a:t>)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graphicFrame>
        <p:nvGraphicFramePr>
          <p:cNvPr id="7" name="Group 86">
            <a:extLst>
              <a:ext uri="{FF2B5EF4-FFF2-40B4-BE49-F238E27FC236}">
                <a16:creationId xmlns:a16="http://schemas.microsoft.com/office/drawing/2014/main" id="{000C6BBF-0923-8BE7-94EB-8CBCE3CA5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6300"/>
              </p:ext>
            </p:extLst>
          </p:nvPr>
        </p:nvGraphicFramePr>
        <p:xfrm>
          <a:off x="341313" y="5229199"/>
          <a:ext cx="9158287" cy="1200175"/>
        </p:xfrm>
        <a:graphic>
          <a:graphicData uri="http://schemas.openxmlformats.org/drawingml/2006/table">
            <a:tbl>
              <a:tblPr/>
              <a:tblGrid>
                <a:gridCol w="183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0175"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비고</a:t>
                      </a:r>
                    </a:p>
                  </a:txBody>
                  <a:tcPr marL="72003" marR="72003" marT="72016" marB="3600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1" indent="0" algn="l" defTabSz="384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1) </a:t>
                      </a:r>
                    </a:p>
                  </a:txBody>
                  <a:tcPr marL="72003" marR="72003" marT="72016" marB="3600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59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6A475-059B-8B97-0DF8-C17104E91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2">
            <a:extLst>
              <a:ext uri="{FF2B5EF4-FFF2-40B4-BE49-F238E27FC236}">
                <a16:creationId xmlns:a16="http://schemas.microsoft.com/office/drawing/2014/main" id="{BEEE3ACD-F988-8682-3802-C08F8817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8" y="274638"/>
            <a:ext cx="6660802" cy="328612"/>
          </a:xfrm>
        </p:spPr>
        <p:txBody>
          <a:bodyPr/>
          <a:lstStyle/>
          <a:p>
            <a:r>
              <a:rPr lang="en-US" altLang="ko-KR" dirty="0"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ea typeface="맑은 고딕" panose="020B0503020000020004" pitchFamily="50" charset="-127"/>
              </a:rPr>
              <a:t>주요 개발 진척 사항 </a:t>
            </a:r>
            <a:r>
              <a:rPr lang="en-US" altLang="ko-KR" dirty="0"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ea typeface="맑은 고딕" panose="020B0503020000020004" pitchFamily="50" charset="-127"/>
              </a:rPr>
              <a:t>정보교류시스템 개발</a:t>
            </a:r>
            <a:r>
              <a:rPr lang="en-US" altLang="ko-KR" dirty="0">
                <a:ea typeface="맑은 고딕" panose="020B0503020000020004" pitchFamily="50" charset="-127"/>
              </a:rPr>
              <a:t>)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graphicFrame>
        <p:nvGraphicFramePr>
          <p:cNvPr id="7" name="Group 86">
            <a:extLst>
              <a:ext uri="{FF2B5EF4-FFF2-40B4-BE49-F238E27FC236}">
                <a16:creationId xmlns:a16="http://schemas.microsoft.com/office/drawing/2014/main" id="{D98DEC6E-5CFB-BF55-0D11-C00A15805612}"/>
              </a:ext>
            </a:extLst>
          </p:cNvPr>
          <p:cNvGraphicFramePr>
            <a:graphicFrameLocks noGrp="1"/>
          </p:cNvGraphicFramePr>
          <p:nvPr/>
        </p:nvGraphicFramePr>
        <p:xfrm>
          <a:off x="341313" y="5229199"/>
          <a:ext cx="9158287" cy="1200175"/>
        </p:xfrm>
        <a:graphic>
          <a:graphicData uri="http://schemas.openxmlformats.org/drawingml/2006/table">
            <a:tbl>
              <a:tblPr/>
              <a:tblGrid>
                <a:gridCol w="183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0175"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비고</a:t>
                      </a:r>
                    </a:p>
                  </a:txBody>
                  <a:tcPr marL="72003" marR="72003" marT="72016" marB="3600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1" indent="0" algn="l" defTabSz="384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1) </a:t>
                      </a:r>
                    </a:p>
                  </a:txBody>
                  <a:tcPr marL="72003" marR="72003" marT="72016" marB="3600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13524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lumMod val="95000"/>
          </a:srgbClr>
        </a:solidFill>
        <a:ln w="12700" algn="ctr">
          <a:solidFill>
            <a:srgbClr val="ffffff">
              <a:lumMod val="50000"/>
            </a:srgbClr>
          </a:solidFill>
          <a:round/>
        </a:ln>
      </a:spPr>
      <a:bodyPr lIns="72000" tIns="72000" rIns="72000" bIns="72000" rtlCol="0" anchor="ctr"/>
      <a:lstStyle>
        <a:defPPr algn="ctr" eaLnBrk="0" hangingPunct="0">
          <a:lnSpc>
            <a:spcPct val="90000"/>
          </a:lnSpc>
          <a:spcBef>
            <a:spcPts val="0"/>
          </a:spcBef>
          <a:buClr>
            <a:srgbClr val="7d0900"/>
          </a:buClr>
          <a:defRPr sz="1600" b="1" dirty="0" smtClean="0">
            <a:ea typeface="가는각진제목체"/>
            <a:cs typeface="Arial"/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>
            <a:latin typeface="Arial"/>
            <a:ea typeface="가는각진제목체"/>
            <a:cs typeface="Arial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Deloitte Touche Tohmatsu Services, Inc.</ep:Company>
  <ep:Words>23</ep:Words>
  <ep:PresentationFormat>A4 용지(210x297mm)</ep:PresentationFormat>
  <ep:Paragraphs>4</ep:Paragraphs>
  <ep:Slides>4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3. 부문별 현황 (정보교류시스템 개발)</vt:lpstr>
      <vt:lpstr>3. 부문별 현황 (정보교류시스템 개발)</vt:lpstr>
      <vt:lpstr>3. 인력 투입 현황 (정보교류시스템 개발)</vt:lpstr>
      <vt:lpstr>3. 주요 개발 진척 사항 (정보교류시스템 개발)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2010-10-04T08:21:15.000</dcterms:created>
  <dc:creator>변성환</dc:creator>
  <cp:lastModifiedBy>rh853</cp:lastModifiedBy>
  <dcterms:modified xsi:type="dcterms:W3CDTF">2025-08-20T09:06:15.159</dcterms:modified>
  <cp:revision>5767</cp:revision>
  <dc:title>주간보고서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