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84000" cy="13716000"/>
  <p:notesSz cx="6858000" cy="9144000"/>
  <p:defaultTextStyle>
    <a:defPPr>
      <a:defRPr lang="ru-RU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0"/>
    <a:srgbClr val="E3E5EC"/>
    <a:srgbClr val="565C66"/>
    <a:srgbClr val="878E99"/>
    <a:srgbClr val="979DA7"/>
    <a:srgbClr val="C1C4D5"/>
    <a:srgbClr val="48A2A0"/>
    <a:srgbClr val="285B5A"/>
    <a:srgbClr val="CFF09E"/>
    <a:srgbClr val="79B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88291" autoAdjust="0"/>
  </p:normalViewPr>
  <p:slideViewPr>
    <p:cSldViewPr>
      <p:cViewPr varScale="1">
        <p:scale>
          <a:sx n="49" d="100"/>
          <a:sy n="49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08F282-AFEF-4C8C-95FB-FA3AF14D2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1880-8DB6-4584-8263-ABED7F354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6B9E5F0D-2ED2-4FE8-8BFF-84A036F32EC1}" type="datetimeFigureOut">
              <a:rPr lang="en-US" altLang="ru-RU"/>
              <a:pPr/>
              <a:t>12/24/2019</a:t>
            </a:fld>
            <a:endParaRPr lang="en-US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EC54-C569-498D-88C5-E829232A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F883B-18E7-4947-9E6C-DC9552A5B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260A46B-584F-44D1-8282-2870703EF70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82391D8-C908-4FB6-A87B-1A5A1C746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1E3E72C-BBBE-444D-AD38-97563E9F4F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rankings.com/resources/lolcolor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rankings.com/resources/lolcolor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https://www.webdesignrankings.com/resources/lolcolors/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7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https://www.webdesignrankings.com/resources/lolcolors/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0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CD6BC-B38A-4DC1-B4E0-33E08A884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10507-3A96-4DDC-BC95-92F4A05D2C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28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E814E-FD05-4450-B7AB-C2545C0ED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20C9D-9BE6-4EA1-8087-0F91FDE8BB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1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3450" y="355600"/>
            <a:ext cx="5251450" cy="1209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9100" y="355600"/>
            <a:ext cx="15601950" cy="1209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60CA3-B4ED-4233-990E-A17DD0383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FFFC-F2EA-48D2-87D6-69FE209FE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45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352D7-074F-4716-BDD9-9C482785F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919D8-3654-4351-8F3B-F565E3598A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711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AC0AB-2206-4187-8D83-D3C6EA4B5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42458-36F6-442D-9AF7-2A3AF9C4F8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45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100" y="3149600"/>
            <a:ext cx="10426700" cy="929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149600"/>
            <a:ext cx="10426700" cy="929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B9E343-0906-4896-AAC5-413F5E44B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FA7C-08C9-41CA-A9C7-9A9F8C1BD4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14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C92EA3-5DD9-4D6E-8158-895895E28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C13B-93A8-4A98-B045-8AA10A5CB3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71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ADF94-4902-4B73-9540-1D9CEE76F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88DC5-B096-48AD-8060-014E9ACEAB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543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9DB5724-AB6F-45C6-BEB3-765DD99EE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8693B-9DE9-4755-9BC5-0FAC9DE939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824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26C78A-68EC-4A24-90E4-EA4C237CC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E3F2D-62F7-42BB-A32E-9C28406AFE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98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4E268F-6662-4A62-9568-096FBADD3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B62A3-96E9-4449-B6CB-4E1D19C678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22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92EAB88-8280-469F-90E5-344C69589F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5774569-EA6D-4AE6-932D-BE1C2E5771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Helvetica Neue" charset="0"/>
              </a:rPr>
              <a:t>Second level</a:t>
            </a:r>
          </a:p>
          <a:p>
            <a:pPr lvl="2"/>
            <a:r>
              <a:rPr lang="x-none" altLang="x-none">
                <a:sym typeface="Helvetica Neue" charset="0"/>
              </a:rPr>
              <a:t>Third level</a:t>
            </a:r>
          </a:p>
          <a:p>
            <a:pPr lvl="3"/>
            <a:r>
              <a:rPr lang="x-none" altLang="x-none">
                <a:sym typeface="Helvetica Neue" charset="0"/>
              </a:rPr>
              <a:t>Fourth level</a:t>
            </a:r>
          </a:p>
          <a:p>
            <a:pPr lvl="4"/>
            <a:r>
              <a:rPr lang="x-none" altLang="x-none">
                <a:sym typeface="Helvetica Neue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43D5E2-C9EF-440E-BA83-3B8C932F73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24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F779AA72-A91A-4598-BF2A-0B650BF1293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88">
            <a:extLst>
              <a:ext uri="{FF2B5EF4-FFF2-40B4-BE49-F238E27FC236}">
                <a16:creationId xmlns:a16="http://schemas.microsoft.com/office/drawing/2014/main" id="{BE6828CF-92F4-4776-AD65-F7A1562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54" y="9090248"/>
            <a:ext cx="541975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4" name="Скругленный прямоугольник 88">
            <a:extLst>
              <a:ext uri="{FF2B5EF4-FFF2-40B4-BE49-F238E27FC236}">
                <a16:creationId xmlns:a16="http://schemas.microsoft.com/office/drawing/2014/main" id="{2F89B69B-2ED4-4F0C-ACC9-CB22C744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36" y="7218040"/>
            <a:ext cx="6215454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3" name="Скругленный прямоугольник 88">
            <a:extLst>
              <a:ext uri="{FF2B5EF4-FFF2-40B4-BE49-F238E27FC236}">
                <a16:creationId xmlns:a16="http://schemas.microsoft.com/office/drawing/2014/main" id="{35757162-04F3-42C3-9130-CCF4C00E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786" y="4239102"/>
            <a:ext cx="4563469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15399" name="Скругленный прямоугольник 88">
            <a:extLst>
              <a:ext uri="{FF2B5EF4-FFF2-40B4-BE49-F238E27FC236}">
                <a16:creationId xmlns:a16="http://schemas.microsoft.com/office/drawing/2014/main" id="{ACF0A613-272A-4E1B-A01F-0471DACE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164" y="2336824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6" name="Скругленный прямоугольник 88">
            <a:extLst>
              <a:ext uri="{FF2B5EF4-FFF2-40B4-BE49-F238E27FC236}">
                <a16:creationId xmlns:a16="http://schemas.microsoft.com/office/drawing/2014/main" id="{2A5E5E88-28BC-4F77-BB6C-AC51421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309" y="4193848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7" name="Скругленный прямоугольник 88">
            <a:extLst>
              <a:ext uri="{FF2B5EF4-FFF2-40B4-BE49-F238E27FC236}">
                <a16:creationId xmlns:a16="http://schemas.microsoft.com/office/drawing/2014/main" id="{335D7064-D25D-4086-A831-54E9A6FB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719828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8" name="Скругленный прямоугольник 88">
            <a:extLst>
              <a:ext uri="{FF2B5EF4-FFF2-40B4-BE49-F238E27FC236}">
                <a16:creationId xmlns:a16="http://schemas.microsoft.com/office/drawing/2014/main" id="{07C080BF-AF22-40D8-B8A2-CDFEDE8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916225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416" name="Полилиния 52">
            <a:extLst>
              <a:ext uri="{FF2B5EF4-FFF2-40B4-BE49-F238E27FC236}">
                <a16:creationId xmlns:a16="http://schemas.microsoft.com/office/drawing/2014/main" id="{9C7C32A9-756F-46C2-92FC-7B19006C8A6C}"/>
              </a:ext>
            </a:extLst>
          </p:cNvPr>
          <p:cNvSpPr>
            <a:spLocks/>
          </p:cNvSpPr>
          <p:nvPr/>
        </p:nvSpPr>
        <p:spPr bwMode="auto">
          <a:xfrm>
            <a:off x="2579888" y="3587118"/>
            <a:ext cx="5521325" cy="5521325"/>
          </a:xfrm>
          <a:custGeom>
            <a:avLst/>
            <a:gdLst>
              <a:gd name="T0" fmla="*/ 2544143 w 7668212"/>
              <a:gd name="T1" fmla="*/ 129020 h 7668212"/>
              <a:gd name="T2" fmla="*/ 129020 w 7668212"/>
              <a:gd name="T3" fmla="*/ 2544143 h 7668212"/>
              <a:gd name="T4" fmla="*/ 2544143 w 7668212"/>
              <a:gd name="T5" fmla="*/ 4959266 h 7668212"/>
              <a:gd name="T6" fmla="*/ 4959266 w 7668212"/>
              <a:gd name="T7" fmla="*/ 2544143 h 7668212"/>
              <a:gd name="T8" fmla="*/ 2544143 w 7668212"/>
              <a:gd name="T9" fmla="*/ 129020 h 7668212"/>
              <a:gd name="T10" fmla="*/ 2544143 w 7668212"/>
              <a:gd name="T11" fmla="*/ 0 h 7668212"/>
              <a:gd name="T12" fmla="*/ 5088285 w 7668212"/>
              <a:gd name="T13" fmla="*/ 2544143 h 7668212"/>
              <a:gd name="T14" fmla="*/ 2544143 w 7668212"/>
              <a:gd name="T15" fmla="*/ 5088285 h 7668212"/>
              <a:gd name="T16" fmla="*/ 0 w 7668212"/>
              <a:gd name="T17" fmla="*/ 2544143 h 7668212"/>
              <a:gd name="T18" fmla="*/ 2544143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solidFill>
            <a:srgbClr val="C1C4D5">
              <a:alpha val="44706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15419" name="Полилиния 44">
            <a:extLst>
              <a:ext uri="{FF2B5EF4-FFF2-40B4-BE49-F238E27FC236}">
                <a16:creationId xmlns:a16="http://schemas.microsoft.com/office/drawing/2014/main" id="{DE442F5A-A98C-4A2B-8794-AF882DF79D50}"/>
              </a:ext>
            </a:extLst>
          </p:cNvPr>
          <p:cNvSpPr>
            <a:spLocks noChangeAspect="1"/>
          </p:cNvSpPr>
          <p:nvPr/>
        </p:nvSpPr>
        <p:spPr bwMode="auto">
          <a:xfrm>
            <a:off x="3143777" y="4137568"/>
            <a:ext cx="4393546" cy="4393546"/>
          </a:xfrm>
          <a:custGeom>
            <a:avLst/>
            <a:gdLst>
              <a:gd name="T0" fmla="*/ 3834106 w 7668212"/>
              <a:gd name="T1" fmla="*/ 194436 h 7668212"/>
              <a:gd name="T2" fmla="*/ 194436 w 7668212"/>
              <a:gd name="T3" fmla="*/ 3834106 h 7668212"/>
              <a:gd name="T4" fmla="*/ 3834106 w 7668212"/>
              <a:gd name="T5" fmla="*/ 7473776 h 7668212"/>
              <a:gd name="T6" fmla="*/ 7473776 w 7668212"/>
              <a:gd name="T7" fmla="*/ 3834106 h 7668212"/>
              <a:gd name="T8" fmla="*/ 3834106 w 7668212"/>
              <a:gd name="T9" fmla="*/ 194436 h 7668212"/>
              <a:gd name="T10" fmla="*/ 3834106 w 7668212"/>
              <a:gd name="T11" fmla="*/ 0 h 7668212"/>
              <a:gd name="T12" fmla="*/ 7668212 w 7668212"/>
              <a:gd name="T13" fmla="*/ 3834106 h 7668212"/>
              <a:gd name="T14" fmla="*/ 3834106 w 7668212"/>
              <a:gd name="T15" fmla="*/ 7668212 h 7668212"/>
              <a:gd name="T16" fmla="*/ 0 w 7668212"/>
              <a:gd name="T17" fmla="*/ 3834106 h 7668212"/>
              <a:gd name="T18" fmla="*/ 3834106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gradFill rotWithShape="1">
            <a:gsLst>
              <a:gs pos="100000">
                <a:srgbClr val="48A2A0"/>
              </a:gs>
              <a:gs pos="100000">
                <a:srgbClr val="CFF09E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46" name="Text Box 27">
            <a:extLst>
              <a:ext uri="{FF2B5EF4-FFF2-40B4-BE49-F238E27FC236}">
                <a16:creationId xmlns:a16="http://schemas.microsoft.com/office/drawing/2014/main" id="{8185ECF1-C560-4752-8679-F253F833251C}"/>
              </a:ext>
            </a:extLst>
          </p:cNvPr>
          <p:cNvSpPr txBox="1">
            <a:spLocks/>
          </p:cNvSpPr>
          <p:nvPr/>
        </p:nvSpPr>
        <p:spPr bwMode="auto">
          <a:xfrm>
            <a:off x="3802263" y="5708387"/>
            <a:ext cx="3076575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5400" b="0" dirty="0">
                <a:solidFill>
                  <a:srgbClr val="555B6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완전 탐색</a:t>
            </a:r>
            <a:endParaRPr lang="en-US" altLang="x-none" sz="5400" b="0" dirty="0">
              <a:solidFill>
                <a:srgbClr val="555B6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  <p:sp>
        <p:nvSpPr>
          <p:cNvPr id="15418" name="Овал 7">
            <a:extLst>
              <a:ext uri="{FF2B5EF4-FFF2-40B4-BE49-F238E27FC236}">
                <a16:creationId xmlns:a16="http://schemas.microsoft.com/office/drawing/2014/main" id="{A3C7012D-CD3D-4094-9A91-9E3B327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19" y="3732649"/>
            <a:ext cx="5230263" cy="5230263"/>
          </a:xfrm>
          <a:prstGeom prst="ellipse">
            <a:avLst/>
          </a:prstGeom>
          <a:noFill/>
          <a:ln w="19050">
            <a:solidFill>
              <a:srgbClr val="7D899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15367" name="Овал 8">
            <a:extLst>
              <a:ext uri="{FF2B5EF4-FFF2-40B4-BE49-F238E27FC236}">
                <a16:creationId xmlns:a16="http://schemas.microsoft.com/office/drawing/2014/main" id="{D912C64B-FC6F-41B1-966B-6FB1DAAB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7" y="391358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48780D62-632D-4E72-9C74-700DED35B07A}"/>
              </a:ext>
            </a:extLst>
          </p:cNvPr>
          <p:cNvSpPr>
            <a:spLocks/>
          </p:cNvSpPr>
          <p:nvPr/>
        </p:nvSpPr>
        <p:spPr bwMode="auto">
          <a:xfrm>
            <a:off x="6597650" y="2778523"/>
            <a:ext cx="3010971" cy="1181100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5401" name="Прямоугольник 91">
            <a:extLst>
              <a:ext uri="{FF2B5EF4-FFF2-40B4-BE49-F238E27FC236}">
                <a16:creationId xmlns:a16="http://schemas.microsoft.com/office/drawing/2014/main" id="{96E32FF5-C4FF-4531-8150-328030A9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98" y="2472663"/>
            <a:ext cx="294664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Brute-Force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18" name="Полилиния 12">
            <a:extLst>
              <a:ext uri="{FF2B5EF4-FFF2-40B4-BE49-F238E27FC236}">
                <a16:creationId xmlns:a16="http://schemas.microsoft.com/office/drawing/2014/main" id="{8B35CCA6-4474-4A31-BD42-D5F29FDD77E7}"/>
              </a:ext>
            </a:extLst>
          </p:cNvPr>
          <p:cNvSpPr>
            <a:spLocks/>
          </p:cNvSpPr>
          <p:nvPr/>
        </p:nvSpPr>
        <p:spPr bwMode="auto">
          <a:xfrm>
            <a:off x="7816431" y="4659710"/>
            <a:ext cx="1792190" cy="553919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1" name="Прямоугольник 91">
            <a:extLst>
              <a:ext uri="{FF2B5EF4-FFF2-40B4-BE49-F238E27FC236}">
                <a16:creationId xmlns:a16="http://schemas.microsoft.com/office/drawing/2014/main" id="{96D7A317-D07D-407D-83CD-0D2D9A67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564" y="4380692"/>
            <a:ext cx="3244799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Backtracking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23" name="Полилиния 70">
            <a:extLst>
              <a:ext uri="{FF2B5EF4-FFF2-40B4-BE49-F238E27FC236}">
                <a16:creationId xmlns:a16="http://schemas.microsoft.com/office/drawing/2014/main" id="{F819D0AB-2F14-4A1B-877A-7F3999F2A4AF}"/>
              </a:ext>
            </a:extLst>
          </p:cNvPr>
          <p:cNvSpPr>
            <a:spLocks/>
          </p:cNvSpPr>
          <p:nvPr/>
        </p:nvSpPr>
        <p:spPr bwMode="auto">
          <a:xfrm flipV="1">
            <a:off x="7117269" y="8327912"/>
            <a:ext cx="2775924" cy="1181100"/>
          </a:xfrm>
          <a:custGeom>
            <a:avLst/>
            <a:gdLst>
              <a:gd name="T0" fmla="*/ 0 w 2117558"/>
              <a:gd name="T1" fmla="*/ 1181100 h 1179094"/>
              <a:gd name="T2" fmla="*/ 986667 w 2117558"/>
              <a:gd name="T3" fmla="*/ 19283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24" name="Овал 8">
            <a:extLst>
              <a:ext uri="{FF2B5EF4-FFF2-40B4-BE49-F238E27FC236}">
                <a16:creationId xmlns:a16="http://schemas.microsoft.com/office/drawing/2014/main" id="{BD6E5B09-1552-4781-8999-40D7A14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718" y="5148660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5" name="Овал 8">
            <a:extLst>
              <a:ext uri="{FF2B5EF4-FFF2-40B4-BE49-F238E27FC236}">
                <a16:creationId xmlns:a16="http://schemas.microsoft.com/office/drawing/2014/main" id="{BFADECFF-96FA-453A-AEB7-98641715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90" y="8227919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7" name="Полилиния 12">
            <a:extLst>
              <a:ext uri="{FF2B5EF4-FFF2-40B4-BE49-F238E27FC236}">
                <a16:creationId xmlns:a16="http://schemas.microsoft.com/office/drawing/2014/main" id="{B651AA8E-32F6-4ABD-8788-B9AE14189936}"/>
              </a:ext>
            </a:extLst>
          </p:cNvPr>
          <p:cNvSpPr>
            <a:spLocks/>
          </p:cNvSpPr>
          <p:nvPr/>
        </p:nvSpPr>
        <p:spPr bwMode="auto">
          <a:xfrm rot="12565294">
            <a:off x="7796508" y="7194677"/>
            <a:ext cx="1983553" cy="606438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8" name="Овал 8">
            <a:extLst>
              <a:ext uri="{FF2B5EF4-FFF2-40B4-BE49-F238E27FC236}">
                <a16:creationId xmlns:a16="http://schemas.microsoft.com/office/drawing/2014/main" id="{AB1B3154-65C9-4AD0-90EF-CE756A27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718" y="7146032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0" name="Прямоугольник 91">
            <a:extLst>
              <a:ext uri="{FF2B5EF4-FFF2-40B4-BE49-F238E27FC236}">
                <a16:creationId xmlns:a16="http://schemas.microsoft.com/office/drawing/2014/main" id="{12ED9E80-25D2-435E-ACF4-08FF6A28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76" y="7332930"/>
            <a:ext cx="548740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Optimization Problems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2" name="Прямоугольник 91">
            <a:extLst>
              <a:ext uri="{FF2B5EF4-FFF2-40B4-BE49-F238E27FC236}">
                <a16:creationId xmlns:a16="http://schemas.microsoft.com/office/drawing/2014/main" id="{4DD04DAA-56D7-403D-B7D5-B280E6C8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571" y="9174450"/>
            <a:ext cx="4273926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Divide &amp; Conquer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91">
            <a:extLst>
              <a:ext uri="{FF2B5EF4-FFF2-40B4-BE49-F238E27FC236}">
                <a16:creationId xmlns:a16="http://schemas.microsoft.com/office/drawing/2014/main" id="{385BD222-BFEE-461D-8183-6A308903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456" y="4308684"/>
            <a:ext cx="2486578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N-Queens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91">
            <a:extLst>
              <a:ext uri="{FF2B5EF4-FFF2-40B4-BE49-F238E27FC236}">
                <a16:creationId xmlns:a16="http://schemas.microsoft.com/office/drawing/2014/main" id="{B54966B4-5EEA-4F53-A182-F0ADEF82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962" y="7362056"/>
            <a:ext cx="113364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TSP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91">
            <a:extLst>
              <a:ext uri="{FF2B5EF4-FFF2-40B4-BE49-F238E27FC236}">
                <a16:creationId xmlns:a16="http://schemas.microsoft.com/office/drawing/2014/main" id="{6F7CBA7E-02B5-481C-B296-3209FE49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187" y="9306272"/>
            <a:ext cx="346120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Binary Search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6C9E93-14F6-40BE-A682-51C69773A005}"/>
              </a:ext>
            </a:extLst>
          </p:cNvPr>
          <p:cNvCxnSpPr>
            <a:stCxn id="133" idx="3"/>
          </p:cNvCxnSpPr>
          <p:nvPr/>
        </p:nvCxnSpPr>
        <p:spPr bwMode="auto">
          <a:xfrm>
            <a:off x="14159255" y="4717031"/>
            <a:ext cx="1155054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CE979E5-143B-4705-9E04-05D77D14C905}"/>
              </a:ext>
            </a:extLst>
          </p:cNvPr>
          <p:cNvCxnSpPr/>
          <p:nvPr/>
        </p:nvCxnSpPr>
        <p:spPr bwMode="auto">
          <a:xfrm>
            <a:off x="16080247" y="7713450"/>
            <a:ext cx="1574354" cy="864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EA499EB-1E4C-47C4-9A9D-9C4D8666596A}"/>
              </a:ext>
            </a:extLst>
          </p:cNvPr>
          <p:cNvCxnSpPr/>
          <p:nvPr/>
        </p:nvCxnSpPr>
        <p:spPr bwMode="auto">
          <a:xfrm>
            <a:off x="15288344" y="9594304"/>
            <a:ext cx="236625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BC07EBC-7AA0-470C-A575-ECC0593D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04903" y="1621864"/>
            <a:ext cx="5467166" cy="7528936"/>
          </a:xfrm>
          <a:prstGeom prst="rect">
            <a:avLst/>
          </a:prstGeom>
        </p:spPr>
      </p:pic>
      <p:sp>
        <p:nvSpPr>
          <p:cNvPr id="152" name="Text Box 27">
            <a:extLst>
              <a:ext uri="{FF2B5EF4-FFF2-40B4-BE49-F238E27FC236}">
                <a16:creationId xmlns:a16="http://schemas.microsoft.com/office/drawing/2014/main" id="{6321CE97-F645-4310-A749-82EBDBF7BC22}"/>
              </a:ext>
            </a:extLst>
          </p:cNvPr>
          <p:cNvSpPr txBox="1">
            <a:spLocks/>
          </p:cNvSpPr>
          <p:nvPr/>
        </p:nvSpPr>
        <p:spPr bwMode="auto">
          <a:xfrm>
            <a:off x="3111926" y="6620231"/>
            <a:ext cx="44572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ko-KR" sz="3200" b="0" dirty="0">
                <a:solidFill>
                  <a:srgbClr val="565C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Exhaustive Search</a:t>
            </a:r>
            <a:endParaRPr lang="en-US" altLang="x-none" sz="3200" b="0" dirty="0">
              <a:solidFill>
                <a:srgbClr val="565C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10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1D4B621-E468-4FFD-B5B0-CC051E638BB8}"/>
              </a:ext>
            </a:extLst>
          </p:cNvPr>
          <p:cNvSpPr>
            <a:spLocks noChangeAspect="1"/>
          </p:cNvSpPr>
          <p:nvPr/>
        </p:nvSpPr>
        <p:spPr bwMode="auto">
          <a:xfrm>
            <a:off x="2910881" y="3905672"/>
            <a:ext cx="4816623" cy="4816623"/>
          </a:xfrm>
          <a:prstGeom prst="ellipse">
            <a:avLst/>
          </a:prstGeom>
          <a:solidFill>
            <a:srgbClr val="E3E5EC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C57EF1-DF4D-4E34-B4C7-722E9B2F779C}"/>
              </a:ext>
            </a:extLst>
          </p:cNvPr>
          <p:cNvSpPr/>
          <p:nvPr/>
        </p:nvSpPr>
        <p:spPr bwMode="auto">
          <a:xfrm>
            <a:off x="3270528" y="4291555"/>
            <a:ext cx="4177890" cy="412628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5" name="Скругленный прямоугольник 88">
            <a:extLst>
              <a:ext uri="{FF2B5EF4-FFF2-40B4-BE49-F238E27FC236}">
                <a16:creationId xmlns:a16="http://schemas.microsoft.com/office/drawing/2014/main" id="{BE6828CF-92F4-4776-AD65-F7A1562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54" y="9090248"/>
            <a:ext cx="541975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4" name="Скругленный прямоугольник 88">
            <a:extLst>
              <a:ext uri="{FF2B5EF4-FFF2-40B4-BE49-F238E27FC236}">
                <a16:creationId xmlns:a16="http://schemas.microsoft.com/office/drawing/2014/main" id="{2F89B69B-2ED4-4F0C-ACC9-CB22C744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36" y="7218040"/>
            <a:ext cx="6215454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3" name="Скругленный прямоугольник 88">
            <a:extLst>
              <a:ext uri="{FF2B5EF4-FFF2-40B4-BE49-F238E27FC236}">
                <a16:creationId xmlns:a16="http://schemas.microsoft.com/office/drawing/2014/main" id="{35757162-04F3-42C3-9130-CCF4C00E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786" y="4239102"/>
            <a:ext cx="4563469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399" name="Скругленный прямоугольник 88">
            <a:extLst>
              <a:ext uri="{FF2B5EF4-FFF2-40B4-BE49-F238E27FC236}">
                <a16:creationId xmlns:a16="http://schemas.microsoft.com/office/drawing/2014/main" id="{ACF0A613-272A-4E1B-A01F-0471DACE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164" y="2336824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6" name="Скругленный прямоугольник 88">
            <a:extLst>
              <a:ext uri="{FF2B5EF4-FFF2-40B4-BE49-F238E27FC236}">
                <a16:creationId xmlns:a16="http://schemas.microsoft.com/office/drawing/2014/main" id="{2A5E5E88-28BC-4F77-BB6C-AC51421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309" y="4193848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7" name="Скругленный прямоугольник 88">
            <a:extLst>
              <a:ext uri="{FF2B5EF4-FFF2-40B4-BE49-F238E27FC236}">
                <a16:creationId xmlns:a16="http://schemas.microsoft.com/office/drawing/2014/main" id="{335D7064-D25D-4086-A831-54E9A6FB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719828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8" name="Скругленный прямоугольник 88">
            <a:extLst>
              <a:ext uri="{FF2B5EF4-FFF2-40B4-BE49-F238E27FC236}">
                <a16:creationId xmlns:a16="http://schemas.microsoft.com/office/drawing/2014/main" id="{07C080BF-AF22-40D8-B8A2-CDFEDE8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916225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419" name="Полилиния 44">
            <a:extLst>
              <a:ext uri="{FF2B5EF4-FFF2-40B4-BE49-F238E27FC236}">
                <a16:creationId xmlns:a16="http://schemas.microsoft.com/office/drawing/2014/main" id="{DE442F5A-A98C-4A2B-8794-AF882DF79D50}"/>
              </a:ext>
            </a:extLst>
          </p:cNvPr>
          <p:cNvSpPr>
            <a:spLocks noChangeAspect="1"/>
          </p:cNvSpPr>
          <p:nvPr/>
        </p:nvSpPr>
        <p:spPr bwMode="auto">
          <a:xfrm>
            <a:off x="3143777" y="4137568"/>
            <a:ext cx="4393546" cy="4393546"/>
          </a:xfrm>
          <a:custGeom>
            <a:avLst/>
            <a:gdLst>
              <a:gd name="T0" fmla="*/ 3834106 w 7668212"/>
              <a:gd name="T1" fmla="*/ 194436 h 7668212"/>
              <a:gd name="T2" fmla="*/ 194436 w 7668212"/>
              <a:gd name="T3" fmla="*/ 3834106 h 7668212"/>
              <a:gd name="T4" fmla="*/ 3834106 w 7668212"/>
              <a:gd name="T5" fmla="*/ 7473776 h 7668212"/>
              <a:gd name="T6" fmla="*/ 7473776 w 7668212"/>
              <a:gd name="T7" fmla="*/ 3834106 h 7668212"/>
              <a:gd name="T8" fmla="*/ 3834106 w 7668212"/>
              <a:gd name="T9" fmla="*/ 194436 h 7668212"/>
              <a:gd name="T10" fmla="*/ 3834106 w 7668212"/>
              <a:gd name="T11" fmla="*/ 0 h 7668212"/>
              <a:gd name="T12" fmla="*/ 7668212 w 7668212"/>
              <a:gd name="T13" fmla="*/ 3834106 h 7668212"/>
              <a:gd name="T14" fmla="*/ 3834106 w 7668212"/>
              <a:gd name="T15" fmla="*/ 7668212 h 7668212"/>
              <a:gd name="T16" fmla="*/ 0 w 7668212"/>
              <a:gd name="T17" fmla="*/ 3834106 h 7668212"/>
              <a:gd name="T18" fmla="*/ 3834106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gradFill rotWithShape="1">
            <a:gsLst>
              <a:gs pos="100000">
                <a:srgbClr val="48A2A0"/>
              </a:gs>
              <a:gs pos="100000">
                <a:srgbClr val="CFF09E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15367" name="Овал 8">
            <a:extLst>
              <a:ext uri="{FF2B5EF4-FFF2-40B4-BE49-F238E27FC236}">
                <a16:creationId xmlns:a16="http://schemas.microsoft.com/office/drawing/2014/main" id="{D912C64B-FC6F-41B1-966B-6FB1DAAB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44" y="4058273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48780D62-632D-4E72-9C74-700DED35B07A}"/>
              </a:ext>
            </a:extLst>
          </p:cNvPr>
          <p:cNvSpPr>
            <a:spLocks/>
          </p:cNvSpPr>
          <p:nvPr/>
        </p:nvSpPr>
        <p:spPr bwMode="auto">
          <a:xfrm>
            <a:off x="6431360" y="2778522"/>
            <a:ext cx="3177262" cy="130789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5401" name="Прямоугольник 91">
            <a:extLst>
              <a:ext uri="{FF2B5EF4-FFF2-40B4-BE49-F238E27FC236}">
                <a16:creationId xmlns:a16="http://schemas.microsoft.com/office/drawing/2014/main" id="{96E32FF5-C4FF-4531-8150-328030A9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98" y="2472663"/>
            <a:ext cx="294664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Brute-Force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18" name="Полилиния 12">
            <a:extLst>
              <a:ext uri="{FF2B5EF4-FFF2-40B4-BE49-F238E27FC236}">
                <a16:creationId xmlns:a16="http://schemas.microsoft.com/office/drawing/2014/main" id="{8B35CCA6-4474-4A31-BD42-D5F29FDD77E7}"/>
              </a:ext>
            </a:extLst>
          </p:cNvPr>
          <p:cNvSpPr>
            <a:spLocks/>
          </p:cNvSpPr>
          <p:nvPr/>
        </p:nvSpPr>
        <p:spPr bwMode="auto">
          <a:xfrm>
            <a:off x="7582986" y="4659710"/>
            <a:ext cx="2025635" cy="635243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1" name="Прямоугольник 91">
            <a:extLst>
              <a:ext uri="{FF2B5EF4-FFF2-40B4-BE49-F238E27FC236}">
                <a16:creationId xmlns:a16="http://schemas.microsoft.com/office/drawing/2014/main" id="{96D7A317-D07D-407D-83CD-0D2D9A67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564" y="4380692"/>
            <a:ext cx="3244799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Backtracking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23" name="Полилиния 70">
            <a:extLst>
              <a:ext uri="{FF2B5EF4-FFF2-40B4-BE49-F238E27FC236}">
                <a16:creationId xmlns:a16="http://schemas.microsoft.com/office/drawing/2014/main" id="{F819D0AB-2F14-4A1B-877A-7F3999F2A4AF}"/>
              </a:ext>
            </a:extLst>
          </p:cNvPr>
          <p:cNvSpPr>
            <a:spLocks/>
          </p:cNvSpPr>
          <p:nvPr/>
        </p:nvSpPr>
        <p:spPr bwMode="auto">
          <a:xfrm flipV="1">
            <a:off x="6878838" y="8203132"/>
            <a:ext cx="3014355" cy="1305880"/>
          </a:xfrm>
          <a:custGeom>
            <a:avLst/>
            <a:gdLst>
              <a:gd name="T0" fmla="*/ 0 w 2117558"/>
              <a:gd name="T1" fmla="*/ 1181100 h 1179094"/>
              <a:gd name="T2" fmla="*/ 986667 w 2117558"/>
              <a:gd name="T3" fmla="*/ 19283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24" name="Овал 8">
            <a:extLst>
              <a:ext uri="{FF2B5EF4-FFF2-40B4-BE49-F238E27FC236}">
                <a16:creationId xmlns:a16="http://schemas.microsoft.com/office/drawing/2014/main" id="{BD6E5B09-1552-4781-8999-40D7A14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919" y="5241626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5" name="Овал 8">
            <a:extLst>
              <a:ext uri="{FF2B5EF4-FFF2-40B4-BE49-F238E27FC236}">
                <a16:creationId xmlns:a16="http://schemas.microsoft.com/office/drawing/2014/main" id="{BFADECFF-96FA-453A-AEB7-98641715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25" y="807388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7" name="Полилиния 12">
            <a:extLst>
              <a:ext uri="{FF2B5EF4-FFF2-40B4-BE49-F238E27FC236}">
                <a16:creationId xmlns:a16="http://schemas.microsoft.com/office/drawing/2014/main" id="{B651AA8E-32F6-4ABD-8788-B9AE14189936}"/>
              </a:ext>
            </a:extLst>
          </p:cNvPr>
          <p:cNvSpPr>
            <a:spLocks/>
          </p:cNvSpPr>
          <p:nvPr/>
        </p:nvSpPr>
        <p:spPr bwMode="auto">
          <a:xfrm rot="12565294">
            <a:off x="7635465" y="7152396"/>
            <a:ext cx="2148401" cy="634224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8" name="Овал 8">
            <a:extLst>
              <a:ext uri="{FF2B5EF4-FFF2-40B4-BE49-F238E27FC236}">
                <a16:creationId xmlns:a16="http://schemas.microsoft.com/office/drawing/2014/main" id="{AB1B3154-65C9-4AD0-90EF-CE756A27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42" y="706996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0" name="Прямоугольник 91">
            <a:extLst>
              <a:ext uri="{FF2B5EF4-FFF2-40B4-BE49-F238E27FC236}">
                <a16:creationId xmlns:a16="http://schemas.microsoft.com/office/drawing/2014/main" id="{12ED9E80-25D2-435E-ACF4-08FF6A28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76" y="7332930"/>
            <a:ext cx="548740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Optimization Problems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2" name="Прямоугольник 91">
            <a:extLst>
              <a:ext uri="{FF2B5EF4-FFF2-40B4-BE49-F238E27FC236}">
                <a16:creationId xmlns:a16="http://schemas.microsoft.com/office/drawing/2014/main" id="{4DD04DAA-56D7-403D-B7D5-B280E6C8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571" y="9174450"/>
            <a:ext cx="4273926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Divide &amp; Conquer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91">
            <a:extLst>
              <a:ext uri="{FF2B5EF4-FFF2-40B4-BE49-F238E27FC236}">
                <a16:creationId xmlns:a16="http://schemas.microsoft.com/office/drawing/2014/main" id="{385BD222-BFEE-461D-8183-6A308903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456" y="4308684"/>
            <a:ext cx="2486578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N-Queens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91">
            <a:extLst>
              <a:ext uri="{FF2B5EF4-FFF2-40B4-BE49-F238E27FC236}">
                <a16:creationId xmlns:a16="http://schemas.microsoft.com/office/drawing/2014/main" id="{B54966B4-5EEA-4F53-A182-F0ADEF82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962" y="7362056"/>
            <a:ext cx="113364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TSP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91">
            <a:extLst>
              <a:ext uri="{FF2B5EF4-FFF2-40B4-BE49-F238E27FC236}">
                <a16:creationId xmlns:a16="http://schemas.microsoft.com/office/drawing/2014/main" id="{6F7CBA7E-02B5-481C-B296-3209FE49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187" y="9306272"/>
            <a:ext cx="346120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Binary Search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6C9E93-14F6-40BE-A682-51C69773A005}"/>
              </a:ext>
            </a:extLst>
          </p:cNvPr>
          <p:cNvCxnSpPr>
            <a:stCxn id="133" idx="3"/>
          </p:cNvCxnSpPr>
          <p:nvPr/>
        </p:nvCxnSpPr>
        <p:spPr bwMode="auto">
          <a:xfrm>
            <a:off x="14159255" y="4717031"/>
            <a:ext cx="1155054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CE979E5-143B-4705-9E04-05D77D14C905}"/>
              </a:ext>
            </a:extLst>
          </p:cNvPr>
          <p:cNvCxnSpPr/>
          <p:nvPr/>
        </p:nvCxnSpPr>
        <p:spPr bwMode="auto">
          <a:xfrm>
            <a:off x="16080247" y="7713450"/>
            <a:ext cx="1574354" cy="864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EA499EB-1E4C-47C4-9A9D-9C4D8666596A}"/>
              </a:ext>
            </a:extLst>
          </p:cNvPr>
          <p:cNvCxnSpPr/>
          <p:nvPr/>
        </p:nvCxnSpPr>
        <p:spPr bwMode="auto">
          <a:xfrm>
            <a:off x="15288344" y="9594304"/>
            <a:ext cx="236625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BC07EBC-7AA0-470C-A575-ECC0593D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8339" y="3568462"/>
            <a:ext cx="5467166" cy="7528936"/>
          </a:xfrm>
          <a:prstGeom prst="rect">
            <a:avLst/>
          </a:prstGeom>
        </p:spPr>
      </p:pic>
      <p:sp>
        <p:nvSpPr>
          <p:cNvPr id="46" name="Text Box 27">
            <a:extLst>
              <a:ext uri="{FF2B5EF4-FFF2-40B4-BE49-F238E27FC236}">
                <a16:creationId xmlns:a16="http://schemas.microsoft.com/office/drawing/2014/main" id="{8185ECF1-C560-4752-8679-F253F833251C}"/>
              </a:ext>
            </a:extLst>
          </p:cNvPr>
          <p:cNvSpPr txBox="1">
            <a:spLocks/>
          </p:cNvSpPr>
          <p:nvPr/>
        </p:nvSpPr>
        <p:spPr bwMode="auto">
          <a:xfrm>
            <a:off x="3802263" y="5633864"/>
            <a:ext cx="3076575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5400" b="0" dirty="0">
                <a:solidFill>
                  <a:srgbClr val="555B6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완전 탐색</a:t>
            </a:r>
            <a:endParaRPr lang="en-US" altLang="x-none" sz="5400" b="0" dirty="0">
              <a:solidFill>
                <a:srgbClr val="555B6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  <p:sp>
        <p:nvSpPr>
          <p:cNvPr id="152" name="Text Box 27">
            <a:extLst>
              <a:ext uri="{FF2B5EF4-FFF2-40B4-BE49-F238E27FC236}">
                <a16:creationId xmlns:a16="http://schemas.microsoft.com/office/drawing/2014/main" id="{6321CE97-F645-4310-A749-82EBDBF7BC22}"/>
              </a:ext>
            </a:extLst>
          </p:cNvPr>
          <p:cNvSpPr txBox="1">
            <a:spLocks/>
          </p:cNvSpPr>
          <p:nvPr/>
        </p:nvSpPr>
        <p:spPr bwMode="auto">
          <a:xfrm>
            <a:off x="3111926" y="6545708"/>
            <a:ext cx="44572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ko-KR" sz="3200" b="0" dirty="0">
                <a:solidFill>
                  <a:srgbClr val="565C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Exhaustive Search</a:t>
            </a:r>
            <a:endParaRPr lang="en-US" altLang="x-none" sz="3200" b="0" dirty="0">
              <a:solidFill>
                <a:srgbClr val="565C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086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카오색에 대한 이미지 검색결과">
            <a:extLst>
              <a:ext uri="{FF2B5EF4-FFF2-40B4-BE49-F238E27FC236}">
                <a16:creationId xmlns:a16="http://schemas.microsoft.com/office/drawing/2014/main" id="{2D713EA3-BDB5-4BE3-BF57-4EDB315A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00" y="4913784"/>
            <a:ext cx="11430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2B6C24-1DA6-42BD-AEB4-43146D9F07E2}"/>
              </a:ext>
            </a:extLst>
          </p:cNvPr>
          <p:cNvSpPr/>
          <p:nvPr/>
        </p:nvSpPr>
        <p:spPr bwMode="auto">
          <a:xfrm>
            <a:off x="12336016" y="2825552"/>
            <a:ext cx="2736304" cy="2088232"/>
          </a:xfrm>
          <a:prstGeom prst="rect">
            <a:avLst/>
          </a:prstGeom>
          <a:solidFill>
            <a:srgbClr val="FFE40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0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8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9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3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676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2013</TotalTime>
  <Words>54</Words>
  <Application>Microsoft Office PowerPoint</Application>
  <PresentationFormat>사용자 지정</PresentationFormat>
  <Paragraphs>20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 Neue</vt:lpstr>
      <vt:lpstr>Helvetica Neue Light</vt:lpstr>
      <vt:lpstr>Helvetica Neue Medium</vt:lpstr>
      <vt:lpstr>나눔고딕 ExtraBold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고언약</dc:creator>
  <cp:lastModifiedBy>고 언약</cp:lastModifiedBy>
  <cp:revision>120</cp:revision>
  <dcterms:modified xsi:type="dcterms:W3CDTF">2019-12-24T14:07:45Z</dcterms:modified>
</cp:coreProperties>
</file>