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680" r:id="rId3"/>
    <p:sldId id="573" r:id="rId4"/>
    <p:sldId id="681" r:id="rId5"/>
    <p:sldId id="682" r:id="rId6"/>
    <p:sldId id="690" r:id="rId7"/>
    <p:sldId id="683" r:id="rId8"/>
    <p:sldId id="684" r:id="rId9"/>
    <p:sldId id="685" r:id="rId10"/>
    <p:sldId id="686" r:id="rId11"/>
    <p:sldId id="616" r:id="rId12"/>
    <p:sldId id="687" r:id="rId13"/>
    <p:sldId id="688" r:id="rId14"/>
    <p:sldId id="617" r:id="rId15"/>
    <p:sldId id="68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B92"/>
    <a:srgbClr val="73FDD6"/>
    <a:srgbClr val="B0D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75374"/>
  </p:normalViewPr>
  <p:slideViewPr>
    <p:cSldViewPr snapToGrid="0" snapToObjects="1">
      <p:cViewPr varScale="1">
        <p:scale>
          <a:sx n="95" d="100"/>
          <a:sy n="95" d="100"/>
        </p:scale>
        <p:origin x="196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47F34-AE42-1446-B502-0A4EC7DD8FFD}" type="datetimeFigureOut">
              <a:rPr kumimoji="1" lang="ja-JP" altLang="en-US" smtClean="0"/>
              <a:t>2021/8/4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D22F7-B0A7-4845-AD32-7B5BAE43551C}" type="slidenum">
              <a:rPr kumimoji="1" lang="ja-JP" altLang="en-US" smtClean="0"/>
              <a:t>‹#›</a:t>
            </a:fld>
            <a:endParaRPr kumimoji="1" lang="ja-JP" altLang="en-US"/>
          </a:p>
        </p:txBody>
      </p:sp>
    </p:spTree>
    <p:extLst>
      <p:ext uri="{BB962C8B-B14F-4D97-AF65-F5344CB8AC3E}">
        <p14:creationId xmlns:p14="http://schemas.microsoft.com/office/powerpoint/2010/main" val="253767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はい、それでは動画の方やっていきたいとおもいます。標識再補法と遺伝情報の利活用パート１と題しまして、成長式の推定方法について紹介します。</a:t>
            </a:r>
            <a:endParaRPr kumimoji="1" lang="ja-JP" altLang="en-US" dirty="0"/>
          </a:p>
        </p:txBody>
      </p:sp>
      <p:sp>
        <p:nvSpPr>
          <p:cNvPr id="4" name="スライド番号プレースホルダー 3"/>
          <p:cNvSpPr>
            <a:spLocks noGrp="1"/>
          </p:cNvSpPr>
          <p:nvPr>
            <p:ph type="sldNum" sz="quarter" idx="10"/>
          </p:nvPr>
        </p:nvSpPr>
        <p:spPr/>
        <p:txBody>
          <a:bodyPr/>
          <a:lstStyle/>
          <a:p>
            <a:fld id="{006D22F7-B0A7-4845-AD32-7B5BAE43551C}" type="slidenum">
              <a:rPr kumimoji="1" lang="ja-JP" altLang="en-US" smtClean="0"/>
              <a:t>1</a:t>
            </a:fld>
            <a:endParaRPr kumimoji="1" lang="ja-JP" altLang="en-US"/>
          </a:p>
        </p:txBody>
      </p:sp>
    </p:spTree>
    <p:extLst>
      <p:ext uri="{BB962C8B-B14F-4D97-AF65-F5344CB8AC3E}">
        <p14:creationId xmlns:p14="http://schemas.microsoft.com/office/powerpoint/2010/main" val="376866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ようやく成長式の導出ができました。次に、３つのパラメータを推定することを考えます。＜＞パラメータが推定できれば、成長式に、年齢を代入することで、体長を求めることができますし＜＞、反対に、体重や体長から年齢がわかり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10</a:t>
            </a:fld>
            <a:endParaRPr kumimoji="1" lang="ja-JP" altLang="en-US"/>
          </a:p>
        </p:txBody>
      </p:sp>
    </p:spTree>
    <p:extLst>
      <p:ext uri="{BB962C8B-B14F-4D97-AF65-F5344CB8AC3E}">
        <p14:creationId xmlns:p14="http://schemas.microsoft.com/office/powerpoint/2010/main" val="400361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標識放流によって得られたデータから、成長式のパラメータを推定することを考えます。この図は、放流した個体が、自然死亡するか捕獲されるかを表しています。前提条件として、放流時と捕獲時の年齢＜＞および体長＜＞がわかっているとします。年齢差をデルタ</a:t>
            </a:r>
            <a:r>
              <a:rPr kumimoji="1" lang="en-US" altLang="ja-JP" dirty="0"/>
              <a:t>t</a:t>
            </a:r>
            <a:r>
              <a:rPr kumimoji="1" lang="ja-JP" altLang="en-US"/>
              <a:t>＜＞、体長の差をデルタ</a:t>
            </a:r>
            <a:r>
              <a:rPr kumimoji="1" lang="en-US" altLang="ja-JP" dirty="0"/>
              <a:t>L</a:t>
            </a:r>
            <a:r>
              <a:rPr kumimoji="1" lang="ja-JP" altLang="en-US"/>
              <a:t>＜＞としましょう。放流時に装着する標識は</a:t>
            </a:r>
            <a:r>
              <a:rPr kumimoji="1" lang="en-US" altLang="ja-JP" dirty="0"/>
              <a:t>id</a:t>
            </a:r>
            <a:r>
              <a:rPr kumimoji="1" lang="ja-JP" altLang="en-US"/>
              <a:t>タグを想定し、成長には影響しないとします。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11</a:t>
            </a:fld>
            <a:endParaRPr kumimoji="1" lang="ja-JP" altLang="en-US"/>
          </a:p>
        </p:txBody>
      </p:sp>
    </p:spTree>
    <p:extLst>
      <p:ext uri="{BB962C8B-B14F-4D97-AF65-F5344CB8AC3E}">
        <p14:creationId xmlns:p14="http://schemas.microsoft.com/office/powerpoint/2010/main" val="388410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標識放流から得られた体長データと捕獲時期のデータを利用してパラメータを推定するために、ちょっとした式変形をします。＜＞放流時</a:t>
            </a:r>
            <a:r>
              <a:rPr kumimoji="1" lang="en-US" altLang="ja-JP" dirty="0"/>
              <a:t>t1</a:t>
            </a:r>
            <a:r>
              <a:rPr kumimoji="1" lang="ja-JP" altLang="en-US"/>
              <a:t>の時の体長</a:t>
            </a:r>
            <a:r>
              <a:rPr kumimoji="1" lang="en-US" altLang="ja-JP" dirty="0"/>
              <a:t>L(t1)</a:t>
            </a:r>
            <a:r>
              <a:rPr kumimoji="1" lang="ja-JP" altLang="en-US"/>
              <a:t>はこのように表されます。＜＞また、再捕獲時</a:t>
            </a:r>
            <a:r>
              <a:rPr kumimoji="1" lang="en-US" altLang="ja-JP" dirty="0"/>
              <a:t>t2</a:t>
            </a:r>
            <a:r>
              <a:rPr kumimoji="1" lang="ja-JP" altLang="en-JP"/>
              <a:t>における</a:t>
            </a:r>
            <a:r>
              <a:rPr kumimoji="1" lang="ja-JP" altLang="en-US"/>
              <a:t>体長</a:t>
            </a:r>
            <a:r>
              <a:rPr kumimoji="1" lang="en-US" altLang="ja-JP" dirty="0"/>
              <a:t>L(t2)</a:t>
            </a:r>
            <a:r>
              <a:rPr kumimoji="1" lang="ja-JP" altLang="en-US"/>
              <a:t>は、デルタ</a:t>
            </a:r>
            <a:r>
              <a:rPr kumimoji="1" lang="en-US" altLang="ja-JP" dirty="0"/>
              <a:t>L</a:t>
            </a:r>
            <a:r>
              <a:rPr kumimoji="1" lang="ja-JP" altLang="en-US"/>
              <a:t>とデルタ</a:t>
            </a:r>
            <a:r>
              <a:rPr kumimoji="1" lang="en-US" altLang="ja-JP" dirty="0"/>
              <a:t>t</a:t>
            </a:r>
            <a:r>
              <a:rPr kumimoji="1" lang="ja-JP" altLang="en-US"/>
              <a:t>を使って、このように表されます。これら２式から、＜＞これを消去することで</a:t>
            </a:r>
            <a:r>
              <a:rPr kumimoji="1" lang="en-US" altLang="ja-JP" dirty="0"/>
              <a:t>t0</a:t>
            </a:r>
            <a:r>
              <a:rPr kumimoji="1" lang="ja-JP" altLang="en-US"/>
              <a:t>を消去します。なぜ、</a:t>
            </a:r>
            <a:r>
              <a:rPr kumimoji="1" lang="en-US" altLang="ja-JP" dirty="0"/>
              <a:t>t0</a:t>
            </a:r>
            <a:r>
              <a:rPr kumimoji="1" lang="ja-JP" altLang="en-US"/>
              <a:t>を消去したかというと、</a:t>
            </a:r>
            <a:r>
              <a:rPr kumimoji="1" lang="en-US" altLang="ja-JP" dirty="0"/>
              <a:t>t0</a:t>
            </a:r>
            <a:r>
              <a:rPr kumimoji="1" lang="ja-JP" altLang="en-US"/>
              <a:t>は</a:t>
            </a:r>
            <a:r>
              <a:rPr kumimoji="1" lang="en-US" altLang="ja-JP" dirty="0"/>
              <a:t>0</a:t>
            </a:r>
            <a:r>
              <a:rPr kumimoji="1" lang="ja-JP" altLang="en-US"/>
              <a:t>と置いてもあまり結果に影響しないだろいうということで、デルタ</a:t>
            </a:r>
            <a:r>
              <a:rPr kumimoji="1" lang="en-US" altLang="ja-JP" dirty="0"/>
              <a:t>L</a:t>
            </a:r>
            <a:r>
              <a:rPr kumimoji="1" lang="ja-JP" altLang="en-US"/>
              <a:t>とデルタ</a:t>
            </a:r>
            <a:r>
              <a:rPr kumimoji="1" lang="en-US" altLang="ja-JP" dirty="0"/>
              <a:t>t</a:t>
            </a:r>
            <a:r>
              <a:rPr kumimoji="1" lang="ja-JP" altLang="en-US"/>
              <a:t>から</a:t>
            </a:r>
            <a:r>
              <a:rPr kumimoji="1" lang="en-US" altLang="ja-JP" dirty="0"/>
              <a:t>L</a:t>
            </a:r>
            <a:r>
              <a:rPr kumimoji="1" lang="en-JP" altLang="ja-JP" dirty="0"/>
              <a:t>∞</a:t>
            </a:r>
            <a:r>
              <a:rPr kumimoji="1" lang="ja-JP" altLang="en-US"/>
              <a:t>と</a:t>
            </a:r>
            <a:r>
              <a:rPr kumimoji="1" lang="en-US" altLang="ja-JP" dirty="0"/>
              <a:t>k</a:t>
            </a:r>
            <a:r>
              <a:rPr kumimoji="1" lang="ja-JP" altLang="en-US"/>
              <a:t>だけを推定するようにしているからです。最終的には、このような形の式になります。少し複雑ですが、非線形回帰によって、＜＞パラメータ</a:t>
            </a:r>
            <a:r>
              <a:rPr kumimoji="1" lang="en-US" altLang="ja-JP" dirty="0"/>
              <a:t>L</a:t>
            </a:r>
            <a:r>
              <a:rPr kumimoji="1" lang="en-JP" altLang="ja-JP" dirty="0"/>
              <a:t>∞</a:t>
            </a:r>
            <a:r>
              <a:rPr kumimoji="1" lang="ja-JP" altLang="en-US"/>
              <a:t>と</a:t>
            </a:r>
            <a:r>
              <a:rPr kumimoji="1" lang="en-US" altLang="ja-JP" dirty="0"/>
              <a:t>k</a:t>
            </a:r>
            <a:r>
              <a:rPr kumimoji="1" lang="ja-JP" altLang="en-US"/>
              <a:t>を、＜＞デルタ</a:t>
            </a:r>
            <a:r>
              <a:rPr kumimoji="1" lang="en-US" altLang="ja-JP" dirty="0"/>
              <a:t>L</a:t>
            </a:r>
            <a:r>
              <a:rPr kumimoji="1" lang="ja-JP" altLang="en-US"/>
              <a:t>・</a:t>
            </a:r>
            <a:r>
              <a:rPr kumimoji="1" lang="en-US" altLang="ja-JP" dirty="0"/>
              <a:t>L(t1)</a:t>
            </a:r>
            <a:r>
              <a:rPr kumimoji="1" lang="ja-JP" altLang="en-US"/>
              <a:t>・デルタ</a:t>
            </a:r>
            <a:r>
              <a:rPr kumimoji="1" lang="en-US" altLang="ja-JP" dirty="0"/>
              <a:t>t</a:t>
            </a:r>
            <a:r>
              <a:rPr kumimoji="1" lang="ja-JP" altLang="en-US"/>
              <a:t>から、推定することができます。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12</a:t>
            </a:fld>
            <a:endParaRPr kumimoji="1" lang="ja-JP" altLang="en-US"/>
          </a:p>
        </p:txBody>
      </p:sp>
    </p:spTree>
    <p:extLst>
      <p:ext uri="{BB962C8B-B14F-4D97-AF65-F5344CB8AC3E}">
        <p14:creationId xmlns:p14="http://schemas.microsoft.com/office/powerpoint/2010/main" val="41469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非線形回帰の推定がうまくいくのか確かめるために、シミュレーションでデータを作成し、そのデータから今回の説明した推定方法を適用して見て、うまくいくのかどうか確かめてみます。これはR言語で書かれたコードで、一緒に配布される予定です。L∞を100、kを0.3、t0を-0.5として、Lだけ個体差があるようにここでは設定してあります。この図のように３回の放流を想定して、それぞれ30匹、合計90匹が再捕獲されるとします。自然死亡した個体についてはここでは考えません。捕獲されるまでの待ち時間については、幾何分布に従うとしました。再捕獲された90個体全てについて、成長式によって体長が決まります。体長の個体差は、放流開始時刻・再捕獲時刻・パラメータの個体差で決まります。放流開始時間デルタLとデルタtを入力データとして、L∞とkを非線形回帰させると、＜＞この条件の元では真の値とほぼ同じ値が推定値として得られました。</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13</a:t>
            </a:fld>
            <a:endParaRPr kumimoji="1" lang="ja-JP" altLang="en-US"/>
          </a:p>
        </p:txBody>
      </p:sp>
    </p:spTree>
    <p:extLst>
      <p:ext uri="{BB962C8B-B14F-4D97-AF65-F5344CB8AC3E}">
        <p14:creationId xmlns:p14="http://schemas.microsoft.com/office/powerpoint/2010/main" val="1913901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最後に留意点についてです。今回の方法は、簡易的な方法である一方でやや非現示的な仮定に基づいています。１つ目は、全ての年齢で等しくデルタ</a:t>
            </a:r>
            <a:r>
              <a:rPr kumimoji="1" lang="en-US" altLang="ja-JP" dirty="0"/>
              <a:t>L</a:t>
            </a:r>
            <a:r>
              <a:rPr kumimoji="1" lang="ja-JP" altLang="en-US"/>
              <a:t>がばらつくという仮定です。本来であれば、それは放流時のサイズ</a:t>
            </a:r>
            <a:r>
              <a:rPr kumimoji="1" lang="en-US" altLang="ja-JP" dirty="0"/>
              <a:t>L(t1)</a:t>
            </a:r>
            <a:r>
              <a:rPr kumimoji="1" lang="ja-JP" altLang="en-US"/>
              <a:t>に依存するのが正しいでしょう。２つ目は、全ての個体の成長が同じ成長式に基づくという仮定です。先ほどのシミュレーションでは、</a:t>
            </a:r>
            <a:r>
              <a:rPr kumimoji="1" lang="en-US" altLang="ja-JP" dirty="0"/>
              <a:t>L</a:t>
            </a:r>
            <a:r>
              <a:rPr kumimoji="1" lang="ja-JP" altLang="en-US"/>
              <a:t>や</a:t>
            </a:r>
            <a:r>
              <a:rPr kumimoji="1" lang="en-US" altLang="ja-JP" dirty="0"/>
              <a:t>k</a:t>
            </a:r>
            <a:r>
              <a:rPr kumimoji="1" lang="ja-JP" altLang="en-US"/>
              <a:t>を個体ごとにばらつかせて試すことができますが、特に</a:t>
            </a:r>
            <a:r>
              <a:rPr kumimoji="1" lang="en-US" altLang="ja-JP" dirty="0"/>
              <a:t>k</a:t>
            </a:r>
            <a:r>
              <a:rPr kumimoji="1" lang="ja-JP" altLang="en-US"/>
              <a:t>がばらつく場合、実は推定結果はバイアスします。これらの欠点は、より高度な統計手法を適用することで克服</a:t>
            </a:r>
            <a:r>
              <a:rPr kumimoji="1" lang="ja-JP" altLang="en-JP"/>
              <a:t>できます</a:t>
            </a:r>
            <a:r>
              <a:rPr kumimoji="1" lang="ja-JP" altLang="en-US"/>
              <a:t>が、アドバンスドな技術を含みますので、興味がある方はこの</a:t>
            </a:r>
            <a:r>
              <a:rPr kumimoji="1" lang="en-US" altLang="ja-JP" dirty="0"/>
              <a:t>URL</a:t>
            </a:r>
            <a:r>
              <a:rPr kumimoji="1" lang="ja-JP" altLang="en-US"/>
              <a:t>を参照いただければと思います。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14</a:t>
            </a:fld>
            <a:endParaRPr kumimoji="1" lang="ja-JP" altLang="en-US"/>
          </a:p>
        </p:txBody>
      </p:sp>
    </p:spTree>
    <p:extLst>
      <p:ext uri="{BB962C8B-B14F-4D97-AF65-F5344CB8AC3E}">
        <p14:creationId xmlns:p14="http://schemas.microsoft.com/office/powerpoint/2010/main" val="91469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今回の紹介した内容の一部は、この本を参考にしました。これで今回の動画を終わりにします。ご視聴ありがとうございました。</a:t>
            </a:r>
            <a:endParaRPr lang="en-JP" dirty="0"/>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15</a:t>
            </a:fld>
            <a:endParaRPr kumimoji="1" lang="ja-JP" altLang="en-US"/>
          </a:p>
        </p:txBody>
      </p:sp>
    </p:spTree>
    <p:extLst>
      <p:ext uri="{BB962C8B-B14F-4D97-AF65-F5344CB8AC3E}">
        <p14:creationId xmlns:p14="http://schemas.microsoft.com/office/powerpoint/2010/main" val="994308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MR01からMR03までの一連の動画は、放流魚や天然資源を対象とした標識再補法によって、興味あるパラメータを推定することを目的としています。＜＞本動画では、放流魚や天然資源を対象として、成長式のパラメータを推定する方法を紹介し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2</a:t>
            </a:fld>
            <a:endParaRPr kumimoji="1" lang="ja-JP" altLang="en-US"/>
          </a:p>
        </p:txBody>
      </p:sp>
    </p:spTree>
    <p:extLst>
      <p:ext uri="{BB962C8B-B14F-4D97-AF65-F5344CB8AC3E}">
        <p14:creationId xmlns:p14="http://schemas.microsoft.com/office/powerpoint/2010/main" val="170993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動画では、まず初めに成長式の導出をします。次に、標識再捕法による成長式のパラメータ推定方法を説明します。最後に個体の成長や標識放流をシミュレーションで再現することで、推定結果がうまくいっているかどうかを確認し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3</a:t>
            </a:fld>
            <a:endParaRPr kumimoji="1" lang="ja-JP" altLang="en-US"/>
          </a:p>
        </p:txBody>
      </p:sp>
    </p:spTree>
    <p:extLst>
      <p:ext uri="{BB962C8B-B14F-4D97-AF65-F5344CB8AC3E}">
        <p14:creationId xmlns:p14="http://schemas.microsoft.com/office/powerpoint/2010/main" val="227208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この動画では、最も代表的な成長式、von-Bertalanffy式を用います。この式を表したのが下の図になります。横軸は時間tで、縦軸が体長L(t)です。この式には３つのパラメータがあり、＜＞１つ目、L∞は成長限界の体長を、＜＞２つ目、kは曲線の立ち上がる速さを、＜＞３つ目、t0は体長がちょうど0になるような時間を表し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4</a:t>
            </a:fld>
            <a:endParaRPr kumimoji="1" lang="ja-JP" altLang="en-US"/>
          </a:p>
        </p:txBody>
      </p:sp>
    </p:spTree>
    <p:extLst>
      <p:ext uri="{BB962C8B-B14F-4D97-AF65-F5344CB8AC3E}">
        <p14:creationId xmlns:p14="http://schemas.microsoft.com/office/powerpoint/2010/main" val="303848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それでは、この成長式がどのように導出されるのか見てみましょう。数学が苦手な方は、式変形の過程については飛ばしてしまっても問題ありません。成長式の元となる式は、体重Wの変化量を考えることから始まります。左辺は、単位時間あたりの体重の変化量です。右辺第一項は、同化量に関する式で、消化器官など表面積に比例するとしています。表面積は体重の３分の２乗で表せる点に注意しましょう。第二項は、異化量、すなわち呼吸量に関する量で、体重に比例するとしてい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5</a:t>
            </a:fld>
            <a:endParaRPr kumimoji="1" lang="ja-JP" altLang="en-US"/>
          </a:p>
        </p:txBody>
      </p:sp>
    </p:spTree>
    <p:extLst>
      <p:ext uri="{BB962C8B-B14F-4D97-AF65-F5344CB8AC3E}">
        <p14:creationId xmlns:p14="http://schemas.microsoft.com/office/powerpoint/2010/main" val="152326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体長は体重の３乗根で表せるので、体長Lの変化量の式に書き換えると、このようになります。計算の途中過程も示すようにしてありますので、適宜動画を止めて確認いただければと思います。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6</a:t>
            </a:fld>
            <a:endParaRPr kumimoji="1" lang="ja-JP" altLang="en-US"/>
          </a:p>
        </p:txBody>
      </p:sp>
    </p:spTree>
    <p:extLst>
      <p:ext uri="{BB962C8B-B14F-4D97-AF65-F5344CB8AC3E}">
        <p14:creationId xmlns:p14="http://schemas.microsoft.com/office/powerpoint/2010/main" val="3341837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先ほどの式のパラメータを見やすく別のパラメータ、ガンマとkに置き直したことで、体長の変化量はこのような形の式になりました。この微分方程式を解くことで、この成長式が得られることが期待され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7</a:t>
            </a:fld>
            <a:endParaRPr kumimoji="1" lang="ja-JP" altLang="en-US"/>
          </a:p>
        </p:txBody>
      </p:sp>
    </p:spTree>
    <p:extLst>
      <p:ext uri="{BB962C8B-B14F-4D97-AF65-F5344CB8AC3E}">
        <p14:creationId xmlns:p14="http://schemas.microsoft.com/office/powerpoint/2010/main" val="107671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この微分方程式は変数分離によって解くことができます。＜＞左辺にLに関する項を、それ以外を右辺に集めます。＜＞ここで両辺を積分します。微積分の公式を適用しますと、左辺はこのような形に、右辺はこのような形になります。Cは積分定数になり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8</a:t>
            </a:fld>
            <a:endParaRPr kumimoji="1" lang="ja-JP" altLang="en-US"/>
          </a:p>
        </p:txBody>
      </p:sp>
    </p:spTree>
    <p:extLst>
      <p:ext uri="{BB962C8B-B14F-4D97-AF65-F5344CB8AC3E}">
        <p14:creationId xmlns:p14="http://schemas.microsoft.com/office/powerpoint/2010/main" val="63106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積分記号がなくなったので、あともう少しです。＜＞このように</a:t>
            </a:r>
            <a:r>
              <a:rPr lang="en-US" dirty="0" err="1"/>
              <a:t>書き換えた後に</a:t>
            </a:r>
            <a:r>
              <a:rPr lang="en-US" dirty="0"/>
              <a:t>、</a:t>
            </a:r>
            <a:r>
              <a:rPr lang="en-JP" dirty="0"/>
              <a:t>２つの境界条件を適用します。１つ目は、t=t0の時はLは０になることからこの式が得られ、これを上の式に代入してCを消去することで＜＞この式が得られます。２つ目は、tが無限大のとき、LはL∞になることから、この式が得られ、これを前の式に代入してガンマを消去して整理することで、最初に示したvb式が得られ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9</a:t>
            </a:fld>
            <a:endParaRPr kumimoji="1" lang="ja-JP" altLang="en-US"/>
          </a:p>
        </p:txBody>
      </p:sp>
    </p:spTree>
    <p:extLst>
      <p:ext uri="{BB962C8B-B14F-4D97-AF65-F5344CB8AC3E}">
        <p14:creationId xmlns:p14="http://schemas.microsoft.com/office/powerpoint/2010/main" val="194746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solidFill>
            <a:schemeClr val="bg2"/>
          </a:solidFill>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noFill/>
        </p:spPr>
        <p:txBody>
          <a:bodyPr/>
          <a:lstStyle>
            <a:lvl1pPr>
              <a:defRPr>
                <a:solidFill>
                  <a:schemeClr val="tx1"/>
                </a:solidFill>
              </a:defRPr>
            </a:lvl1pPr>
          </a:lstStyle>
          <a:p>
            <a:fld id="{0F20D39B-D754-A647-AF43-F2D6D3AB1632}" type="slidenum">
              <a:rPr lang="ja-JP" altLang="en-US" smtClean="0"/>
              <a:pPr/>
              <a:t>‹#›</a:t>
            </a:fld>
            <a:r>
              <a:rPr lang="en-US" altLang="ja-JP"/>
              <a:t>/76</a:t>
            </a:r>
            <a:endParaRPr lang="ja-JP" altLang="en-US"/>
          </a:p>
        </p:txBody>
      </p:sp>
    </p:spTree>
    <p:extLst>
      <p:ext uri="{BB962C8B-B14F-4D97-AF65-F5344CB8AC3E}">
        <p14:creationId xmlns:p14="http://schemas.microsoft.com/office/powerpoint/2010/main" val="130004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5928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15640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2805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solidFill>
            <a:schemeClr val="bg2"/>
          </a:solidFill>
        </p:spPr>
        <p:txBody>
          <a:bodyPr anchor="b"/>
          <a:lstStyle>
            <a:lvl1pPr>
              <a:defRPr sz="6000">
                <a:solidFill>
                  <a:schemeClr val="tx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9254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340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0114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48772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249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37185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0"/>
            <a:ext cx="12192000" cy="675249"/>
          </a:xfrm>
          <a:prstGeom prst="rect">
            <a:avLst/>
          </a:prstGeom>
          <a:solidFill>
            <a:schemeClr val="tx2">
              <a:lumMod val="60000"/>
              <a:lumOff val="40000"/>
            </a:schemeClr>
          </a:solidFill>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139483"/>
            <a:ext cx="10515600" cy="503748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 y="6492875"/>
            <a:ext cx="3348111" cy="365125"/>
          </a:xfrm>
          <a:prstGeom prst="rect">
            <a:avLst/>
          </a:prstGeom>
          <a:solidFill>
            <a:schemeClr val="tx2">
              <a:lumMod val="60000"/>
              <a:lumOff val="40000"/>
            </a:schemeClr>
          </a:solidFill>
        </p:spPr>
        <p:txBody>
          <a:bodyPr vert="horz" lIns="91440" tIns="45720" rIns="91440" bIns="45720" rtlCol="0" anchor="ctr"/>
          <a:lstStyle>
            <a:lvl1pPr algn="l">
              <a:defRPr sz="1200">
                <a:solidFill>
                  <a:schemeClr val="bg1"/>
                </a:solidFill>
              </a:defRPr>
            </a:lvl1pPr>
          </a:lstStyle>
          <a:p>
            <a:endParaRPr lang="de-DE" altLang="ja-JP" dirty="0"/>
          </a:p>
        </p:txBody>
      </p:sp>
      <p:sp>
        <p:nvSpPr>
          <p:cNvPr id="5" name="フッター プレースホルダー 4"/>
          <p:cNvSpPr>
            <a:spLocks noGrp="1"/>
          </p:cNvSpPr>
          <p:nvPr>
            <p:ph type="ftr" sz="quarter" idx="3"/>
          </p:nvPr>
        </p:nvSpPr>
        <p:spPr>
          <a:xfrm>
            <a:off x="3348110" y="6492873"/>
            <a:ext cx="5495780" cy="365125"/>
          </a:xfrm>
          <a:prstGeom prst="rect">
            <a:avLst/>
          </a:prstGeom>
          <a:solidFill>
            <a:schemeClr val="tx2">
              <a:lumMod val="60000"/>
              <a:lumOff val="40000"/>
            </a:schemeClr>
          </a:solidFill>
        </p:spPr>
        <p:txBody>
          <a:bodyPr vert="horz" lIns="91440" tIns="45720" rIns="91440" bIns="45720" rtlCol="0" anchor="ctr"/>
          <a:lstStyle>
            <a:lvl1pPr algn="ctr">
              <a:defRPr sz="1200">
                <a:solidFill>
                  <a:schemeClr val="bg1"/>
                </a:solidFill>
              </a:defRPr>
            </a:lvl1pPr>
          </a:lstStyle>
          <a:p>
            <a:endParaRPr lang="ja-JP" altLang="en-US" dirty="0"/>
          </a:p>
        </p:txBody>
      </p:sp>
      <p:sp>
        <p:nvSpPr>
          <p:cNvPr id="6" name="スライド番号プレースホルダー 5"/>
          <p:cNvSpPr>
            <a:spLocks noGrp="1"/>
          </p:cNvSpPr>
          <p:nvPr>
            <p:ph type="sldNum" sz="quarter" idx="4"/>
          </p:nvPr>
        </p:nvSpPr>
        <p:spPr>
          <a:xfrm>
            <a:off x="8843890" y="6492874"/>
            <a:ext cx="3348110" cy="365125"/>
          </a:xfrm>
          <a:prstGeom prst="rect">
            <a:avLst/>
          </a:prstGeom>
          <a:solidFill>
            <a:schemeClr val="tx2">
              <a:lumMod val="60000"/>
              <a:lumOff val="40000"/>
            </a:schemeClr>
          </a:solidFill>
        </p:spPr>
        <p:txBody>
          <a:bodyPr vert="horz" lIns="91440" tIns="45720" rIns="91440" bIns="45720" rtlCol="0" anchor="ctr"/>
          <a:lstStyle>
            <a:lvl1pPr algn="r">
              <a:defRPr sz="1200">
                <a:solidFill>
                  <a:schemeClr val="bg1"/>
                </a:solidFill>
              </a:defRPr>
            </a:lvl1pPr>
          </a:lstStyle>
          <a:p>
            <a:fld id="{0F20D39B-D754-A647-AF43-F2D6D3AB1632}" type="slidenum">
              <a:rPr lang="ja-JP" altLang="en-US" smtClean="0"/>
              <a:pPr/>
              <a:t>‹#›</a:t>
            </a:fld>
            <a:endParaRPr lang="ja-JP" altLang="en-US"/>
          </a:p>
        </p:txBody>
      </p:sp>
    </p:spTree>
    <p:extLst>
      <p:ext uri="{BB962C8B-B14F-4D97-AF65-F5344CB8AC3E}">
        <p14:creationId xmlns:p14="http://schemas.microsoft.com/office/powerpoint/2010/main" val="136903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12.xml"/><Relationship Id="rId7" Type="http://schemas.openxmlformats.org/officeDocument/2006/relationships/image" Target="../media/image25.emf"/><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emf"/><Relationship Id="rId9"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2.emf"/><Relationship Id="rId4" Type="http://schemas.openxmlformats.org/officeDocument/2006/relationships/image" Target="../media/image31.emf"/></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4.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6.xml"/><Relationship Id="rId7" Type="http://schemas.openxmlformats.org/officeDocument/2006/relationships/image" Target="../media/image6.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2.emf"/><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8.xml"/><Relationship Id="rId7"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2.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9.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9.emf"/><Relationship Id="rId5" Type="http://schemas.openxmlformats.org/officeDocument/2006/relationships/image" Target="../media/image18.emf"/><Relationship Id="rId10" Type="http://schemas.openxmlformats.org/officeDocument/2006/relationships/image" Target="../media/image2.emf"/><Relationship Id="rId4" Type="http://schemas.openxmlformats.org/officeDocument/2006/relationships/image" Target="../media/image17.emf"/><Relationship Id="rId9"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0419" y="1049765"/>
            <a:ext cx="10668001" cy="2061126"/>
          </a:xfrm>
        </p:spPr>
        <p:txBody>
          <a:bodyPr anchor="ctr">
            <a:noAutofit/>
          </a:bodyPr>
          <a:lstStyle/>
          <a:p>
            <a:pPr>
              <a:lnSpc>
                <a:spcPct val="150000"/>
              </a:lnSpc>
            </a:pPr>
            <a:r>
              <a:rPr kumimoji="1" lang="ja-JP" altLang="en-US" sz="4800" b="1">
                <a:solidFill>
                  <a:schemeClr val="tx2"/>
                </a:solidFill>
              </a:rPr>
              <a:t>標識</a:t>
            </a:r>
            <a:r>
              <a:rPr lang="ja-JP" altLang="en-US" sz="4800" b="1">
                <a:solidFill>
                  <a:schemeClr val="tx2"/>
                </a:solidFill>
              </a:rPr>
              <a:t>再</a:t>
            </a:r>
            <a:r>
              <a:rPr kumimoji="1" lang="ja-JP" altLang="en-US" sz="4800" b="1">
                <a:solidFill>
                  <a:schemeClr val="tx2"/>
                </a:solidFill>
              </a:rPr>
              <a:t>捕法と遺伝情報の利活用（１）</a:t>
            </a:r>
            <a:endParaRPr kumimoji="1" lang="ja-JP" altLang="en-US" sz="4800" b="1" dirty="0">
              <a:solidFill>
                <a:schemeClr val="tx2"/>
              </a:solidFill>
            </a:endParaRPr>
          </a:p>
        </p:txBody>
      </p:sp>
      <p:sp>
        <p:nvSpPr>
          <p:cNvPr id="4" name="テキスト ボックス 3">
            <a:extLst>
              <a:ext uri="{FF2B5EF4-FFF2-40B4-BE49-F238E27FC236}">
                <a16:creationId xmlns:a16="http://schemas.microsoft.com/office/drawing/2014/main" id="{DD15D931-FF5D-5047-A809-F2CCF04DCA82}"/>
              </a:ext>
            </a:extLst>
          </p:cNvPr>
          <p:cNvSpPr txBox="1"/>
          <p:nvPr/>
        </p:nvSpPr>
        <p:spPr>
          <a:xfrm>
            <a:off x="0" y="0"/>
            <a:ext cx="3331361" cy="707886"/>
          </a:xfrm>
          <a:prstGeom prst="rect">
            <a:avLst/>
          </a:prstGeom>
          <a:noFill/>
        </p:spPr>
        <p:txBody>
          <a:bodyPr wrap="none" rtlCol="0">
            <a:spAutoFit/>
          </a:bodyPr>
          <a:lstStyle/>
          <a:p>
            <a:r>
              <a:rPr kumimoji="1" lang="en-US" altLang="ja-JP" sz="4000" dirty="0"/>
              <a:t>MR-01(2021)</a:t>
            </a:r>
            <a:endParaRPr kumimoji="1" lang="ja-JP" altLang="en-US" sz="4000"/>
          </a:p>
        </p:txBody>
      </p:sp>
      <p:pic>
        <p:nvPicPr>
          <p:cNvPr id="5" name="図 4">
            <a:extLst>
              <a:ext uri="{FF2B5EF4-FFF2-40B4-BE49-F238E27FC236}">
                <a16:creationId xmlns:a16="http://schemas.microsoft.com/office/drawing/2014/main" id="{B1EBF8EF-07AA-A04F-92F9-EE1BE4810AF4}"/>
              </a:ext>
            </a:extLst>
          </p:cNvPr>
          <p:cNvPicPr>
            <a:picLocks noChangeAspect="1"/>
          </p:cNvPicPr>
          <p:nvPr/>
        </p:nvPicPr>
        <p:blipFill>
          <a:blip r:embed="rId3"/>
          <a:stretch>
            <a:fillRect/>
          </a:stretch>
        </p:blipFill>
        <p:spPr>
          <a:xfrm>
            <a:off x="3816313" y="5314941"/>
            <a:ext cx="3358338" cy="1375645"/>
          </a:xfrm>
          <a:prstGeom prst="rect">
            <a:avLst/>
          </a:prstGeom>
        </p:spPr>
      </p:pic>
      <p:sp>
        <p:nvSpPr>
          <p:cNvPr id="9" name="字幕 8">
            <a:extLst>
              <a:ext uri="{FF2B5EF4-FFF2-40B4-BE49-F238E27FC236}">
                <a16:creationId xmlns:a16="http://schemas.microsoft.com/office/drawing/2014/main" id="{1CB903A6-8996-9F49-96CF-C3C19EB8E6AB}"/>
              </a:ext>
            </a:extLst>
          </p:cNvPr>
          <p:cNvSpPr>
            <a:spLocks noGrp="1"/>
          </p:cNvSpPr>
          <p:nvPr>
            <p:ph type="subTitle" idx="1"/>
          </p:nvPr>
        </p:nvSpPr>
        <p:spPr>
          <a:xfrm>
            <a:off x="6096000" y="5597961"/>
            <a:ext cx="5917580" cy="1092625"/>
          </a:xfrm>
        </p:spPr>
        <p:txBody>
          <a:bodyPr/>
          <a:lstStyle/>
          <a:p>
            <a:pPr algn="r"/>
            <a:r>
              <a:rPr lang="ja-JP" altLang="en-US"/>
              <a:t>動画作成者　漁業情報解析部　秋田鉄也</a:t>
            </a:r>
            <a:endParaRPr lang="en-US" altLang="ja-JP" dirty="0"/>
          </a:p>
          <a:p>
            <a:pPr algn="r"/>
            <a:r>
              <a:rPr lang="en-US" altLang="ja-JP" dirty="0"/>
              <a:t>akitatetsuya1981@affrc.go.jp</a:t>
            </a:r>
            <a:endParaRPr lang="ja-JP" altLang="en-US"/>
          </a:p>
        </p:txBody>
      </p:sp>
      <p:sp>
        <p:nvSpPr>
          <p:cNvPr id="10" name="テキスト ボックス 9">
            <a:extLst>
              <a:ext uri="{FF2B5EF4-FFF2-40B4-BE49-F238E27FC236}">
                <a16:creationId xmlns:a16="http://schemas.microsoft.com/office/drawing/2014/main" id="{9E809A59-7F99-FC49-8F78-E192127CB3F1}"/>
              </a:ext>
            </a:extLst>
          </p:cNvPr>
          <p:cNvSpPr txBox="1"/>
          <p:nvPr/>
        </p:nvSpPr>
        <p:spPr>
          <a:xfrm>
            <a:off x="4464784" y="3762398"/>
            <a:ext cx="3262432"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a:t>成長式の推定</a:t>
            </a:r>
          </a:p>
        </p:txBody>
      </p:sp>
    </p:spTree>
    <p:extLst>
      <p:ext uri="{BB962C8B-B14F-4D97-AF65-F5344CB8AC3E}">
        <p14:creationId xmlns:p14="http://schemas.microsoft.com/office/powerpoint/2010/main" val="144368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lang="ja-JP" altLang="en-US"/>
              <a:t>成長式の導出</a:t>
            </a:r>
            <a:endParaRPr kumimoji="1" lang="ja-JP" altLang="en-US"/>
          </a:p>
        </p:txBody>
      </p:sp>
      <p:pic>
        <p:nvPicPr>
          <p:cNvPr id="7" name="図 6">
            <a:extLst>
              <a:ext uri="{FF2B5EF4-FFF2-40B4-BE49-F238E27FC236}">
                <a16:creationId xmlns:a16="http://schemas.microsoft.com/office/drawing/2014/main" id="{F2FABABA-CD15-1B45-8E6D-D80E013DD5FE}"/>
              </a:ext>
            </a:extLst>
          </p:cNvPr>
          <p:cNvPicPr>
            <a:picLocks noChangeAspect="1"/>
          </p:cNvPicPr>
          <p:nvPr/>
        </p:nvPicPr>
        <p:blipFill>
          <a:blip r:embed="rId4"/>
          <a:stretch>
            <a:fillRect/>
          </a:stretch>
        </p:blipFill>
        <p:spPr>
          <a:xfrm>
            <a:off x="431800" y="999622"/>
            <a:ext cx="5664200" cy="469900"/>
          </a:xfrm>
          <a:prstGeom prst="rect">
            <a:avLst/>
          </a:prstGeom>
        </p:spPr>
      </p:pic>
      <p:pic>
        <p:nvPicPr>
          <p:cNvPr id="10" name="図 9">
            <a:extLst>
              <a:ext uri="{FF2B5EF4-FFF2-40B4-BE49-F238E27FC236}">
                <a16:creationId xmlns:a16="http://schemas.microsoft.com/office/drawing/2014/main" id="{00AB7B41-ACBB-F54F-93EF-3A067B8E132C}"/>
              </a:ext>
            </a:extLst>
          </p:cNvPr>
          <p:cNvPicPr>
            <a:picLocks noChangeAspect="1"/>
          </p:cNvPicPr>
          <p:nvPr/>
        </p:nvPicPr>
        <p:blipFill>
          <a:blip r:embed="rId5"/>
          <a:stretch>
            <a:fillRect/>
          </a:stretch>
        </p:blipFill>
        <p:spPr>
          <a:xfrm>
            <a:off x="2724150" y="2844678"/>
            <a:ext cx="6743700" cy="3543300"/>
          </a:xfrm>
          <a:prstGeom prst="rect">
            <a:avLst/>
          </a:prstGeom>
        </p:spPr>
      </p:pic>
      <p:sp>
        <p:nvSpPr>
          <p:cNvPr id="11" name="テキスト ボックス 10">
            <a:extLst>
              <a:ext uri="{FF2B5EF4-FFF2-40B4-BE49-F238E27FC236}">
                <a16:creationId xmlns:a16="http://schemas.microsoft.com/office/drawing/2014/main" id="{1B202B4C-89AC-F940-BC82-4C28DD3E3D90}"/>
              </a:ext>
            </a:extLst>
          </p:cNvPr>
          <p:cNvSpPr txBox="1"/>
          <p:nvPr/>
        </p:nvSpPr>
        <p:spPr>
          <a:xfrm>
            <a:off x="5868731" y="6375153"/>
            <a:ext cx="1234633" cy="461665"/>
          </a:xfrm>
          <a:prstGeom prst="rect">
            <a:avLst/>
          </a:prstGeom>
          <a:noFill/>
        </p:spPr>
        <p:txBody>
          <a:bodyPr wrap="none" rtlCol="0">
            <a:spAutoFit/>
          </a:bodyPr>
          <a:lstStyle/>
          <a:p>
            <a:r>
              <a:rPr kumimoji="1" lang="ja-JP" altLang="en-US" sz="2400"/>
              <a:t>年齢</a:t>
            </a:r>
            <a:r>
              <a:rPr kumimoji="1" lang="en-US" altLang="ja-JP" sz="2400" dirty="0"/>
              <a:t> (t)</a:t>
            </a:r>
            <a:endParaRPr kumimoji="1" lang="ja-JP" altLang="en-US" sz="2400"/>
          </a:p>
        </p:txBody>
      </p:sp>
      <p:sp>
        <p:nvSpPr>
          <p:cNvPr id="12" name="テキスト ボックス 11">
            <a:extLst>
              <a:ext uri="{FF2B5EF4-FFF2-40B4-BE49-F238E27FC236}">
                <a16:creationId xmlns:a16="http://schemas.microsoft.com/office/drawing/2014/main" id="{BD9BD527-DAD9-8F46-B101-EE527F1D232D}"/>
              </a:ext>
            </a:extLst>
          </p:cNvPr>
          <p:cNvSpPr txBox="1"/>
          <p:nvPr/>
        </p:nvSpPr>
        <p:spPr>
          <a:xfrm>
            <a:off x="2548487" y="2383013"/>
            <a:ext cx="1656223" cy="461665"/>
          </a:xfrm>
          <a:prstGeom prst="rect">
            <a:avLst/>
          </a:prstGeom>
          <a:noFill/>
        </p:spPr>
        <p:txBody>
          <a:bodyPr wrap="none" rtlCol="0">
            <a:spAutoFit/>
          </a:bodyPr>
          <a:lstStyle/>
          <a:p>
            <a:r>
              <a:rPr kumimoji="1" lang="ja-JP" altLang="en-US" sz="2400"/>
              <a:t>体長</a:t>
            </a:r>
            <a:r>
              <a:rPr kumimoji="1" lang="en-US" altLang="ja-JP" sz="2400" dirty="0"/>
              <a:t> (L(t))</a:t>
            </a:r>
            <a:endParaRPr kumimoji="1" lang="ja-JP" altLang="en-US" sz="2400"/>
          </a:p>
        </p:txBody>
      </p:sp>
      <p:sp>
        <p:nvSpPr>
          <p:cNvPr id="3" name="テキスト ボックス 2">
            <a:extLst>
              <a:ext uri="{FF2B5EF4-FFF2-40B4-BE49-F238E27FC236}">
                <a16:creationId xmlns:a16="http://schemas.microsoft.com/office/drawing/2014/main" id="{AB10F3FB-9EFE-3441-B75D-5EBC41599946}"/>
              </a:ext>
            </a:extLst>
          </p:cNvPr>
          <p:cNvSpPr txBox="1"/>
          <p:nvPr/>
        </p:nvSpPr>
        <p:spPr>
          <a:xfrm>
            <a:off x="9245599" y="2901246"/>
            <a:ext cx="881973" cy="461665"/>
          </a:xfrm>
          <a:prstGeom prst="rect">
            <a:avLst/>
          </a:prstGeom>
          <a:noFill/>
        </p:spPr>
        <p:txBody>
          <a:bodyPr wrap="none" rtlCol="0">
            <a:spAutoFit/>
          </a:bodyPr>
          <a:lstStyle/>
          <a:p>
            <a:r>
              <a:rPr kumimoji="1" lang="ja-JP" altLang="en-US" sz="2400"/>
              <a:t>←</a:t>
            </a:r>
            <a:r>
              <a:rPr kumimoji="1" lang="en-US" altLang="ja-JP" sz="2400" dirty="0"/>
              <a:t>L</a:t>
            </a:r>
            <a:r>
              <a:rPr kumimoji="1" lang="ja-JP" altLang="en-US" sz="2400" baseline="-25000"/>
              <a:t>∞</a:t>
            </a:r>
          </a:p>
        </p:txBody>
      </p:sp>
      <p:sp>
        <p:nvSpPr>
          <p:cNvPr id="6" name="正方形/長方形 5">
            <a:extLst>
              <a:ext uri="{FF2B5EF4-FFF2-40B4-BE49-F238E27FC236}">
                <a16:creationId xmlns:a16="http://schemas.microsoft.com/office/drawing/2014/main" id="{0A64EEB9-2E18-ED4D-9E57-D385A141EF9D}"/>
              </a:ext>
            </a:extLst>
          </p:cNvPr>
          <p:cNvSpPr/>
          <p:nvPr/>
        </p:nvSpPr>
        <p:spPr>
          <a:xfrm>
            <a:off x="6370612" y="1007857"/>
            <a:ext cx="2694969" cy="461665"/>
          </a:xfrm>
          <a:prstGeom prst="rect">
            <a:avLst/>
          </a:prstGeom>
        </p:spPr>
        <p:txBody>
          <a:bodyPr wrap="none">
            <a:spAutoFit/>
          </a:bodyPr>
          <a:lstStyle/>
          <a:p>
            <a:r>
              <a:rPr lang="en-US" altLang="ja-JP" sz="2400" dirty="0"/>
              <a:t>von-</a:t>
            </a:r>
            <a:r>
              <a:rPr lang="en-US" altLang="ja-JP" sz="2400" dirty="0" err="1"/>
              <a:t>Bertalanffy</a:t>
            </a:r>
            <a:r>
              <a:rPr lang="ja-JP" altLang="en-US" sz="2400"/>
              <a:t>式</a:t>
            </a:r>
          </a:p>
        </p:txBody>
      </p:sp>
      <p:cxnSp>
        <p:nvCxnSpPr>
          <p:cNvPr id="14" name="直線コネクタ 13">
            <a:extLst>
              <a:ext uri="{FF2B5EF4-FFF2-40B4-BE49-F238E27FC236}">
                <a16:creationId xmlns:a16="http://schemas.microsoft.com/office/drawing/2014/main" id="{5F0284A4-1C9E-884F-A872-844A992E19DA}"/>
              </a:ext>
            </a:extLst>
          </p:cNvPr>
          <p:cNvCxnSpPr>
            <a:cxnSpLocks/>
          </p:cNvCxnSpPr>
          <p:nvPr/>
        </p:nvCxnSpPr>
        <p:spPr>
          <a:xfrm flipH="1">
            <a:off x="3317875" y="5286375"/>
            <a:ext cx="161926" cy="441325"/>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417EDCD-E981-F247-AC2D-0920988593A4}"/>
              </a:ext>
            </a:extLst>
          </p:cNvPr>
          <p:cNvSpPr txBox="1"/>
          <p:nvPr/>
        </p:nvSpPr>
        <p:spPr>
          <a:xfrm>
            <a:off x="4442342" y="3836392"/>
            <a:ext cx="2153154" cy="646331"/>
          </a:xfrm>
          <a:prstGeom prst="rect">
            <a:avLst/>
          </a:prstGeom>
          <a:noFill/>
        </p:spPr>
        <p:txBody>
          <a:bodyPr wrap="none" rtlCol="0">
            <a:spAutoFit/>
          </a:bodyPr>
          <a:lstStyle/>
          <a:p>
            <a:r>
              <a:rPr kumimoji="1" lang="en-US" altLang="ja-JP" dirty="0"/>
              <a:t>k</a:t>
            </a:r>
            <a:r>
              <a:rPr kumimoji="1" lang="ja-JP" altLang="en-US"/>
              <a:t>が大きいと曲線の</a:t>
            </a:r>
            <a:endParaRPr kumimoji="1" lang="en-US" altLang="ja-JP" dirty="0"/>
          </a:p>
          <a:p>
            <a:r>
              <a:rPr kumimoji="1" lang="ja-JP" altLang="en-US"/>
              <a:t>立ち上がりが早い</a:t>
            </a:r>
          </a:p>
        </p:txBody>
      </p:sp>
      <p:cxnSp>
        <p:nvCxnSpPr>
          <p:cNvPr id="19" name="直線矢印コネクタ 18">
            <a:extLst>
              <a:ext uri="{FF2B5EF4-FFF2-40B4-BE49-F238E27FC236}">
                <a16:creationId xmlns:a16="http://schemas.microsoft.com/office/drawing/2014/main" id="{C51FBCF9-0514-8F4C-BA32-28C0E8ED5C69}"/>
              </a:ext>
            </a:extLst>
          </p:cNvPr>
          <p:cNvCxnSpPr/>
          <p:nvPr/>
        </p:nvCxnSpPr>
        <p:spPr>
          <a:xfrm>
            <a:off x="3289458" y="5727700"/>
            <a:ext cx="20605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F3F7B3C-6713-484B-B4A6-729D71FDD515}"/>
              </a:ext>
            </a:extLst>
          </p:cNvPr>
          <p:cNvSpPr txBox="1"/>
          <p:nvPr/>
        </p:nvSpPr>
        <p:spPr>
          <a:xfrm>
            <a:off x="3055255" y="5762172"/>
            <a:ext cx="351378" cy="369332"/>
          </a:xfrm>
          <a:prstGeom prst="rect">
            <a:avLst/>
          </a:prstGeom>
          <a:noFill/>
        </p:spPr>
        <p:txBody>
          <a:bodyPr wrap="none" rtlCol="0">
            <a:spAutoFit/>
          </a:bodyPr>
          <a:lstStyle/>
          <a:p>
            <a:r>
              <a:rPr kumimoji="1" lang="en-US" altLang="ja-JP" dirty="0">
                <a:solidFill>
                  <a:schemeClr val="accent2"/>
                </a:solidFill>
              </a:rPr>
              <a:t>t</a:t>
            </a:r>
            <a:r>
              <a:rPr kumimoji="1" lang="en-US" altLang="ja-JP" baseline="-25000" dirty="0">
                <a:solidFill>
                  <a:schemeClr val="accent2"/>
                </a:solidFill>
              </a:rPr>
              <a:t>0</a:t>
            </a:r>
            <a:endParaRPr kumimoji="1" lang="ja-JP" altLang="en-US" baseline="-25000">
              <a:solidFill>
                <a:schemeClr val="accent2"/>
              </a:solidFill>
            </a:endParaRPr>
          </a:p>
        </p:txBody>
      </p:sp>
      <p:sp>
        <p:nvSpPr>
          <p:cNvPr id="5" name="テキスト ボックス 4">
            <a:extLst>
              <a:ext uri="{FF2B5EF4-FFF2-40B4-BE49-F238E27FC236}">
                <a16:creationId xmlns:a16="http://schemas.microsoft.com/office/drawing/2014/main" id="{5AB5B1D8-E5F6-1E40-969F-BB2A368623F8}"/>
              </a:ext>
            </a:extLst>
          </p:cNvPr>
          <p:cNvSpPr txBox="1"/>
          <p:nvPr/>
        </p:nvSpPr>
        <p:spPr>
          <a:xfrm>
            <a:off x="1848683" y="1779304"/>
            <a:ext cx="849463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これらのパラメータがわかれば、年齢から体長を計算できる</a:t>
            </a:r>
          </a:p>
        </p:txBody>
      </p:sp>
      <p:grpSp>
        <p:nvGrpSpPr>
          <p:cNvPr id="8" name="グループ化 7">
            <a:extLst>
              <a:ext uri="{FF2B5EF4-FFF2-40B4-BE49-F238E27FC236}">
                <a16:creationId xmlns:a16="http://schemas.microsoft.com/office/drawing/2014/main" id="{D804213D-705B-EA4D-A942-D608F7E07173}"/>
              </a:ext>
            </a:extLst>
          </p:cNvPr>
          <p:cNvGrpSpPr/>
          <p:nvPr/>
        </p:nvGrpSpPr>
        <p:grpSpPr>
          <a:xfrm>
            <a:off x="1672046" y="953130"/>
            <a:ext cx="3998033" cy="578481"/>
            <a:chOff x="1672046" y="953130"/>
            <a:chExt cx="3998033" cy="578481"/>
          </a:xfrm>
        </p:grpSpPr>
        <p:sp>
          <p:nvSpPr>
            <p:cNvPr id="15" name="角丸四角形 14">
              <a:extLst>
                <a:ext uri="{FF2B5EF4-FFF2-40B4-BE49-F238E27FC236}">
                  <a16:creationId xmlns:a16="http://schemas.microsoft.com/office/drawing/2014/main" id="{C3EDBFBF-A410-8E40-ACB2-6C8116E9C60A}"/>
                </a:ext>
              </a:extLst>
            </p:cNvPr>
            <p:cNvSpPr/>
            <p:nvPr/>
          </p:nvSpPr>
          <p:spPr>
            <a:xfrm>
              <a:off x="1672046" y="953131"/>
              <a:ext cx="67604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ED1DEDFD-7D17-F348-8E56-B974C3AB83FA}"/>
                </a:ext>
              </a:extLst>
            </p:cNvPr>
            <p:cNvSpPr/>
            <p:nvPr/>
          </p:nvSpPr>
          <p:spPr>
            <a:xfrm>
              <a:off x="4285422" y="958775"/>
              <a:ext cx="297867"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a:extLst>
                <a:ext uri="{FF2B5EF4-FFF2-40B4-BE49-F238E27FC236}">
                  <a16:creationId xmlns:a16="http://schemas.microsoft.com/office/drawing/2014/main" id="{34E26E24-A981-634F-B302-D6E6A4D41BBF}"/>
                </a:ext>
              </a:extLst>
            </p:cNvPr>
            <p:cNvSpPr/>
            <p:nvPr/>
          </p:nvSpPr>
          <p:spPr>
            <a:xfrm>
              <a:off x="5309660" y="953130"/>
              <a:ext cx="360419"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184008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円/楕円 10">
            <a:extLst>
              <a:ext uri="{FF2B5EF4-FFF2-40B4-BE49-F238E27FC236}">
                <a16:creationId xmlns:a16="http://schemas.microsoft.com/office/drawing/2014/main" id="{1FD00003-1027-634D-B890-079DE690BB39}"/>
              </a:ext>
            </a:extLst>
          </p:cNvPr>
          <p:cNvSpPr>
            <a:spLocks noChangeAspect="1"/>
          </p:cNvSpPr>
          <p:nvPr/>
        </p:nvSpPr>
        <p:spPr>
          <a:xfrm>
            <a:off x="1670968" y="1022991"/>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E81FCB-DADF-5F43-A7DB-551823C37ADB}"/>
              </a:ext>
            </a:extLst>
          </p:cNvPr>
          <p:cNvSpPr>
            <a:spLocks noGrp="1"/>
          </p:cNvSpPr>
          <p:nvPr>
            <p:ph type="title"/>
          </p:nvPr>
        </p:nvSpPr>
        <p:spPr/>
        <p:txBody>
          <a:bodyPr>
            <a:normAutofit fontScale="90000"/>
          </a:bodyPr>
          <a:lstStyle/>
          <a:p>
            <a:r>
              <a:rPr lang="ja-JP" altLang="en-US"/>
              <a:t>標識放流法による成長式のパラメータ推定</a:t>
            </a:r>
            <a:endParaRPr kumimoji="1" lang="ja-JP" altLang="en-US"/>
          </a:p>
        </p:txBody>
      </p:sp>
      <p:sp>
        <p:nvSpPr>
          <p:cNvPr id="12" name="円/楕円 11">
            <a:extLst>
              <a:ext uri="{FF2B5EF4-FFF2-40B4-BE49-F238E27FC236}">
                <a16:creationId xmlns:a16="http://schemas.microsoft.com/office/drawing/2014/main" id="{CCE9DDE0-7424-F84A-8C37-D08D9CE1BB4B}"/>
              </a:ext>
            </a:extLst>
          </p:cNvPr>
          <p:cNvSpPr>
            <a:spLocks noChangeAspect="1"/>
          </p:cNvSpPr>
          <p:nvPr/>
        </p:nvSpPr>
        <p:spPr>
          <a:xfrm>
            <a:off x="2336324" y="102299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171E36A-E557-2349-9D80-2F97CF1DEEC0}"/>
              </a:ext>
            </a:extLst>
          </p:cNvPr>
          <p:cNvSpPr>
            <a:spLocks noChangeAspect="1"/>
          </p:cNvSpPr>
          <p:nvPr/>
        </p:nvSpPr>
        <p:spPr>
          <a:xfrm>
            <a:off x="3001680" y="102299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79A1593A-16B7-2C42-9806-796F4AA7A904}"/>
              </a:ext>
            </a:extLst>
          </p:cNvPr>
          <p:cNvSpPr>
            <a:spLocks noChangeAspect="1"/>
          </p:cNvSpPr>
          <p:nvPr/>
        </p:nvSpPr>
        <p:spPr>
          <a:xfrm>
            <a:off x="3667036" y="102299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4E9D6957-C9CC-5945-938B-DB045EE67208}"/>
              </a:ext>
            </a:extLst>
          </p:cNvPr>
          <p:cNvSpPr>
            <a:spLocks noChangeAspect="1"/>
          </p:cNvSpPr>
          <p:nvPr/>
        </p:nvSpPr>
        <p:spPr>
          <a:xfrm>
            <a:off x="4332392" y="102299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4EC1DBB1-E3EA-184A-A4D6-A0CD562D210B}"/>
              </a:ext>
            </a:extLst>
          </p:cNvPr>
          <p:cNvSpPr>
            <a:spLocks noChangeAspect="1"/>
          </p:cNvSpPr>
          <p:nvPr/>
        </p:nvSpPr>
        <p:spPr>
          <a:xfrm>
            <a:off x="5001466" y="1673229"/>
            <a:ext cx="396852" cy="396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D5EF69F2-E0C9-7141-9446-476779CCBCF7}"/>
              </a:ext>
            </a:extLst>
          </p:cNvPr>
          <p:cNvSpPr>
            <a:spLocks noChangeAspect="1"/>
          </p:cNvSpPr>
          <p:nvPr/>
        </p:nvSpPr>
        <p:spPr>
          <a:xfrm>
            <a:off x="5670541" y="1673229"/>
            <a:ext cx="396852" cy="396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13B38613-19FE-EE48-B3BE-F3D2F6D4797D}"/>
              </a:ext>
            </a:extLst>
          </p:cNvPr>
          <p:cNvSpPr>
            <a:spLocks noChangeAspect="1"/>
          </p:cNvSpPr>
          <p:nvPr/>
        </p:nvSpPr>
        <p:spPr>
          <a:xfrm>
            <a:off x="6339616" y="1673229"/>
            <a:ext cx="396852" cy="396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818B8D1-ADC1-E342-9CCB-00C9013D06C6}"/>
              </a:ext>
            </a:extLst>
          </p:cNvPr>
          <p:cNvSpPr>
            <a:spLocks noChangeAspect="1"/>
          </p:cNvSpPr>
          <p:nvPr/>
        </p:nvSpPr>
        <p:spPr>
          <a:xfrm>
            <a:off x="7038672" y="1688221"/>
            <a:ext cx="396852" cy="396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28985658-C606-6D46-A601-CA41CCBD9AE8}"/>
              </a:ext>
            </a:extLst>
          </p:cNvPr>
          <p:cNvSpPr>
            <a:spLocks noChangeAspect="1"/>
          </p:cNvSpPr>
          <p:nvPr/>
        </p:nvSpPr>
        <p:spPr>
          <a:xfrm>
            <a:off x="7704028" y="1688220"/>
            <a:ext cx="396852" cy="396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9BCD1C0-F266-E340-BC90-35A02A30C841}"/>
              </a:ext>
            </a:extLst>
          </p:cNvPr>
          <p:cNvSpPr>
            <a:spLocks noChangeAspect="1"/>
          </p:cNvSpPr>
          <p:nvPr/>
        </p:nvSpPr>
        <p:spPr>
          <a:xfrm>
            <a:off x="8369384"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E6C013FD-043D-5442-A19D-5CAE17C671E5}"/>
              </a:ext>
            </a:extLst>
          </p:cNvPr>
          <p:cNvSpPr>
            <a:spLocks noChangeAspect="1"/>
          </p:cNvSpPr>
          <p:nvPr/>
        </p:nvSpPr>
        <p:spPr>
          <a:xfrm>
            <a:off x="9034740"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8181323B-453F-8C4B-9E94-B09C6B361CDC}"/>
              </a:ext>
            </a:extLst>
          </p:cNvPr>
          <p:cNvSpPr>
            <a:spLocks noChangeAspect="1"/>
          </p:cNvSpPr>
          <p:nvPr/>
        </p:nvSpPr>
        <p:spPr>
          <a:xfrm>
            <a:off x="9700096"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D1B793F-6BC7-D34D-8174-28C5E9F7A8AA}"/>
              </a:ext>
            </a:extLst>
          </p:cNvPr>
          <p:cNvSpPr>
            <a:spLocks noChangeAspect="1"/>
          </p:cNvSpPr>
          <p:nvPr/>
        </p:nvSpPr>
        <p:spPr>
          <a:xfrm>
            <a:off x="10369171"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DAB3A4-8312-A643-BB9B-2AFBC91C42BC}"/>
              </a:ext>
            </a:extLst>
          </p:cNvPr>
          <p:cNvSpPr>
            <a:spLocks noChangeAspect="1"/>
          </p:cNvSpPr>
          <p:nvPr/>
        </p:nvSpPr>
        <p:spPr>
          <a:xfrm>
            <a:off x="11038246"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1CF14C82-B36C-294D-A4F2-C565DFF8A35C}"/>
              </a:ext>
            </a:extLst>
          </p:cNvPr>
          <p:cNvSpPr>
            <a:spLocks noChangeAspect="1"/>
          </p:cNvSpPr>
          <p:nvPr/>
        </p:nvSpPr>
        <p:spPr>
          <a:xfrm>
            <a:off x="11707321" y="2287660"/>
            <a:ext cx="432929" cy="432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A634C948-DE31-BD40-81E8-1B56FE3C3BDF}"/>
              </a:ext>
            </a:extLst>
          </p:cNvPr>
          <p:cNvSpPr>
            <a:spLocks noChangeAspect="1"/>
          </p:cNvSpPr>
          <p:nvPr/>
        </p:nvSpPr>
        <p:spPr>
          <a:xfrm>
            <a:off x="1507417" y="3852015"/>
            <a:ext cx="663825" cy="662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7B395DD8-EDB4-3246-8D38-5250BDB7932B}"/>
              </a:ext>
            </a:extLst>
          </p:cNvPr>
          <p:cNvSpPr>
            <a:spLocks noChangeAspect="1"/>
          </p:cNvSpPr>
          <p:nvPr/>
        </p:nvSpPr>
        <p:spPr>
          <a:xfrm>
            <a:off x="2712328" y="4631498"/>
            <a:ext cx="911383" cy="9094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3CECE8C1-FE41-E44A-8AD3-C887DF0110DF}"/>
              </a:ext>
            </a:extLst>
          </p:cNvPr>
          <p:cNvSpPr>
            <a:spLocks noChangeAspect="1"/>
          </p:cNvSpPr>
          <p:nvPr/>
        </p:nvSpPr>
        <p:spPr>
          <a:xfrm>
            <a:off x="4276867" y="3326805"/>
            <a:ext cx="455421" cy="454444"/>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17F51A43-9BD3-0C4A-9B65-456DF8A2EFC6}"/>
              </a:ext>
            </a:extLst>
          </p:cNvPr>
          <p:cNvSpPr>
            <a:spLocks noChangeAspect="1"/>
          </p:cNvSpPr>
          <p:nvPr/>
        </p:nvSpPr>
        <p:spPr>
          <a:xfrm>
            <a:off x="5232331" y="4991544"/>
            <a:ext cx="1220903" cy="121828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DCBE5057-3B66-AC42-B1F0-4CB09406B58F}"/>
              </a:ext>
            </a:extLst>
          </p:cNvPr>
          <p:cNvSpPr>
            <a:spLocks noChangeAspect="1"/>
          </p:cNvSpPr>
          <p:nvPr/>
        </p:nvSpPr>
        <p:spPr>
          <a:xfrm>
            <a:off x="6846905" y="4466610"/>
            <a:ext cx="765290" cy="763648"/>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38479951-11DA-C440-9F78-CD856D17D9AB}"/>
              </a:ext>
            </a:extLst>
          </p:cNvPr>
          <p:cNvSpPr>
            <a:spLocks noChangeAspect="1"/>
          </p:cNvSpPr>
          <p:nvPr/>
        </p:nvSpPr>
        <p:spPr>
          <a:xfrm>
            <a:off x="8307066" y="3402312"/>
            <a:ext cx="544802" cy="54363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1414F300-919C-BE47-A30E-A9A715CE71C9}"/>
              </a:ext>
            </a:extLst>
          </p:cNvPr>
          <p:cNvSpPr>
            <a:spLocks noChangeAspect="1"/>
          </p:cNvSpPr>
          <p:nvPr/>
        </p:nvSpPr>
        <p:spPr>
          <a:xfrm>
            <a:off x="9421023" y="4876998"/>
            <a:ext cx="941437" cy="9394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58A9861F-A84D-4F49-8409-3301A97CA38C}"/>
              </a:ext>
            </a:extLst>
          </p:cNvPr>
          <p:cNvSpPr>
            <a:spLocks noChangeAspect="1"/>
          </p:cNvSpPr>
          <p:nvPr/>
        </p:nvSpPr>
        <p:spPr>
          <a:xfrm>
            <a:off x="11003935" y="2883317"/>
            <a:ext cx="505035" cy="50395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17C97738-6000-9C44-9AF1-738C3BF70F94}"/>
              </a:ext>
            </a:extLst>
          </p:cNvPr>
          <p:cNvCxnSpPr>
            <a:cxnSpLocks/>
            <a:stCxn id="11" idx="4"/>
            <a:endCxn id="28" idx="0"/>
          </p:cNvCxnSpPr>
          <p:nvPr/>
        </p:nvCxnSpPr>
        <p:spPr>
          <a:xfrm flipH="1">
            <a:off x="1839330" y="1360518"/>
            <a:ext cx="765" cy="24914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線矢印コネクタ 38">
            <a:extLst>
              <a:ext uri="{FF2B5EF4-FFF2-40B4-BE49-F238E27FC236}">
                <a16:creationId xmlns:a16="http://schemas.microsoft.com/office/drawing/2014/main" id="{FCAFC6B1-5FB6-2B48-921A-D055BC327C65}"/>
              </a:ext>
            </a:extLst>
          </p:cNvPr>
          <p:cNvCxnSpPr>
            <a:cxnSpLocks/>
            <a:stCxn id="13" idx="4"/>
            <a:endCxn id="29" idx="0"/>
          </p:cNvCxnSpPr>
          <p:nvPr/>
        </p:nvCxnSpPr>
        <p:spPr>
          <a:xfrm flipH="1">
            <a:off x="3168020" y="1360517"/>
            <a:ext cx="2787" cy="32709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直線矢印コネクタ 41">
            <a:extLst>
              <a:ext uri="{FF2B5EF4-FFF2-40B4-BE49-F238E27FC236}">
                <a16:creationId xmlns:a16="http://schemas.microsoft.com/office/drawing/2014/main" id="{05FB2F87-5ECD-234B-9F27-8B655640A01A}"/>
              </a:ext>
            </a:extLst>
          </p:cNvPr>
          <p:cNvCxnSpPr>
            <a:cxnSpLocks/>
            <a:stCxn id="15" idx="4"/>
            <a:endCxn id="30" idx="0"/>
          </p:cNvCxnSpPr>
          <p:nvPr/>
        </p:nvCxnSpPr>
        <p:spPr>
          <a:xfrm>
            <a:off x="4501519" y="1360517"/>
            <a:ext cx="3059" cy="19662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185F13E6-54A3-3940-81E2-AC13A4493342}"/>
              </a:ext>
            </a:extLst>
          </p:cNvPr>
          <p:cNvCxnSpPr>
            <a:cxnSpLocks/>
            <a:stCxn id="17" idx="4"/>
            <a:endCxn id="31" idx="0"/>
          </p:cNvCxnSpPr>
          <p:nvPr/>
        </p:nvCxnSpPr>
        <p:spPr>
          <a:xfrm flipH="1">
            <a:off x="5842783" y="2069229"/>
            <a:ext cx="26184" cy="29223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直線矢印コネクタ 47">
            <a:extLst>
              <a:ext uri="{FF2B5EF4-FFF2-40B4-BE49-F238E27FC236}">
                <a16:creationId xmlns:a16="http://schemas.microsoft.com/office/drawing/2014/main" id="{1E7C333B-CE41-794F-A812-C5DC0A544F93}"/>
              </a:ext>
            </a:extLst>
          </p:cNvPr>
          <p:cNvCxnSpPr>
            <a:cxnSpLocks/>
          </p:cNvCxnSpPr>
          <p:nvPr/>
        </p:nvCxnSpPr>
        <p:spPr>
          <a:xfrm flipH="1">
            <a:off x="665497" y="987607"/>
            <a:ext cx="1" cy="5224062"/>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sp>
        <p:nvSpPr>
          <p:cNvPr id="50" name="テキスト ボックス 49">
            <a:extLst>
              <a:ext uri="{FF2B5EF4-FFF2-40B4-BE49-F238E27FC236}">
                <a16:creationId xmlns:a16="http://schemas.microsoft.com/office/drawing/2014/main" id="{E2A9AFB3-3B87-7E48-85B2-A41EE18974C7}"/>
              </a:ext>
            </a:extLst>
          </p:cNvPr>
          <p:cNvSpPr txBox="1"/>
          <p:nvPr/>
        </p:nvSpPr>
        <p:spPr>
          <a:xfrm>
            <a:off x="254834" y="6205931"/>
            <a:ext cx="1146468" cy="461665"/>
          </a:xfrm>
          <a:prstGeom prst="rect">
            <a:avLst/>
          </a:prstGeom>
          <a:noFill/>
        </p:spPr>
        <p:txBody>
          <a:bodyPr wrap="none" rtlCol="0">
            <a:spAutoFit/>
          </a:bodyPr>
          <a:lstStyle/>
          <a:p>
            <a:r>
              <a:rPr kumimoji="1" lang="ja-JP" altLang="en-US" sz="2400"/>
              <a:t>時間</a:t>
            </a:r>
            <a:r>
              <a:rPr kumimoji="1" lang="en-US" altLang="ja-JP" sz="2400" dirty="0"/>
              <a:t>(t)</a:t>
            </a:r>
            <a:endParaRPr kumimoji="1" lang="ja-JP" altLang="en-US" sz="2400"/>
          </a:p>
        </p:txBody>
      </p:sp>
      <p:cxnSp>
        <p:nvCxnSpPr>
          <p:cNvPr id="51" name="直線矢印コネクタ 50">
            <a:extLst>
              <a:ext uri="{FF2B5EF4-FFF2-40B4-BE49-F238E27FC236}">
                <a16:creationId xmlns:a16="http://schemas.microsoft.com/office/drawing/2014/main" id="{5CC1D652-58B5-8C4D-82C9-5DA9FE7F2492}"/>
              </a:ext>
            </a:extLst>
          </p:cNvPr>
          <p:cNvCxnSpPr>
            <a:cxnSpLocks/>
            <a:stCxn id="20" idx="4"/>
            <a:endCxn id="32" idx="0"/>
          </p:cNvCxnSpPr>
          <p:nvPr/>
        </p:nvCxnSpPr>
        <p:spPr>
          <a:xfrm flipH="1">
            <a:off x="7229550" y="2084221"/>
            <a:ext cx="7548" cy="23823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直線矢印コネクタ 53">
            <a:extLst>
              <a:ext uri="{FF2B5EF4-FFF2-40B4-BE49-F238E27FC236}">
                <a16:creationId xmlns:a16="http://schemas.microsoft.com/office/drawing/2014/main" id="{C991556A-8F47-C34A-AC24-FA45CACEE674}"/>
              </a:ext>
            </a:extLst>
          </p:cNvPr>
          <p:cNvCxnSpPr>
            <a:cxnSpLocks/>
            <a:stCxn id="22" idx="4"/>
            <a:endCxn id="33" idx="0"/>
          </p:cNvCxnSpPr>
          <p:nvPr/>
        </p:nvCxnSpPr>
        <p:spPr>
          <a:xfrm flipH="1">
            <a:off x="8579467" y="2719660"/>
            <a:ext cx="6382" cy="68265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 name="直線矢印コネクタ 56">
            <a:extLst>
              <a:ext uri="{FF2B5EF4-FFF2-40B4-BE49-F238E27FC236}">
                <a16:creationId xmlns:a16="http://schemas.microsoft.com/office/drawing/2014/main" id="{C764C426-0125-4D4A-9E44-83C74755A869}"/>
              </a:ext>
            </a:extLst>
          </p:cNvPr>
          <p:cNvCxnSpPr>
            <a:cxnSpLocks/>
            <a:stCxn id="24" idx="4"/>
            <a:endCxn id="34" idx="0"/>
          </p:cNvCxnSpPr>
          <p:nvPr/>
        </p:nvCxnSpPr>
        <p:spPr>
          <a:xfrm flipH="1">
            <a:off x="9891742" y="2719660"/>
            <a:ext cx="24819" cy="21573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線矢印コネクタ 59">
            <a:extLst>
              <a:ext uri="{FF2B5EF4-FFF2-40B4-BE49-F238E27FC236}">
                <a16:creationId xmlns:a16="http://schemas.microsoft.com/office/drawing/2014/main" id="{A3A46A55-6443-594C-993A-39BA8D40452F}"/>
              </a:ext>
            </a:extLst>
          </p:cNvPr>
          <p:cNvCxnSpPr>
            <a:cxnSpLocks/>
            <a:stCxn id="26" idx="4"/>
            <a:endCxn id="35" idx="0"/>
          </p:cNvCxnSpPr>
          <p:nvPr/>
        </p:nvCxnSpPr>
        <p:spPr>
          <a:xfrm>
            <a:off x="11254711" y="2719660"/>
            <a:ext cx="1742" cy="1636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直線矢印コネクタ 39">
            <a:extLst>
              <a:ext uri="{FF2B5EF4-FFF2-40B4-BE49-F238E27FC236}">
                <a16:creationId xmlns:a16="http://schemas.microsoft.com/office/drawing/2014/main" id="{E4FBD0FA-F44D-3044-9D8C-F5E11A2B4948}"/>
              </a:ext>
            </a:extLst>
          </p:cNvPr>
          <p:cNvCxnSpPr>
            <a:cxnSpLocks/>
            <a:stCxn id="12" idx="4"/>
            <a:endCxn id="68" idx="0"/>
          </p:cNvCxnSpPr>
          <p:nvPr/>
        </p:nvCxnSpPr>
        <p:spPr>
          <a:xfrm flipH="1">
            <a:off x="2491076" y="1360517"/>
            <a:ext cx="14375" cy="162512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a:extLst>
              <a:ext uri="{FF2B5EF4-FFF2-40B4-BE49-F238E27FC236}">
                <a16:creationId xmlns:a16="http://schemas.microsoft.com/office/drawing/2014/main" id="{22908E37-6A17-9443-8615-F28905FD891F}"/>
              </a:ext>
            </a:extLst>
          </p:cNvPr>
          <p:cNvCxnSpPr>
            <a:cxnSpLocks/>
            <a:stCxn id="14" idx="4"/>
            <a:endCxn id="69" idx="0"/>
          </p:cNvCxnSpPr>
          <p:nvPr/>
        </p:nvCxnSpPr>
        <p:spPr>
          <a:xfrm>
            <a:off x="3836163" y="1360517"/>
            <a:ext cx="11396" cy="40257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直線矢印コネクタ 45">
            <a:extLst>
              <a:ext uri="{FF2B5EF4-FFF2-40B4-BE49-F238E27FC236}">
                <a16:creationId xmlns:a16="http://schemas.microsoft.com/office/drawing/2014/main" id="{A847639F-965C-A640-9D9D-C1B7C7C9FA8D}"/>
              </a:ext>
            </a:extLst>
          </p:cNvPr>
          <p:cNvCxnSpPr>
            <a:cxnSpLocks/>
            <a:stCxn id="16" idx="4"/>
            <a:endCxn id="70" idx="0"/>
          </p:cNvCxnSpPr>
          <p:nvPr/>
        </p:nvCxnSpPr>
        <p:spPr>
          <a:xfrm flipH="1">
            <a:off x="5155603" y="2069229"/>
            <a:ext cx="44289" cy="44451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a:extLst>
              <a:ext uri="{FF2B5EF4-FFF2-40B4-BE49-F238E27FC236}">
                <a16:creationId xmlns:a16="http://schemas.microsoft.com/office/drawing/2014/main" id="{7F751B90-35D2-1B4D-9EF0-94E9550CF5C4}"/>
              </a:ext>
            </a:extLst>
          </p:cNvPr>
          <p:cNvCxnSpPr>
            <a:cxnSpLocks/>
            <a:stCxn id="18" idx="4"/>
            <a:endCxn id="71" idx="0"/>
          </p:cNvCxnSpPr>
          <p:nvPr/>
        </p:nvCxnSpPr>
        <p:spPr>
          <a:xfrm flipH="1">
            <a:off x="6537693" y="2069229"/>
            <a:ext cx="349" cy="5352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直線矢印コネクタ 52">
            <a:extLst>
              <a:ext uri="{FF2B5EF4-FFF2-40B4-BE49-F238E27FC236}">
                <a16:creationId xmlns:a16="http://schemas.microsoft.com/office/drawing/2014/main" id="{C4C2DC15-915E-194A-8260-9E1D43D41CE3}"/>
              </a:ext>
            </a:extLst>
          </p:cNvPr>
          <p:cNvCxnSpPr>
            <a:cxnSpLocks/>
            <a:stCxn id="21" idx="4"/>
            <a:endCxn id="72" idx="0"/>
          </p:cNvCxnSpPr>
          <p:nvPr/>
        </p:nvCxnSpPr>
        <p:spPr>
          <a:xfrm flipH="1">
            <a:off x="7898961" y="2084220"/>
            <a:ext cx="3493" cy="32659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線矢印コネクタ 55">
            <a:extLst>
              <a:ext uri="{FF2B5EF4-FFF2-40B4-BE49-F238E27FC236}">
                <a16:creationId xmlns:a16="http://schemas.microsoft.com/office/drawing/2014/main" id="{754A5FFF-FA5E-394F-9278-7277776B5B09}"/>
              </a:ext>
            </a:extLst>
          </p:cNvPr>
          <p:cNvCxnSpPr>
            <a:cxnSpLocks/>
            <a:stCxn id="23" idx="4"/>
            <a:endCxn id="73" idx="0"/>
          </p:cNvCxnSpPr>
          <p:nvPr/>
        </p:nvCxnSpPr>
        <p:spPr>
          <a:xfrm flipH="1">
            <a:off x="9236082" y="2719660"/>
            <a:ext cx="15123" cy="176359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直線矢印コネクタ 58">
            <a:extLst>
              <a:ext uri="{FF2B5EF4-FFF2-40B4-BE49-F238E27FC236}">
                <a16:creationId xmlns:a16="http://schemas.microsoft.com/office/drawing/2014/main" id="{DD0FBAAF-ADF1-B949-A0CA-C10275BA9007}"/>
              </a:ext>
            </a:extLst>
          </p:cNvPr>
          <p:cNvCxnSpPr>
            <a:cxnSpLocks/>
            <a:stCxn id="25" idx="4"/>
            <a:endCxn id="75" idx="0"/>
          </p:cNvCxnSpPr>
          <p:nvPr/>
        </p:nvCxnSpPr>
        <p:spPr>
          <a:xfrm flipH="1">
            <a:off x="10575200" y="2719660"/>
            <a:ext cx="10436" cy="32975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直線矢印コネクタ 61">
            <a:extLst>
              <a:ext uri="{FF2B5EF4-FFF2-40B4-BE49-F238E27FC236}">
                <a16:creationId xmlns:a16="http://schemas.microsoft.com/office/drawing/2014/main" id="{45A48EC9-9BCC-EA4D-9A75-D4BEF514723D}"/>
              </a:ext>
            </a:extLst>
          </p:cNvPr>
          <p:cNvCxnSpPr>
            <a:cxnSpLocks/>
            <a:stCxn id="27" idx="4"/>
            <a:endCxn id="74" idx="0"/>
          </p:cNvCxnSpPr>
          <p:nvPr/>
        </p:nvCxnSpPr>
        <p:spPr>
          <a:xfrm flipH="1">
            <a:off x="11921815" y="2719660"/>
            <a:ext cx="1971" cy="1621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テキスト ボックス 67">
            <a:extLst>
              <a:ext uri="{FF2B5EF4-FFF2-40B4-BE49-F238E27FC236}">
                <a16:creationId xmlns:a16="http://schemas.microsoft.com/office/drawing/2014/main" id="{0A864FC0-3EE9-0241-8A7D-E5150A7585CF}"/>
              </a:ext>
            </a:extLst>
          </p:cNvPr>
          <p:cNvSpPr txBox="1"/>
          <p:nvPr/>
        </p:nvSpPr>
        <p:spPr>
          <a:xfrm>
            <a:off x="2283327" y="2985645"/>
            <a:ext cx="415498" cy="369332"/>
          </a:xfrm>
          <a:prstGeom prst="rect">
            <a:avLst/>
          </a:prstGeom>
          <a:noFill/>
        </p:spPr>
        <p:txBody>
          <a:bodyPr wrap="none" rtlCol="0">
            <a:spAutoFit/>
          </a:bodyPr>
          <a:lstStyle/>
          <a:p>
            <a:r>
              <a:rPr kumimoji="1" lang="ja-JP" altLang="en-US"/>
              <a:t>❌</a:t>
            </a:r>
          </a:p>
        </p:txBody>
      </p:sp>
      <p:sp>
        <p:nvSpPr>
          <p:cNvPr id="69" name="テキスト ボックス 68">
            <a:extLst>
              <a:ext uri="{FF2B5EF4-FFF2-40B4-BE49-F238E27FC236}">
                <a16:creationId xmlns:a16="http://schemas.microsoft.com/office/drawing/2014/main" id="{0CBC2179-6D5A-D144-9CEB-07E2380046C3}"/>
              </a:ext>
            </a:extLst>
          </p:cNvPr>
          <p:cNvSpPr txBox="1"/>
          <p:nvPr/>
        </p:nvSpPr>
        <p:spPr>
          <a:xfrm>
            <a:off x="3639810" y="5386240"/>
            <a:ext cx="415498" cy="369332"/>
          </a:xfrm>
          <a:prstGeom prst="rect">
            <a:avLst/>
          </a:prstGeom>
          <a:noFill/>
        </p:spPr>
        <p:txBody>
          <a:bodyPr wrap="none" rtlCol="0">
            <a:spAutoFit/>
          </a:bodyPr>
          <a:lstStyle/>
          <a:p>
            <a:r>
              <a:rPr kumimoji="1" lang="ja-JP" altLang="en-US"/>
              <a:t>❌</a:t>
            </a:r>
          </a:p>
        </p:txBody>
      </p:sp>
      <p:sp>
        <p:nvSpPr>
          <p:cNvPr id="70" name="テキスト ボックス 69">
            <a:extLst>
              <a:ext uri="{FF2B5EF4-FFF2-40B4-BE49-F238E27FC236}">
                <a16:creationId xmlns:a16="http://schemas.microsoft.com/office/drawing/2014/main" id="{D0201CAE-AA15-284D-9B02-15391FD7D097}"/>
              </a:ext>
            </a:extLst>
          </p:cNvPr>
          <p:cNvSpPr txBox="1"/>
          <p:nvPr/>
        </p:nvSpPr>
        <p:spPr>
          <a:xfrm>
            <a:off x="4947854" y="6514410"/>
            <a:ext cx="415498" cy="369332"/>
          </a:xfrm>
          <a:prstGeom prst="rect">
            <a:avLst/>
          </a:prstGeom>
          <a:noFill/>
        </p:spPr>
        <p:txBody>
          <a:bodyPr wrap="none" rtlCol="0">
            <a:spAutoFit/>
          </a:bodyPr>
          <a:lstStyle/>
          <a:p>
            <a:r>
              <a:rPr kumimoji="1" lang="ja-JP" altLang="en-US"/>
              <a:t>❌</a:t>
            </a:r>
          </a:p>
        </p:txBody>
      </p:sp>
      <p:sp>
        <p:nvSpPr>
          <p:cNvPr id="71" name="テキスト ボックス 70">
            <a:extLst>
              <a:ext uri="{FF2B5EF4-FFF2-40B4-BE49-F238E27FC236}">
                <a16:creationId xmlns:a16="http://schemas.microsoft.com/office/drawing/2014/main" id="{616918EF-D0C1-7148-9420-052E0A76778C}"/>
              </a:ext>
            </a:extLst>
          </p:cNvPr>
          <p:cNvSpPr txBox="1"/>
          <p:nvPr/>
        </p:nvSpPr>
        <p:spPr>
          <a:xfrm>
            <a:off x="6329944" y="2604479"/>
            <a:ext cx="415498" cy="369332"/>
          </a:xfrm>
          <a:prstGeom prst="rect">
            <a:avLst/>
          </a:prstGeom>
          <a:noFill/>
        </p:spPr>
        <p:txBody>
          <a:bodyPr wrap="none" rtlCol="0">
            <a:spAutoFit/>
          </a:bodyPr>
          <a:lstStyle/>
          <a:p>
            <a:r>
              <a:rPr kumimoji="1" lang="ja-JP" altLang="en-US"/>
              <a:t>❌</a:t>
            </a:r>
          </a:p>
        </p:txBody>
      </p:sp>
      <p:sp>
        <p:nvSpPr>
          <p:cNvPr id="72" name="テキスト ボックス 71">
            <a:extLst>
              <a:ext uri="{FF2B5EF4-FFF2-40B4-BE49-F238E27FC236}">
                <a16:creationId xmlns:a16="http://schemas.microsoft.com/office/drawing/2014/main" id="{D8081950-CA8D-9347-897F-F01D238C2E89}"/>
              </a:ext>
            </a:extLst>
          </p:cNvPr>
          <p:cNvSpPr txBox="1"/>
          <p:nvPr/>
        </p:nvSpPr>
        <p:spPr>
          <a:xfrm>
            <a:off x="7691212" y="5350178"/>
            <a:ext cx="415498" cy="369332"/>
          </a:xfrm>
          <a:prstGeom prst="rect">
            <a:avLst/>
          </a:prstGeom>
          <a:noFill/>
        </p:spPr>
        <p:txBody>
          <a:bodyPr wrap="none" rtlCol="0">
            <a:spAutoFit/>
          </a:bodyPr>
          <a:lstStyle/>
          <a:p>
            <a:r>
              <a:rPr kumimoji="1" lang="ja-JP" altLang="en-US"/>
              <a:t>❌</a:t>
            </a:r>
          </a:p>
        </p:txBody>
      </p:sp>
      <p:sp>
        <p:nvSpPr>
          <p:cNvPr id="73" name="テキスト ボックス 72">
            <a:extLst>
              <a:ext uri="{FF2B5EF4-FFF2-40B4-BE49-F238E27FC236}">
                <a16:creationId xmlns:a16="http://schemas.microsoft.com/office/drawing/2014/main" id="{DDFDA164-3177-FF44-918E-4EEC26AEBAFA}"/>
              </a:ext>
            </a:extLst>
          </p:cNvPr>
          <p:cNvSpPr txBox="1"/>
          <p:nvPr/>
        </p:nvSpPr>
        <p:spPr>
          <a:xfrm>
            <a:off x="9028333" y="4483256"/>
            <a:ext cx="415498" cy="369332"/>
          </a:xfrm>
          <a:prstGeom prst="rect">
            <a:avLst/>
          </a:prstGeom>
          <a:noFill/>
        </p:spPr>
        <p:txBody>
          <a:bodyPr wrap="none" rtlCol="0">
            <a:spAutoFit/>
          </a:bodyPr>
          <a:lstStyle/>
          <a:p>
            <a:r>
              <a:rPr kumimoji="1" lang="ja-JP" altLang="en-US"/>
              <a:t>❌</a:t>
            </a:r>
          </a:p>
        </p:txBody>
      </p:sp>
      <p:sp>
        <p:nvSpPr>
          <p:cNvPr id="74" name="テキスト ボックス 73">
            <a:extLst>
              <a:ext uri="{FF2B5EF4-FFF2-40B4-BE49-F238E27FC236}">
                <a16:creationId xmlns:a16="http://schemas.microsoft.com/office/drawing/2014/main" id="{91B51105-8EA1-8C4D-A064-7F62EF2F84A1}"/>
              </a:ext>
            </a:extLst>
          </p:cNvPr>
          <p:cNvSpPr txBox="1"/>
          <p:nvPr/>
        </p:nvSpPr>
        <p:spPr>
          <a:xfrm>
            <a:off x="11714066" y="2881808"/>
            <a:ext cx="415498" cy="369332"/>
          </a:xfrm>
          <a:prstGeom prst="rect">
            <a:avLst/>
          </a:prstGeom>
          <a:noFill/>
        </p:spPr>
        <p:txBody>
          <a:bodyPr wrap="none" rtlCol="0">
            <a:spAutoFit/>
          </a:bodyPr>
          <a:lstStyle/>
          <a:p>
            <a:r>
              <a:rPr kumimoji="1" lang="ja-JP" altLang="en-US"/>
              <a:t>❌</a:t>
            </a:r>
          </a:p>
        </p:txBody>
      </p:sp>
      <p:sp>
        <p:nvSpPr>
          <p:cNvPr id="75" name="テキスト ボックス 74">
            <a:extLst>
              <a:ext uri="{FF2B5EF4-FFF2-40B4-BE49-F238E27FC236}">
                <a16:creationId xmlns:a16="http://schemas.microsoft.com/office/drawing/2014/main" id="{34B114E2-CBF7-9F45-B43A-FA82646F9243}"/>
              </a:ext>
            </a:extLst>
          </p:cNvPr>
          <p:cNvSpPr txBox="1"/>
          <p:nvPr/>
        </p:nvSpPr>
        <p:spPr>
          <a:xfrm>
            <a:off x="10367451" y="6017249"/>
            <a:ext cx="415498" cy="369332"/>
          </a:xfrm>
          <a:prstGeom prst="rect">
            <a:avLst/>
          </a:prstGeom>
          <a:noFill/>
        </p:spPr>
        <p:txBody>
          <a:bodyPr wrap="none" rtlCol="0">
            <a:spAutoFit/>
          </a:bodyPr>
          <a:lstStyle/>
          <a:p>
            <a:r>
              <a:rPr kumimoji="1" lang="ja-JP" altLang="en-US"/>
              <a:t>❌</a:t>
            </a:r>
          </a:p>
        </p:txBody>
      </p:sp>
      <p:sp>
        <p:nvSpPr>
          <p:cNvPr id="98" name="テキスト ボックス 97">
            <a:extLst>
              <a:ext uri="{FF2B5EF4-FFF2-40B4-BE49-F238E27FC236}">
                <a16:creationId xmlns:a16="http://schemas.microsoft.com/office/drawing/2014/main" id="{A4CC2D6A-05AE-714C-8927-25727BAF6EFF}"/>
              </a:ext>
            </a:extLst>
          </p:cNvPr>
          <p:cNvSpPr txBox="1"/>
          <p:nvPr/>
        </p:nvSpPr>
        <p:spPr>
          <a:xfrm>
            <a:off x="1515654" y="4514415"/>
            <a:ext cx="646331" cy="369332"/>
          </a:xfrm>
          <a:prstGeom prst="rect">
            <a:avLst/>
          </a:prstGeom>
          <a:noFill/>
        </p:spPr>
        <p:txBody>
          <a:bodyPr wrap="none" rtlCol="0">
            <a:spAutoFit/>
          </a:bodyPr>
          <a:lstStyle/>
          <a:p>
            <a:r>
              <a:rPr kumimoji="1" lang="ja-JP" altLang="en-US"/>
              <a:t>捕獲</a:t>
            </a:r>
          </a:p>
        </p:txBody>
      </p:sp>
      <p:sp>
        <p:nvSpPr>
          <p:cNvPr id="99" name="テキスト ボックス 98">
            <a:extLst>
              <a:ext uri="{FF2B5EF4-FFF2-40B4-BE49-F238E27FC236}">
                <a16:creationId xmlns:a16="http://schemas.microsoft.com/office/drawing/2014/main" id="{9214CD78-D60B-2A42-9517-67F5F17E32E2}"/>
              </a:ext>
            </a:extLst>
          </p:cNvPr>
          <p:cNvSpPr txBox="1"/>
          <p:nvPr/>
        </p:nvSpPr>
        <p:spPr>
          <a:xfrm>
            <a:off x="2840890" y="5534663"/>
            <a:ext cx="646331" cy="369332"/>
          </a:xfrm>
          <a:prstGeom prst="rect">
            <a:avLst/>
          </a:prstGeom>
          <a:noFill/>
        </p:spPr>
        <p:txBody>
          <a:bodyPr wrap="none" rtlCol="0">
            <a:spAutoFit/>
          </a:bodyPr>
          <a:lstStyle/>
          <a:p>
            <a:r>
              <a:rPr kumimoji="1" lang="ja-JP" altLang="en-US"/>
              <a:t>捕獲</a:t>
            </a:r>
          </a:p>
        </p:txBody>
      </p:sp>
      <p:sp>
        <p:nvSpPr>
          <p:cNvPr id="100" name="テキスト ボックス 99">
            <a:extLst>
              <a:ext uri="{FF2B5EF4-FFF2-40B4-BE49-F238E27FC236}">
                <a16:creationId xmlns:a16="http://schemas.microsoft.com/office/drawing/2014/main" id="{5FB2CC85-29E2-7349-9046-D673253B6B83}"/>
              </a:ext>
            </a:extLst>
          </p:cNvPr>
          <p:cNvSpPr txBox="1"/>
          <p:nvPr/>
        </p:nvSpPr>
        <p:spPr>
          <a:xfrm>
            <a:off x="5509456" y="6193118"/>
            <a:ext cx="646331" cy="369332"/>
          </a:xfrm>
          <a:prstGeom prst="rect">
            <a:avLst/>
          </a:prstGeom>
          <a:noFill/>
        </p:spPr>
        <p:txBody>
          <a:bodyPr wrap="none" rtlCol="0">
            <a:spAutoFit/>
          </a:bodyPr>
          <a:lstStyle/>
          <a:p>
            <a:r>
              <a:rPr kumimoji="1" lang="ja-JP" altLang="en-US"/>
              <a:t>捕獲</a:t>
            </a:r>
          </a:p>
        </p:txBody>
      </p:sp>
      <p:sp>
        <p:nvSpPr>
          <p:cNvPr id="101" name="テキスト ボックス 100">
            <a:extLst>
              <a:ext uri="{FF2B5EF4-FFF2-40B4-BE49-F238E27FC236}">
                <a16:creationId xmlns:a16="http://schemas.microsoft.com/office/drawing/2014/main" id="{A08B79D0-FBEC-454D-B30C-D48A88D8E371}"/>
              </a:ext>
            </a:extLst>
          </p:cNvPr>
          <p:cNvSpPr txBox="1"/>
          <p:nvPr/>
        </p:nvSpPr>
        <p:spPr>
          <a:xfrm>
            <a:off x="6875904" y="5228731"/>
            <a:ext cx="646331" cy="369332"/>
          </a:xfrm>
          <a:prstGeom prst="rect">
            <a:avLst/>
          </a:prstGeom>
          <a:noFill/>
        </p:spPr>
        <p:txBody>
          <a:bodyPr wrap="none" rtlCol="0">
            <a:spAutoFit/>
          </a:bodyPr>
          <a:lstStyle/>
          <a:p>
            <a:r>
              <a:rPr kumimoji="1" lang="ja-JP" altLang="en-US"/>
              <a:t>捕獲</a:t>
            </a:r>
          </a:p>
        </p:txBody>
      </p:sp>
      <p:sp>
        <p:nvSpPr>
          <p:cNvPr id="102" name="テキスト ボックス 101">
            <a:extLst>
              <a:ext uri="{FF2B5EF4-FFF2-40B4-BE49-F238E27FC236}">
                <a16:creationId xmlns:a16="http://schemas.microsoft.com/office/drawing/2014/main" id="{1685A192-A0A1-F54B-8070-71B89119C5AE}"/>
              </a:ext>
            </a:extLst>
          </p:cNvPr>
          <p:cNvSpPr txBox="1"/>
          <p:nvPr/>
        </p:nvSpPr>
        <p:spPr>
          <a:xfrm>
            <a:off x="8215545" y="3877610"/>
            <a:ext cx="646331" cy="369332"/>
          </a:xfrm>
          <a:prstGeom prst="rect">
            <a:avLst/>
          </a:prstGeom>
          <a:noFill/>
        </p:spPr>
        <p:txBody>
          <a:bodyPr wrap="none" rtlCol="0">
            <a:spAutoFit/>
          </a:bodyPr>
          <a:lstStyle/>
          <a:p>
            <a:r>
              <a:rPr kumimoji="1" lang="ja-JP" altLang="en-US"/>
              <a:t>捕獲</a:t>
            </a:r>
          </a:p>
        </p:txBody>
      </p:sp>
      <p:sp>
        <p:nvSpPr>
          <p:cNvPr id="103" name="テキスト ボックス 102">
            <a:extLst>
              <a:ext uri="{FF2B5EF4-FFF2-40B4-BE49-F238E27FC236}">
                <a16:creationId xmlns:a16="http://schemas.microsoft.com/office/drawing/2014/main" id="{564ED029-A793-8E44-8693-07A97E25C941}"/>
              </a:ext>
            </a:extLst>
          </p:cNvPr>
          <p:cNvSpPr txBox="1"/>
          <p:nvPr/>
        </p:nvSpPr>
        <p:spPr>
          <a:xfrm>
            <a:off x="9527935" y="5810432"/>
            <a:ext cx="646331" cy="369332"/>
          </a:xfrm>
          <a:prstGeom prst="rect">
            <a:avLst/>
          </a:prstGeom>
          <a:noFill/>
        </p:spPr>
        <p:txBody>
          <a:bodyPr wrap="none" rtlCol="0">
            <a:spAutoFit/>
          </a:bodyPr>
          <a:lstStyle/>
          <a:p>
            <a:r>
              <a:rPr kumimoji="1" lang="ja-JP" altLang="en-US"/>
              <a:t>捕獲</a:t>
            </a:r>
          </a:p>
        </p:txBody>
      </p:sp>
      <p:sp>
        <p:nvSpPr>
          <p:cNvPr id="104" name="テキスト ボックス 103">
            <a:extLst>
              <a:ext uri="{FF2B5EF4-FFF2-40B4-BE49-F238E27FC236}">
                <a16:creationId xmlns:a16="http://schemas.microsoft.com/office/drawing/2014/main" id="{A80EDD39-3B16-4143-9033-ECD93EAE74A2}"/>
              </a:ext>
            </a:extLst>
          </p:cNvPr>
          <p:cNvSpPr txBox="1"/>
          <p:nvPr/>
        </p:nvSpPr>
        <p:spPr>
          <a:xfrm>
            <a:off x="10892646" y="3339111"/>
            <a:ext cx="646331" cy="369332"/>
          </a:xfrm>
          <a:prstGeom prst="rect">
            <a:avLst/>
          </a:prstGeom>
          <a:noFill/>
        </p:spPr>
        <p:txBody>
          <a:bodyPr wrap="none" rtlCol="0">
            <a:spAutoFit/>
          </a:bodyPr>
          <a:lstStyle/>
          <a:p>
            <a:r>
              <a:rPr kumimoji="1" lang="ja-JP" altLang="en-US"/>
              <a:t>捕獲</a:t>
            </a:r>
          </a:p>
        </p:txBody>
      </p:sp>
      <p:sp>
        <p:nvSpPr>
          <p:cNvPr id="105" name="テキスト ボックス 104">
            <a:extLst>
              <a:ext uri="{FF2B5EF4-FFF2-40B4-BE49-F238E27FC236}">
                <a16:creationId xmlns:a16="http://schemas.microsoft.com/office/drawing/2014/main" id="{622CB4EF-AED4-A540-885B-757E60B2BBB9}"/>
              </a:ext>
            </a:extLst>
          </p:cNvPr>
          <p:cNvSpPr txBox="1"/>
          <p:nvPr/>
        </p:nvSpPr>
        <p:spPr>
          <a:xfrm>
            <a:off x="4177729" y="3727482"/>
            <a:ext cx="646331" cy="369332"/>
          </a:xfrm>
          <a:prstGeom prst="rect">
            <a:avLst/>
          </a:prstGeom>
          <a:noFill/>
        </p:spPr>
        <p:txBody>
          <a:bodyPr wrap="none" rtlCol="0">
            <a:spAutoFit/>
          </a:bodyPr>
          <a:lstStyle/>
          <a:p>
            <a:r>
              <a:rPr kumimoji="1" lang="ja-JP" altLang="en-US"/>
              <a:t>捕獲</a:t>
            </a:r>
          </a:p>
        </p:txBody>
      </p:sp>
      <p:grpSp>
        <p:nvGrpSpPr>
          <p:cNvPr id="10" name="グループ化 9">
            <a:extLst>
              <a:ext uri="{FF2B5EF4-FFF2-40B4-BE49-F238E27FC236}">
                <a16:creationId xmlns:a16="http://schemas.microsoft.com/office/drawing/2014/main" id="{2E7D2F25-6F9D-2D46-924F-96D4CB12537C}"/>
              </a:ext>
            </a:extLst>
          </p:cNvPr>
          <p:cNvGrpSpPr/>
          <p:nvPr/>
        </p:nvGrpSpPr>
        <p:grpSpPr>
          <a:xfrm>
            <a:off x="5451" y="1445683"/>
            <a:ext cx="1768952" cy="2358143"/>
            <a:chOff x="5451" y="1445683"/>
            <a:chExt cx="1768952" cy="2358143"/>
          </a:xfrm>
        </p:grpSpPr>
        <p:sp>
          <p:nvSpPr>
            <p:cNvPr id="63" name="左中かっこ 62">
              <a:extLst>
                <a:ext uri="{FF2B5EF4-FFF2-40B4-BE49-F238E27FC236}">
                  <a16:creationId xmlns:a16="http://schemas.microsoft.com/office/drawing/2014/main" id="{86771AAE-75C5-3344-A1E9-FD56A0B78E6A}"/>
                </a:ext>
              </a:extLst>
            </p:cNvPr>
            <p:cNvSpPr/>
            <p:nvPr/>
          </p:nvSpPr>
          <p:spPr>
            <a:xfrm>
              <a:off x="1496129" y="1445683"/>
              <a:ext cx="278274" cy="235814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2AF3C518-873F-F046-B5FD-C808F7D0FADB}"/>
                </a:ext>
              </a:extLst>
            </p:cNvPr>
            <p:cNvSpPr txBox="1"/>
            <p:nvPr/>
          </p:nvSpPr>
          <p:spPr>
            <a:xfrm>
              <a:off x="5451" y="2393921"/>
              <a:ext cx="146952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400" dirty="0" err="1"/>
                <a:t>Δt</a:t>
              </a:r>
              <a:r>
                <a:rPr lang="en-US" altLang="ja-JP" sz="2400" dirty="0"/>
                <a:t>=t</a:t>
              </a:r>
              <a:r>
                <a:rPr lang="en-US" altLang="ja-JP" sz="2400" baseline="-25000" dirty="0"/>
                <a:t>2</a:t>
              </a:r>
              <a:r>
                <a:rPr lang="en-US" altLang="ja-JP" sz="2400" dirty="0"/>
                <a:t>-t</a:t>
              </a:r>
              <a:r>
                <a:rPr lang="en-US" altLang="ja-JP" sz="2400" baseline="-25000" dirty="0"/>
                <a:t>1</a:t>
              </a:r>
              <a:endParaRPr kumimoji="1" lang="en-US" altLang="ja-JP" sz="2400" dirty="0"/>
            </a:p>
          </p:txBody>
        </p:sp>
      </p:grpSp>
      <p:grpSp>
        <p:nvGrpSpPr>
          <p:cNvPr id="4" name="Group 3">
            <a:extLst>
              <a:ext uri="{FF2B5EF4-FFF2-40B4-BE49-F238E27FC236}">
                <a16:creationId xmlns:a16="http://schemas.microsoft.com/office/drawing/2014/main" id="{A519F1AF-D2DC-B745-90CB-93918FC4693B}"/>
              </a:ext>
            </a:extLst>
          </p:cNvPr>
          <p:cNvGrpSpPr/>
          <p:nvPr/>
        </p:nvGrpSpPr>
        <p:grpSpPr>
          <a:xfrm>
            <a:off x="1473294" y="701215"/>
            <a:ext cx="1576334" cy="3510701"/>
            <a:chOff x="1473294" y="701215"/>
            <a:chExt cx="1576334" cy="3510701"/>
          </a:xfrm>
        </p:grpSpPr>
        <p:cxnSp>
          <p:nvCxnSpPr>
            <p:cNvPr id="65" name="直線矢印コネクタ 64">
              <a:extLst>
                <a:ext uri="{FF2B5EF4-FFF2-40B4-BE49-F238E27FC236}">
                  <a16:creationId xmlns:a16="http://schemas.microsoft.com/office/drawing/2014/main" id="{EC1BDFAF-B756-A643-8386-FC0BC6E4AAA4}"/>
                </a:ext>
              </a:extLst>
            </p:cNvPr>
            <p:cNvCxnSpPr/>
            <p:nvPr/>
          </p:nvCxnSpPr>
          <p:spPr>
            <a:xfrm>
              <a:off x="1652100" y="1200853"/>
              <a:ext cx="36504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B7F71589-2A80-2A4D-86B7-6265D6EB5AB6}"/>
                </a:ext>
              </a:extLst>
            </p:cNvPr>
            <p:cNvSpPr txBox="1"/>
            <p:nvPr/>
          </p:nvSpPr>
          <p:spPr>
            <a:xfrm>
              <a:off x="1782548" y="701215"/>
              <a:ext cx="1001557" cy="461665"/>
            </a:xfrm>
            <a:prstGeom prst="rect">
              <a:avLst/>
            </a:prstGeom>
            <a:noFill/>
          </p:spPr>
          <p:txBody>
            <a:bodyPr wrap="square" rtlCol="0">
              <a:spAutoFit/>
            </a:bodyPr>
            <a:lstStyle/>
            <a:p>
              <a:r>
                <a:rPr kumimoji="1" lang="en-US" altLang="ja-JP" sz="2400" dirty="0"/>
                <a:t>L(t</a:t>
              </a:r>
              <a:r>
                <a:rPr kumimoji="1" lang="en-US" altLang="ja-JP" sz="2400" baseline="-25000" dirty="0"/>
                <a:t>1</a:t>
              </a:r>
              <a:r>
                <a:rPr kumimoji="1" lang="en-US" altLang="ja-JP" sz="2400" dirty="0"/>
                <a:t>)</a:t>
              </a:r>
              <a:endParaRPr kumimoji="1" lang="ja-JP" altLang="en-US" sz="2400"/>
            </a:p>
          </p:txBody>
        </p:sp>
        <p:sp>
          <p:nvSpPr>
            <p:cNvPr id="67" name="テキスト ボックス 66">
              <a:extLst>
                <a:ext uri="{FF2B5EF4-FFF2-40B4-BE49-F238E27FC236}">
                  <a16:creationId xmlns:a16="http://schemas.microsoft.com/office/drawing/2014/main" id="{92D67035-F28B-B940-B76D-95BAA463E0D5}"/>
                </a:ext>
              </a:extLst>
            </p:cNvPr>
            <p:cNvSpPr txBox="1"/>
            <p:nvPr/>
          </p:nvSpPr>
          <p:spPr>
            <a:xfrm>
              <a:off x="2048071" y="3750251"/>
              <a:ext cx="1001557" cy="461665"/>
            </a:xfrm>
            <a:prstGeom prst="rect">
              <a:avLst/>
            </a:prstGeom>
            <a:noFill/>
          </p:spPr>
          <p:txBody>
            <a:bodyPr wrap="square" rtlCol="0">
              <a:spAutoFit/>
            </a:bodyPr>
            <a:lstStyle/>
            <a:p>
              <a:r>
                <a:rPr kumimoji="1" lang="en-US" altLang="ja-JP" sz="2400" dirty="0"/>
                <a:t>L(t</a:t>
              </a:r>
              <a:r>
                <a:rPr kumimoji="1" lang="en-US" altLang="ja-JP" sz="2400" baseline="-25000" dirty="0"/>
                <a:t>2</a:t>
              </a:r>
              <a:r>
                <a:rPr kumimoji="1" lang="en-US" altLang="ja-JP" sz="2400" dirty="0"/>
                <a:t>)</a:t>
              </a:r>
              <a:endParaRPr kumimoji="1" lang="ja-JP" altLang="en-US" sz="2400"/>
            </a:p>
          </p:txBody>
        </p:sp>
        <p:cxnSp>
          <p:nvCxnSpPr>
            <p:cNvPr id="76" name="直線矢印コネクタ 75">
              <a:extLst>
                <a:ext uri="{FF2B5EF4-FFF2-40B4-BE49-F238E27FC236}">
                  <a16:creationId xmlns:a16="http://schemas.microsoft.com/office/drawing/2014/main" id="{0A8CCDDE-C723-2143-A3ED-DB3C71EC3625}"/>
                </a:ext>
              </a:extLst>
            </p:cNvPr>
            <p:cNvCxnSpPr/>
            <p:nvPr/>
          </p:nvCxnSpPr>
          <p:spPr>
            <a:xfrm>
              <a:off x="1473294" y="4186765"/>
              <a:ext cx="711367"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7" name="テキスト ボックス 76">
            <a:extLst>
              <a:ext uri="{FF2B5EF4-FFF2-40B4-BE49-F238E27FC236}">
                <a16:creationId xmlns:a16="http://schemas.microsoft.com/office/drawing/2014/main" id="{2829BC47-4D89-6940-9DD8-E07B3E09F7E5}"/>
              </a:ext>
            </a:extLst>
          </p:cNvPr>
          <p:cNvSpPr txBox="1"/>
          <p:nvPr/>
        </p:nvSpPr>
        <p:spPr>
          <a:xfrm>
            <a:off x="1138218" y="5016156"/>
            <a:ext cx="2442933"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400" dirty="0"/>
              <a:t>ΔL</a:t>
            </a:r>
            <a:r>
              <a:rPr lang="en-US" altLang="ja-JP" sz="2400" dirty="0"/>
              <a:t>=L(t</a:t>
            </a:r>
            <a:r>
              <a:rPr lang="en-US" altLang="ja-JP" sz="2400" baseline="-25000" dirty="0"/>
              <a:t>2</a:t>
            </a:r>
            <a:r>
              <a:rPr lang="en-US" altLang="ja-JP" sz="2400" dirty="0"/>
              <a:t>)-L(t</a:t>
            </a:r>
            <a:r>
              <a:rPr lang="en-US" altLang="ja-JP" sz="2400" baseline="-25000" dirty="0"/>
              <a:t>1</a:t>
            </a:r>
            <a:r>
              <a:rPr lang="en-US" altLang="ja-JP" sz="2400" dirty="0"/>
              <a:t>)</a:t>
            </a:r>
            <a:endParaRPr kumimoji="1" lang="en-US" altLang="ja-JP" sz="2400" dirty="0"/>
          </a:p>
        </p:txBody>
      </p:sp>
      <p:grpSp>
        <p:nvGrpSpPr>
          <p:cNvPr id="9" name="グループ化 8">
            <a:extLst>
              <a:ext uri="{FF2B5EF4-FFF2-40B4-BE49-F238E27FC236}">
                <a16:creationId xmlns:a16="http://schemas.microsoft.com/office/drawing/2014/main" id="{B9DD4285-1728-1144-AE07-43AAABCC18B3}"/>
              </a:ext>
            </a:extLst>
          </p:cNvPr>
          <p:cNvGrpSpPr/>
          <p:nvPr/>
        </p:nvGrpSpPr>
        <p:grpSpPr>
          <a:xfrm>
            <a:off x="165319" y="993418"/>
            <a:ext cx="649463" cy="3389593"/>
            <a:chOff x="165319" y="993418"/>
            <a:chExt cx="649463" cy="3389593"/>
          </a:xfrm>
        </p:grpSpPr>
        <p:cxnSp>
          <p:nvCxnSpPr>
            <p:cNvPr id="7" name="直線コネクタ 6">
              <a:extLst>
                <a:ext uri="{FF2B5EF4-FFF2-40B4-BE49-F238E27FC236}">
                  <a16:creationId xmlns:a16="http://schemas.microsoft.com/office/drawing/2014/main" id="{F15F6E37-9B98-D846-9C0F-B4F75D631CAC}"/>
                </a:ext>
              </a:extLst>
            </p:cNvPr>
            <p:cNvCxnSpPr/>
            <p:nvPr/>
          </p:nvCxnSpPr>
          <p:spPr>
            <a:xfrm>
              <a:off x="500930" y="1170318"/>
              <a:ext cx="313852" cy="0"/>
            </a:xfrm>
            <a:prstGeom prst="line">
              <a:avLst/>
            </a:prstGeom>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id="{0B78AD49-449D-5B4E-93C2-D8FC0B4384C4}"/>
                </a:ext>
              </a:extLst>
            </p:cNvPr>
            <p:cNvCxnSpPr/>
            <p:nvPr/>
          </p:nvCxnSpPr>
          <p:spPr>
            <a:xfrm>
              <a:off x="495284" y="4201387"/>
              <a:ext cx="313852" cy="0"/>
            </a:xfrm>
            <a:prstGeom prst="line">
              <a:avLst/>
            </a:prstGeom>
          </p:spPr>
          <p:style>
            <a:lnRef idx="3">
              <a:schemeClr val="dk1"/>
            </a:lnRef>
            <a:fillRef idx="0">
              <a:schemeClr val="dk1"/>
            </a:fillRef>
            <a:effectRef idx="2">
              <a:schemeClr val="dk1"/>
            </a:effectRef>
            <a:fontRef idx="minor">
              <a:schemeClr val="tx1"/>
            </a:fontRef>
          </p:style>
        </p:cxnSp>
        <p:sp>
          <p:nvSpPr>
            <p:cNvPr id="8" name="テキスト ボックス 7">
              <a:extLst>
                <a:ext uri="{FF2B5EF4-FFF2-40B4-BE49-F238E27FC236}">
                  <a16:creationId xmlns:a16="http://schemas.microsoft.com/office/drawing/2014/main" id="{09DEB4D5-E8C3-7545-9B89-CFC15AC8801C}"/>
                </a:ext>
              </a:extLst>
            </p:cNvPr>
            <p:cNvSpPr txBox="1"/>
            <p:nvPr/>
          </p:nvSpPr>
          <p:spPr>
            <a:xfrm>
              <a:off x="169333" y="993418"/>
              <a:ext cx="351378" cy="369332"/>
            </a:xfrm>
            <a:prstGeom prst="rect">
              <a:avLst/>
            </a:prstGeom>
            <a:noFill/>
          </p:spPr>
          <p:txBody>
            <a:bodyPr wrap="none" rtlCol="0">
              <a:spAutoFit/>
            </a:bodyPr>
            <a:lstStyle/>
            <a:p>
              <a:r>
                <a:rPr kumimoji="1" lang="en-US" altLang="ja-JP" dirty="0"/>
                <a:t>t</a:t>
              </a:r>
              <a:r>
                <a:rPr kumimoji="1" lang="en-US" altLang="ja-JP" baseline="-25000" dirty="0"/>
                <a:t>1</a:t>
              </a:r>
              <a:endParaRPr kumimoji="1" lang="ja-JP" altLang="en-US" baseline="-25000"/>
            </a:p>
          </p:txBody>
        </p:sp>
        <p:sp>
          <p:nvSpPr>
            <p:cNvPr id="79" name="テキスト ボックス 78">
              <a:extLst>
                <a:ext uri="{FF2B5EF4-FFF2-40B4-BE49-F238E27FC236}">
                  <a16:creationId xmlns:a16="http://schemas.microsoft.com/office/drawing/2014/main" id="{F8CCA09E-A016-B34A-9299-4C841A9BA81D}"/>
                </a:ext>
              </a:extLst>
            </p:cNvPr>
            <p:cNvSpPr txBox="1"/>
            <p:nvPr/>
          </p:nvSpPr>
          <p:spPr>
            <a:xfrm>
              <a:off x="165319" y="4013679"/>
              <a:ext cx="351378" cy="369332"/>
            </a:xfrm>
            <a:prstGeom prst="rect">
              <a:avLst/>
            </a:prstGeom>
            <a:noFill/>
          </p:spPr>
          <p:txBody>
            <a:bodyPr wrap="none" rtlCol="0">
              <a:spAutoFit/>
            </a:bodyPr>
            <a:lstStyle/>
            <a:p>
              <a:r>
                <a:rPr kumimoji="1" lang="en-US" altLang="ja-JP" dirty="0"/>
                <a:t>t</a:t>
              </a:r>
              <a:r>
                <a:rPr kumimoji="1" lang="en-US" altLang="ja-JP" baseline="-25000" dirty="0"/>
                <a:t>2</a:t>
              </a:r>
              <a:endParaRPr kumimoji="1" lang="ja-JP" altLang="en-US" baseline="-25000"/>
            </a:p>
          </p:txBody>
        </p:sp>
      </p:grpSp>
    </p:spTree>
    <p:custDataLst>
      <p:tags r:id="rId1"/>
    </p:custDataLst>
    <p:extLst>
      <p:ext uri="{BB962C8B-B14F-4D97-AF65-F5344CB8AC3E}">
        <p14:creationId xmlns:p14="http://schemas.microsoft.com/office/powerpoint/2010/main" val="309896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81FCB-DADF-5F43-A7DB-551823C37ADB}"/>
              </a:ext>
            </a:extLst>
          </p:cNvPr>
          <p:cNvSpPr>
            <a:spLocks noGrp="1"/>
          </p:cNvSpPr>
          <p:nvPr>
            <p:ph type="title"/>
          </p:nvPr>
        </p:nvSpPr>
        <p:spPr/>
        <p:txBody>
          <a:bodyPr>
            <a:normAutofit fontScale="90000"/>
          </a:bodyPr>
          <a:lstStyle/>
          <a:p>
            <a:r>
              <a:rPr lang="ja-JP" altLang="en-US"/>
              <a:t>標識放流法による成長式のパラメータ推定</a:t>
            </a:r>
            <a:endParaRPr kumimoji="1" lang="ja-JP" altLang="en-US"/>
          </a:p>
        </p:txBody>
      </p:sp>
      <p:pic>
        <p:nvPicPr>
          <p:cNvPr id="80" name="図 79">
            <a:extLst>
              <a:ext uri="{FF2B5EF4-FFF2-40B4-BE49-F238E27FC236}">
                <a16:creationId xmlns:a16="http://schemas.microsoft.com/office/drawing/2014/main" id="{A1786A1D-C763-6A4F-8591-2EF4FEB457E5}"/>
              </a:ext>
            </a:extLst>
          </p:cNvPr>
          <p:cNvPicPr>
            <a:picLocks noChangeAspect="1"/>
          </p:cNvPicPr>
          <p:nvPr/>
        </p:nvPicPr>
        <p:blipFill>
          <a:blip r:embed="rId4"/>
          <a:stretch>
            <a:fillRect/>
          </a:stretch>
        </p:blipFill>
        <p:spPr>
          <a:xfrm>
            <a:off x="431800" y="986584"/>
            <a:ext cx="5664200" cy="469900"/>
          </a:xfrm>
          <a:prstGeom prst="rect">
            <a:avLst/>
          </a:prstGeom>
        </p:spPr>
      </p:pic>
      <p:pic>
        <p:nvPicPr>
          <p:cNvPr id="3" name="図 2">
            <a:extLst>
              <a:ext uri="{FF2B5EF4-FFF2-40B4-BE49-F238E27FC236}">
                <a16:creationId xmlns:a16="http://schemas.microsoft.com/office/drawing/2014/main" id="{F8958A32-F989-4D42-8A75-2FE6B86DE7C1}"/>
              </a:ext>
            </a:extLst>
          </p:cNvPr>
          <p:cNvPicPr>
            <a:picLocks noChangeAspect="1"/>
          </p:cNvPicPr>
          <p:nvPr/>
        </p:nvPicPr>
        <p:blipFill>
          <a:blip r:embed="rId5"/>
          <a:stretch>
            <a:fillRect/>
          </a:stretch>
        </p:blipFill>
        <p:spPr>
          <a:xfrm>
            <a:off x="281517" y="1924199"/>
            <a:ext cx="6629400" cy="469900"/>
          </a:xfrm>
          <a:prstGeom prst="rect">
            <a:avLst/>
          </a:prstGeom>
        </p:spPr>
      </p:pic>
      <p:pic>
        <p:nvPicPr>
          <p:cNvPr id="5" name="図 4">
            <a:extLst>
              <a:ext uri="{FF2B5EF4-FFF2-40B4-BE49-F238E27FC236}">
                <a16:creationId xmlns:a16="http://schemas.microsoft.com/office/drawing/2014/main" id="{5B5411CF-5816-1F46-A850-7747772957FC}"/>
              </a:ext>
            </a:extLst>
          </p:cNvPr>
          <p:cNvPicPr>
            <a:picLocks noChangeAspect="1"/>
          </p:cNvPicPr>
          <p:nvPr/>
        </p:nvPicPr>
        <p:blipFill>
          <a:blip r:embed="rId6"/>
          <a:stretch>
            <a:fillRect/>
          </a:stretch>
        </p:blipFill>
        <p:spPr>
          <a:xfrm>
            <a:off x="281517" y="2604979"/>
            <a:ext cx="8966200" cy="469900"/>
          </a:xfrm>
          <a:prstGeom prst="rect">
            <a:avLst/>
          </a:prstGeom>
        </p:spPr>
      </p:pic>
      <p:pic>
        <p:nvPicPr>
          <p:cNvPr id="36" name="図 35">
            <a:extLst>
              <a:ext uri="{FF2B5EF4-FFF2-40B4-BE49-F238E27FC236}">
                <a16:creationId xmlns:a16="http://schemas.microsoft.com/office/drawing/2014/main" id="{B689CD98-3D13-5C4E-A0B0-B76C1D3FE2A6}"/>
              </a:ext>
            </a:extLst>
          </p:cNvPr>
          <p:cNvPicPr>
            <a:picLocks noChangeAspect="1"/>
          </p:cNvPicPr>
          <p:nvPr/>
        </p:nvPicPr>
        <p:blipFill>
          <a:blip r:embed="rId7"/>
          <a:stretch>
            <a:fillRect/>
          </a:stretch>
        </p:blipFill>
        <p:spPr>
          <a:xfrm>
            <a:off x="281517" y="5540381"/>
            <a:ext cx="7112000" cy="469900"/>
          </a:xfrm>
          <a:prstGeom prst="rect">
            <a:avLst/>
          </a:prstGeom>
        </p:spPr>
      </p:pic>
      <p:grpSp>
        <p:nvGrpSpPr>
          <p:cNvPr id="47" name="グループ化 46">
            <a:extLst>
              <a:ext uri="{FF2B5EF4-FFF2-40B4-BE49-F238E27FC236}">
                <a16:creationId xmlns:a16="http://schemas.microsoft.com/office/drawing/2014/main" id="{323A8A6B-D730-E248-896D-ED4C658DBFA1}"/>
              </a:ext>
            </a:extLst>
          </p:cNvPr>
          <p:cNvGrpSpPr/>
          <p:nvPr/>
        </p:nvGrpSpPr>
        <p:grpSpPr>
          <a:xfrm>
            <a:off x="281517" y="3386214"/>
            <a:ext cx="7734300" cy="1677066"/>
            <a:chOff x="281517" y="3386214"/>
            <a:chExt cx="7734300" cy="1677066"/>
          </a:xfrm>
        </p:grpSpPr>
        <p:pic>
          <p:nvPicPr>
            <p:cNvPr id="6" name="図 5">
              <a:extLst>
                <a:ext uri="{FF2B5EF4-FFF2-40B4-BE49-F238E27FC236}">
                  <a16:creationId xmlns:a16="http://schemas.microsoft.com/office/drawing/2014/main" id="{4C624C39-048A-2F4C-A870-5FEFE3C41A82}"/>
                </a:ext>
              </a:extLst>
            </p:cNvPr>
            <p:cNvPicPr>
              <a:picLocks noChangeAspect="1"/>
            </p:cNvPicPr>
            <p:nvPr/>
          </p:nvPicPr>
          <p:blipFill>
            <a:blip r:embed="rId8"/>
            <a:stretch>
              <a:fillRect/>
            </a:stretch>
          </p:blipFill>
          <p:spPr>
            <a:xfrm>
              <a:off x="281517" y="4021880"/>
              <a:ext cx="7734300" cy="1041400"/>
            </a:xfrm>
            <a:prstGeom prst="rect">
              <a:avLst/>
            </a:prstGeom>
          </p:spPr>
        </p:pic>
        <p:pic>
          <p:nvPicPr>
            <p:cNvPr id="43" name="図 42">
              <a:extLst>
                <a:ext uri="{FF2B5EF4-FFF2-40B4-BE49-F238E27FC236}">
                  <a16:creationId xmlns:a16="http://schemas.microsoft.com/office/drawing/2014/main" id="{EBDB9473-0849-6F4C-83D8-3258EEBBC4B1}"/>
                </a:ext>
              </a:extLst>
            </p:cNvPr>
            <p:cNvPicPr>
              <a:picLocks noChangeAspect="1"/>
            </p:cNvPicPr>
            <p:nvPr/>
          </p:nvPicPr>
          <p:blipFill>
            <a:blip r:embed="rId9"/>
            <a:stretch>
              <a:fillRect/>
            </a:stretch>
          </p:blipFill>
          <p:spPr>
            <a:xfrm>
              <a:off x="281517" y="3418457"/>
              <a:ext cx="2043289" cy="304846"/>
            </a:xfrm>
            <a:prstGeom prst="rect">
              <a:avLst/>
            </a:prstGeom>
          </p:spPr>
        </p:pic>
        <p:sp>
          <p:nvSpPr>
            <p:cNvPr id="44" name="テキスト ボックス 43">
              <a:extLst>
                <a:ext uri="{FF2B5EF4-FFF2-40B4-BE49-F238E27FC236}">
                  <a16:creationId xmlns:a16="http://schemas.microsoft.com/office/drawing/2014/main" id="{0F1E1D36-3999-8344-AAA8-EA9C9E5C915C}"/>
                </a:ext>
              </a:extLst>
            </p:cNvPr>
            <p:cNvSpPr txBox="1"/>
            <p:nvPr/>
          </p:nvSpPr>
          <p:spPr>
            <a:xfrm>
              <a:off x="2324806" y="3386214"/>
              <a:ext cx="877163" cy="369332"/>
            </a:xfrm>
            <a:prstGeom prst="rect">
              <a:avLst/>
            </a:prstGeom>
            <a:noFill/>
          </p:spPr>
          <p:txBody>
            <a:bodyPr wrap="none" rtlCol="0">
              <a:spAutoFit/>
            </a:bodyPr>
            <a:lstStyle/>
            <a:p>
              <a:r>
                <a:rPr kumimoji="1" lang="ja-JP" altLang="en-US"/>
                <a:t>を消去</a:t>
              </a:r>
            </a:p>
          </p:txBody>
        </p:sp>
      </p:grpSp>
      <p:sp>
        <p:nvSpPr>
          <p:cNvPr id="87" name="角丸四角形 86">
            <a:extLst>
              <a:ext uri="{FF2B5EF4-FFF2-40B4-BE49-F238E27FC236}">
                <a16:creationId xmlns:a16="http://schemas.microsoft.com/office/drawing/2014/main" id="{61AF59B2-4D4C-F748-8D65-E78A896BD730}"/>
              </a:ext>
            </a:extLst>
          </p:cNvPr>
          <p:cNvSpPr/>
          <p:nvPr/>
        </p:nvSpPr>
        <p:spPr>
          <a:xfrm>
            <a:off x="1739780" y="5472865"/>
            <a:ext cx="67604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628AE50D-FC06-FE4A-A4E6-9BEB2B02019D}"/>
              </a:ext>
            </a:extLst>
          </p:cNvPr>
          <p:cNvSpPr/>
          <p:nvPr/>
        </p:nvSpPr>
        <p:spPr>
          <a:xfrm>
            <a:off x="6334357" y="5488913"/>
            <a:ext cx="247065"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角丸四角形 88">
            <a:extLst>
              <a:ext uri="{FF2B5EF4-FFF2-40B4-BE49-F238E27FC236}">
                <a16:creationId xmlns:a16="http://schemas.microsoft.com/office/drawing/2014/main" id="{21C9AC57-5128-BD49-93DD-0F7D7A2EF08F}"/>
              </a:ext>
            </a:extLst>
          </p:cNvPr>
          <p:cNvSpPr/>
          <p:nvPr/>
        </p:nvSpPr>
        <p:spPr>
          <a:xfrm>
            <a:off x="240418" y="5483102"/>
            <a:ext cx="743647" cy="57283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7249FCE6-793A-D548-9167-DD835AD4975A}"/>
              </a:ext>
            </a:extLst>
          </p:cNvPr>
          <p:cNvSpPr/>
          <p:nvPr/>
        </p:nvSpPr>
        <p:spPr>
          <a:xfrm>
            <a:off x="2946202" y="5472865"/>
            <a:ext cx="1088773" cy="57283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角丸四角形 90">
            <a:extLst>
              <a:ext uri="{FF2B5EF4-FFF2-40B4-BE49-F238E27FC236}">
                <a16:creationId xmlns:a16="http://schemas.microsoft.com/office/drawing/2014/main" id="{9018644C-D6B3-9A47-BA36-3F2B87F6AD3F}"/>
              </a:ext>
            </a:extLst>
          </p:cNvPr>
          <p:cNvSpPr/>
          <p:nvPr/>
        </p:nvSpPr>
        <p:spPr>
          <a:xfrm>
            <a:off x="6617651" y="5501087"/>
            <a:ext cx="507922" cy="57283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D3D5EFDF-6CF4-0046-BAFF-B596973E938E}"/>
              </a:ext>
            </a:extLst>
          </p:cNvPr>
          <p:cNvSpPr txBox="1"/>
          <p:nvPr/>
        </p:nvSpPr>
        <p:spPr>
          <a:xfrm>
            <a:off x="7923896" y="5288199"/>
            <a:ext cx="1980029"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sz="2800"/>
              <a:t>パラメータ</a:t>
            </a:r>
          </a:p>
        </p:txBody>
      </p:sp>
      <p:sp>
        <p:nvSpPr>
          <p:cNvPr id="94" name="テキスト ボックス 93">
            <a:extLst>
              <a:ext uri="{FF2B5EF4-FFF2-40B4-BE49-F238E27FC236}">
                <a16:creationId xmlns:a16="http://schemas.microsoft.com/office/drawing/2014/main" id="{FCE2009C-B99E-9B4D-B9AB-027AD03C9177}"/>
              </a:ext>
            </a:extLst>
          </p:cNvPr>
          <p:cNvSpPr txBox="1"/>
          <p:nvPr/>
        </p:nvSpPr>
        <p:spPr>
          <a:xfrm>
            <a:off x="7922287" y="5926021"/>
            <a:ext cx="1261884"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a:t>データ</a:t>
            </a:r>
          </a:p>
        </p:txBody>
      </p:sp>
    </p:spTree>
    <p:custDataLst>
      <p:tags r:id="rId1"/>
    </p:custDataLst>
    <p:extLst>
      <p:ext uri="{BB962C8B-B14F-4D97-AF65-F5344CB8AC3E}">
        <p14:creationId xmlns:p14="http://schemas.microsoft.com/office/powerpoint/2010/main" val="413891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animBg="1"/>
      <p:bldP spid="52" grpId="0" animBg="1"/>
      <p:bldP spid="9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794BA-2D1E-1C4D-9C2A-6AB4EED1917B}"/>
              </a:ext>
            </a:extLst>
          </p:cNvPr>
          <p:cNvSpPr>
            <a:spLocks noGrp="1"/>
          </p:cNvSpPr>
          <p:nvPr>
            <p:ph type="title"/>
          </p:nvPr>
        </p:nvSpPr>
        <p:spPr/>
        <p:txBody>
          <a:bodyPr>
            <a:normAutofit fontScale="90000"/>
          </a:bodyPr>
          <a:lstStyle/>
          <a:p>
            <a:r>
              <a:rPr lang="ja-JP" altLang="en-US"/>
              <a:t>個体ベースシミュレーションによる確認</a:t>
            </a:r>
            <a:endParaRPr kumimoji="1" lang="ja-JP" altLang="en-US"/>
          </a:p>
        </p:txBody>
      </p:sp>
      <p:pic>
        <p:nvPicPr>
          <p:cNvPr id="4" name="図 3">
            <a:extLst>
              <a:ext uri="{FF2B5EF4-FFF2-40B4-BE49-F238E27FC236}">
                <a16:creationId xmlns:a16="http://schemas.microsoft.com/office/drawing/2014/main" id="{34B34D5B-0DED-ED49-86E8-841625620962}"/>
              </a:ext>
            </a:extLst>
          </p:cNvPr>
          <p:cNvPicPr>
            <a:picLocks noChangeAspect="1"/>
          </p:cNvPicPr>
          <p:nvPr/>
        </p:nvPicPr>
        <p:blipFill>
          <a:blip r:embed="rId4"/>
          <a:stretch>
            <a:fillRect/>
          </a:stretch>
        </p:blipFill>
        <p:spPr>
          <a:xfrm>
            <a:off x="6728177" y="675249"/>
            <a:ext cx="5463822" cy="2810933"/>
          </a:xfrm>
          <a:prstGeom prst="rect">
            <a:avLst/>
          </a:prstGeom>
        </p:spPr>
      </p:pic>
      <p:sp>
        <p:nvSpPr>
          <p:cNvPr id="5" name="テキスト ボックス 4">
            <a:extLst>
              <a:ext uri="{FF2B5EF4-FFF2-40B4-BE49-F238E27FC236}">
                <a16:creationId xmlns:a16="http://schemas.microsoft.com/office/drawing/2014/main" id="{FC608E80-ED5B-FD48-9D39-CD69B03DA109}"/>
              </a:ext>
            </a:extLst>
          </p:cNvPr>
          <p:cNvSpPr txBox="1"/>
          <p:nvPr/>
        </p:nvSpPr>
        <p:spPr>
          <a:xfrm>
            <a:off x="0" y="675249"/>
            <a:ext cx="9158276" cy="6001643"/>
          </a:xfrm>
          <a:prstGeom prst="rect">
            <a:avLst/>
          </a:prstGeom>
          <a:noFill/>
        </p:spPr>
        <p:txBody>
          <a:bodyPr wrap="none" rtlCol="0">
            <a:spAutoFit/>
          </a:bodyPr>
          <a:lstStyle/>
          <a:p>
            <a:r>
              <a:rPr lang="en" altLang="ja-JP" sz="1600" dirty="0" err="1"/>
              <a:t>L_mean</a:t>
            </a:r>
            <a:r>
              <a:rPr lang="en" altLang="ja-JP" sz="1600" dirty="0"/>
              <a:t> = 100 </a:t>
            </a:r>
            <a:r>
              <a:rPr lang="en" altLang="ja-JP" sz="1600" dirty="0">
                <a:solidFill>
                  <a:srgbClr val="FF0000"/>
                </a:solidFill>
              </a:rPr>
              <a:t># L</a:t>
            </a:r>
            <a:r>
              <a:rPr lang="ja-JP" altLang="en-US" sz="1600" baseline="-25000">
                <a:solidFill>
                  <a:srgbClr val="FF0000"/>
                </a:solidFill>
              </a:rPr>
              <a:t>∞</a:t>
            </a:r>
            <a:r>
              <a:rPr lang="ja-JP" altLang="en-US" sz="1600">
                <a:solidFill>
                  <a:srgbClr val="FF0000"/>
                </a:solidFill>
              </a:rPr>
              <a:t>の平均値</a:t>
            </a:r>
            <a:endParaRPr lang="en" altLang="ja-JP" sz="1600" dirty="0">
              <a:solidFill>
                <a:srgbClr val="FF0000"/>
              </a:solidFill>
            </a:endParaRPr>
          </a:p>
          <a:p>
            <a:r>
              <a:rPr lang="en" altLang="ja-JP" sz="1600" dirty="0" err="1"/>
              <a:t>L_std</a:t>
            </a:r>
            <a:r>
              <a:rPr lang="en" altLang="ja-JP" sz="1600" dirty="0"/>
              <a:t> = 1 </a:t>
            </a:r>
            <a:r>
              <a:rPr lang="en" altLang="ja-JP" sz="1600" dirty="0">
                <a:solidFill>
                  <a:srgbClr val="FF0000"/>
                </a:solidFill>
              </a:rPr>
              <a:t># L</a:t>
            </a:r>
            <a:r>
              <a:rPr lang="ja-JP" altLang="en-US" sz="1600" baseline="-25000">
                <a:solidFill>
                  <a:srgbClr val="FF0000"/>
                </a:solidFill>
              </a:rPr>
              <a:t>∞</a:t>
            </a:r>
            <a:r>
              <a:rPr lang="ja-JP" altLang="en-US" sz="1600">
                <a:solidFill>
                  <a:srgbClr val="FF0000"/>
                </a:solidFill>
              </a:rPr>
              <a:t>の標準偏差</a:t>
            </a:r>
            <a:endParaRPr lang="en" altLang="ja-JP" sz="1600" dirty="0"/>
          </a:p>
          <a:p>
            <a:r>
              <a:rPr lang="en" altLang="ja-JP" sz="1600" dirty="0" err="1"/>
              <a:t>K_mean</a:t>
            </a:r>
            <a:r>
              <a:rPr lang="en" altLang="ja-JP" sz="1600" dirty="0"/>
              <a:t> = 0.3 </a:t>
            </a:r>
            <a:r>
              <a:rPr lang="en" altLang="ja-JP" sz="1600" dirty="0">
                <a:solidFill>
                  <a:srgbClr val="FF0000"/>
                </a:solidFill>
              </a:rPr>
              <a:t># k</a:t>
            </a:r>
            <a:r>
              <a:rPr lang="ja-JP" altLang="en-US" sz="1600">
                <a:solidFill>
                  <a:srgbClr val="FF0000"/>
                </a:solidFill>
              </a:rPr>
              <a:t>の平均値</a:t>
            </a:r>
            <a:endParaRPr lang="en" altLang="ja-JP" sz="1600" dirty="0"/>
          </a:p>
          <a:p>
            <a:r>
              <a:rPr lang="en" altLang="ja-JP" sz="1600" dirty="0" err="1"/>
              <a:t>K_std</a:t>
            </a:r>
            <a:r>
              <a:rPr lang="en" altLang="ja-JP" sz="1600" dirty="0"/>
              <a:t> = 0.0 </a:t>
            </a:r>
            <a:r>
              <a:rPr lang="en" altLang="ja-JP" sz="1600" dirty="0">
                <a:solidFill>
                  <a:srgbClr val="FF0000"/>
                </a:solidFill>
              </a:rPr>
              <a:t># k</a:t>
            </a:r>
            <a:r>
              <a:rPr lang="ja-JP" altLang="en-US" sz="1600">
                <a:solidFill>
                  <a:srgbClr val="FF0000"/>
                </a:solidFill>
              </a:rPr>
              <a:t>の標準偏差</a:t>
            </a:r>
            <a:endParaRPr lang="en" altLang="ja-JP" sz="1600" dirty="0"/>
          </a:p>
          <a:p>
            <a:r>
              <a:rPr lang="en" altLang="ja-JP" sz="1600" dirty="0"/>
              <a:t>t0 = -0.5 </a:t>
            </a:r>
            <a:r>
              <a:rPr lang="en" altLang="ja-JP" sz="1600" dirty="0">
                <a:solidFill>
                  <a:srgbClr val="FF0000"/>
                </a:solidFill>
              </a:rPr>
              <a:t># t0</a:t>
            </a:r>
            <a:r>
              <a:rPr lang="ja-JP" altLang="en-US" sz="1600">
                <a:solidFill>
                  <a:srgbClr val="FF0000"/>
                </a:solidFill>
              </a:rPr>
              <a:t>（決め打ち）</a:t>
            </a:r>
            <a:endParaRPr lang="en" altLang="ja-JP" sz="1600" dirty="0"/>
          </a:p>
          <a:p>
            <a:r>
              <a:rPr lang="en" altLang="ja-JP" sz="1600" dirty="0"/>
              <a:t>curve(</a:t>
            </a:r>
            <a:r>
              <a:rPr lang="en" altLang="ja-JP" sz="1600" dirty="0" err="1"/>
              <a:t>L_mean</a:t>
            </a:r>
            <a:r>
              <a:rPr lang="en" altLang="ja-JP" sz="1600" dirty="0"/>
              <a:t>*(1-exp(-</a:t>
            </a:r>
            <a:r>
              <a:rPr lang="en" altLang="ja-JP" sz="1600" dirty="0" err="1"/>
              <a:t>K_mean</a:t>
            </a:r>
            <a:r>
              <a:rPr lang="en" altLang="ja-JP" sz="1600" dirty="0"/>
              <a:t>*(x-t0))),</a:t>
            </a:r>
            <a:r>
              <a:rPr lang="en" altLang="ja-JP" sz="1600" dirty="0" err="1"/>
              <a:t>xlim</a:t>
            </a:r>
            <a:r>
              <a:rPr lang="en" altLang="ja-JP" sz="1600" dirty="0"/>
              <a:t>=c(t0,20),</a:t>
            </a:r>
            <a:r>
              <a:rPr lang="en" altLang="ja-JP" sz="1600" dirty="0" err="1"/>
              <a:t>ylim</a:t>
            </a:r>
            <a:r>
              <a:rPr lang="en" altLang="ja-JP" sz="1600" dirty="0"/>
              <a:t> = c(0,100))</a:t>
            </a:r>
          </a:p>
          <a:p>
            <a:r>
              <a:rPr lang="en" altLang="ja-JP" sz="1600" dirty="0"/>
              <a:t>n1 = n2 = n3 = 30 </a:t>
            </a:r>
            <a:r>
              <a:rPr lang="en" altLang="ja-JP" sz="1600" dirty="0">
                <a:solidFill>
                  <a:srgbClr val="FF0000"/>
                </a:solidFill>
              </a:rPr>
              <a:t># </a:t>
            </a:r>
            <a:r>
              <a:rPr lang="ja-JP" altLang="en-US" sz="1600">
                <a:solidFill>
                  <a:srgbClr val="FF0000"/>
                </a:solidFill>
              </a:rPr>
              <a:t>ここでは３回の放流を想定</a:t>
            </a:r>
            <a:endParaRPr lang="en" altLang="ja-JP" sz="1600" dirty="0"/>
          </a:p>
          <a:p>
            <a:r>
              <a:rPr lang="en" altLang="ja-JP" sz="1600" dirty="0"/>
              <a:t>n = n1 + n2 + n3 </a:t>
            </a:r>
            <a:r>
              <a:rPr lang="en" altLang="ja-JP" sz="1600" dirty="0">
                <a:solidFill>
                  <a:srgbClr val="FF0000"/>
                </a:solidFill>
              </a:rPr>
              <a:t># </a:t>
            </a:r>
            <a:r>
              <a:rPr lang="ja-JP" altLang="en-US" sz="1600">
                <a:solidFill>
                  <a:srgbClr val="FF0000"/>
                </a:solidFill>
              </a:rPr>
              <a:t>合計</a:t>
            </a:r>
            <a:r>
              <a:rPr lang="en-US" altLang="ja-JP" sz="1600" dirty="0">
                <a:solidFill>
                  <a:srgbClr val="FF0000"/>
                </a:solidFill>
              </a:rPr>
              <a:t>90</a:t>
            </a:r>
            <a:r>
              <a:rPr lang="ja-JP" altLang="en-US" sz="1600">
                <a:solidFill>
                  <a:srgbClr val="FF0000"/>
                </a:solidFill>
              </a:rPr>
              <a:t>個体を再捕獲</a:t>
            </a:r>
            <a:endParaRPr lang="en" altLang="ja-JP" sz="1600" dirty="0"/>
          </a:p>
          <a:p>
            <a:r>
              <a:rPr lang="en" altLang="ja-JP" sz="1600" dirty="0"/>
              <a:t>L = </a:t>
            </a:r>
            <a:r>
              <a:rPr lang="en" altLang="ja-JP" sz="1600" dirty="0" err="1"/>
              <a:t>rnorm</a:t>
            </a:r>
            <a:r>
              <a:rPr lang="en" altLang="ja-JP" sz="1600" dirty="0"/>
              <a:t>(n = n, mean = </a:t>
            </a:r>
            <a:r>
              <a:rPr lang="en" altLang="ja-JP" sz="1600" dirty="0" err="1"/>
              <a:t>L_mean</a:t>
            </a:r>
            <a:r>
              <a:rPr lang="en" altLang="ja-JP" sz="1600" dirty="0"/>
              <a:t>, </a:t>
            </a:r>
            <a:r>
              <a:rPr lang="en" altLang="ja-JP" sz="1600" dirty="0" err="1"/>
              <a:t>sd</a:t>
            </a:r>
            <a:r>
              <a:rPr lang="en" altLang="ja-JP" sz="1600" dirty="0"/>
              <a:t> = </a:t>
            </a:r>
            <a:r>
              <a:rPr lang="en" altLang="ja-JP" sz="1600" dirty="0" err="1"/>
              <a:t>L_std</a:t>
            </a:r>
            <a:r>
              <a:rPr lang="en" altLang="ja-JP" sz="1600" dirty="0"/>
              <a:t>) </a:t>
            </a:r>
            <a:r>
              <a:rPr lang="en" altLang="ja-JP" sz="1600" dirty="0">
                <a:solidFill>
                  <a:srgbClr val="FF0000"/>
                </a:solidFill>
              </a:rPr>
              <a:t># </a:t>
            </a:r>
            <a:r>
              <a:rPr lang="ja-JP" altLang="en-US" sz="1600">
                <a:solidFill>
                  <a:srgbClr val="FF0000"/>
                </a:solidFill>
              </a:rPr>
              <a:t>個体差を考慮</a:t>
            </a:r>
            <a:endParaRPr lang="en" altLang="ja-JP" sz="1600" dirty="0"/>
          </a:p>
          <a:p>
            <a:r>
              <a:rPr lang="en" altLang="ja-JP" sz="1600" dirty="0"/>
              <a:t>K = </a:t>
            </a:r>
            <a:r>
              <a:rPr lang="en" altLang="ja-JP" sz="1600" dirty="0" err="1"/>
              <a:t>rnorm</a:t>
            </a:r>
            <a:r>
              <a:rPr lang="en" altLang="ja-JP" sz="1600" dirty="0"/>
              <a:t>(n = n, mean = </a:t>
            </a:r>
            <a:r>
              <a:rPr lang="en" altLang="ja-JP" sz="1600" dirty="0" err="1"/>
              <a:t>K_mean</a:t>
            </a:r>
            <a:r>
              <a:rPr lang="en" altLang="ja-JP" sz="1600" dirty="0"/>
              <a:t>, </a:t>
            </a:r>
            <a:r>
              <a:rPr lang="en" altLang="ja-JP" sz="1600" dirty="0" err="1"/>
              <a:t>sd</a:t>
            </a:r>
            <a:r>
              <a:rPr lang="en" altLang="ja-JP" sz="1600" dirty="0"/>
              <a:t> = </a:t>
            </a:r>
            <a:r>
              <a:rPr lang="en" altLang="ja-JP" sz="1600" dirty="0" err="1"/>
              <a:t>K_std</a:t>
            </a:r>
            <a:r>
              <a:rPr lang="en" altLang="ja-JP" sz="1600" dirty="0"/>
              <a:t>) </a:t>
            </a:r>
            <a:r>
              <a:rPr lang="en" altLang="ja-JP" sz="1600" dirty="0">
                <a:solidFill>
                  <a:srgbClr val="FF0000"/>
                </a:solidFill>
              </a:rPr>
              <a:t># </a:t>
            </a:r>
            <a:r>
              <a:rPr lang="ja-JP" altLang="en-US" sz="1600">
                <a:solidFill>
                  <a:srgbClr val="FF0000"/>
                </a:solidFill>
              </a:rPr>
              <a:t>個体差を考慮</a:t>
            </a:r>
            <a:endParaRPr lang="en" altLang="ja-JP" sz="1600" dirty="0"/>
          </a:p>
          <a:p>
            <a:r>
              <a:rPr lang="en" altLang="ja-JP" sz="1600" dirty="0" err="1"/>
              <a:t>t_start</a:t>
            </a:r>
            <a:r>
              <a:rPr lang="en" altLang="ja-JP" sz="1600" dirty="0"/>
              <a:t> = c( rep(1, n1), rep(2, n2), rep(3, n3) ) </a:t>
            </a:r>
            <a:r>
              <a:rPr lang="en" altLang="ja-JP" sz="1600" dirty="0">
                <a:solidFill>
                  <a:srgbClr val="FF0000"/>
                </a:solidFill>
              </a:rPr>
              <a:t># </a:t>
            </a:r>
            <a:r>
              <a:rPr lang="ja-JP" altLang="en-US" sz="1600">
                <a:solidFill>
                  <a:srgbClr val="FF0000"/>
                </a:solidFill>
              </a:rPr>
              <a:t>放流開始時間</a:t>
            </a:r>
            <a:endParaRPr lang="en" altLang="ja-JP" sz="1600" dirty="0"/>
          </a:p>
          <a:p>
            <a:r>
              <a:rPr lang="en" altLang="ja-JP" sz="1600" dirty="0" err="1"/>
              <a:t>t_end</a:t>
            </a:r>
            <a:r>
              <a:rPr lang="en" altLang="ja-JP" sz="1600" dirty="0"/>
              <a:t> = </a:t>
            </a:r>
            <a:r>
              <a:rPr lang="en" altLang="ja-JP" sz="1600" dirty="0" err="1"/>
              <a:t>rgeom</a:t>
            </a:r>
            <a:r>
              <a:rPr lang="en" altLang="ja-JP" sz="1600" dirty="0"/>
              <a:t>(n,0.1) + </a:t>
            </a:r>
            <a:r>
              <a:rPr lang="en" altLang="ja-JP" sz="1600" dirty="0" err="1"/>
              <a:t>t_start</a:t>
            </a:r>
            <a:r>
              <a:rPr lang="en" altLang="ja-JP" sz="1600" dirty="0"/>
              <a:t> + rep(1, n) </a:t>
            </a:r>
            <a:r>
              <a:rPr lang="en" altLang="ja-JP" sz="1600" dirty="0">
                <a:solidFill>
                  <a:srgbClr val="FF0000"/>
                </a:solidFill>
              </a:rPr>
              <a:t># </a:t>
            </a:r>
            <a:r>
              <a:rPr lang="ja-JP" altLang="en-US" sz="1600">
                <a:solidFill>
                  <a:srgbClr val="FF0000"/>
                </a:solidFill>
              </a:rPr>
              <a:t>捕獲時間</a:t>
            </a:r>
            <a:endParaRPr lang="en" altLang="ja-JP" sz="1600" dirty="0"/>
          </a:p>
          <a:p>
            <a:r>
              <a:rPr lang="en" altLang="ja-JP" sz="1600" dirty="0" err="1"/>
              <a:t>t_diff</a:t>
            </a:r>
            <a:r>
              <a:rPr lang="en" altLang="ja-JP" sz="1600" dirty="0"/>
              <a:t> = </a:t>
            </a:r>
            <a:r>
              <a:rPr lang="en" altLang="ja-JP" sz="1600" dirty="0" err="1"/>
              <a:t>t_end</a:t>
            </a:r>
            <a:r>
              <a:rPr lang="en" altLang="ja-JP" sz="1600" dirty="0"/>
              <a:t> - </a:t>
            </a:r>
            <a:r>
              <a:rPr lang="en" altLang="ja-JP" sz="1600" dirty="0" err="1"/>
              <a:t>t_start</a:t>
            </a:r>
            <a:r>
              <a:rPr lang="en" altLang="ja-JP" sz="1600" dirty="0"/>
              <a:t> </a:t>
            </a:r>
            <a:r>
              <a:rPr lang="en" altLang="ja-JP" sz="1600" dirty="0">
                <a:solidFill>
                  <a:srgbClr val="FF0000"/>
                </a:solidFill>
              </a:rPr>
              <a:t># </a:t>
            </a:r>
            <a:r>
              <a:rPr lang="ja-JP" altLang="en-US" sz="1600">
                <a:solidFill>
                  <a:srgbClr val="FF0000"/>
                </a:solidFill>
              </a:rPr>
              <a:t>放流期間</a:t>
            </a:r>
            <a:endParaRPr lang="en" altLang="ja-JP" sz="1600" dirty="0"/>
          </a:p>
          <a:p>
            <a:r>
              <a:rPr lang="en" altLang="ja-JP" sz="1600" dirty="0"/>
              <a:t>VB = function(L, K, t, t0){  L * ( 1 - exp(-K * (t-t0)) )} </a:t>
            </a:r>
            <a:r>
              <a:rPr lang="en" altLang="ja-JP" sz="1600" dirty="0">
                <a:solidFill>
                  <a:srgbClr val="FF0000"/>
                </a:solidFill>
              </a:rPr>
              <a:t># </a:t>
            </a:r>
            <a:r>
              <a:rPr lang="ja-JP" altLang="en-US" sz="1600">
                <a:solidFill>
                  <a:srgbClr val="FF0000"/>
                </a:solidFill>
              </a:rPr>
              <a:t>個体ごとに呼び出される成長式</a:t>
            </a:r>
            <a:endParaRPr lang="en" altLang="ja-JP" sz="1600" dirty="0"/>
          </a:p>
          <a:p>
            <a:r>
              <a:rPr lang="en" altLang="ja-JP" sz="1600" dirty="0" err="1"/>
              <a:t>L_start</a:t>
            </a:r>
            <a:r>
              <a:rPr lang="en" altLang="ja-JP" sz="1600" dirty="0"/>
              <a:t> = </a:t>
            </a:r>
            <a:r>
              <a:rPr lang="en" altLang="ja-JP" sz="1600" dirty="0" err="1"/>
              <a:t>L_end</a:t>
            </a:r>
            <a:r>
              <a:rPr lang="en" altLang="ja-JP" sz="1600" dirty="0"/>
              <a:t> = NULL</a:t>
            </a:r>
          </a:p>
          <a:p>
            <a:r>
              <a:rPr lang="en" altLang="ja-JP" sz="1600" dirty="0"/>
              <a:t>for(</a:t>
            </a:r>
            <a:r>
              <a:rPr lang="en" altLang="ja-JP" sz="1600" dirty="0" err="1"/>
              <a:t>i</a:t>
            </a:r>
            <a:r>
              <a:rPr lang="en" altLang="ja-JP" sz="1600" dirty="0"/>
              <a:t> in 1:n){ </a:t>
            </a:r>
            <a:r>
              <a:rPr lang="en" altLang="ja-JP" sz="1600" dirty="0">
                <a:solidFill>
                  <a:srgbClr val="FF0000"/>
                </a:solidFill>
              </a:rPr>
              <a:t># </a:t>
            </a:r>
            <a:r>
              <a:rPr lang="ja-JP" altLang="en-US" sz="1600">
                <a:solidFill>
                  <a:srgbClr val="FF0000"/>
                </a:solidFill>
              </a:rPr>
              <a:t>サイズの個体差は、放流開始時刻＆捕獲時刻＆パラメータの個体差で決まる</a:t>
            </a:r>
            <a:endParaRPr lang="en" altLang="ja-JP" sz="1600" dirty="0"/>
          </a:p>
          <a:p>
            <a:r>
              <a:rPr lang="en" altLang="ja-JP" sz="1600" dirty="0"/>
              <a:t>  </a:t>
            </a:r>
            <a:r>
              <a:rPr lang="en" altLang="ja-JP" sz="1600" dirty="0" err="1"/>
              <a:t>L_start</a:t>
            </a:r>
            <a:r>
              <a:rPr lang="en" altLang="ja-JP" sz="1600" dirty="0"/>
              <a:t>[</a:t>
            </a:r>
            <a:r>
              <a:rPr lang="en" altLang="ja-JP" sz="1600" dirty="0" err="1"/>
              <a:t>i</a:t>
            </a:r>
            <a:r>
              <a:rPr lang="en" altLang="ja-JP" sz="1600" dirty="0"/>
              <a:t>] = VB(L[</a:t>
            </a:r>
            <a:r>
              <a:rPr lang="en" altLang="ja-JP" sz="1600" dirty="0" err="1"/>
              <a:t>i</a:t>
            </a:r>
            <a:r>
              <a:rPr lang="en" altLang="ja-JP" sz="1600" dirty="0"/>
              <a:t>], K[</a:t>
            </a:r>
            <a:r>
              <a:rPr lang="en" altLang="ja-JP" sz="1600" dirty="0" err="1"/>
              <a:t>i</a:t>
            </a:r>
            <a:r>
              <a:rPr lang="en" altLang="ja-JP" sz="1600" dirty="0"/>
              <a:t>], </a:t>
            </a:r>
            <a:r>
              <a:rPr lang="en" altLang="ja-JP" sz="1600" dirty="0" err="1"/>
              <a:t>t_start</a:t>
            </a:r>
            <a:r>
              <a:rPr lang="en" altLang="ja-JP" sz="1600" dirty="0"/>
              <a:t>[</a:t>
            </a:r>
            <a:r>
              <a:rPr lang="en" altLang="ja-JP" sz="1600" dirty="0" err="1"/>
              <a:t>i</a:t>
            </a:r>
            <a:r>
              <a:rPr lang="en" altLang="ja-JP" sz="1600" dirty="0"/>
              <a:t>], t0) </a:t>
            </a:r>
            <a:r>
              <a:rPr lang="en" altLang="ja-JP" sz="1600" dirty="0">
                <a:solidFill>
                  <a:srgbClr val="FF0000"/>
                </a:solidFill>
              </a:rPr>
              <a:t># </a:t>
            </a:r>
            <a:r>
              <a:rPr lang="ja-JP" altLang="en-US" sz="1600">
                <a:solidFill>
                  <a:srgbClr val="FF0000"/>
                </a:solidFill>
              </a:rPr>
              <a:t>放流時のサイズ</a:t>
            </a:r>
            <a:endParaRPr lang="en" altLang="ja-JP" sz="1600" dirty="0"/>
          </a:p>
          <a:p>
            <a:r>
              <a:rPr lang="en" altLang="ja-JP" sz="1600" dirty="0"/>
              <a:t>  </a:t>
            </a:r>
            <a:r>
              <a:rPr lang="en" altLang="ja-JP" sz="1600" dirty="0" err="1"/>
              <a:t>L_end</a:t>
            </a:r>
            <a:r>
              <a:rPr lang="en" altLang="ja-JP" sz="1600" dirty="0"/>
              <a:t>[</a:t>
            </a:r>
            <a:r>
              <a:rPr lang="en" altLang="ja-JP" sz="1600" dirty="0" err="1"/>
              <a:t>i</a:t>
            </a:r>
            <a:r>
              <a:rPr lang="en" altLang="ja-JP" sz="1600" dirty="0"/>
              <a:t>] = VB(L[</a:t>
            </a:r>
            <a:r>
              <a:rPr lang="en" altLang="ja-JP" sz="1600" dirty="0" err="1"/>
              <a:t>i</a:t>
            </a:r>
            <a:r>
              <a:rPr lang="en" altLang="ja-JP" sz="1600" dirty="0"/>
              <a:t>], K[</a:t>
            </a:r>
            <a:r>
              <a:rPr lang="en" altLang="ja-JP" sz="1600" dirty="0" err="1"/>
              <a:t>i</a:t>
            </a:r>
            <a:r>
              <a:rPr lang="en" altLang="ja-JP" sz="1600" dirty="0"/>
              <a:t>], </a:t>
            </a:r>
            <a:r>
              <a:rPr lang="en" altLang="ja-JP" sz="1600" dirty="0" err="1"/>
              <a:t>t_end</a:t>
            </a:r>
            <a:r>
              <a:rPr lang="en" altLang="ja-JP" sz="1600" dirty="0"/>
              <a:t>[</a:t>
            </a:r>
            <a:r>
              <a:rPr lang="en" altLang="ja-JP" sz="1600" dirty="0" err="1"/>
              <a:t>i</a:t>
            </a:r>
            <a:r>
              <a:rPr lang="en" altLang="ja-JP" sz="1600" dirty="0"/>
              <a:t>], t0) </a:t>
            </a:r>
            <a:r>
              <a:rPr lang="en" altLang="ja-JP" sz="1600" dirty="0">
                <a:solidFill>
                  <a:srgbClr val="FF0000"/>
                </a:solidFill>
              </a:rPr>
              <a:t># </a:t>
            </a:r>
            <a:r>
              <a:rPr lang="ja-JP" altLang="en-US" sz="1600">
                <a:solidFill>
                  <a:srgbClr val="FF0000"/>
                </a:solidFill>
              </a:rPr>
              <a:t>捕獲時のサイズ</a:t>
            </a:r>
            <a:endParaRPr lang="en" altLang="ja-JP" sz="1600" dirty="0"/>
          </a:p>
          <a:p>
            <a:r>
              <a:rPr lang="en" altLang="ja-JP" sz="1600" dirty="0"/>
              <a:t>}</a:t>
            </a:r>
          </a:p>
          <a:p>
            <a:r>
              <a:rPr lang="en" altLang="ja-JP" sz="1600" dirty="0" err="1"/>
              <a:t>L_diff</a:t>
            </a:r>
            <a:r>
              <a:rPr lang="en" altLang="ja-JP" sz="1600" dirty="0"/>
              <a:t> = </a:t>
            </a:r>
            <a:r>
              <a:rPr lang="en" altLang="ja-JP" sz="1600" dirty="0" err="1"/>
              <a:t>L_end</a:t>
            </a:r>
            <a:r>
              <a:rPr lang="en" altLang="ja-JP" sz="1600" dirty="0"/>
              <a:t> - </a:t>
            </a:r>
            <a:r>
              <a:rPr lang="en" altLang="ja-JP" sz="1600" dirty="0" err="1"/>
              <a:t>L_start</a:t>
            </a:r>
            <a:r>
              <a:rPr lang="en" altLang="ja-JP" sz="1600" dirty="0"/>
              <a:t> </a:t>
            </a:r>
            <a:r>
              <a:rPr lang="en" altLang="ja-JP" sz="1600" dirty="0">
                <a:solidFill>
                  <a:srgbClr val="FF0000"/>
                </a:solidFill>
              </a:rPr>
              <a:t># </a:t>
            </a:r>
            <a:r>
              <a:rPr lang="ja-JP" altLang="en-US" sz="1600">
                <a:solidFill>
                  <a:srgbClr val="FF0000"/>
                </a:solidFill>
              </a:rPr>
              <a:t>サイズの変化量</a:t>
            </a:r>
            <a:endParaRPr lang="en" altLang="ja-JP" sz="1600" dirty="0"/>
          </a:p>
          <a:p>
            <a:r>
              <a:rPr lang="en" altLang="ja-JP" sz="1600" dirty="0"/>
              <a:t>res = </a:t>
            </a:r>
            <a:r>
              <a:rPr lang="en" altLang="ja-JP" sz="1600" dirty="0" err="1"/>
              <a:t>nls</a:t>
            </a:r>
            <a:r>
              <a:rPr lang="en" altLang="ja-JP" sz="1600" dirty="0"/>
              <a:t>( </a:t>
            </a:r>
            <a:r>
              <a:rPr lang="en" altLang="ja-JP" sz="1600" dirty="0" err="1"/>
              <a:t>L_diff</a:t>
            </a:r>
            <a:r>
              <a:rPr lang="en" altLang="ja-JP" sz="1600" dirty="0"/>
              <a:t> ~ (a - </a:t>
            </a:r>
            <a:r>
              <a:rPr lang="en" altLang="ja-JP" sz="1600" dirty="0" err="1"/>
              <a:t>L_start</a:t>
            </a:r>
            <a:r>
              <a:rPr lang="en" altLang="ja-JP" sz="1600" dirty="0"/>
              <a:t>) * (1-exp(-b*</a:t>
            </a:r>
            <a:r>
              <a:rPr lang="en" altLang="ja-JP" sz="1600" dirty="0" err="1"/>
              <a:t>t_diff</a:t>
            </a:r>
            <a:r>
              <a:rPr lang="en" altLang="ja-JP" sz="1600" dirty="0"/>
              <a:t>)), start = c(a = 200, b = 1.5) ) </a:t>
            </a:r>
            <a:r>
              <a:rPr lang="en" altLang="ja-JP" sz="1600" dirty="0">
                <a:solidFill>
                  <a:srgbClr val="FF0000"/>
                </a:solidFill>
              </a:rPr>
              <a:t># </a:t>
            </a:r>
            <a:r>
              <a:rPr lang="ja-JP" altLang="en-US" sz="1600">
                <a:solidFill>
                  <a:srgbClr val="FF0000"/>
                </a:solidFill>
              </a:rPr>
              <a:t>非線形回帰</a:t>
            </a:r>
            <a:endParaRPr lang="en" altLang="ja-JP" sz="1600" dirty="0"/>
          </a:p>
          <a:p>
            <a:r>
              <a:rPr lang="en" altLang="ja-JP" sz="1600" dirty="0" err="1"/>
              <a:t>L_est</a:t>
            </a:r>
            <a:r>
              <a:rPr lang="en" altLang="ja-JP" sz="1600" dirty="0"/>
              <a:t> = </a:t>
            </a:r>
            <a:r>
              <a:rPr lang="en" altLang="ja-JP" sz="1600" dirty="0" err="1"/>
              <a:t>coef</a:t>
            </a:r>
            <a:r>
              <a:rPr lang="en" altLang="ja-JP" sz="1600" dirty="0"/>
              <a:t>(res)[[1]] </a:t>
            </a:r>
            <a:r>
              <a:rPr lang="en" altLang="ja-JP" sz="1600" dirty="0">
                <a:solidFill>
                  <a:srgbClr val="FF0000"/>
                </a:solidFill>
              </a:rPr>
              <a:t># L</a:t>
            </a:r>
            <a:r>
              <a:rPr lang="ja-JP" altLang="en-US" sz="1600" baseline="-25000">
                <a:solidFill>
                  <a:srgbClr val="FF0000"/>
                </a:solidFill>
              </a:rPr>
              <a:t>∞</a:t>
            </a:r>
            <a:r>
              <a:rPr lang="ja-JP" altLang="en-US" sz="1600">
                <a:solidFill>
                  <a:srgbClr val="FF0000"/>
                </a:solidFill>
              </a:rPr>
              <a:t>推定値の抽出</a:t>
            </a:r>
            <a:endParaRPr lang="en" altLang="ja-JP" sz="1600" dirty="0"/>
          </a:p>
          <a:p>
            <a:r>
              <a:rPr lang="en" altLang="ja-JP" sz="1600" dirty="0" err="1"/>
              <a:t>K_est</a:t>
            </a:r>
            <a:r>
              <a:rPr lang="en" altLang="ja-JP" sz="1600" dirty="0"/>
              <a:t> = </a:t>
            </a:r>
            <a:r>
              <a:rPr lang="en" altLang="ja-JP" sz="1600" dirty="0" err="1"/>
              <a:t>coef</a:t>
            </a:r>
            <a:r>
              <a:rPr lang="en" altLang="ja-JP" sz="1600" dirty="0"/>
              <a:t>(res)[[2]] </a:t>
            </a:r>
            <a:r>
              <a:rPr lang="en" altLang="ja-JP" sz="1600" dirty="0">
                <a:solidFill>
                  <a:srgbClr val="FF0000"/>
                </a:solidFill>
              </a:rPr>
              <a:t># k</a:t>
            </a:r>
            <a:r>
              <a:rPr lang="ja-JP" altLang="en-US" sz="1600">
                <a:solidFill>
                  <a:srgbClr val="FF0000"/>
                </a:solidFill>
              </a:rPr>
              <a:t>推定値の抽出</a:t>
            </a:r>
            <a:endParaRPr lang="en" altLang="ja-JP" sz="1600" dirty="0"/>
          </a:p>
          <a:p>
            <a:r>
              <a:rPr lang="en" altLang="ja-JP" sz="1600" dirty="0"/>
              <a:t>cat("</a:t>
            </a:r>
            <a:r>
              <a:rPr lang="en" altLang="ja-JP" sz="1600" dirty="0" err="1"/>
              <a:t>L_est</a:t>
            </a:r>
            <a:r>
              <a:rPr lang="en" altLang="ja-JP" sz="1600" dirty="0"/>
              <a:t> =", </a:t>
            </a:r>
            <a:r>
              <a:rPr lang="en" altLang="ja-JP" sz="1600" dirty="0" err="1"/>
              <a:t>L_est</a:t>
            </a:r>
            <a:r>
              <a:rPr lang="en" altLang="ja-JP" sz="1600" dirty="0"/>
              <a:t>, "; </a:t>
            </a:r>
            <a:r>
              <a:rPr lang="en" altLang="ja-JP" sz="1600" dirty="0" err="1"/>
              <a:t>K_est</a:t>
            </a:r>
            <a:r>
              <a:rPr lang="en" altLang="ja-JP" sz="1600" dirty="0"/>
              <a:t> =", </a:t>
            </a:r>
            <a:r>
              <a:rPr lang="en" altLang="ja-JP" sz="1600" dirty="0" err="1"/>
              <a:t>K_est</a:t>
            </a:r>
            <a:r>
              <a:rPr lang="en" altLang="ja-JP" sz="1600" dirty="0"/>
              <a:t>, "\n") </a:t>
            </a:r>
            <a:r>
              <a:rPr lang="en" altLang="ja-JP" sz="1600" dirty="0">
                <a:solidFill>
                  <a:srgbClr val="FF0000"/>
                </a:solidFill>
              </a:rPr>
              <a:t># </a:t>
            </a:r>
            <a:r>
              <a:rPr lang="ja-JP" altLang="en-US" sz="1600">
                <a:solidFill>
                  <a:srgbClr val="FF0000"/>
                </a:solidFill>
              </a:rPr>
              <a:t>推定結果</a:t>
            </a:r>
            <a:endParaRPr lang="en" altLang="ja-JP" sz="1600" dirty="0"/>
          </a:p>
        </p:txBody>
      </p:sp>
      <p:pic>
        <p:nvPicPr>
          <p:cNvPr id="84" name="図 83">
            <a:extLst>
              <a:ext uri="{FF2B5EF4-FFF2-40B4-BE49-F238E27FC236}">
                <a16:creationId xmlns:a16="http://schemas.microsoft.com/office/drawing/2014/main" id="{A53CEC08-FE7E-8E4F-9DBC-C80F690F234D}"/>
              </a:ext>
            </a:extLst>
          </p:cNvPr>
          <p:cNvPicPr>
            <a:picLocks noChangeAspect="1"/>
          </p:cNvPicPr>
          <p:nvPr/>
        </p:nvPicPr>
        <p:blipFill>
          <a:blip r:embed="rId5"/>
          <a:stretch>
            <a:fillRect/>
          </a:stretch>
        </p:blipFill>
        <p:spPr>
          <a:xfrm>
            <a:off x="7100710" y="4862739"/>
            <a:ext cx="4936067" cy="437595"/>
          </a:xfrm>
          <a:prstGeom prst="rect">
            <a:avLst/>
          </a:prstGeom>
        </p:spPr>
      </p:pic>
      <p:pic>
        <p:nvPicPr>
          <p:cNvPr id="86" name="図 85">
            <a:extLst>
              <a:ext uri="{FF2B5EF4-FFF2-40B4-BE49-F238E27FC236}">
                <a16:creationId xmlns:a16="http://schemas.microsoft.com/office/drawing/2014/main" id="{AC15A6B9-57EA-3D40-9CFD-99B6B3D86BD9}"/>
              </a:ext>
            </a:extLst>
          </p:cNvPr>
          <p:cNvPicPr>
            <a:picLocks noChangeAspect="1"/>
          </p:cNvPicPr>
          <p:nvPr/>
        </p:nvPicPr>
        <p:blipFill>
          <a:blip r:embed="rId6"/>
          <a:stretch>
            <a:fillRect/>
          </a:stretch>
        </p:blipFill>
        <p:spPr>
          <a:xfrm>
            <a:off x="6728177" y="6255642"/>
            <a:ext cx="4455584" cy="320667"/>
          </a:xfrm>
          <a:prstGeom prst="rect">
            <a:avLst/>
          </a:prstGeom>
        </p:spPr>
      </p:pic>
    </p:spTree>
    <p:custDataLst>
      <p:tags r:id="rId1"/>
    </p:custDataLst>
    <p:extLst>
      <p:ext uri="{BB962C8B-B14F-4D97-AF65-F5344CB8AC3E}">
        <p14:creationId xmlns:p14="http://schemas.microsoft.com/office/powerpoint/2010/main" val="211222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94FA2-62D6-764D-9229-04AB631176CE}"/>
              </a:ext>
            </a:extLst>
          </p:cNvPr>
          <p:cNvSpPr>
            <a:spLocks noGrp="1"/>
          </p:cNvSpPr>
          <p:nvPr>
            <p:ph type="title"/>
          </p:nvPr>
        </p:nvSpPr>
        <p:spPr/>
        <p:txBody>
          <a:bodyPr>
            <a:normAutofit fontScale="90000"/>
          </a:bodyPr>
          <a:lstStyle/>
          <a:p>
            <a:r>
              <a:rPr kumimoji="1" lang="ja-JP" altLang="en-US"/>
              <a:t>留意点</a:t>
            </a:r>
          </a:p>
        </p:txBody>
      </p:sp>
      <p:sp>
        <p:nvSpPr>
          <p:cNvPr id="6" name="コンテンツ プレースホルダー 5">
            <a:extLst>
              <a:ext uri="{FF2B5EF4-FFF2-40B4-BE49-F238E27FC236}">
                <a16:creationId xmlns:a16="http://schemas.microsoft.com/office/drawing/2014/main" id="{E4F2CEF8-345D-5249-8E60-C92F9F84AA71}"/>
              </a:ext>
            </a:extLst>
          </p:cNvPr>
          <p:cNvSpPr>
            <a:spLocks noGrp="1"/>
          </p:cNvSpPr>
          <p:nvPr>
            <p:ph idx="1"/>
          </p:nvPr>
        </p:nvSpPr>
        <p:spPr>
          <a:xfrm>
            <a:off x="838200" y="733079"/>
            <a:ext cx="10515600" cy="5037480"/>
          </a:xfrm>
        </p:spPr>
        <p:txBody>
          <a:bodyPr>
            <a:normAutofit/>
          </a:bodyPr>
          <a:lstStyle/>
          <a:p>
            <a:r>
              <a:rPr lang="ja-JP" altLang="en-US" sz="2400"/>
              <a:t>全ての年齢で同じように</a:t>
            </a:r>
            <a:r>
              <a:rPr lang="en-US" altLang="ja-JP" sz="2400" dirty="0"/>
              <a:t>ΔL</a:t>
            </a:r>
            <a:r>
              <a:rPr lang="ja-JP" altLang="en-US" sz="2400"/>
              <a:t>がばらつくと仮定</a:t>
            </a:r>
            <a:endParaRPr lang="en-US" altLang="ja-JP" sz="2400" dirty="0"/>
          </a:p>
          <a:p>
            <a:pPr lvl="1"/>
            <a:r>
              <a:rPr lang="en-US" altLang="ja-JP" sz="2000" dirty="0"/>
              <a:t>ΔL</a:t>
            </a:r>
            <a:r>
              <a:rPr lang="ja-JP" altLang="en-US" sz="2000"/>
              <a:t>のばらつきの大きさは、</a:t>
            </a:r>
            <a:r>
              <a:rPr lang="en-US" altLang="ja-JP" sz="2000" dirty="0"/>
              <a:t>L(t</a:t>
            </a:r>
            <a:r>
              <a:rPr lang="en-US" altLang="ja-JP" sz="2000" baseline="-25000" dirty="0"/>
              <a:t>1</a:t>
            </a:r>
            <a:r>
              <a:rPr lang="en-US" altLang="ja-JP" sz="2000" dirty="0"/>
              <a:t>)</a:t>
            </a:r>
            <a:r>
              <a:rPr lang="ja-JP" altLang="en-US" sz="2000"/>
              <a:t>に依存するはず</a:t>
            </a:r>
            <a:endParaRPr lang="en-US" altLang="ja-JP" sz="2400" dirty="0"/>
          </a:p>
          <a:p>
            <a:r>
              <a:rPr lang="ja-JP" altLang="en-US" sz="2400"/>
              <a:t>全ての個体の成長は同じ成長式に基づくと仮定</a:t>
            </a:r>
            <a:endParaRPr lang="en-US" altLang="ja-JP" sz="2400" dirty="0"/>
          </a:p>
          <a:p>
            <a:pPr lvl="1"/>
            <a:r>
              <a:rPr lang="ja-JP" altLang="en-US" sz="2000"/>
              <a:t>個体ごとに異なる成長式（＝異なるパラメータ値）に従うのでは？</a:t>
            </a:r>
            <a:endParaRPr lang="en-US" altLang="ja-JP" sz="2400" dirty="0"/>
          </a:p>
          <a:p>
            <a:pPr marL="0" indent="0">
              <a:buNone/>
            </a:pPr>
            <a:endParaRPr lang="en-US" altLang="ja-JP" sz="2400" dirty="0"/>
          </a:p>
          <a:p>
            <a:pPr marL="0" indent="0">
              <a:buNone/>
            </a:pPr>
            <a:r>
              <a:rPr lang="ja-JP" altLang="en-US" sz="2400"/>
              <a:t>➡今回の方法は、</a:t>
            </a:r>
            <a:r>
              <a:rPr lang="en-US" altLang="ja-JP" sz="2400" dirty="0"/>
              <a:t>k</a:t>
            </a:r>
            <a:r>
              <a:rPr lang="ja-JP" altLang="en-US" sz="2400"/>
              <a:t>がばらつくと推定がうまくいかない</a:t>
            </a:r>
            <a:endParaRPr lang="en-US" altLang="ja-JP" dirty="0"/>
          </a:p>
          <a:p>
            <a:pPr lvl="1"/>
            <a:endParaRPr lang="en-US" altLang="ja-JP" sz="2000" dirty="0"/>
          </a:p>
          <a:p>
            <a:r>
              <a:rPr lang="ja-JP" altLang="en-US" sz="2400"/>
              <a:t>状態空間モデルで、個体差・性差・環境の差などを考慮可能</a:t>
            </a:r>
            <a:endParaRPr lang="en-US" altLang="ja-JP" sz="2400" dirty="0"/>
          </a:p>
          <a:p>
            <a:pPr lvl="1"/>
            <a:r>
              <a:rPr lang="ja-JP" altLang="en-US" sz="2000"/>
              <a:t>↑は下記スライドの</a:t>
            </a:r>
            <a:r>
              <a:rPr lang="en-US" altLang="ja-JP" sz="2000" dirty="0"/>
              <a:t>11-17</a:t>
            </a:r>
            <a:r>
              <a:rPr lang="ja-JP" altLang="en-US" sz="2000"/>
              <a:t>ページを参照</a:t>
            </a:r>
            <a:r>
              <a:rPr lang="ja-JP" altLang="en-US" sz="1400"/>
              <a:t>（</a:t>
            </a:r>
            <a:r>
              <a:rPr lang="en-US" altLang="ja-JP" sz="1400" dirty="0"/>
              <a:t>2019</a:t>
            </a:r>
            <a:r>
              <a:rPr lang="ja-JP" altLang="en-US" sz="1400"/>
              <a:t>年度研修発表資料）</a:t>
            </a:r>
            <a:br>
              <a:rPr lang="en-US" altLang="ja-JP" sz="1400" dirty="0"/>
            </a:br>
            <a:r>
              <a:rPr lang="en-US" altLang="ja-JP" sz="1400" dirty="0"/>
              <a:t>https://</a:t>
            </a:r>
            <a:r>
              <a:rPr lang="en-US" altLang="ja-JP" sz="1400" dirty="0" err="1"/>
              <a:t>github.com</a:t>
            </a:r>
            <a:r>
              <a:rPr lang="en-US" altLang="ja-JP" sz="1400" dirty="0"/>
              <a:t>/</a:t>
            </a:r>
            <a:r>
              <a:rPr lang="en-US" altLang="ja-JP" sz="1400" dirty="0" err="1"/>
              <a:t>ichimomo</a:t>
            </a:r>
            <a:r>
              <a:rPr lang="en-US" altLang="ja-JP" sz="1400" dirty="0"/>
              <a:t>/shigen_kensyu2019A/tree/master/2-akita</a:t>
            </a:r>
          </a:p>
          <a:p>
            <a:pPr lvl="1"/>
            <a:endParaRPr lang="en-US" altLang="ja-JP" sz="1400" dirty="0"/>
          </a:p>
          <a:p>
            <a:pPr lvl="1"/>
            <a:endParaRPr lang="en-US" altLang="ja-JP" sz="2000" dirty="0"/>
          </a:p>
          <a:p>
            <a:endParaRPr lang="ja-JP" altLang="en-US" sz="2400"/>
          </a:p>
        </p:txBody>
      </p:sp>
      <p:pic>
        <p:nvPicPr>
          <p:cNvPr id="8" name="図 7">
            <a:extLst>
              <a:ext uri="{FF2B5EF4-FFF2-40B4-BE49-F238E27FC236}">
                <a16:creationId xmlns:a16="http://schemas.microsoft.com/office/drawing/2014/main" id="{85BE0E3F-C957-5548-A7C3-C4B794D39CFB}"/>
              </a:ext>
            </a:extLst>
          </p:cNvPr>
          <p:cNvPicPr>
            <a:picLocks noChangeAspect="1"/>
          </p:cNvPicPr>
          <p:nvPr/>
        </p:nvPicPr>
        <p:blipFill>
          <a:blip r:embed="rId4"/>
          <a:stretch>
            <a:fillRect/>
          </a:stretch>
        </p:blipFill>
        <p:spPr>
          <a:xfrm>
            <a:off x="3783040" y="4619331"/>
            <a:ext cx="4298041" cy="1869337"/>
          </a:xfrm>
          <a:prstGeom prst="rect">
            <a:avLst/>
          </a:prstGeom>
        </p:spPr>
      </p:pic>
      <p:pic>
        <p:nvPicPr>
          <p:cNvPr id="9" name="図 8">
            <a:extLst>
              <a:ext uri="{FF2B5EF4-FFF2-40B4-BE49-F238E27FC236}">
                <a16:creationId xmlns:a16="http://schemas.microsoft.com/office/drawing/2014/main" id="{871A9E35-F685-8149-A031-64E5B109A7F3}"/>
              </a:ext>
            </a:extLst>
          </p:cNvPr>
          <p:cNvPicPr>
            <a:picLocks noChangeAspect="1"/>
          </p:cNvPicPr>
          <p:nvPr/>
        </p:nvPicPr>
        <p:blipFill>
          <a:blip r:embed="rId5"/>
          <a:stretch>
            <a:fillRect/>
          </a:stretch>
        </p:blipFill>
        <p:spPr>
          <a:xfrm>
            <a:off x="8526320" y="3939827"/>
            <a:ext cx="3701800" cy="2615341"/>
          </a:xfrm>
          <a:prstGeom prst="rect">
            <a:avLst/>
          </a:prstGeom>
        </p:spPr>
      </p:pic>
      <p:sp>
        <p:nvSpPr>
          <p:cNvPr id="21" name="テキスト ボックス 20">
            <a:extLst>
              <a:ext uri="{FF2B5EF4-FFF2-40B4-BE49-F238E27FC236}">
                <a16:creationId xmlns:a16="http://schemas.microsoft.com/office/drawing/2014/main" id="{122E4316-2D21-EF45-9249-9512C5D48639}"/>
              </a:ext>
            </a:extLst>
          </p:cNvPr>
          <p:cNvSpPr txBox="1"/>
          <p:nvPr/>
        </p:nvSpPr>
        <p:spPr>
          <a:xfrm>
            <a:off x="8408961" y="6488668"/>
            <a:ext cx="4003019" cy="369332"/>
          </a:xfrm>
          <a:prstGeom prst="rect">
            <a:avLst/>
          </a:prstGeom>
          <a:noFill/>
        </p:spPr>
        <p:txBody>
          <a:bodyPr wrap="none" rtlCol="0">
            <a:spAutoFit/>
          </a:bodyPr>
          <a:lstStyle/>
          <a:p>
            <a:r>
              <a:rPr kumimoji="1" lang="en-US" altLang="ja-JP" dirty="0"/>
              <a:t>Webber &amp; Thorson 2016, Fish. Res.</a:t>
            </a:r>
            <a:endParaRPr kumimoji="1" lang="ja-JP" altLang="en-US"/>
          </a:p>
        </p:txBody>
      </p:sp>
    </p:spTree>
    <p:custDataLst>
      <p:tags r:id="rId1"/>
    </p:custDataLst>
    <p:extLst>
      <p:ext uri="{BB962C8B-B14F-4D97-AF65-F5344CB8AC3E}">
        <p14:creationId xmlns:p14="http://schemas.microsoft.com/office/powerpoint/2010/main" val="4992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E5DD-A08C-1C43-A1DA-B3968DB28FCD}"/>
              </a:ext>
            </a:extLst>
          </p:cNvPr>
          <p:cNvSpPr>
            <a:spLocks noGrp="1"/>
          </p:cNvSpPr>
          <p:nvPr>
            <p:ph type="title"/>
          </p:nvPr>
        </p:nvSpPr>
        <p:spPr/>
        <p:txBody>
          <a:bodyPr>
            <a:normAutofit fontScale="90000"/>
          </a:bodyPr>
          <a:lstStyle/>
          <a:p>
            <a:r>
              <a:rPr lang="en-JP"/>
              <a:t>参考文献</a:t>
            </a:r>
            <a:endParaRPr lang="en-JP" dirty="0"/>
          </a:p>
        </p:txBody>
      </p:sp>
      <p:pic>
        <p:nvPicPr>
          <p:cNvPr id="5" name="Picture 4">
            <a:extLst>
              <a:ext uri="{FF2B5EF4-FFF2-40B4-BE49-F238E27FC236}">
                <a16:creationId xmlns:a16="http://schemas.microsoft.com/office/drawing/2014/main" id="{CB905A10-09DC-E246-934C-33DAA951B15B}"/>
              </a:ext>
            </a:extLst>
          </p:cNvPr>
          <p:cNvPicPr>
            <a:picLocks noChangeAspect="1"/>
          </p:cNvPicPr>
          <p:nvPr/>
        </p:nvPicPr>
        <p:blipFill>
          <a:blip r:embed="rId3"/>
          <a:stretch>
            <a:fillRect/>
          </a:stretch>
        </p:blipFill>
        <p:spPr>
          <a:xfrm>
            <a:off x="3777532" y="1467023"/>
            <a:ext cx="4086308" cy="4858962"/>
          </a:xfrm>
          <a:prstGeom prst="rect">
            <a:avLst/>
          </a:prstGeom>
        </p:spPr>
      </p:pic>
    </p:spTree>
    <p:extLst>
      <p:ext uri="{BB962C8B-B14F-4D97-AF65-F5344CB8AC3E}">
        <p14:creationId xmlns:p14="http://schemas.microsoft.com/office/powerpoint/2010/main" val="223560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kumimoji="1" lang="ja-JP" altLang="en-US"/>
              <a:t>本動画の位置付けと目的</a:t>
            </a:r>
          </a:p>
        </p:txBody>
      </p:sp>
      <p:sp>
        <p:nvSpPr>
          <p:cNvPr id="5" name="テキスト ボックス 4">
            <a:extLst>
              <a:ext uri="{FF2B5EF4-FFF2-40B4-BE49-F238E27FC236}">
                <a16:creationId xmlns:a16="http://schemas.microsoft.com/office/drawing/2014/main" id="{1771A975-7B66-364B-A101-BC4BB91A6F33}"/>
              </a:ext>
            </a:extLst>
          </p:cNvPr>
          <p:cNvSpPr txBox="1"/>
          <p:nvPr/>
        </p:nvSpPr>
        <p:spPr>
          <a:xfrm>
            <a:off x="1083526" y="1394690"/>
            <a:ext cx="10024947"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022350" indent="-1022350"/>
            <a:r>
              <a:rPr kumimoji="1" lang="ja-JP" altLang="en-US" sz="2800"/>
              <a:t>目的：放流魚や天然資源を対象とした標識再補法によって、興味あるパラメータを推定すること</a:t>
            </a:r>
          </a:p>
        </p:txBody>
      </p:sp>
      <p:graphicFrame>
        <p:nvGraphicFramePr>
          <p:cNvPr id="8" name="表 8">
            <a:extLst>
              <a:ext uri="{FF2B5EF4-FFF2-40B4-BE49-F238E27FC236}">
                <a16:creationId xmlns:a16="http://schemas.microsoft.com/office/drawing/2014/main" id="{57DC9A35-9724-D746-BE2A-93181E034A1E}"/>
              </a:ext>
            </a:extLst>
          </p:cNvPr>
          <p:cNvGraphicFramePr>
            <a:graphicFrameLocks noGrp="1"/>
          </p:cNvGraphicFramePr>
          <p:nvPr>
            <p:extLst>
              <p:ext uri="{D42A27DB-BD31-4B8C-83A1-F6EECF244321}">
                <p14:modId xmlns:p14="http://schemas.microsoft.com/office/powerpoint/2010/main" val="1113591664"/>
              </p:ext>
            </p:extLst>
          </p:nvPr>
        </p:nvGraphicFramePr>
        <p:xfrm>
          <a:off x="838199" y="3153126"/>
          <a:ext cx="10515600" cy="271215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85693951"/>
                    </a:ext>
                  </a:extLst>
                </a:gridCol>
                <a:gridCol w="2628900">
                  <a:extLst>
                    <a:ext uri="{9D8B030D-6E8A-4147-A177-3AD203B41FA5}">
                      <a16:colId xmlns:a16="http://schemas.microsoft.com/office/drawing/2014/main" val="3775866657"/>
                    </a:ext>
                  </a:extLst>
                </a:gridCol>
                <a:gridCol w="2628900">
                  <a:extLst>
                    <a:ext uri="{9D8B030D-6E8A-4147-A177-3AD203B41FA5}">
                      <a16:colId xmlns:a16="http://schemas.microsoft.com/office/drawing/2014/main" val="1390175801"/>
                    </a:ext>
                  </a:extLst>
                </a:gridCol>
                <a:gridCol w="2628900">
                  <a:extLst>
                    <a:ext uri="{9D8B030D-6E8A-4147-A177-3AD203B41FA5}">
                      <a16:colId xmlns:a16="http://schemas.microsoft.com/office/drawing/2014/main" val="3852301177"/>
                    </a:ext>
                  </a:extLst>
                </a:gridCol>
              </a:tblGrid>
              <a:tr h="904052">
                <a:tc>
                  <a:txBody>
                    <a:bodyPr/>
                    <a:lstStyle/>
                    <a:p>
                      <a:pPr algn="r"/>
                      <a:endParaRPr kumimoji="1" lang="ja-JP" altLang="en-US" sz="2400"/>
                    </a:p>
                  </a:txBody>
                  <a:tcPr anchor="ctr"/>
                </a:tc>
                <a:tc>
                  <a:txBody>
                    <a:bodyPr/>
                    <a:lstStyle/>
                    <a:p>
                      <a:pPr algn="ctr"/>
                      <a:r>
                        <a:rPr kumimoji="1" lang="en-US" altLang="ja-JP" sz="2400" dirty="0"/>
                        <a:t>MR-01</a:t>
                      </a:r>
                      <a:endParaRPr kumimoji="1" lang="ja-JP" altLang="en-US" sz="2400"/>
                    </a:p>
                  </a:txBody>
                  <a:tcPr anchor="b"/>
                </a:tc>
                <a:tc>
                  <a:txBody>
                    <a:bodyPr/>
                    <a:lstStyle/>
                    <a:p>
                      <a:pPr algn="ctr"/>
                      <a:r>
                        <a:rPr kumimoji="1" lang="en-US" altLang="ja-JP" sz="2400" dirty="0"/>
                        <a:t>MR-02</a:t>
                      </a:r>
                      <a:endParaRPr kumimoji="1" lang="ja-JP" altLang="en-US" sz="2400"/>
                    </a:p>
                  </a:txBody>
                  <a:tcPr anchor="b"/>
                </a:tc>
                <a:tc>
                  <a:txBody>
                    <a:bodyPr/>
                    <a:lstStyle/>
                    <a:p>
                      <a:pPr algn="ctr"/>
                      <a:r>
                        <a:rPr kumimoji="1" lang="en-US" altLang="ja-JP" sz="2400" dirty="0"/>
                        <a:t>MR-03</a:t>
                      </a:r>
                      <a:endParaRPr kumimoji="1" lang="ja-JP" altLang="en-US" sz="2400"/>
                    </a:p>
                  </a:txBody>
                  <a:tcPr anchor="b"/>
                </a:tc>
                <a:extLst>
                  <a:ext uri="{0D108BD9-81ED-4DB2-BD59-A6C34878D82A}">
                    <a16:rowId xmlns:a16="http://schemas.microsoft.com/office/drawing/2014/main" val="3389525279"/>
                  </a:ext>
                </a:extLst>
              </a:tr>
              <a:tr h="904052">
                <a:tc>
                  <a:txBody>
                    <a:bodyPr/>
                    <a:lstStyle/>
                    <a:p>
                      <a:pPr algn="r"/>
                      <a:r>
                        <a:rPr kumimoji="1" lang="ja-JP" altLang="en-US" sz="2400"/>
                        <a:t>推定する</a:t>
                      </a:r>
                      <a:endParaRPr kumimoji="1" lang="en-US" altLang="ja-JP" sz="2400" dirty="0"/>
                    </a:p>
                    <a:p>
                      <a:pPr algn="r"/>
                      <a:r>
                        <a:rPr kumimoji="1" lang="ja-JP" altLang="en-US" sz="2400"/>
                        <a:t>パラメータ</a:t>
                      </a:r>
                    </a:p>
                  </a:txBody>
                  <a:tcPr anchor="ctr"/>
                </a:tc>
                <a:tc>
                  <a:txBody>
                    <a:bodyPr/>
                    <a:lstStyle/>
                    <a:p>
                      <a:pPr algn="ctr"/>
                      <a:r>
                        <a:rPr kumimoji="1" lang="ja-JP" altLang="en-US" sz="2400"/>
                        <a:t>成長式</a:t>
                      </a:r>
                    </a:p>
                  </a:txBody>
                  <a:tcPr anchor="ctr"/>
                </a:tc>
                <a:tc>
                  <a:txBody>
                    <a:bodyPr/>
                    <a:lstStyle/>
                    <a:p>
                      <a:pPr algn="ctr"/>
                      <a:r>
                        <a:rPr kumimoji="1" lang="ja-JP" altLang="en-US" sz="2400"/>
                        <a:t>死亡係数</a:t>
                      </a:r>
                    </a:p>
                  </a:txBody>
                  <a:tcPr anchor="ctr"/>
                </a:tc>
                <a:tc>
                  <a:txBody>
                    <a:bodyPr/>
                    <a:lstStyle/>
                    <a:p>
                      <a:pPr algn="ctr"/>
                      <a:r>
                        <a:rPr kumimoji="1" lang="ja-JP" altLang="en-US" sz="2400"/>
                        <a:t>資源尾数</a:t>
                      </a:r>
                    </a:p>
                  </a:txBody>
                  <a:tcPr anchor="ctr"/>
                </a:tc>
                <a:extLst>
                  <a:ext uri="{0D108BD9-81ED-4DB2-BD59-A6C34878D82A}">
                    <a16:rowId xmlns:a16="http://schemas.microsoft.com/office/drawing/2014/main" val="8416627"/>
                  </a:ext>
                </a:extLst>
              </a:tr>
              <a:tr h="904052">
                <a:tc>
                  <a:txBody>
                    <a:bodyPr/>
                    <a:lstStyle/>
                    <a:p>
                      <a:pPr algn="r"/>
                      <a:r>
                        <a:rPr kumimoji="1" lang="ja-JP" altLang="en-US" sz="2400"/>
                        <a:t>対象</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天然資源</a:t>
                      </a:r>
                    </a:p>
                  </a:txBody>
                  <a:tcPr anchor="ctr"/>
                </a:tc>
                <a:extLst>
                  <a:ext uri="{0D108BD9-81ED-4DB2-BD59-A6C34878D82A}">
                    <a16:rowId xmlns:a16="http://schemas.microsoft.com/office/drawing/2014/main" val="3784878649"/>
                  </a:ext>
                </a:extLst>
              </a:tr>
            </a:tbl>
          </a:graphicData>
        </a:graphic>
      </p:graphicFrame>
      <p:sp>
        <p:nvSpPr>
          <p:cNvPr id="9" name="角丸四角形 8">
            <a:extLst>
              <a:ext uri="{FF2B5EF4-FFF2-40B4-BE49-F238E27FC236}">
                <a16:creationId xmlns:a16="http://schemas.microsoft.com/office/drawing/2014/main" id="{51C89753-F9A3-AC4C-9B25-F1773AA57B58}"/>
              </a:ext>
            </a:extLst>
          </p:cNvPr>
          <p:cNvSpPr/>
          <p:nvPr/>
        </p:nvSpPr>
        <p:spPr>
          <a:xfrm>
            <a:off x="3431822" y="3017658"/>
            <a:ext cx="2698044" cy="2988030"/>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735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B7169-8493-D347-B21E-BE06DFCB1597}"/>
              </a:ext>
            </a:extLst>
          </p:cNvPr>
          <p:cNvSpPr>
            <a:spLocks noGrp="1"/>
          </p:cNvSpPr>
          <p:nvPr>
            <p:ph type="title"/>
          </p:nvPr>
        </p:nvSpPr>
        <p:spPr/>
        <p:txBody>
          <a:bodyPr>
            <a:normAutofit fontScale="90000"/>
          </a:bodyPr>
          <a:lstStyle/>
          <a:p>
            <a:r>
              <a:rPr lang="ja-JP" altLang="en-US"/>
              <a:t>本動画で扱う内容</a:t>
            </a:r>
            <a:endParaRPr kumimoji="1" lang="ja-JP" altLang="en-US"/>
          </a:p>
        </p:txBody>
      </p:sp>
      <p:sp>
        <p:nvSpPr>
          <p:cNvPr id="3" name="コンテンツ プレースホルダー 2">
            <a:extLst>
              <a:ext uri="{FF2B5EF4-FFF2-40B4-BE49-F238E27FC236}">
                <a16:creationId xmlns:a16="http://schemas.microsoft.com/office/drawing/2014/main" id="{74BB58B0-FD47-974D-AF50-9ECB6CDF34DF}"/>
              </a:ext>
            </a:extLst>
          </p:cNvPr>
          <p:cNvSpPr>
            <a:spLocks noGrp="1"/>
          </p:cNvSpPr>
          <p:nvPr>
            <p:ph idx="1"/>
          </p:nvPr>
        </p:nvSpPr>
        <p:spPr/>
        <p:txBody>
          <a:bodyPr>
            <a:normAutofit/>
          </a:bodyPr>
          <a:lstStyle/>
          <a:p>
            <a:r>
              <a:rPr lang="ja-JP" altLang="en-US"/>
              <a:t>成長式</a:t>
            </a:r>
            <a:r>
              <a:rPr lang="ja-JP" altLang="en-US" sz="2000"/>
              <a:t>（</a:t>
            </a:r>
            <a:r>
              <a:rPr lang="en" altLang="ja-JP" sz="2000" dirty="0"/>
              <a:t>von-</a:t>
            </a:r>
            <a:r>
              <a:rPr lang="en" altLang="ja-JP" sz="2000" dirty="0" err="1"/>
              <a:t>Bertalanffy</a:t>
            </a:r>
            <a:r>
              <a:rPr lang="ja-JP" altLang="en-US" sz="2000"/>
              <a:t>式）</a:t>
            </a:r>
            <a:r>
              <a:rPr lang="ja-JP" altLang="en-US"/>
              <a:t>の導出</a:t>
            </a:r>
            <a:endParaRPr lang="en-US" altLang="ja-JP" dirty="0"/>
          </a:p>
          <a:p>
            <a:endParaRPr lang="en-US" altLang="ja-JP" dirty="0"/>
          </a:p>
          <a:p>
            <a:r>
              <a:rPr lang="ja-JP" altLang="en-US"/>
              <a:t>標識再補法による成長式のパラメータ推定</a:t>
            </a:r>
            <a:r>
              <a:rPr lang="en-US" altLang="ja-JP" sz="2000" dirty="0"/>
              <a:t>(</a:t>
            </a:r>
            <a:r>
              <a:rPr lang="en-US" altLang="ja-JP" sz="2000" dirty="0" err="1"/>
              <a:t>Faben</a:t>
            </a:r>
            <a:r>
              <a:rPr lang="en-US" altLang="ja-JP" sz="2000" dirty="0"/>
              <a:t> 1965)</a:t>
            </a:r>
            <a:endParaRPr lang="en-US" altLang="ja-JP" dirty="0"/>
          </a:p>
          <a:p>
            <a:endParaRPr kumimoji="1" lang="en-US" altLang="ja-JP" dirty="0"/>
          </a:p>
          <a:p>
            <a:r>
              <a:rPr kumimoji="1" lang="ja-JP" altLang="en-US"/>
              <a:t>個体ベースシミュレーションによる確認</a:t>
            </a:r>
          </a:p>
        </p:txBody>
      </p:sp>
    </p:spTree>
    <p:extLst>
      <p:ext uri="{BB962C8B-B14F-4D97-AF65-F5344CB8AC3E}">
        <p14:creationId xmlns:p14="http://schemas.microsoft.com/office/powerpoint/2010/main" val="39510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kumimoji="1" lang="ja-JP" altLang="en-US"/>
              <a:t>成長式の導出</a:t>
            </a:r>
          </a:p>
        </p:txBody>
      </p:sp>
      <p:pic>
        <p:nvPicPr>
          <p:cNvPr id="7" name="図 6">
            <a:extLst>
              <a:ext uri="{FF2B5EF4-FFF2-40B4-BE49-F238E27FC236}">
                <a16:creationId xmlns:a16="http://schemas.microsoft.com/office/drawing/2014/main" id="{F2FABABA-CD15-1B45-8E6D-D80E013DD5FE}"/>
              </a:ext>
            </a:extLst>
          </p:cNvPr>
          <p:cNvPicPr>
            <a:picLocks noChangeAspect="1"/>
          </p:cNvPicPr>
          <p:nvPr/>
        </p:nvPicPr>
        <p:blipFill>
          <a:blip r:embed="rId4"/>
          <a:stretch>
            <a:fillRect/>
          </a:stretch>
        </p:blipFill>
        <p:spPr>
          <a:xfrm>
            <a:off x="431800" y="999622"/>
            <a:ext cx="5664200" cy="469900"/>
          </a:xfrm>
          <a:prstGeom prst="rect">
            <a:avLst/>
          </a:prstGeom>
        </p:spPr>
      </p:pic>
      <p:pic>
        <p:nvPicPr>
          <p:cNvPr id="10" name="図 9">
            <a:extLst>
              <a:ext uri="{FF2B5EF4-FFF2-40B4-BE49-F238E27FC236}">
                <a16:creationId xmlns:a16="http://schemas.microsoft.com/office/drawing/2014/main" id="{00AB7B41-ACBB-F54F-93EF-3A067B8E132C}"/>
              </a:ext>
            </a:extLst>
          </p:cNvPr>
          <p:cNvPicPr>
            <a:picLocks noChangeAspect="1"/>
          </p:cNvPicPr>
          <p:nvPr/>
        </p:nvPicPr>
        <p:blipFill>
          <a:blip r:embed="rId5"/>
          <a:stretch>
            <a:fillRect/>
          </a:stretch>
        </p:blipFill>
        <p:spPr>
          <a:xfrm>
            <a:off x="2724150" y="2844678"/>
            <a:ext cx="6743700" cy="3543300"/>
          </a:xfrm>
          <a:prstGeom prst="rect">
            <a:avLst/>
          </a:prstGeom>
        </p:spPr>
      </p:pic>
      <p:sp>
        <p:nvSpPr>
          <p:cNvPr id="11" name="テキスト ボックス 10">
            <a:extLst>
              <a:ext uri="{FF2B5EF4-FFF2-40B4-BE49-F238E27FC236}">
                <a16:creationId xmlns:a16="http://schemas.microsoft.com/office/drawing/2014/main" id="{1B202B4C-89AC-F940-BC82-4C28DD3E3D90}"/>
              </a:ext>
            </a:extLst>
          </p:cNvPr>
          <p:cNvSpPr txBox="1"/>
          <p:nvPr/>
        </p:nvSpPr>
        <p:spPr>
          <a:xfrm>
            <a:off x="5868731" y="6375153"/>
            <a:ext cx="1234633" cy="461665"/>
          </a:xfrm>
          <a:prstGeom prst="rect">
            <a:avLst/>
          </a:prstGeom>
          <a:noFill/>
        </p:spPr>
        <p:txBody>
          <a:bodyPr wrap="none" rtlCol="0">
            <a:spAutoFit/>
          </a:bodyPr>
          <a:lstStyle/>
          <a:p>
            <a:r>
              <a:rPr kumimoji="1" lang="ja-JP" altLang="en-US" sz="2400"/>
              <a:t>年齢</a:t>
            </a:r>
            <a:r>
              <a:rPr kumimoji="1" lang="en-US" altLang="ja-JP" sz="2400" dirty="0"/>
              <a:t> (t)</a:t>
            </a:r>
            <a:endParaRPr kumimoji="1" lang="ja-JP" altLang="en-US" sz="2400"/>
          </a:p>
        </p:txBody>
      </p:sp>
      <p:sp>
        <p:nvSpPr>
          <p:cNvPr id="12" name="テキスト ボックス 11">
            <a:extLst>
              <a:ext uri="{FF2B5EF4-FFF2-40B4-BE49-F238E27FC236}">
                <a16:creationId xmlns:a16="http://schemas.microsoft.com/office/drawing/2014/main" id="{BD9BD527-DAD9-8F46-B101-EE527F1D232D}"/>
              </a:ext>
            </a:extLst>
          </p:cNvPr>
          <p:cNvSpPr txBox="1"/>
          <p:nvPr/>
        </p:nvSpPr>
        <p:spPr>
          <a:xfrm>
            <a:off x="2548487" y="2383013"/>
            <a:ext cx="1656223" cy="461665"/>
          </a:xfrm>
          <a:prstGeom prst="rect">
            <a:avLst/>
          </a:prstGeom>
          <a:noFill/>
        </p:spPr>
        <p:txBody>
          <a:bodyPr wrap="none" rtlCol="0">
            <a:spAutoFit/>
          </a:bodyPr>
          <a:lstStyle/>
          <a:p>
            <a:r>
              <a:rPr kumimoji="1" lang="ja-JP" altLang="en-US" sz="2400"/>
              <a:t>体長</a:t>
            </a:r>
            <a:r>
              <a:rPr kumimoji="1" lang="en-US" altLang="ja-JP" sz="2400" dirty="0"/>
              <a:t> (L(t))</a:t>
            </a:r>
            <a:endParaRPr kumimoji="1" lang="ja-JP" altLang="en-US" sz="2400"/>
          </a:p>
        </p:txBody>
      </p:sp>
      <p:sp>
        <p:nvSpPr>
          <p:cNvPr id="3" name="テキスト ボックス 2">
            <a:extLst>
              <a:ext uri="{FF2B5EF4-FFF2-40B4-BE49-F238E27FC236}">
                <a16:creationId xmlns:a16="http://schemas.microsoft.com/office/drawing/2014/main" id="{AB10F3FB-9EFE-3441-B75D-5EBC41599946}"/>
              </a:ext>
            </a:extLst>
          </p:cNvPr>
          <p:cNvSpPr txBox="1"/>
          <p:nvPr/>
        </p:nvSpPr>
        <p:spPr>
          <a:xfrm>
            <a:off x="9245599" y="2901246"/>
            <a:ext cx="881973" cy="461665"/>
          </a:xfrm>
          <a:prstGeom prst="rect">
            <a:avLst/>
          </a:prstGeom>
          <a:noFill/>
        </p:spPr>
        <p:txBody>
          <a:bodyPr wrap="none" rtlCol="0">
            <a:spAutoFit/>
          </a:bodyPr>
          <a:lstStyle/>
          <a:p>
            <a:r>
              <a:rPr kumimoji="1" lang="ja-JP" altLang="en-US" sz="2400"/>
              <a:t>←</a:t>
            </a:r>
            <a:r>
              <a:rPr kumimoji="1" lang="en-US" altLang="ja-JP" sz="2400" dirty="0"/>
              <a:t>L</a:t>
            </a:r>
            <a:r>
              <a:rPr kumimoji="1" lang="ja-JP" altLang="en-US" sz="2400" baseline="-25000"/>
              <a:t>∞</a:t>
            </a:r>
          </a:p>
        </p:txBody>
      </p:sp>
      <p:sp>
        <p:nvSpPr>
          <p:cNvPr id="6" name="正方形/長方形 5">
            <a:extLst>
              <a:ext uri="{FF2B5EF4-FFF2-40B4-BE49-F238E27FC236}">
                <a16:creationId xmlns:a16="http://schemas.microsoft.com/office/drawing/2014/main" id="{0A64EEB9-2E18-ED4D-9E57-D385A141EF9D}"/>
              </a:ext>
            </a:extLst>
          </p:cNvPr>
          <p:cNvSpPr/>
          <p:nvPr/>
        </p:nvSpPr>
        <p:spPr>
          <a:xfrm>
            <a:off x="6370612" y="1007857"/>
            <a:ext cx="2694969" cy="461665"/>
          </a:xfrm>
          <a:prstGeom prst="rect">
            <a:avLst/>
          </a:prstGeom>
        </p:spPr>
        <p:txBody>
          <a:bodyPr wrap="none">
            <a:spAutoFit/>
          </a:bodyPr>
          <a:lstStyle/>
          <a:p>
            <a:r>
              <a:rPr lang="en-US" altLang="ja-JP" sz="2400" dirty="0"/>
              <a:t>von-</a:t>
            </a:r>
            <a:r>
              <a:rPr lang="en-US" altLang="ja-JP" sz="2400" dirty="0" err="1"/>
              <a:t>Bertalanffy</a:t>
            </a:r>
            <a:r>
              <a:rPr lang="ja-JP" altLang="en-US" sz="2400"/>
              <a:t>式</a:t>
            </a:r>
          </a:p>
        </p:txBody>
      </p:sp>
      <p:cxnSp>
        <p:nvCxnSpPr>
          <p:cNvPr id="14" name="直線コネクタ 13">
            <a:extLst>
              <a:ext uri="{FF2B5EF4-FFF2-40B4-BE49-F238E27FC236}">
                <a16:creationId xmlns:a16="http://schemas.microsoft.com/office/drawing/2014/main" id="{5F0284A4-1C9E-884F-A872-844A992E19DA}"/>
              </a:ext>
            </a:extLst>
          </p:cNvPr>
          <p:cNvCxnSpPr>
            <a:cxnSpLocks/>
          </p:cNvCxnSpPr>
          <p:nvPr/>
        </p:nvCxnSpPr>
        <p:spPr>
          <a:xfrm flipH="1">
            <a:off x="3317875" y="5286375"/>
            <a:ext cx="161926" cy="441325"/>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417EDCD-E981-F247-AC2D-0920988593A4}"/>
              </a:ext>
            </a:extLst>
          </p:cNvPr>
          <p:cNvSpPr txBox="1"/>
          <p:nvPr/>
        </p:nvSpPr>
        <p:spPr>
          <a:xfrm>
            <a:off x="4442342" y="3836392"/>
            <a:ext cx="2153154" cy="646331"/>
          </a:xfrm>
          <a:prstGeom prst="rect">
            <a:avLst/>
          </a:prstGeom>
          <a:noFill/>
        </p:spPr>
        <p:txBody>
          <a:bodyPr wrap="none" rtlCol="0">
            <a:spAutoFit/>
          </a:bodyPr>
          <a:lstStyle/>
          <a:p>
            <a:r>
              <a:rPr kumimoji="1" lang="en-US" altLang="ja-JP" dirty="0"/>
              <a:t>k</a:t>
            </a:r>
            <a:r>
              <a:rPr kumimoji="1" lang="ja-JP" altLang="en-US"/>
              <a:t>が大きいと曲線の</a:t>
            </a:r>
            <a:endParaRPr kumimoji="1" lang="en-US" altLang="ja-JP" dirty="0"/>
          </a:p>
          <a:p>
            <a:r>
              <a:rPr kumimoji="1" lang="ja-JP" altLang="en-US"/>
              <a:t>立ち上がりが早い</a:t>
            </a:r>
          </a:p>
        </p:txBody>
      </p:sp>
      <p:cxnSp>
        <p:nvCxnSpPr>
          <p:cNvPr id="19" name="直線矢印コネクタ 18">
            <a:extLst>
              <a:ext uri="{FF2B5EF4-FFF2-40B4-BE49-F238E27FC236}">
                <a16:creationId xmlns:a16="http://schemas.microsoft.com/office/drawing/2014/main" id="{C51FBCF9-0514-8F4C-BA32-28C0E8ED5C69}"/>
              </a:ext>
            </a:extLst>
          </p:cNvPr>
          <p:cNvCxnSpPr/>
          <p:nvPr/>
        </p:nvCxnSpPr>
        <p:spPr>
          <a:xfrm>
            <a:off x="3289458" y="5727700"/>
            <a:ext cx="206058" cy="0"/>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F3F7B3C-6713-484B-B4A6-729D71FDD515}"/>
              </a:ext>
            </a:extLst>
          </p:cNvPr>
          <p:cNvSpPr txBox="1"/>
          <p:nvPr/>
        </p:nvSpPr>
        <p:spPr>
          <a:xfrm>
            <a:off x="3055255" y="5762172"/>
            <a:ext cx="351378" cy="369332"/>
          </a:xfrm>
          <a:prstGeom prst="rect">
            <a:avLst/>
          </a:prstGeom>
          <a:noFill/>
        </p:spPr>
        <p:txBody>
          <a:bodyPr wrap="none" rtlCol="0">
            <a:spAutoFit/>
          </a:bodyPr>
          <a:lstStyle/>
          <a:p>
            <a:r>
              <a:rPr kumimoji="1" lang="en-US" altLang="ja-JP" dirty="0">
                <a:solidFill>
                  <a:schemeClr val="accent2"/>
                </a:solidFill>
              </a:rPr>
              <a:t>t</a:t>
            </a:r>
            <a:r>
              <a:rPr kumimoji="1" lang="en-US" altLang="ja-JP" baseline="-25000" dirty="0">
                <a:solidFill>
                  <a:schemeClr val="accent2"/>
                </a:solidFill>
              </a:rPr>
              <a:t>0</a:t>
            </a:r>
            <a:endParaRPr kumimoji="1" lang="ja-JP" altLang="en-US" baseline="-25000">
              <a:solidFill>
                <a:schemeClr val="accent2"/>
              </a:solidFill>
            </a:endParaRPr>
          </a:p>
        </p:txBody>
      </p:sp>
    </p:spTree>
    <p:custDataLst>
      <p:tags r:id="rId1"/>
    </p:custDataLst>
    <p:extLst>
      <p:ext uri="{BB962C8B-B14F-4D97-AF65-F5344CB8AC3E}">
        <p14:creationId xmlns:p14="http://schemas.microsoft.com/office/powerpoint/2010/main" val="32786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lang="ja-JP" altLang="en-US"/>
              <a:t>成長式の導出</a:t>
            </a:r>
            <a:endParaRPr kumimoji="1" lang="ja-JP" altLang="en-US"/>
          </a:p>
        </p:txBody>
      </p:sp>
      <p:pic>
        <p:nvPicPr>
          <p:cNvPr id="7" name="図 6">
            <a:extLst>
              <a:ext uri="{FF2B5EF4-FFF2-40B4-BE49-F238E27FC236}">
                <a16:creationId xmlns:a16="http://schemas.microsoft.com/office/drawing/2014/main" id="{F2FABABA-CD15-1B45-8E6D-D80E013DD5FE}"/>
              </a:ext>
            </a:extLst>
          </p:cNvPr>
          <p:cNvPicPr>
            <a:picLocks noChangeAspect="1"/>
          </p:cNvPicPr>
          <p:nvPr/>
        </p:nvPicPr>
        <p:blipFill>
          <a:blip r:embed="rId4"/>
          <a:stretch>
            <a:fillRect/>
          </a:stretch>
        </p:blipFill>
        <p:spPr>
          <a:xfrm>
            <a:off x="431800" y="999622"/>
            <a:ext cx="5664200" cy="469900"/>
          </a:xfrm>
          <a:prstGeom prst="rect">
            <a:avLst/>
          </a:prstGeom>
        </p:spPr>
      </p:pic>
      <p:sp>
        <p:nvSpPr>
          <p:cNvPr id="6" name="正方形/長方形 5">
            <a:extLst>
              <a:ext uri="{FF2B5EF4-FFF2-40B4-BE49-F238E27FC236}">
                <a16:creationId xmlns:a16="http://schemas.microsoft.com/office/drawing/2014/main" id="{0A64EEB9-2E18-ED4D-9E57-D385A141EF9D}"/>
              </a:ext>
            </a:extLst>
          </p:cNvPr>
          <p:cNvSpPr/>
          <p:nvPr/>
        </p:nvSpPr>
        <p:spPr>
          <a:xfrm>
            <a:off x="6370612" y="1007857"/>
            <a:ext cx="2694969" cy="461665"/>
          </a:xfrm>
          <a:prstGeom prst="rect">
            <a:avLst/>
          </a:prstGeom>
        </p:spPr>
        <p:txBody>
          <a:bodyPr wrap="none">
            <a:spAutoFit/>
          </a:bodyPr>
          <a:lstStyle/>
          <a:p>
            <a:r>
              <a:rPr lang="en-US" altLang="ja-JP" sz="2400" dirty="0"/>
              <a:t>von-</a:t>
            </a:r>
            <a:r>
              <a:rPr lang="en-US" altLang="ja-JP" sz="2400" dirty="0" err="1"/>
              <a:t>Bertalanffy</a:t>
            </a:r>
            <a:r>
              <a:rPr lang="ja-JP" altLang="en-US" sz="2400"/>
              <a:t>式</a:t>
            </a:r>
          </a:p>
        </p:txBody>
      </p:sp>
      <p:sp>
        <p:nvSpPr>
          <p:cNvPr id="13" name="テキスト ボックス 12">
            <a:extLst>
              <a:ext uri="{FF2B5EF4-FFF2-40B4-BE49-F238E27FC236}">
                <a16:creationId xmlns:a16="http://schemas.microsoft.com/office/drawing/2014/main" id="{1038C85B-1FF4-314C-8E3C-43B90255274A}"/>
              </a:ext>
            </a:extLst>
          </p:cNvPr>
          <p:cNvSpPr txBox="1"/>
          <p:nvPr/>
        </p:nvSpPr>
        <p:spPr>
          <a:xfrm>
            <a:off x="27360" y="3482895"/>
            <a:ext cx="2031325" cy="646331"/>
          </a:xfrm>
          <a:prstGeom prst="rect">
            <a:avLst/>
          </a:prstGeom>
          <a:noFill/>
        </p:spPr>
        <p:txBody>
          <a:bodyPr wrap="none" rtlCol="0">
            <a:spAutoFit/>
          </a:bodyPr>
          <a:lstStyle/>
          <a:p>
            <a:r>
              <a:rPr kumimoji="1" lang="ja-JP" altLang="en-US"/>
              <a:t>単位時間あたりの</a:t>
            </a:r>
            <a:endParaRPr kumimoji="1" lang="en-US" altLang="ja-JP" dirty="0"/>
          </a:p>
          <a:p>
            <a:r>
              <a:rPr kumimoji="1" lang="ja-JP" altLang="en-US"/>
              <a:t>体重</a:t>
            </a:r>
            <a:r>
              <a:rPr kumimoji="1" lang="en-US" altLang="ja-JP" dirty="0"/>
              <a:t>W</a:t>
            </a:r>
            <a:r>
              <a:rPr kumimoji="1" lang="ja-JP" altLang="en-US"/>
              <a:t>の変化量</a:t>
            </a:r>
          </a:p>
        </p:txBody>
      </p:sp>
      <p:sp>
        <p:nvSpPr>
          <p:cNvPr id="21" name="テキスト ボックス 20">
            <a:extLst>
              <a:ext uri="{FF2B5EF4-FFF2-40B4-BE49-F238E27FC236}">
                <a16:creationId xmlns:a16="http://schemas.microsoft.com/office/drawing/2014/main" id="{D97DC3B6-388F-594C-82F1-97DC6ADCE33B}"/>
              </a:ext>
            </a:extLst>
          </p:cNvPr>
          <p:cNvSpPr txBox="1"/>
          <p:nvPr/>
        </p:nvSpPr>
        <p:spPr>
          <a:xfrm>
            <a:off x="2207848" y="3485596"/>
            <a:ext cx="2031325" cy="646331"/>
          </a:xfrm>
          <a:prstGeom prst="rect">
            <a:avLst/>
          </a:prstGeom>
          <a:noFill/>
        </p:spPr>
        <p:txBody>
          <a:bodyPr wrap="none" rtlCol="0">
            <a:spAutoFit/>
          </a:bodyPr>
          <a:lstStyle/>
          <a:p>
            <a:r>
              <a:rPr lang="ja-JP" altLang="en-US"/>
              <a:t>同化（摂食）量は</a:t>
            </a:r>
            <a:endParaRPr lang="en-US" altLang="ja-JP" dirty="0"/>
          </a:p>
          <a:p>
            <a:r>
              <a:rPr kumimoji="1" lang="ja-JP" altLang="en-US"/>
              <a:t>表面積に比例</a:t>
            </a:r>
          </a:p>
        </p:txBody>
      </p:sp>
      <p:sp>
        <p:nvSpPr>
          <p:cNvPr id="22" name="テキスト ボックス 21">
            <a:extLst>
              <a:ext uri="{FF2B5EF4-FFF2-40B4-BE49-F238E27FC236}">
                <a16:creationId xmlns:a16="http://schemas.microsoft.com/office/drawing/2014/main" id="{DE8AF0C9-558C-2147-A399-20139B837669}"/>
              </a:ext>
            </a:extLst>
          </p:cNvPr>
          <p:cNvSpPr txBox="1"/>
          <p:nvPr/>
        </p:nvSpPr>
        <p:spPr>
          <a:xfrm>
            <a:off x="4500045" y="3482894"/>
            <a:ext cx="2031325" cy="646331"/>
          </a:xfrm>
          <a:prstGeom prst="rect">
            <a:avLst/>
          </a:prstGeom>
          <a:noFill/>
        </p:spPr>
        <p:txBody>
          <a:bodyPr wrap="none" rtlCol="0">
            <a:spAutoFit/>
          </a:bodyPr>
          <a:lstStyle/>
          <a:p>
            <a:r>
              <a:rPr lang="ja-JP" altLang="en-US"/>
              <a:t>異化（呼吸）量は</a:t>
            </a:r>
            <a:endParaRPr lang="en-US" altLang="ja-JP" dirty="0"/>
          </a:p>
          <a:p>
            <a:r>
              <a:rPr lang="ja-JP" altLang="en-US"/>
              <a:t>体重</a:t>
            </a:r>
            <a:r>
              <a:rPr kumimoji="1" lang="ja-JP" altLang="en-US"/>
              <a:t>に比例</a:t>
            </a:r>
          </a:p>
        </p:txBody>
      </p:sp>
      <p:pic>
        <p:nvPicPr>
          <p:cNvPr id="25" name="図 24">
            <a:extLst>
              <a:ext uri="{FF2B5EF4-FFF2-40B4-BE49-F238E27FC236}">
                <a16:creationId xmlns:a16="http://schemas.microsoft.com/office/drawing/2014/main" id="{C70B45C6-173D-5245-9F43-26E79292C19D}"/>
              </a:ext>
            </a:extLst>
          </p:cNvPr>
          <p:cNvPicPr>
            <a:picLocks noChangeAspect="1"/>
          </p:cNvPicPr>
          <p:nvPr/>
        </p:nvPicPr>
        <p:blipFill>
          <a:blip r:embed="rId5"/>
          <a:stretch>
            <a:fillRect/>
          </a:stretch>
        </p:blipFill>
        <p:spPr>
          <a:xfrm>
            <a:off x="431800" y="2027710"/>
            <a:ext cx="5664200" cy="1319301"/>
          </a:xfrm>
          <a:prstGeom prst="rect">
            <a:avLst/>
          </a:prstGeom>
        </p:spPr>
      </p:pic>
    </p:spTree>
    <p:custDataLst>
      <p:tags r:id="rId1"/>
    </p:custDataLst>
    <p:extLst>
      <p:ext uri="{BB962C8B-B14F-4D97-AF65-F5344CB8AC3E}">
        <p14:creationId xmlns:p14="http://schemas.microsoft.com/office/powerpoint/2010/main" val="84503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lang="ja-JP" altLang="en-US"/>
              <a:t>成長式の導出</a:t>
            </a:r>
            <a:endParaRPr kumimoji="1" lang="ja-JP" altLang="en-US"/>
          </a:p>
        </p:txBody>
      </p:sp>
      <p:pic>
        <p:nvPicPr>
          <p:cNvPr id="7" name="図 6">
            <a:extLst>
              <a:ext uri="{FF2B5EF4-FFF2-40B4-BE49-F238E27FC236}">
                <a16:creationId xmlns:a16="http://schemas.microsoft.com/office/drawing/2014/main" id="{F2FABABA-CD15-1B45-8E6D-D80E013DD5FE}"/>
              </a:ext>
            </a:extLst>
          </p:cNvPr>
          <p:cNvPicPr>
            <a:picLocks noChangeAspect="1"/>
          </p:cNvPicPr>
          <p:nvPr/>
        </p:nvPicPr>
        <p:blipFill>
          <a:blip r:embed="rId4"/>
          <a:stretch>
            <a:fillRect/>
          </a:stretch>
        </p:blipFill>
        <p:spPr>
          <a:xfrm>
            <a:off x="431800" y="999622"/>
            <a:ext cx="5664200" cy="469900"/>
          </a:xfrm>
          <a:prstGeom prst="rect">
            <a:avLst/>
          </a:prstGeom>
        </p:spPr>
      </p:pic>
      <p:sp>
        <p:nvSpPr>
          <p:cNvPr id="6" name="正方形/長方形 5">
            <a:extLst>
              <a:ext uri="{FF2B5EF4-FFF2-40B4-BE49-F238E27FC236}">
                <a16:creationId xmlns:a16="http://schemas.microsoft.com/office/drawing/2014/main" id="{0A64EEB9-2E18-ED4D-9E57-D385A141EF9D}"/>
              </a:ext>
            </a:extLst>
          </p:cNvPr>
          <p:cNvSpPr/>
          <p:nvPr/>
        </p:nvSpPr>
        <p:spPr>
          <a:xfrm>
            <a:off x="6370612" y="1007857"/>
            <a:ext cx="2694969" cy="461665"/>
          </a:xfrm>
          <a:prstGeom prst="rect">
            <a:avLst/>
          </a:prstGeom>
        </p:spPr>
        <p:txBody>
          <a:bodyPr wrap="none">
            <a:spAutoFit/>
          </a:bodyPr>
          <a:lstStyle/>
          <a:p>
            <a:r>
              <a:rPr lang="en-US" altLang="ja-JP" sz="2400" dirty="0"/>
              <a:t>von-</a:t>
            </a:r>
            <a:r>
              <a:rPr lang="en-US" altLang="ja-JP" sz="2400" dirty="0" err="1"/>
              <a:t>Bertalanffy</a:t>
            </a:r>
            <a:r>
              <a:rPr lang="ja-JP" altLang="en-US" sz="2400"/>
              <a:t>式</a:t>
            </a:r>
          </a:p>
        </p:txBody>
      </p:sp>
      <p:sp>
        <p:nvSpPr>
          <p:cNvPr id="13" name="テキスト ボックス 12">
            <a:extLst>
              <a:ext uri="{FF2B5EF4-FFF2-40B4-BE49-F238E27FC236}">
                <a16:creationId xmlns:a16="http://schemas.microsoft.com/office/drawing/2014/main" id="{1038C85B-1FF4-314C-8E3C-43B90255274A}"/>
              </a:ext>
            </a:extLst>
          </p:cNvPr>
          <p:cNvSpPr txBox="1"/>
          <p:nvPr/>
        </p:nvSpPr>
        <p:spPr>
          <a:xfrm>
            <a:off x="27360" y="3482895"/>
            <a:ext cx="2031325" cy="646331"/>
          </a:xfrm>
          <a:prstGeom prst="rect">
            <a:avLst/>
          </a:prstGeom>
          <a:noFill/>
        </p:spPr>
        <p:txBody>
          <a:bodyPr wrap="none" rtlCol="0">
            <a:spAutoFit/>
          </a:bodyPr>
          <a:lstStyle/>
          <a:p>
            <a:r>
              <a:rPr kumimoji="1" lang="ja-JP" altLang="en-US"/>
              <a:t>単位時間あたりの</a:t>
            </a:r>
            <a:endParaRPr kumimoji="1" lang="en-US" altLang="ja-JP" dirty="0"/>
          </a:p>
          <a:p>
            <a:r>
              <a:rPr kumimoji="1" lang="ja-JP" altLang="en-US"/>
              <a:t>体重</a:t>
            </a:r>
            <a:r>
              <a:rPr kumimoji="1" lang="en-US" altLang="ja-JP" dirty="0"/>
              <a:t>W</a:t>
            </a:r>
            <a:r>
              <a:rPr kumimoji="1" lang="ja-JP" altLang="en-US"/>
              <a:t>の変化量</a:t>
            </a:r>
          </a:p>
        </p:txBody>
      </p:sp>
      <p:sp>
        <p:nvSpPr>
          <p:cNvPr id="21" name="テキスト ボックス 20">
            <a:extLst>
              <a:ext uri="{FF2B5EF4-FFF2-40B4-BE49-F238E27FC236}">
                <a16:creationId xmlns:a16="http://schemas.microsoft.com/office/drawing/2014/main" id="{D97DC3B6-388F-594C-82F1-97DC6ADCE33B}"/>
              </a:ext>
            </a:extLst>
          </p:cNvPr>
          <p:cNvSpPr txBox="1"/>
          <p:nvPr/>
        </p:nvSpPr>
        <p:spPr>
          <a:xfrm>
            <a:off x="2207848" y="3485596"/>
            <a:ext cx="2031325" cy="646331"/>
          </a:xfrm>
          <a:prstGeom prst="rect">
            <a:avLst/>
          </a:prstGeom>
          <a:noFill/>
        </p:spPr>
        <p:txBody>
          <a:bodyPr wrap="none" rtlCol="0">
            <a:spAutoFit/>
          </a:bodyPr>
          <a:lstStyle/>
          <a:p>
            <a:r>
              <a:rPr lang="ja-JP" altLang="en-US"/>
              <a:t>同化（摂食）量は</a:t>
            </a:r>
            <a:endParaRPr lang="en-US" altLang="ja-JP" dirty="0"/>
          </a:p>
          <a:p>
            <a:r>
              <a:rPr kumimoji="1" lang="ja-JP" altLang="en-US"/>
              <a:t>表面積に比例</a:t>
            </a:r>
          </a:p>
        </p:txBody>
      </p:sp>
      <p:sp>
        <p:nvSpPr>
          <p:cNvPr id="22" name="テキスト ボックス 21">
            <a:extLst>
              <a:ext uri="{FF2B5EF4-FFF2-40B4-BE49-F238E27FC236}">
                <a16:creationId xmlns:a16="http://schemas.microsoft.com/office/drawing/2014/main" id="{DE8AF0C9-558C-2147-A399-20139B837669}"/>
              </a:ext>
            </a:extLst>
          </p:cNvPr>
          <p:cNvSpPr txBox="1"/>
          <p:nvPr/>
        </p:nvSpPr>
        <p:spPr>
          <a:xfrm>
            <a:off x="4500045" y="3482894"/>
            <a:ext cx="2031325" cy="646331"/>
          </a:xfrm>
          <a:prstGeom prst="rect">
            <a:avLst/>
          </a:prstGeom>
          <a:noFill/>
        </p:spPr>
        <p:txBody>
          <a:bodyPr wrap="none" rtlCol="0">
            <a:spAutoFit/>
          </a:bodyPr>
          <a:lstStyle/>
          <a:p>
            <a:r>
              <a:rPr lang="ja-JP" altLang="en-US"/>
              <a:t>異化（呼吸）量は</a:t>
            </a:r>
            <a:endParaRPr lang="en-US" altLang="ja-JP" dirty="0"/>
          </a:p>
          <a:p>
            <a:r>
              <a:rPr lang="ja-JP" altLang="en-US"/>
              <a:t>体重</a:t>
            </a:r>
            <a:r>
              <a:rPr kumimoji="1" lang="ja-JP" altLang="en-US"/>
              <a:t>に比例</a:t>
            </a:r>
          </a:p>
        </p:txBody>
      </p:sp>
      <p:pic>
        <p:nvPicPr>
          <p:cNvPr id="25" name="図 24">
            <a:extLst>
              <a:ext uri="{FF2B5EF4-FFF2-40B4-BE49-F238E27FC236}">
                <a16:creationId xmlns:a16="http://schemas.microsoft.com/office/drawing/2014/main" id="{C70B45C6-173D-5245-9F43-26E79292C19D}"/>
              </a:ext>
            </a:extLst>
          </p:cNvPr>
          <p:cNvPicPr>
            <a:picLocks noChangeAspect="1"/>
          </p:cNvPicPr>
          <p:nvPr/>
        </p:nvPicPr>
        <p:blipFill>
          <a:blip r:embed="rId5"/>
          <a:stretch>
            <a:fillRect/>
          </a:stretch>
        </p:blipFill>
        <p:spPr>
          <a:xfrm>
            <a:off x="431800" y="2027710"/>
            <a:ext cx="5664200" cy="1319301"/>
          </a:xfrm>
          <a:prstGeom prst="rect">
            <a:avLst/>
          </a:prstGeom>
        </p:spPr>
      </p:pic>
      <p:grpSp>
        <p:nvGrpSpPr>
          <p:cNvPr id="29" name="グループ化 28">
            <a:extLst>
              <a:ext uri="{FF2B5EF4-FFF2-40B4-BE49-F238E27FC236}">
                <a16:creationId xmlns:a16="http://schemas.microsoft.com/office/drawing/2014/main" id="{72E1D806-8350-8844-A1AF-9064D2B21B58}"/>
              </a:ext>
            </a:extLst>
          </p:cNvPr>
          <p:cNvGrpSpPr/>
          <p:nvPr/>
        </p:nvGrpSpPr>
        <p:grpSpPr>
          <a:xfrm>
            <a:off x="7022121" y="1711316"/>
            <a:ext cx="4946537" cy="4613555"/>
            <a:chOff x="7139351" y="1711316"/>
            <a:chExt cx="4946537" cy="4613555"/>
          </a:xfrm>
        </p:grpSpPr>
        <p:pic>
          <p:nvPicPr>
            <p:cNvPr id="23" name="図 22">
              <a:extLst>
                <a:ext uri="{FF2B5EF4-FFF2-40B4-BE49-F238E27FC236}">
                  <a16:creationId xmlns:a16="http://schemas.microsoft.com/office/drawing/2014/main" id="{29BE1346-7170-A747-9623-E2403388BE81}"/>
                </a:ext>
              </a:extLst>
            </p:cNvPr>
            <p:cNvPicPr>
              <a:picLocks noChangeAspect="1"/>
            </p:cNvPicPr>
            <p:nvPr/>
          </p:nvPicPr>
          <p:blipFill>
            <a:blip r:embed="rId6"/>
            <a:stretch>
              <a:fillRect/>
            </a:stretch>
          </p:blipFill>
          <p:spPr>
            <a:xfrm>
              <a:off x="7139351" y="2517694"/>
              <a:ext cx="2844800" cy="965200"/>
            </a:xfrm>
            <a:prstGeom prst="rect">
              <a:avLst/>
            </a:prstGeom>
          </p:spPr>
        </p:pic>
        <p:pic>
          <p:nvPicPr>
            <p:cNvPr id="24" name="図 23">
              <a:extLst>
                <a:ext uri="{FF2B5EF4-FFF2-40B4-BE49-F238E27FC236}">
                  <a16:creationId xmlns:a16="http://schemas.microsoft.com/office/drawing/2014/main" id="{9D146420-759C-BD47-9261-C41134E1ADB9}"/>
                </a:ext>
              </a:extLst>
            </p:cNvPr>
            <p:cNvPicPr>
              <a:picLocks noChangeAspect="1"/>
            </p:cNvPicPr>
            <p:nvPr/>
          </p:nvPicPr>
          <p:blipFill>
            <a:blip r:embed="rId7"/>
            <a:stretch>
              <a:fillRect/>
            </a:stretch>
          </p:blipFill>
          <p:spPr>
            <a:xfrm>
              <a:off x="7460188" y="1711316"/>
              <a:ext cx="1930400" cy="457200"/>
            </a:xfrm>
            <a:prstGeom prst="rect">
              <a:avLst/>
            </a:prstGeom>
          </p:spPr>
        </p:pic>
        <p:pic>
          <p:nvPicPr>
            <p:cNvPr id="26" name="図 25">
              <a:extLst>
                <a:ext uri="{FF2B5EF4-FFF2-40B4-BE49-F238E27FC236}">
                  <a16:creationId xmlns:a16="http://schemas.microsoft.com/office/drawing/2014/main" id="{9D052587-4E98-9E4E-8B2F-E1D54031E3B9}"/>
                </a:ext>
              </a:extLst>
            </p:cNvPr>
            <p:cNvPicPr>
              <a:picLocks noChangeAspect="1"/>
            </p:cNvPicPr>
            <p:nvPr/>
          </p:nvPicPr>
          <p:blipFill>
            <a:blip r:embed="rId8"/>
            <a:stretch>
              <a:fillRect/>
            </a:stretch>
          </p:blipFill>
          <p:spPr>
            <a:xfrm>
              <a:off x="7882415" y="3671339"/>
              <a:ext cx="4203473" cy="755234"/>
            </a:xfrm>
            <a:prstGeom prst="rect">
              <a:avLst/>
            </a:prstGeom>
          </p:spPr>
        </p:pic>
        <p:pic>
          <p:nvPicPr>
            <p:cNvPr id="27" name="図 26">
              <a:extLst>
                <a:ext uri="{FF2B5EF4-FFF2-40B4-BE49-F238E27FC236}">
                  <a16:creationId xmlns:a16="http://schemas.microsoft.com/office/drawing/2014/main" id="{97A3AB50-D98D-974F-93DD-3DC767C397D5}"/>
                </a:ext>
              </a:extLst>
            </p:cNvPr>
            <p:cNvPicPr>
              <a:picLocks noChangeAspect="1"/>
            </p:cNvPicPr>
            <p:nvPr/>
          </p:nvPicPr>
          <p:blipFill>
            <a:blip r:embed="rId9"/>
            <a:stretch>
              <a:fillRect/>
            </a:stretch>
          </p:blipFill>
          <p:spPr>
            <a:xfrm>
              <a:off x="7882415" y="5598814"/>
              <a:ext cx="1585862" cy="726057"/>
            </a:xfrm>
            <a:prstGeom prst="rect">
              <a:avLst/>
            </a:prstGeom>
          </p:spPr>
        </p:pic>
        <p:pic>
          <p:nvPicPr>
            <p:cNvPr id="28" name="図 27">
              <a:extLst>
                <a:ext uri="{FF2B5EF4-FFF2-40B4-BE49-F238E27FC236}">
                  <a16:creationId xmlns:a16="http://schemas.microsoft.com/office/drawing/2014/main" id="{C873105B-C4B1-6E4F-BDFE-2F94356F49C1}"/>
                </a:ext>
              </a:extLst>
            </p:cNvPr>
            <p:cNvPicPr>
              <a:picLocks noChangeAspect="1"/>
            </p:cNvPicPr>
            <p:nvPr/>
          </p:nvPicPr>
          <p:blipFill>
            <a:blip r:embed="rId10"/>
            <a:stretch>
              <a:fillRect/>
            </a:stretch>
          </p:blipFill>
          <p:spPr>
            <a:xfrm>
              <a:off x="7882415" y="4723861"/>
              <a:ext cx="3066637" cy="706951"/>
            </a:xfrm>
            <a:prstGeom prst="rect">
              <a:avLst/>
            </a:prstGeom>
          </p:spPr>
        </p:pic>
      </p:grpSp>
    </p:spTree>
    <p:custDataLst>
      <p:tags r:id="rId1"/>
    </p:custDataLst>
    <p:extLst>
      <p:ext uri="{BB962C8B-B14F-4D97-AF65-F5344CB8AC3E}">
        <p14:creationId xmlns:p14="http://schemas.microsoft.com/office/powerpoint/2010/main" val="195642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lang="ja-JP" altLang="en-US"/>
              <a:t>成長式の導出</a:t>
            </a:r>
            <a:endParaRPr kumimoji="1" lang="ja-JP" altLang="en-US"/>
          </a:p>
        </p:txBody>
      </p:sp>
      <p:pic>
        <p:nvPicPr>
          <p:cNvPr id="7" name="図 6">
            <a:extLst>
              <a:ext uri="{FF2B5EF4-FFF2-40B4-BE49-F238E27FC236}">
                <a16:creationId xmlns:a16="http://schemas.microsoft.com/office/drawing/2014/main" id="{F2FABABA-CD15-1B45-8E6D-D80E013DD5FE}"/>
              </a:ext>
            </a:extLst>
          </p:cNvPr>
          <p:cNvPicPr>
            <a:picLocks noChangeAspect="1"/>
          </p:cNvPicPr>
          <p:nvPr/>
        </p:nvPicPr>
        <p:blipFill>
          <a:blip r:embed="rId3"/>
          <a:stretch>
            <a:fillRect/>
          </a:stretch>
        </p:blipFill>
        <p:spPr>
          <a:xfrm>
            <a:off x="431800" y="999622"/>
            <a:ext cx="5664200" cy="469900"/>
          </a:xfrm>
          <a:prstGeom prst="rect">
            <a:avLst/>
          </a:prstGeom>
        </p:spPr>
      </p:pic>
      <p:sp>
        <p:nvSpPr>
          <p:cNvPr id="6" name="正方形/長方形 5">
            <a:extLst>
              <a:ext uri="{FF2B5EF4-FFF2-40B4-BE49-F238E27FC236}">
                <a16:creationId xmlns:a16="http://schemas.microsoft.com/office/drawing/2014/main" id="{0A64EEB9-2E18-ED4D-9E57-D385A141EF9D}"/>
              </a:ext>
            </a:extLst>
          </p:cNvPr>
          <p:cNvSpPr/>
          <p:nvPr/>
        </p:nvSpPr>
        <p:spPr>
          <a:xfrm>
            <a:off x="6370612" y="1007857"/>
            <a:ext cx="2694969" cy="461665"/>
          </a:xfrm>
          <a:prstGeom prst="rect">
            <a:avLst/>
          </a:prstGeom>
        </p:spPr>
        <p:txBody>
          <a:bodyPr wrap="none">
            <a:spAutoFit/>
          </a:bodyPr>
          <a:lstStyle/>
          <a:p>
            <a:r>
              <a:rPr lang="en-US" altLang="ja-JP" sz="2400" dirty="0"/>
              <a:t>von-</a:t>
            </a:r>
            <a:r>
              <a:rPr lang="en-US" altLang="ja-JP" sz="2400" dirty="0" err="1"/>
              <a:t>Bertalanffy</a:t>
            </a:r>
            <a:r>
              <a:rPr lang="ja-JP" altLang="en-US" sz="2400"/>
              <a:t>式</a:t>
            </a:r>
          </a:p>
        </p:txBody>
      </p:sp>
      <p:pic>
        <p:nvPicPr>
          <p:cNvPr id="3" name="図 2">
            <a:extLst>
              <a:ext uri="{FF2B5EF4-FFF2-40B4-BE49-F238E27FC236}">
                <a16:creationId xmlns:a16="http://schemas.microsoft.com/office/drawing/2014/main" id="{14C533BB-38C0-414C-8F2F-34572B99201A}"/>
              </a:ext>
            </a:extLst>
          </p:cNvPr>
          <p:cNvPicPr>
            <a:picLocks noChangeAspect="1"/>
          </p:cNvPicPr>
          <p:nvPr/>
        </p:nvPicPr>
        <p:blipFill>
          <a:blip r:embed="rId4"/>
          <a:stretch>
            <a:fillRect/>
          </a:stretch>
        </p:blipFill>
        <p:spPr>
          <a:xfrm>
            <a:off x="691329" y="1939168"/>
            <a:ext cx="3892393" cy="1438076"/>
          </a:xfrm>
          <a:prstGeom prst="rect">
            <a:avLst/>
          </a:prstGeom>
        </p:spPr>
      </p:pic>
      <p:sp>
        <p:nvSpPr>
          <p:cNvPr id="17" name="テキスト ボックス 16">
            <a:extLst>
              <a:ext uri="{FF2B5EF4-FFF2-40B4-BE49-F238E27FC236}">
                <a16:creationId xmlns:a16="http://schemas.microsoft.com/office/drawing/2014/main" id="{26D14BD0-E770-CB4A-8305-ECA1680FB615}"/>
              </a:ext>
            </a:extLst>
          </p:cNvPr>
          <p:cNvSpPr txBox="1"/>
          <p:nvPr/>
        </p:nvSpPr>
        <p:spPr>
          <a:xfrm>
            <a:off x="27360" y="3482895"/>
            <a:ext cx="2031325" cy="646331"/>
          </a:xfrm>
          <a:prstGeom prst="rect">
            <a:avLst/>
          </a:prstGeom>
          <a:noFill/>
        </p:spPr>
        <p:txBody>
          <a:bodyPr wrap="none" rtlCol="0">
            <a:spAutoFit/>
          </a:bodyPr>
          <a:lstStyle/>
          <a:p>
            <a:r>
              <a:rPr kumimoji="1" lang="ja-JP" altLang="en-US"/>
              <a:t>単位時間あたりの</a:t>
            </a:r>
            <a:endParaRPr kumimoji="1" lang="en-US" altLang="ja-JP" dirty="0"/>
          </a:p>
          <a:p>
            <a:r>
              <a:rPr kumimoji="1" lang="ja-JP" altLang="en-US"/>
              <a:t>体長</a:t>
            </a:r>
            <a:r>
              <a:rPr kumimoji="1" lang="en-US" altLang="ja-JP" dirty="0"/>
              <a:t>L</a:t>
            </a:r>
            <a:r>
              <a:rPr kumimoji="1" lang="ja-JP" altLang="en-US"/>
              <a:t>の変化量</a:t>
            </a:r>
          </a:p>
        </p:txBody>
      </p:sp>
    </p:spTree>
    <p:extLst>
      <p:ext uri="{BB962C8B-B14F-4D97-AF65-F5344CB8AC3E}">
        <p14:creationId xmlns:p14="http://schemas.microsoft.com/office/powerpoint/2010/main" val="315868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C15482D-4CEF-C546-A225-7B17CC83F985}"/>
              </a:ext>
            </a:extLst>
          </p:cNvPr>
          <p:cNvPicPr>
            <a:picLocks noChangeAspect="1"/>
          </p:cNvPicPr>
          <p:nvPr/>
        </p:nvPicPr>
        <p:blipFill>
          <a:blip r:embed="rId4"/>
          <a:stretch>
            <a:fillRect/>
          </a:stretch>
        </p:blipFill>
        <p:spPr>
          <a:xfrm>
            <a:off x="609267" y="262768"/>
            <a:ext cx="2942825" cy="1087250"/>
          </a:xfrm>
          <a:prstGeom prst="rect">
            <a:avLst/>
          </a:prstGeom>
        </p:spPr>
      </p:pic>
      <p:pic>
        <p:nvPicPr>
          <p:cNvPr id="6" name="図 5">
            <a:extLst>
              <a:ext uri="{FF2B5EF4-FFF2-40B4-BE49-F238E27FC236}">
                <a16:creationId xmlns:a16="http://schemas.microsoft.com/office/drawing/2014/main" id="{DADA746E-4D50-6440-83A4-DF6BA81D73CB}"/>
              </a:ext>
            </a:extLst>
          </p:cNvPr>
          <p:cNvPicPr>
            <a:picLocks noChangeAspect="1"/>
          </p:cNvPicPr>
          <p:nvPr/>
        </p:nvPicPr>
        <p:blipFill>
          <a:blip r:embed="rId5"/>
          <a:stretch>
            <a:fillRect/>
          </a:stretch>
        </p:blipFill>
        <p:spPr>
          <a:xfrm>
            <a:off x="678961" y="1893297"/>
            <a:ext cx="2908300" cy="1054100"/>
          </a:xfrm>
          <a:prstGeom prst="rect">
            <a:avLst/>
          </a:prstGeom>
        </p:spPr>
      </p:pic>
      <p:pic>
        <p:nvPicPr>
          <p:cNvPr id="7" name="図 6">
            <a:extLst>
              <a:ext uri="{FF2B5EF4-FFF2-40B4-BE49-F238E27FC236}">
                <a16:creationId xmlns:a16="http://schemas.microsoft.com/office/drawing/2014/main" id="{5CB07832-787D-944F-96C5-8FF69584740C}"/>
              </a:ext>
            </a:extLst>
          </p:cNvPr>
          <p:cNvPicPr>
            <a:picLocks noChangeAspect="1"/>
          </p:cNvPicPr>
          <p:nvPr/>
        </p:nvPicPr>
        <p:blipFill>
          <a:blip r:embed="rId6"/>
          <a:stretch>
            <a:fillRect/>
          </a:stretch>
        </p:blipFill>
        <p:spPr>
          <a:xfrm>
            <a:off x="203688" y="3411415"/>
            <a:ext cx="4305300" cy="1041400"/>
          </a:xfrm>
          <a:prstGeom prst="rect">
            <a:avLst/>
          </a:prstGeom>
        </p:spPr>
      </p:pic>
      <p:grpSp>
        <p:nvGrpSpPr>
          <p:cNvPr id="13" name="グループ化 12">
            <a:extLst>
              <a:ext uri="{FF2B5EF4-FFF2-40B4-BE49-F238E27FC236}">
                <a16:creationId xmlns:a16="http://schemas.microsoft.com/office/drawing/2014/main" id="{21DC91D9-9D79-5945-A453-1854BAAA5906}"/>
              </a:ext>
            </a:extLst>
          </p:cNvPr>
          <p:cNvGrpSpPr/>
          <p:nvPr/>
        </p:nvGrpSpPr>
        <p:grpSpPr>
          <a:xfrm>
            <a:off x="5896708" y="668215"/>
            <a:ext cx="6091604" cy="3012831"/>
            <a:chOff x="5896708" y="668215"/>
            <a:chExt cx="6091604" cy="3012831"/>
          </a:xfrm>
        </p:grpSpPr>
        <p:grpSp>
          <p:nvGrpSpPr>
            <p:cNvPr id="11" name="グループ化 10">
              <a:extLst>
                <a:ext uri="{FF2B5EF4-FFF2-40B4-BE49-F238E27FC236}">
                  <a16:creationId xmlns:a16="http://schemas.microsoft.com/office/drawing/2014/main" id="{82B02909-A6C9-0F45-8009-E8AA8D0DA633}"/>
                </a:ext>
              </a:extLst>
            </p:cNvPr>
            <p:cNvGrpSpPr/>
            <p:nvPr/>
          </p:nvGrpSpPr>
          <p:grpSpPr>
            <a:xfrm>
              <a:off x="6274133" y="1012035"/>
              <a:ext cx="5308600" cy="2399380"/>
              <a:chOff x="6876560" y="454701"/>
              <a:chExt cx="5308600" cy="2399380"/>
            </a:xfrm>
          </p:grpSpPr>
          <p:pic>
            <p:nvPicPr>
              <p:cNvPr id="5" name="図 4">
                <a:extLst>
                  <a:ext uri="{FF2B5EF4-FFF2-40B4-BE49-F238E27FC236}">
                    <a16:creationId xmlns:a16="http://schemas.microsoft.com/office/drawing/2014/main" id="{B6E297F9-0308-2149-911B-42BA2B6748E6}"/>
                  </a:ext>
                </a:extLst>
              </p:cNvPr>
              <p:cNvPicPr>
                <a:picLocks noChangeAspect="1"/>
              </p:cNvPicPr>
              <p:nvPr/>
            </p:nvPicPr>
            <p:blipFill>
              <a:blip r:embed="rId7"/>
              <a:stretch>
                <a:fillRect/>
              </a:stretch>
            </p:blipFill>
            <p:spPr>
              <a:xfrm>
                <a:off x="7257560" y="454701"/>
                <a:ext cx="4546600" cy="1092200"/>
              </a:xfrm>
              <a:prstGeom prst="rect">
                <a:avLst/>
              </a:prstGeom>
            </p:spPr>
          </p:pic>
          <p:pic>
            <p:nvPicPr>
              <p:cNvPr id="8" name="図 7">
                <a:extLst>
                  <a:ext uri="{FF2B5EF4-FFF2-40B4-BE49-F238E27FC236}">
                    <a16:creationId xmlns:a16="http://schemas.microsoft.com/office/drawing/2014/main" id="{BD976E37-E209-4C4B-8FA5-04528A692608}"/>
                  </a:ext>
                </a:extLst>
              </p:cNvPr>
              <p:cNvPicPr>
                <a:picLocks noChangeAspect="1"/>
              </p:cNvPicPr>
              <p:nvPr/>
            </p:nvPicPr>
            <p:blipFill>
              <a:blip r:embed="rId8"/>
              <a:stretch>
                <a:fillRect/>
              </a:stretch>
            </p:blipFill>
            <p:spPr>
              <a:xfrm>
                <a:off x="6876560" y="1799981"/>
                <a:ext cx="5308600" cy="1054100"/>
              </a:xfrm>
              <a:prstGeom prst="rect">
                <a:avLst/>
              </a:prstGeom>
            </p:spPr>
          </p:pic>
        </p:grpSp>
        <p:sp>
          <p:nvSpPr>
            <p:cNvPr id="12" name="角丸四角形 11">
              <a:extLst>
                <a:ext uri="{FF2B5EF4-FFF2-40B4-BE49-F238E27FC236}">
                  <a16:creationId xmlns:a16="http://schemas.microsoft.com/office/drawing/2014/main" id="{20B9D6E2-EEA9-EA43-AFB2-3507677A6E03}"/>
                </a:ext>
              </a:extLst>
            </p:cNvPr>
            <p:cNvSpPr/>
            <p:nvPr/>
          </p:nvSpPr>
          <p:spPr>
            <a:xfrm>
              <a:off x="5896708" y="668215"/>
              <a:ext cx="6091604" cy="30128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 name="グループ化 1">
            <a:extLst>
              <a:ext uri="{FF2B5EF4-FFF2-40B4-BE49-F238E27FC236}">
                <a16:creationId xmlns:a16="http://schemas.microsoft.com/office/drawing/2014/main" id="{A0B458B1-075B-4C43-8D61-35A61EC8B90F}"/>
              </a:ext>
            </a:extLst>
          </p:cNvPr>
          <p:cNvGrpSpPr/>
          <p:nvPr/>
        </p:nvGrpSpPr>
        <p:grpSpPr>
          <a:xfrm>
            <a:off x="1625" y="4638560"/>
            <a:ext cx="3022600" cy="1533878"/>
            <a:chOff x="1625" y="4638560"/>
            <a:chExt cx="3022600" cy="1533878"/>
          </a:xfrm>
        </p:grpSpPr>
        <p:pic>
          <p:nvPicPr>
            <p:cNvPr id="9" name="図 8">
              <a:extLst>
                <a:ext uri="{FF2B5EF4-FFF2-40B4-BE49-F238E27FC236}">
                  <a16:creationId xmlns:a16="http://schemas.microsoft.com/office/drawing/2014/main" id="{E1A36E34-E83A-D548-93E3-608C4793AF38}"/>
                </a:ext>
              </a:extLst>
            </p:cNvPr>
            <p:cNvPicPr>
              <a:picLocks noChangeAspect="1"/>
            </p:cNvPicPr>
            <p:nvPr/>
          </p:nvPicPr>
          <p:blipFill>
            <a:blip r:embed="rId9"/>
            <a:stretch>
              <a:fillRect/>
            </a:stretch>
          </p:blipFill>
          <p:spPr>
            <a:xfrm>
              <a:off x="1625" y="5194538"/>
              <a:ext cx="3022600" cy="977900"/>
            </a:xfrm>
            <a:prstGeom prst="rect">
              <a:avLst/>
            </a:prstGeom>
          </p:spPr>
        </p:pic>
        <p:sp>
          <p:nvSpPr>
            <p:cNvPr id="14" name="左中かっこ 13">
              <a:extLst>
                <a:ext uri="{FF2B5EF4-FFF2-40B4-BE49-F238E27FC236}">
                  <a16:creationId xmlns:a16="http://schemas.microsoft.com/office/drawing/2014/main" id="{95C0CA3F-02ED-C848-9893-180567D09BEE}"/>
                </a:ext>
              </a:extLst>
            </p:cNvPr>
            <p:cNvSpPr/>
            <p:nvPr/>
          </p:nvSpPr>
          <p:spPr>
            <a:xfrm rot="16200000">
              <a:off x="1265751" y="3486185"/>
              <a:ext cx="370234" cy="267498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75B7D73D-C5A2-0843-910B-A492168BFC65}"/>
              </a:ext>
            </a:extLst>
          </p:cNvPr>
          <p:cNvGrpSpPr/>
          <p:nvPr/>
        </p:nvGrpSpPr>
        <p:grpSpPr>
          <a:xfrm>
            <a:off x="3343136" y="4653753"/>
            <a:ext cx="1509959" cy="730779"/>
            <a:chOff x="3343136" y="4653753"/>
            <a:chExt cx="1509959" cy="730779"/>
          </a:xfrm>
        </p:grpSpPr>
        <p:pic>
          <p:nvPicPr>
            <p:cNvPr id="10" name="図 9">
              <a:extLst>
                <a:ext uri="{FF2B5EF4-FFF2-40B4-BE49-F238E27FC236}">
                  <a16:creationId xmlns:a16="http://schemas.microsoft.com/office/drawing/2014/main" id="{66927E6E-4029-9E41-A46B-4599EFB3B014}"/>
                </a:ext>
              </a:extLst>
            </p:cNvPr>
            <p:cNvPicPr>
              <a:picLocks noChangeAspect="1"/>
            </p:cNvPicPr>
            <p:nvPr/>
          </p:nvPicPr>
          <p:blipFill>
            <a:blip r:embed="rId10"/>
            <a:stretch>
              <a:fillRect/>
            </a:stretch>
          </p:blipFill>
          <p:spPr>
            <a:xfrm>
              <a:off x="3689730" y="5016232"/>
              <a:ext cx="1066800" cy="368300"/>
            </a:xfrm>
            <a:prstGeom prst="rect">
              <a:avLst/>
            </a:prstGeom>
          </p:spPr>
        </p:pic>
        <p:sp>
          <p:nvSpPr>
            <p:cNvPr id="15" name="左中かっこ 14">
              <a:extLst>
                <a:ext uri="{FF2B5EF4-FFF2-40B4-BE49-F238E27FC236}">
                  <a16:creationId xmlns:a16="http://schemas.microsoft.com/office/drawing/2014/main" id="{F00880EB-4908-CA41-9382-82A114CD1FB3}"/>
                </a:ext>
              </a:extLst>
            </p:cNvPr>
            <p:cNvSpPr/>
            <p:nvPr/>
          </p:nvSpPr>
          <p:spPr>
            <a:xfrm rot="16200000">
              <a:off x="3945126" y="4051763"/>
              <a:ext cx="305979" cy="150995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18063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0AEB690-8C64-6D4C-97C3-528DA08366EB}"/>
              </a:ext>
            </a:extLst>
          </p:cNvPr>
          <p:cNvPicPr>
            <a:picLocks noChangeAspect="1"/>
          </p:cNvPicPr>
          <p:nvPr/>
        </p:nvPicPr>
        <p:blipFill>
          <a:blip r:embed="rId4"/>
          <a:stretch>
            <a:fillRect/>
          </a:stretch>
        </p:blipFill>
        <p:spPr>
          <a:xfrm>
            <a:off x="351693" y="357066"/>
            <a:ext cx="5181600" cy="469900"/>
          </a:xfrm>
          <a:prstGeom prst="rect">
            <a:avLst/>
          </a:prstGeom>
        </p:spPr>
      </p:pic>
      <p:pic>
        <p:nvPicPr>
          <p:cNvPr id="4" name="図 3">
            <a:extLst>
              <a:ext uri="{FF2B5EF4-FFF2-40B4-BE49-F238E27FC236}">
                <a16:creationId xmlns:a16="http://schemas.microsoft.com/office/drawing/2014/main" id="{B72D14D1-CD6A-5B44-8005-D3223D4613B5}"/>
              </a:ext>
            </a:extLst>
          </p:cNvPr>
          <p:cNvPicPr>
            <a:picLocks noChangeAspect="1"/>
          </p:cNvPicPr>
          <p:nvPr/>
        </p:nvPicPr>
        <p:blipFill>
          <a:blip r:embed="rId5"/>
          <a:stretch>
            <a:fillRect/>
          </a:stretch>
        </p:blipFill>
        <p:spPr>
          <a:xfrm>
            <a:off x="351693" y="1435589"/>
            <a:ext cx="4965700" cy="469900"/>
          </a:xfrm>
          <a:prstGeom prst="rect">
            <a:avLst/>
          </a:prstGeom>
        </p:spPr>
      </p:pic>
      <p:grpSp>
        <p:nvGrpSpPr>
          <p:cNvPr id="2" name="グループ化 1">
            <a:extLst>
              <a:ext uri="{FF2B5EF4-FFF2-40B4-BE49-F238E27FC236}">
                <a16:creationId xmlns:a16="http://schemas.microsoft.com/office/drawing/2014/main" id="{59A64BC5-0C0D-EF4E-8F19-4A186314BAC6}"/>
              </a:ext>
            </a:extLst>
          </p:cNvPr>
          <p:cNvGrpSpPr/>
          <p:nvPr/>
        </p:nvGrpSpPr>
        <p:grpSpPr>
          <a:xfrm>
            <a:off x="351693" y="2329446"/>
            <a:ext cx="4051300" cy="1419999"/>
            <a:chOff x="351693" y="2329446"/>
            <a:chExt cx="4051300" cy="1419999"/>
          </a:xfrm>
        </p:grpSpPr>
        <p:sp>
          <p:nvSpPr>
            <p:cNvPr id="5" name="テキスト ボックス 4">
              <a:extLst>
                <a:ext uri="{FF2B5EF4-FFF2-40B4-BE49-F238E27FC236}">
                  <a16:creationId xmlns:a16="http://schemas.microsoft.com/office/drawing/2014/main" id="{4762F59B-F18B-934E-AF05-CDB2F11B146A}"/>
                </a:ext>
              </a:extLst>
            </p:cNvPr>
            <p:cNvSpPr txBox="1"/>
            <p:nvPr/>
          </p:nvSpPr>
          <p:spPr>
            <a:xfrm>
              <a:off x="351693" y="2329446"/>
              <a:ext cx="3203121" cy="461665"/>
            </a:xfrm>
            <a:prstGeom prst="rect">
              <a:avLst/>
            </a:prstGeom>
            <a:noFill/>
          </p:spPr>
          <p:txBody>
            <a:bodyPr wrap="none" rtlCol="0">
              <a:spAutoFit/>
            </a:bodyPr>
            <a:lstStyle/>
            <a:p>
              <a:r>
                <a:rPr kumimoji="1" lang="en-US" altLang="ja-JP" sz="2400" dirty="0"/>
                <a:t>t=t</a:t>
              </a:r>
              <a:r>
                <a:rPr kumimoji="1" lang="en-US" altLang="ja-JP" sz="2400" baseline="-25000" dirty="0"/>
                <a:t>0</a:t>
              </a:r>
              <a:r>
                <a:rPr lang="ja-JP" altLang="en-US" sz="2400"/>
                <a:t>の時、</a:t>
              </a:r>
              <a:r>
                <a:rPr lang="en-US" altLang="ja-JP" sz="2400" dirty="0"/>
                <a:t>L(t)=0</a:t>
              </a:r>
              <a:r>
                <a:rPr lang="ja-JP" altLang="en-US" sz="2400"/>
                <a:t>より</a:t>
              </a:r>
              <a:endParaRPr kumimoji="1" lang="ja-JP" altLang="en-US" sz="2400"/>
            </a:p>
          </p:txBody>
        </p:sp>
        <p:pic>
          <p:nvPicPr>
            <p:cNvPr id="6" name="図 5">
              <a:extLst>
                <a:ext uri="{FF2B5EF4-FFF2-40B4-BE49-F238E27FC236}">
                  <a16:creationId xmlns:a16="http://schemas.microsoft.com/office/drawing/2014/main" id="{FDBA851B-FB0E-9149-83AB-BFEFB30EDF31}"/>
                </a:ext>
              </a:extLst>
            </p:cNvPr>
            <p:cNvPicPr>
              <a:picLocks noChangeAspect="1"/>
            </p:cNvPicPr>
            <p:nvPr/>
          </p:nvPicPr>
          <p:blipFill>
            <a:blip r:embed="rId6"/>
            <a:stretch>
              <a:fillRect/>
            </a:stretch>
          </p:blipFill>
          <p:spPr>
            <a:xfrm>
              <a:off x="351693" y="3279545"/>
              <a:ext cx="4051300" cy="469900"/>
            </a:xfrm>
            <a:prstGeom prst="rect">
              <a:avLst/>
            </a:prstGeom>
          </p:spPr>
        </p:pic>
      </p:grpSp>
      <p:grpSp>
        <p:nvGrpSpPr>
          <p:cNvPr id="13" name="グループ化 12">
            <a:extLst>
              <a:ext uri="{FF2B5EF4-FFF2-40B4-BE49-F238E27FC236}">
                <a16:creationId xmlns:a16="http://schemas.microsoft.com/office/drawing/2014/main" id="{B2C49936-2304-3D4B-B494-CADFADBB44EC}"/>
              </a:ext>
            </a:extLst>
          </p:cNvPr>
          <p:cNvGrpSpPr/>
          <p:nvPr/>
        </p:nvGrpSpPr>
        <p:grpSpPr>
          <a:xfrm>
            <a:off x="292409" y="4053213"/>
            <a:ext cx="5069434" cy="1369198"/>
            <a:chOff x="292409" y="4053213"/>
            <a:chExt cx="5069434" cy="1369198"/>
          </a:xfrm>
        </p:grpSpPr>
        <p:pic>
          <p:nvPicPr>
            <p:cNvPr id="7" name="図 6">
              <a:extLst>
                <a:ext uri="{FF2B5EF4-FFF2-40B4-BE49-F238E27FC236}">
                  <a16:creationId xmlns:a16="http://schemas.microsoft.com/office/drawing/2014/main" id="{8BB8830C-66B5-D54E-8D4E-35E4AD166C8C}"/>
                </a:ext>
              </a:extLst>
            </p:cNvPr>
            <p:cNvPicPr>
              <a:picLocks noChangeAspect="1"/>
            </p:cNvPicPr>
            <p:nvPr/>
          </p:nvPicPr>
          <p:blipFill>
            <a:blip r:embed="rId7"/>
            <a:stretch>
              <a:fillRect/>
            </a:stretch>
          </p:blipFill>
          <p:spPr>
            <a:xfrm>
              <a:off x="307243" y="4368311"/>
              <a:ext cx="5054600" cy="1054100"/>
            </a:xfrm>
            <a:prstGeom prst="rect">
              <a:avLst/>
            </a:prstGeom>
          </p:spPr>
        </p:pic>
        <p:sp>
          <p:nvSpPr>
            <p:cNvPr id="8" name="テキスト ボックス 7">
              <a:extLst>
                <a:ext uri="{FF2B5EF4-FFF2-40B4-BE49-F238E27FC236}">
                  <a16:creationId xmlns:a16="http://schemas.microsoft.com/office/drawing/2014/main" id="{793E77B2-9A8B-7342-A67B-495E7600A186}"/>
                </a:ext>
              </a:extLst>
            </p:cNvPr>
            <p:cNvSpPr txBox="1"/>
            <p:nvPr/>
          </p:nvSpPr>
          <p:spPr>
            <a:xfrm>
              <a:off x="292409" y="4053213"/>
              <a:ext cx="2650084" cy="369332"/>
            </a:xfrm>
            <a:prstGeom prst="rect">
              <a:avLst/>
            </a:prstGeom>
            <a:noFill/>
          </p:spPr>
          <p:txBody>
            <a:bodyPr wrap="none" rtlCol="0">
              <a:spAutoFit/>
            </a:bodyPr>
            <a:lstStyle/>
            <a:p>
              <a:r>
                <a:rPr kumimoji="1" lang="ja-JP" altLang="en-US"/>
                <a:t>積分定数</a:t>
              </a:r>
              <a:r>
                <a:rPr kumimoji="1" lang="en-US" altLang="ja-JP" dirty="0"/>
                <a:t>C</a:t>
              </a:r>
              <a:r>
                <a:rPr kumimoji="1" lang="ja-JP" altLang="en-US"/>
                <a:t>を消去すると</a:t>
              </a:r>
            </a:p>
          </p:txBody>
        </p:sp>
      </p:grpSp>
      <p:grpSp>
        <p:nvGrpSpPr>
          <p:cNvPr id="14" name="グループ化 13">
            <a:extLst>
              <a:ext uri="{FF2B5EF4-FFF2-40B4-BE49-F238E27FC236}">
                <a16:creationId xmlns:a16="http://schemas.microsoft.com/office/drawing/2014/main" id="{7FBBC06B-2753-DE41-8F50-A58D769B1949}"/>
              </a:ext>
            </a:extLst>
          </p:cNvPr>
          <p:cNvGrpSpPr/>
          <p:nvPr/>
        </p:nvGrpSpPr>
        <p:grpSpPr>
          <a:xfrm>
            <a:off x="6096000" y="2314751"/>
            <a:ext cx="3506088" cy="2977228"/>
            <a:chOff x="6096000" y="2314751"/>
            <a:chExt cx="3506088" cy="2977228"/>
          </a:xfrm>
        </p:grpSpPr>
        <p:sp>
          <p:nvSpPr>
            <p:cNvPr id="9" name="テキスト ボックス 8">
              <a:extLst>
                <a:ext uri="{FF2B5EF4-FFF2-40B4-BE49-F238E27FC236}">
                  <a16:creationId xmlns:a16="http://schemas.microsoft.com/office/drawing/2014/main" id="{B19A0F14-8DCC-8E4A-836B-A47A70BB5F1F}"/>
                </a:ext>
              </a:extLst>
            </p:cNvPr>
            <p:cNvSpPr txBox="1"/>
            <p:nvPr/>
          </p:nvSpPr>
          <p:spPr>
            <a:xfrm>
              <a:off x="6096000" y="2314751"/>
              <a:ext cx="3506088" cy="461665"/>
            </a:xfrm>
            <a:prstGeom prst="rect">
              <a:avLst/>
            </a:prstGeom>
            <a:noFill/>
          </p:spPr>
          <p:txBody>
            <a:bodyPr wrap="none" rtlCol="0">
              <a:spAutoFit/>
            </a:bodyPr>
            <a:lstStyle/>
            <a:p>
              <a:r>
                <a:rPr kumimoji="1" lang="en-US" altLang="ja-JP" sz="2400" dirty="0"/>
                <a:t>t=</a:t>
              </a:r>
              <a:r>
                <a:rPr kumimoji="1" lang="ja-JP" altLang="en-US" sz="2400"/>
                <a:t>∞</a:t>
              </a:r>
              <a:r>
                <a:rPr lang="ja-JP" altLang="en-US" sz="2400"/>
                <a:t>の時、</a:t>
              </a:r>
              <a:r>
                <a:rPr lang="en-US" altLang="ja-JP" sz="2400" dirty="0"/>
                <a:t>L(t)=L</a:t>
              </a:r>
              <a:r>
                <a:rPr lang="en-US" altLang="ja-JP" sz="2400" baseline="-25000" dirty="0"/>
                <a:t>∞</a:t>
              </a:r>
              <a:r>
                <a:rPr lang="ja-JP" altLang="en-US" sz="2400"/>
                <a:t>より</a:t>
              </a:r>
              <a:endParaRPr kumimoji="1" lang="ja-JP" altLang="en-US" sz="2400"/>
            </a:p>
          </p:txBody>
        </p:sp>
        <p:pic>
          <p:nvPicPr>
            <p:cNvPr id="10" name="図 9">
              <a:extLst>
                <a:ext uri="{FF2B5EF4-FFF2-40B4-BE49-F238E27FC236}">
                  <a16:creationId xmlns:a16="http://schemas.microsoft.com/office/drawing/2014/main" id="{7ACF4F1C-1F8B-B649-9702-7FAAE69EC74C}"/>
                </a:ext>
              </a:extLst>
            </p:cNvPr>
            <p:cNvPicPr>
              <a:picLocks noChangeAspect="1"/>
            </p:cNvPicPr>
            <p:nvPr/>
          </p:nvPicPr>
          <p:blipFill>
            <a:blip r:embed="rId8"/>
            <a:stretch>
              <a:fillRect/>
            </a:stretch>
          </p:blipFill>
          <p:spPr>
            <a:xfrm>
              <a:off x="6096000" y="3330345"/>
              <a:ext cx="2540000" cy="419100"/>
            </a:xfrm>
            <a:prstGeom prst="rect">
              <a:avLst/>
            </a:prstGeom>
          </p:spPr>
        </p:pic>
        <p:pic>
          <p:nvPicPr>
            <p:cNvPr id="11" name="図 10">
              <a:extLst>
                <a:ext uri="{FF2B5EF4-FFF2-40B4-BE49-F238E27FC236}">
                  <a16:creationId xmlns:a16="http://schemas.microsoft.com/office/drawing/2014/main" id="{776FC962-5C53-5A46-9ED8-1D2A73AD570B}"/>
                </a:ext>
              </a:extLst>
            </p:cNvPr>
            <p:cNvPicPr>
              <a:picLocks noChangeAspect="1"/>
            </p:cNvPicPr>
            <p:nvPr/>
          </p:nvPicPr>
          <p:blipFill>
            <a:blip r:embed="rId9"/>
            <a:stretch>
              <a:fillRect/>
            </a:stretch>
          </p:blipFill>
          <p:spPr>
            <a:xfrm>
              <a:off x="6096000" y="4237879"/>
              <a:ext cx="1676400" cy="1054100"/>
            </a:xfrm>
            <a:prstGeom prst="rect">
              <a:avLst/>
            </a:prstGeom>
          </p:spPr>
        </p:pic>
      </p:grpSp>
      <p:pic>
        <p:nvPicPr>
          <p:cNvPr id="12" name="図 11">
            <a:extLst>
              <a:ext uri="{FF2B5EF4-FFF2-40B4-BE49-F238E27FC236}">
                <a16:creationId xmlns:a16="http://schemas.microsoft.com/office/drawing/2014/main" id="{3F6BBF1C-22EF-DB4B-9884-484569FCDE1F}"/>
              </a:ext>
            </a:extLst>
          </p:cNvPr>
          <p:cNvPicPr>
            <a:picLocks noChangeAspect="1"/>
          </p:cNvPicPr>
          <p:nvPr/>
        </p:nvPicPr>
        <p:blipFill>
          <a:blip r:embed="rId10"/>
          <a:stretch>
            <a:fillRect/>
          </a:stretch>
        </p:blipFill>
        <p:spPr>
          <a:xfrm>
            <a:off x="2937609" y="5987562"/>
            <a:ext cx="5664200" cy="469900"/>
          </a:xfrm>
          <a:prstGeom prst="rect">
            <a:avLst/>
          </a:prstGeom>
        </p:spPr>
      </p:pic>
    </p:spTree>
    <p:custDataLst>
      <p:tags r:id="rId1"/>
    </p:custDataLst>
    <p:extLst>
      <p:ext uri="{BB962C8B-B14F-4D97-AF65-F5344CB8AC3E}">
        <p14:creationId xmlns:p14="http://schemas.microsoft.com/office/powerpoint/2010/main" val="281108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9"/>
</p:tagLst>
</file>

<file path=ppt/tags/tag10.xml><?xml version="1.0" encoding="utf-8"?>
<p:tagLst xmlns:a="http://schemas.openxmlformats.org/drawingml/2006/main" xmlns:r="http://schemas.openxmlformats.org/officeDocument/2006/relationships" xmlns:p="http://schemas.openxmlformats.org/presentationml/2006/main">
  <p:tag name="TIMING" val="|105"/>
</p:tagLst>
</file>

<file path=ppt/tags/tag11.xml><?xml version="1.0" encoding="utf-8"?>
<p:tagLst xmlns:a="http://schemas.openxmlformats.org/drawingml/2006/main" xmlns:r="http://schemas.openxmlformats.org/officeDocument/2006/relationships" xmlns:p="http://schemas.openxmlformats.org/presentationml/2006/main">
  <p:tag name="TIMING" val="|55.3"/>
</p:tagLst>
</file>

<file path=ppt/tags/tag2.xml><?xml version="1.0" encoding="utf-8"?>
<p:tagLst xmlns:a="http://schemas.openxmlformats.org/drawingml/2006/main" xmlns:r="http://schemas.openxmlformats.org/officeDocument/2006/relationships" xmlns:p="http://schemas.openxmlformats.org/presentationml/2006/main">
  <p:tag name="TIMING" val="|16.7|4.9|4.1"/>
</p:tagLst>
</file>

<file path=ppt/tags/tag3.xml><?xml version="1.0" encoding="utf-8"?>
<p:tagLst xmlns:a="http://schemas.openxmlformats.org/drawingml/2006/main" xmlns:r="http://schemas.openxmlformats.org/officeDocument/2006/relationships" xmlns:p="http://schemas.openxmlformats.org/presentationml/2006/main">
  <p:tag name="TIMING" val="|44.4"/>
</p:tagLst>
</file>

<file path=ppt/tags/tag4.xml><?xml version="1.0" encoding="utf-8"?>
<p:tagLst xmlns:a="http://schemas.openxmlformats.org/drawingml/2006/main" xmlns:r="http://schemas.openxmlformats.org/officeDocument/2006/relationships" xmlns:p="http://schemas.openxmlformats.org/presentationml/2006/main">
  <p:tag name="TIMING" val="|44.4"/>
</p:tagLst>
</file>

<file path=ppt/tags/tag5.xml><?xml version="1.0" encoding="utf-8"?>
<p:tagLst xmlns:a="http://schemas.openxmlformats.org/drawingml/2006/main" xmlns:r="http://schemas.openxmlformats.org/officeDocument/2006/relationships" xmlns:p="http://schemas.openxmlformats.org/presentationml/2006/main">
  <p:tag name="TIMING" val="|6.8|6.9|4.6|5.8|3.5"/>
</p:tagLst>
</file>

<file path=ppt/tags/tag6.xml><?xml version="1.0" encoding="utf-8"?>
<p:tagLst xmlns:a="http://schemas.openxmlformats.org/drawingml/2006/main" xmlns:r="http://schemas.openxmlformats.org/officeDocument/2006/relationships" xmlns:p="http://schemas.openxmlformats.org/presentationml/2006/main">
  <p:tag name="TIMING" val="|5.7|6.6|9|3.8|11.4"/>
</p:tagLst>
</file>

<file path=ppt/tags/tag7.xml><?xml version="1.0" encoding="utf-8"?>
<p:tagLst xmlns:a="http://schemas.openxmlformats.org/drawingml/2006/main" xmlns:r="http://schemas.openxmlformats.org/officeDocument/2006/relationships" xmlns:p="http://schemas.openxmlformats.org/presentationml/2006/main">
  <p:tag name="TIMING" val="|7.7|8.9"/>
</p:tagLst>
</file>

<file path=ppt/tags/tag8.xml><?xml version="1.0" encoding="utf-8"?>
<p:tagLst xmlns:a="http://schemas.openxmlformats.org/drawingml/2006/main" xmlns:r="http://schemas.openxmlformats.org/officeDocument/2006/relationships" xmlns:p="http://schemas.openxmlformats.org/presentationml/2006/main">
  <p:tag name="TIMING" val="|21|2.2|6.2|2.4"/>
</p:tagLst>
</file>

<file path=ppt/tags/tag9.xml><?xml version="1.0" encoding="utf-8"?>
<p:tagLst xmlns:a="http://schemas.openxmlformats.org/drawingml/2006/main" xmlns:r="http://schemas.openxmlformats.org/officeDocument/2006/relationships" xmlns:p="http://schemas.openxmlformats.org/presentationml/2006/main">
  <p:tag name="TIMING" val="|10|7.1|10.7|24.7|8.5|3.9"/>
</p:tagLst>
</file>

<file path=ppt/theme/theme1.xml><?xml version="1.0" encoding="utf-8"?>
<a:theme xmlns:a="http://schemas.openxmlformats.org/drawingml/2006/main" name="ホワイト">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42350</TotalTime>
  <Words>1857</Words>
  <Application>Microsoft Macintosh PowerPoint</Application>
  <PresentationFormat>Widescreen</PresentationFormat>
  <Paragraphs>161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Yu Gothic</vt:lpstr>
      <vt:lpstr>Yu Gothic Light</vt:lpstr>
      <vt:lpstr>Arial</vt:lpstr>
      <vt:lpstr>ホワイト</vt:lpstr>
      <vt:lpstr>標識再捕法と遺伝情報の利活用（１）</vt:lpstr>
      <vt:lpstr>本動画の位置付けと目的</vt:lpstr>
      <vt:lpstr>本動画で扱う内容</vt:lpstr>
      <vt:lpstr>成長式の導出</vt:lpstr>
      <vt:lpstr>成長式の導出</vt:lpstr>
      <vt:lpstr>成長式の導出</vt:lpstr>
      <vt:lpstr>成長式の導出</vt:lpstr>
      <vt:lpstr>PowerPoint Presentation</vt:lpstr>
      <vt:lpstr>PowerPoint Presentation</vt:lpstr>
      <vt:lpstr>成長式の導出</vt:lpstr>
      <vt:lpstr>標識放流法による成長式のパラメータ推定</vt:lpstr>
      <vt:lpstr>標識放流法による成長式のパラメータ推定</vt:lpstr>
      <vt:lpstr>個体ベースシミュレーションによる確認</vt:lpstr>
      <vt:lpstr>留意点</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reference points in ALB?</dc:title>
  <dc:creator>秋田 鉄也</dc:creator>
  <cp:lastModifiedBy>秋田 鉄也</cp:lastModifiedBy>
  <cp:revision>1263</cp:revision>
  <cp:lastPrinted>2019-10-08T01:56:23Z</cp:lastPrinted>
  <dcterms:created xsi:type="dcterms:W3CDTF">2016-10-25T01:04:45Z</dcterms:created>
  <dcterms:modified xsi:type="dcterms:W3CDTF">2021-08-04T04:15:41Z</dcterms:modified>
</cp:coreProperties>
</file>