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258" r:id="rId4"/>
    <p:sldId id="261" r:id="rId5"/>
    <p:sldId id="260" r:id="rId6"/>
    <p:sldId id="265" r:id="rId7"/>
    <p:sldId id="264" r:id="rId8"/>
    <p:sldId id="262" r:id="rId9"/>
    <p:sldId id="263" r:id="rId10"/>
    <p:sldId id="266"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63"/>
  </p:normalViewPr>
  <p:slideViewPr>
    <p:cSldViewPr snapToGrid="0" snapToObjects="1">
      <p:cViewPr varScale="1">
        <p:scale>
          <a:sx n="121" d="100"/>
          <a:sy n="121" d="100"/>
        </p:scale>
        <p:origin x="20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9931FE-E369-8447-BE55-05DDE8FEB9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2D83A82-B8AD-924F-A085-93C38585EE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4A77F26-02D3-7547-A20F-C1E17376D313}"/>
              </a:ext>
            </a:extLst>
          </p:cNvPr>
          <p:cNvSpPr>
            <a:spLocks noGrp="1"/>
          </p:cNvSpPr>
          <p:nvPr>
            <p:ph type="dt" sz="half" idx="10"/>
          </p:nvPr>
        </p:nvSpPr>
        <p:spPr/>
        <p:txBody>
          <a:bodyPr/>
          <a:lstStyle/>
          <a:p>
            <a:fld id="{E4245ECD-3E8A-534F-BCF2-3F40B55B6962}" type="datetimeFigureOut">
              <a:rPr kumimoji="1" lang="ja-JP" altLang="en-US" smtClean="0"/>
              <a:t>2021/11/24</a:t>
            </a:fld>
            <a:endParaRPr kumimoji="1" lang="ja-JP" altLang="en-US"/>
          </a:p>
        </p:txBody>
      </p:sp>
      <p:sp>
        <p:nvSpPr>
          <p:cNvPr id="5" name="フッター プレースホルダー 4">
            <a:extLst>
              <a:ext uri="{FF2B5EF4-FFF2-40B4-BE49-F238E27FC236}">
                <a16:creationId xmlns:a16="http://schemas.microsoft.com/office/drawing/2014/main" id="{2FF7DE7E-2D80-6B48-BC23-9B4F543EAA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99EAA8-0BEA-8044-9AC2-526CF83873ED}"/>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3482777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C93D4B-6266-1249-95A7-05858A76629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819D74C-1468-2E4F-8688-A51CE7D2D65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1C5012-F549-EC42-8683-9C88F2AC7C74}"/>
              </a:ext>
            </a:extLst>
          </p:cNvPr>
          <p:cNvSpPr>
            <a:spLocks noGrp="1"/>
          </p:cNvSpPr>
          <p:nvPr>
            <p:ph type="dt" sz="half" idx="10"/>
          </p:nvPr>
        </p:nvSpPr>
        <p:spPr/>
        <p:txBody>
          <a:bodyPr/>
          <a:lstStyle/>
          <a:p>
            <a:fld id="{E4245ECD-3E8A-534F-BCF2-3F40B55B6962}" type="datetimeFigureOut">
              <a:rPr kumimoji="1" lang="ja-JP" altLang="en-US" smtClean="0"/>
              <a:t>2021/11/24</a:t>
            </a:fld>
            <a:endParaRPr kumimoji="1" lang="ja-JP" altLang="en-US"/>
          </a:p>
        </p:txBody>
      </p:sp>
      <p:sp>
        <p:nvSpPr>
          <p:cNvPr id="5" name="フッター プレースホルダー 4">
            <a:extLst>
              <a:ext uri="{FF2B5EF4-FFF2-40B4-BE49-F238E27FC236}">
                <a16:creationId xmlns:a16="http://schemas.microsoft.com/office/drawing/2014/main" id="{FFBEF3E3-9AA2-C84E-BC10-723B6A2359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6C7E2E-64A3-264E-A583-2D13163CB576}"/>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645570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AB3C7BC-D1E5-844C-A9C2-10728165232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C3835B9-BCC4-444F-9ADF-E1742212852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A58C7E-F694-7B41-9A98-A4D56F858A3E}"/>
              </a:ext>
            </a:extLst>
          </p:cNvPr>
          <p:cNvSpPr>
            <a:spLocks noGrp="1"/>
          </p:cNvSpPr>
          <p:nvPr>
            <p:ph type="dt" sz="half" idx="10"/>
          </p:nvPr>
        </p:nvSpPr>
        <p:spPr/>
        <p:txBody>
          <a:bodyPr/>
          <a:lstStyle/>
          <a:p>
            <a:fld id="{E4245ECD-3E8A-534F-BCF2-3F40B55B6962}" type="datetimeFigureOut">
              <a:rPr kumimoji="1" lang="ja-JP" altLang="en-US" smtClean="0"/>
              <a:t>2021/11/24</a:t>
            </a:fld>
            <a:endParaRPr kumimoji="1" lang="ja-JP" altLang="en-US"/>
          </a:p>
        </p:txBody>
      </p:sp>
      <p:sp>
        <p:nvSpPr>
          <p:cNvPr id="5" name="フッター プレースホルダー 4">
            <a:extLst>
              <a:ext uri="{FF2B5EF4-FFF2-40B4-BE49-F238E27FC236}">
                <a16:creationId xmlns:a16="http://schemas.microsoft.com/office/drawing/2014/main" id="{56664FCB-14C4-364F-92F8-E03542A2E6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7484C1-902E-994A-BAE9-0BA5297FF36C}"/>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23020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4041FE-7B78-C440-9442-4432533204B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E6CF2B-06DF-0846-9F64-C503959682F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FFF86D-F78A-4F4C-A7B0-EA1C3139466A}"/>
              </a:ext>
            </a:extLst>
          </p:cNvPr>
          <p:cNvSpPr>
            <a:spLocks noGrp="1"/>
          </p:cNvSpPr>
          <p:nvPr>
            <p:ph type="dt" sz="half" idx="10"/>
          </p:nvPr>
        </p:nvSpPr>
        <p:spPr/>
        <p:txBody>
          <a:bodyPr/>
          <a:lstStyle/>
          <a:p>
            <a:fld id="{E4245ECD-3E8A-534F-BCF2-3F40B55B6962}" type="datetimeFigureOut">
              <a:rPr kumimoji="1" lang="ja-JP" altLang="en-US" smtClean="0"/>
              <a:t>2021/11/24</a:t>
            </a:fld>
            <a:endParaRPr kumimoji="1" lang="ja-JP" altLang="en-US"/>
          </a:p>
        </p:txBody>
      </p:sp>
      <p:sp>
        <p:nvSpPr>
          <p:cNvPr id="5" name="フッター プレースホルダー 4">
            <a:extLst>
              <a:ext uri="{FF2B5EF4-FFF2-40B4-BE49-F238E27FC236}">
                <a16:creationId xmlns:a16="http://schemas.microsoft.com/office/drawing/2014/main" id="{5A1C01F2-3B00-2741-A881-1A2D47DB70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B5E374-E9D1-D841-BB6E-789D7A8685FD}"/>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3778392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53725E-9755-704C-BE46-3970AE9BBEB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5DAA1E-1066-6C4E-9464-D23A79FA6C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A715784-F31E-C040-9C31-18BC50E777A8}"/>
              </a:ext>
            </a:extLst>
          </p:cNvPr>
          <p:cNvSpPr>
            <a:spLocks noGrp="1"/>
          </p:cNvSpPr>
          <p:nvPr>
            <p:ph type="dt" sz="half" idx="10"/>
          </p:nvPr>
        </p:nvSpPr>
        <p:spPr/>
        <p:txBody>
          <a:bodyPr/>
          <a:lstStyle/>
          <a:p>
            <a:fld id="{E4245ECD-3E8A-534F-BCF2-3F40B55B6962}" type="datetimeFigureOut">
              <a:rPr kumimoji="1" lang="ja-JP" altLang="en-US" smtClean="0"/>
              <a:t>2021/11/24</a:t>
            </a:fld>
            <a:endParaRPr kumimoji="1" lang="ja-JP" altLang="en-US"/>
          </a:p>
        </p:txBody>
      </p:sp>
      <p:sp>
        <p:nvSpPr>
          <p:cNvPr id="5" name="フッター プレースホルダー 4">
            <a:extLst>
              <a:ext uri="{FF2B5EF4-FFF2-40B4-BE49-F238E27FC236}">
                <a16:creationId xmlns:a16="http://schemas.microsoft.com/office/drawing/2014/main" id="{1A7BBFF5-93FE-0A41-9D57-4442CB6EF4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7CDF4D-1CEF-334D-9B32-2C9577EEFFE4}"/>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610203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843B5C-AD1F-EF49-B104-BD610DF7E73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D723F5-B1E8-E843-9655-2652C6EF105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DBA1D5A-C531-2C41-81EB-10C6B7F04C4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4125230-689E-2C49-A936-99AA8323183D}"/>
              </a:ext>
            </a:extLst>
          </p:cNvPr>
          <p:cNvSpPr>
            <a:spLocks noGrp="1"/>
          </p:cNvSpPr>
          <p:nvPr>
            <p:ph type="dt" sz="half" idx="10"/>
          </p:nvPr>
        </p:nvSpPr>
        <p:spPr/>
        <p:txBody>
          <a:bodyPr/>
          <a:lstStyle/>
          <a:p>
            <a:fld id="{E4245ECD-3E8A-534F-BCF2-3F40B55B6962}" type="datetimeFigureOut">
              <a:rPr kumimoji="1" lang="ja-JP" altLang="en-US" smtClean="0"/>
              <a:t>2021/11/24</a:t>
            </a:fld>
            <a:endParaRPr kumimoji="1" lang="ja-JP" altLang="en-US"/>
          </a:p>
        </p:txBody>
      </p:sp>
      <p:sp>
        <p:nvSpPr>
          <p:cNvPr id="6" name="フッター プレースホルダー 5">
            <a:extLst>
              <a:ext uri="{FF2B5EF4-FFF2-40B4-BE49-F238E27FC236}">
                <a16:creationId xmlns:a16="http://schemas.microsoft.com/office/drawing/2014/main" id="{111BDBE1-642A-C845-A532-F4A5608ED8E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A4556F-8521-594B-9D16-38C118588021}"/>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1136092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7B3D9A-5E8B-EB4A-943F-D83F71C688D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63FFBC-6D1A-9D41-AC7F-37544C5EF5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D6AC0EB-7960-C941-8AC9-E53FA4FF90F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80AF87D-77D2-0C4D-89D9-4DA72E6AFF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3F26D6E-FFA0-FB49-9996-F83B079B4D3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B5A0841-F460-2F4E-A9C8-8CC6A2B19C4A}"/>
              </a:ext>
            </a:extLst>
          </p:cNvPr>
          <p:cNvSpPr>
            <a:spLocks noGrp="1"/>
          </p:cNvSpPr>
          <p:nvPr>
            <p:ph type="dt" sz="half" idx="10"/>
          </p:nvPr>
        </p:nvSpPr>
        <p:spPr/>
        <p:txBody>
          <a:bodyPr/>
          <a:lstStyle/>
          <a:p>
            <a:fld id="{E4245ECD-3E8A-534F-BCF2-3F40B55B6962}" type="datetimeFigureOut">
              <a:rPr kumimoji="1" lang="ja-JP" altLang="en-US" smtClean="0"/>
              <a:t>2021/11/24</a:t>
            </a:fld>
            <a:endParaRPr kumimoji="1" lang="ja-JP" altLang="en-US"/>
          </a:p>
        </p:txBody>
      </p:sp>
      <p:sp>
        <p:nvSpPr>
          <p:cNvPr id="8" name="フッター プレースホルダー 7">
            <a:extLst>
              <a:ext uri="{FF2B5EF4-FFF2-40B4-BE49-F238E27FC236}">
                <a16:creationId xmlns:a16="http://schemas.microsoft.com/office/drawing/2014/main" id="{F287484E-EEC2-AA4E-928F-DF3E9E12137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C670D4D-7ADA-9449-9E19-8FDEF7F5DBB2}"/>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23201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B4CAB1-C532-9849-9147-91D31E28651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E96DAFC-A822-BE41-99C5-B782EE5F1133}"/>
              </a:ext>
            </a:extLst>
          </p:cNvPr>
          <p:cNvSpPr>
            <a:spLocks noGrp="1"/>
          </p:cNvSpPr>
          <p:nvPr>
            <p:ph type="dt" sz="half" idx="10"/>
          </p:nvPr>
        </p:nvSpPr>
        <p:spPr/>
        <p:txBody>
          <a:bodyPr/>
          <a:lstStyle/>
          <a:p>
            <a:fld id="{E4245ECD-3E8A-534F-BCF2-3F40B55B6962}" type="datetimeFigureOut">
              <a:rPr kumimoji="1" lang="ja-JP" altLang="en-US" smtClean="0"/>
              <a:t>2021/11/24</a:t>
            </a:fld>
            <a:endParaRPr kumimoji="1" lang="ja-JP" altLang="en-US"/>
          </a:p>
        </p:txBody>
      </p:sp>
      <p:sp>
        <p:nvSpPr>
          <p:cNvPr id="4" name="フッター プレースホルダー 3">
            <a:extLst>
              <a:ext uri="{FF2B5EF4-FFF2-40B4-BE49-F238E27FC236}">
                <a16:creationId xmlns:a16="http://schemas.microsoft.com/office/drawing/2014/main" id="{40AB5EBF-881D-B44B-9F4F-324D10880FD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C5A455D-B80F-AA40-BCE0-78CA543EF946}"/>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59076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BE4E826-CC05-D843-AB33-9BB25F375C17}"/>
              </a:ext>
            </a:extLst>
          </p:cNvPr>
          <p:cNvSpPr>
            <a:spLocks noGrp="1"/>
          </p:cNvSpPr>
          <p:nvPr>
            <p:ph type="dt" sz="half" idx="10"/>
          </p:nvPr>
        </p:nvSpPr>
        <p:spPr/>
        <p:txBody>
          <a:bodyPr/>
          <a:lstStyle/>
          <a:p>
            <a:fld id="{E4245ECD-3E8A-534F-BCF2-3F40B55B6962}" type="datetimeFigureOut">
              <a:rPr kumimoji="1" lang="ja-JP" altLang="en-US" smtClean="0"/>
              <a:t>2021/11/24</a:t>
            </a:fld>
            <a:endParaRPr kumimoji="1" lang="ja-JP" altLang="en-US"/>
          </a:p>
        </p:txBody>
      </p:sp>
      <p:sp>
        <p:nvSpPr>
          <p:cNvPr id="3" name="フッター プレースホルダー 2">
            <a:extLst>
              <a:ext uri="{FF2B5EF4-FFF2-40B4-BE49-F238E27FC236}">
                <a16:creationId xmlns:a16="http://schemas.microsoft.com/office/drawing/2014/main" id="{EC16B729-7705-A346-ACFE-C96DD05444E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99AAFE-BE1F-4044-803A-71EA1D8EAD56}"/>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322383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F2D6ED-1F4F-4048-A3C2-7E4A9C029CE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A0BD7E-1620-DC46-BD4F-DBD9F48186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2A9CF8A-E2B7-7A4D-AAA3-918186DAF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0EED2A-D5B5-9548-ABC2-596909B4408A}"/>
              </a:ext>
            </a:extLst>
          </p:cNvPr>
          <p:cNvSpPr>
            <a:spLocks noGrp="1"/>
          </p:cNvSpPr>
          <p:nvPr>
            <p:ph type="dt" sz="half" idx="10"/>
          </p:nvPr>
        </p:nvSpPr>
        <p:spPr/>
        <p:txBody>
          <a:bodyPr/>
          <a:lstStyle/>
          <a:p>
            <a:fld id="{E4245ECD-3E8A-534F-BCF2-3F40B55B6962}" type="datetimeFigureOut">
              <a:rPr kumimoji="1" lang="ja-JP" altLang="en-US" smtClean="0"/>
              <a:t>2021/11/24</a:t>
            </a:fld>
            <a:endParaRPr kumimoji="1" lang="ja-JP" altLang="en-US"/>
          </a:p>
        </p:txBody>
      </p:sp>
      <p:sp>
        <p:nvSpPr>
          <p:cNvPr id="6" name="フッター プレースホルダー 5">
            <a:extLst>
              <a:ext uri="{FF2B5EF4-FFF2-40B4-BE49-F238E27FC236}">
                <a16:creationId xmlns:a16="http://schemas.microsoft.com/office/drawing/2014/main" id="{E0ABF483-F156-E143-A009-812D341DC76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3B998B4-69D7-9E43-8A6A-F298B8E2B821}"/>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309110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B1A56-A91F-E14F-8EAE-D80D63E1349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0B07B00-4F23-A140-8B18-077AE5D538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EDC7F53-7896-A848-8C6E-6FA2EED79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282972-8B79-D547-BBBA-A360D596231A}"/>
              </a:ext>
            </a:extLst>
          </p:cNvPr>
          <p:cNvSpPr>
            <a:spLocks noGrp="1"/>
          </p:cNvSpPr>
          <p:nvPr>
            <p:ph type="dt" sz="half" idx="10"/>
          </p:nvPr>
        </p:nvSpPr>
        <p:spPr/>
        <p:txBody>
          <a:bodyPr/>
          <a:lstStyle/>
          <a:p>
            <a:fld id="{E4245ECD-3E8A-534F-BCF2-3F40B55B6962}" type="datetimeFigureOut">
              <a:rPr kumimoji="1" lang="ja-JP" altLang="en-US" smtClean="0"/>
              <a:t>2021/11/24</a:t>
            </a:fld>
            <a:endParaRPr kumimoji="1" lang="ja-JP" altLang="en-US"/>
          </a:p>
        </p:txBody>
      </p:sp>
      <p:sp>
        <p:nvSpPr>
          <p:cNvPr id="6" name="フッター プレースホルダー 5">
            <a:extLst>
              <a:ext uri="{FF2B5EF4-FFF2-40B4-BE49-F238E27FC236}">
                <a16:creationId xmlns:a16="http://schemas.microsoft.com/office/drawing/2014/main" id="{B5AB3BF7-BA9F-5C4E-B091-0FAE194EDB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3C64F60-A906-9C4D-9834-F7025C97951F}"/>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661005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52294EA-0378-7643-817B-A47C1A2385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8F85951-3099-1F43-B21F-E6073F2A9C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DF4CDC-A61C-9F4F-AA07-410BC0139E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245ECD-3E8A-534F-BCF2-3F40B55B6962}" type="datetimeFigureOut">
              <a:rPr kumimoji="1" lang="ja-JP" altLang="en-US" smtClean="0"/>
              <a:t>2021/11/24</a:t>
            </a:fld>
            <a:endParaRPr kumimoji="1" lang="ja-JP" altLang="en-US"/>
          </a:p>
        </p:txBody>
      </p:sp>
      <p:sp>
        <p:nvSpPr>
          <p:cNvPr id="5" name="フッター プレースホルダー 4">
            <a:extLst>
              <a:ext uri="{FF2B5EF4-FFF2-40B4-BE49-F238E27FC236}">
                <a16:creationId xmlns:a16="http://schemas.microsoft.com/office/drawing/2014/main" id="{BE76919F-D0A5-5B45-99FA-91843F3159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A878336-173A-D844-8C2A-3DD6C31CD5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1580284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1D7A41-B18F-4D4C-9F52-84D5CFFFCB44}"/>
              </a:ext>
            </a:extLst>
          </p:cNvPr>
          <p:cNvSpPr>
            <a:spLocks noGrp="1"/>
          </p:cNvSpPr>
          <p:nvPr>
            <p:ph type="ctrTitle"/>
          </p:nvPr>
        </p:nvSpPr>
        <p:spPr/>
        <p:txBody>
          <a:bodyPr/>
          <a:lstStyle/>
          <a:p>
            <a:r>
              <a:rPr kumimoji="1" lang="en-US" altLang="ja-JP" dirty="0"/>
              <a:t>R</a:t>
            </a:r>
            <a:r>
              <a:rPr kumimoji="1" lang="ja-JP" altLang="en-US"/>
              <a:t>初心者講座第２</a:t>
            </a:r>
            <a:r>
              <a:rPr lang="ja-JP" altLang="en-US"/>
              <a:t>３</a:t>
            </a:r>
            <a:r>
              <a:rPr kumimoji="1" lang="ja-JP" altLang="en-US"/>
              <a:t>回</a:t>
            </a:r>
          </a:p>
        </p:txBody>
      </p:sp>
      <p:sp>
        <p:nvSpPr>
          <p:cNvPr id="3" name="字幕 2">
            <a:extLst>
              <a:ext uri="{FF2B5EF4-FFF2-40B4-BE49-F238E27FC236}">
                <a16:creationId xmlns:a16="http://schemas.microsoft.com/office/drawing/2014/main" id="{05D7D93A-BA42-5D47-893C-FE41C03A53E0}"/>
              </a:ext>
            </a:extLst>
          </p:cNvPr>
          <p:cNvSpPr>
            <a:spLocks noGrp="1"/>
          </p:cNvSpPr>
          <p:nvPr>
            <p:ph type="subTitle" idx="1"/>
          </p:nvPr>
        </p:nvSpPr>
        <p:spPr/>
        <p:txBody>
          <a:bodyPr/>
          <a:lstStyle/>
          <a:p>
            <a:r>
              <a:rPr lang="ja-JP" altLang="en-US"/>
              <a:t>（一般化）線形モデルの予測値と信頼区間</a:t>
            </a:r>
            <a:endParaRPr kumimoji="1" lang="ja-JP" altLang="en-US"/>
          </a:p>
        </p:txBody>
      </p:sp>
    </p:spTree>
    <p:extLst>
      <p:ext uri="{BB962C8B-B14F-4D97-AF65-F5344CB8AC3E}">
        <p14:creationId xmlns:p14="http://schemas.microsoft.com/office/powerpoint/2010/main" val="2432279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9362B7-F4F5-DA4C-BE18-04022AD60A3A}"/>
              </a:ext>
            </a:extLst>
          </p:cNvPr>
          <p:cNvSpPr>
            <a:spLocks noGrp="1"/>
          </p:cNvSpPr>
          <p:nvPr>
            <p:ph type="title"/>
          </p:nvPr>
        </p:nvSpPr>
        <p:spPr/>
        <p:txBody>
          <a:bodyPr/>
          <a:lstStyle/>
          <a:p>
            <a:r>
              <a:rPr kumimoji="1" lang="en-US" altLang="ja-JP" dirty="0" err="1"/>
              <a:t>glm</a:t>
            </a:r>
            <a:r>
              <a:rPr kumimoji="1" lang="ja-JP" altLang="en-US"/>
              <a:t>のオブジェクトから信頼区間</a:t>
            </a:r>
          </a:p>
        </p:txBody>
      </p:sp>
      <p:sp>
        <p:nvSpPr>
          <p:cNvPr id="3" name="コンテンツ プレースホルダー 2">
            <a:extLst>
              <a:ext uri="{FF2B5EF4-FFF2-40B4-BE49-F238E27FC236}">
                <a16:creationId xmlns:a16="http://schemas.microsoft.com/office/drawing/2014/main" id="{AAA871B4-6DD8-B644-83B1-987BCCB56D30}"/>
              </a:ext>
            </a:extLst>
          </p:cNvPr>
          <p:cNvSpPr>
            <a:spLocks noGrp="1"/>
          </p:cNvSpPr>
          <p:nvPr>
            <p:ph idx="1"/>
          </p:nvPr>
        </p:nvSpPr>
        <p:spPr/>
        <p:txBody>
          <a:bodyPr/>
          <a:lstStyle/>
          <a:p>
            <a:r>
              <a:rPr kumimoji="1" lang="en-US" altLang="ja-JP" dirty="0"/>
              <a:t>predict</a:t>
            </a:r>
            <a:r>
              <a:rPr kumimoji="1" lang="ja-JP" altLang="en-US"/>
              <a:t>関数で</a:t>
            </a:r>
            <a:r>
              <a:rPr kumimoji="1" lang="en-US" altLang="ja-JP" dirty="0" err="1"/>
              <a:t>lm</a:t>
            </a:r>
            <a:r>
              <a:rPr kumimoji="1" lang="ja-JP" altLang="en-US"/>
              <a:t>オブジェクトの信頼区間・予測区間を求められるが、</a:t>
            </a:r>
            <a:r>
              <a:rPr kumimoji="1" lang="en-US" altLang="ja-JP" dirty="0" err="1"/>
              <a:t>glm</a:t>
            </a:r>
            <a:r>
              <a:rPr kumimoji="1" lang="ja-JP" altLang="en-US"/>
              <a:t>オブジェクトには非対応．</a:t>
            </a:r>
            <a:endParaRPr kumimoji="1" lang="en-US" altLang="ja-JP" dirty="0"/>
          </a:p>
          <a:p>
            <a:endParaRPr lang="en-US" altLang="ja-JP" dirty="0"/>
          </a:p>
          <a:p>
            <a:r>
              <a:rPr kumimoji="1" lang="en-US" altLang="ja-JP" dirty="0"/>
              <a:t>library(MASS)</a:t>
            </a:r>
            <a:r>
              <a:rPr kumimoji="1" lang="ja-JP" altLang="en-US"/>
              <a:t>にある</a:t>
            </a:r>
            <a:r>
              <a:rPr kumimoji="1" lang="en-US" altLang="ja-JP" dirty="0" err="1"/>
              <a:t>confint</a:t>
            </a:r>
            <a:r>
              <a:rPr kumimoji="1" lang="ja-JP" altLang="en-US"/>
              <a:t>関数で</a:t>
            </a:r>
            <a:r>
              <a:rPr kumimoji="1" lang="en-US" altLang="ja-JP" dirty="0"/>
              <a:t>95%CI</a:t>
            </a:r>
            <a:r>
              <a:rPr lang="ja-JP" altLang="en-US"/>
              <a:t>となる係数が得られる．</a:t>
            </a:r>
            <a:endParaRPr lang="en-US" altLang="ja-JP" dirty="0"/>
          </a:p>
          <a:p>
            <a:pPr lvl="1"/>
            <a:r>
              <a:rPr lang="en-US" altLang="ja-JP" dirty="0"/>
              <a:t>library(MASS)</a:t>
            </a:r>
          </a:p>
          <a:p>
            <a:pPr lvl="1"/>
            <a:r>
              <a:rPr kumimoji="1" lang="en-US" altLang="ja-JP" dirty="0"/>
              <a:t>CI95_param_glm &lt;- </a:t>
            </a:r>
            <a:r>
              <a:rPr kumimoji="1" lang="en-US" altLang="ja-JP" dirty="0" err="1"/>
              <a:t>confint</a:t>
            </a:r>
            <a:r>
              <a:rPr kumimoji="1" lang="en-US" altLang="ja-JP" dirty="0"/>
              <a:t>(</a:t>
            </a:r>
            <a:r>
              <a:rPr kumimoji="1" lang="en-US" altLang="ja-JP" dirty="0" err="1"/>
              <a:t>res_glm</a:t>
            </a:r>
            <a:r>
              <a:rPr kumimoji="1" lang="en-US" altLang="ja-JP" dirty="0"/>
              <a:t>)</a:t>
            </a:r>
          </a:p>
          <a:p>
            <a:pPr lvl="1"/>
            <a:endParaRPr lang="en-US" altLang="ja-JP" dirty="0"/>
          </a:p>
          <a:p>
            <a:pPr marL="0" indent="0">
              <a:buNone/>
            </a:pPr>
            <a:r>
              <a:rPr lang="ja-JP" altLang="en-US"/>
              <a:t>得られたパラメータ</a:t>
            </a:r>
            <a:r>
              <a:rPr lang="en-US" altLang="ja-JP" dirty="0"/>
              <a:t>(CI95_param_glm)</a:t>
            </a:r>
            <a:r>
              <a:rPr lang="ja-JP" altLang="en-US"/>
              <a:t>から</a:t>
            </a:r>
            <a:r>
              <a:rPr lang="en-US" altLang="ja-JP" dirty="0"/>
              <a:t>95%</a:t>
            </a:r>
            <a:r>
              <a:rPr lang="ja-JP" altLang="en-US"/>
              <a:t>の信頼区間を計算してプロットしてみよう．</a:t>
            </a:r>
            <a:endParaRPr kumimoji="1" lang="ja-JP" altLang="en-US"/>
          </a:p>
        </p:txBody>
      </p:sp>
    </p:spTree>
    <p:extLst>
      <p:ext uri="{BB962C8B-B14F-4D97-AF65-F5344CB8AC3E}">
        <p14:creationId xmlns:p14="http://schemas.microsoft.com/office/powerpoint/2010/main" val="24636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5EC09F-F048-714C-A758-8E2318EE713C}"/>
              </a:ext>
            </a:extLst>
          </p:cNvPr>
          <p:cNvSpPr>
            <a:spLocks noGrp="1"/>
          </p:cNvSpPr>
          <p:nvPr>
            <p:ph type="title"/>
          </p:nvPr>
        </p:nvSpPr>
        <p:spPr/>
        <p:txBody>
          <a:bodyPr/>
          <a:lstStyle/>
          <a:p>
            <a:r>
              <a:rPr kumimoji="1" lang="ja-JP" altLang="en-US"/>
              <a:t>モデルの予測値の使い道</a:t>
            </a:r>
          </a:p>
        </p:txBody>
      </p:sp>
      <p:sp>
        <p:nvSpPr>
          <p:cNvPr id="3" name="コンテンツ プレースホルダー 2">
            <a:extLst>
              <a:ext uri="{FF2B5EF4-FFF2-40B4-BE49-F238E27FC236}">
                <a16:creationId xmlns:a16="http://schemas.microsoft.com/office/drawing/2014/main" id="{040883AB-0350-B64C-A0E8-9F31010DB745}"/>
              </a:ext>
            </a:extLst>
          </p:cNvPr>
          <p:cNvSpPr>
            <a:spLocks noGrp="1"/>
          </p:cNvSpPr>
          <p:nvPr>
            <p:ph idx="1"/>
          </p:nvPr>
        </p:nvSpPr>
        <p:spPr/>
        <p:txBody>
          <a:bodyPr>
            <a:normAutofit/>
          </a:bodyPr>
          <a:lstStyle/>
          <a:p>
            <a:r>
              <a:rPr kumimoji="1" lang="ja-JP" altLang="en-US"/>
              <a:t>線形モデルや一般化線形モデルを用いることで、予測値（</a:t>
            </a:r>
            <a:r>
              <a:rPr kumimoji="1" lang="en-US" altLang="ja-JP" dirty="0"/>
              <a:t>prediction</a:t>
            </a:r>
            <a:r>
              <a:rPr kumimoji="1" lang="ja-JP" altLang="en-US"/>
              <a:t>）を計算できる．</a:t>
            </a:r>
            <a:endParaRPr lang="en-US" altLang="ja-JP" dirty="0"/>
          </a:p>
          <a:p>
            <a:endParaRPr lang="en-US" altLang="ja-JP" dirty="0"/>
          </a:p>
          <a:p>
            <a:pPr marL="0" indent="0">
              <a:buNone/>
            </a:pPr>
            <a:r>
              <a:rPr lang="ja-JP" altLang="en-US"/>
              <a:t>→これまで観測していなかった状態での観測値の予測ができる．</a:t>
            </a:r>
            <a:endParaRPr lang="en-US" altLang="ja-JP" dirty="0"/>
          </a:p>
          <a:p>
            <a:pPr lvl="1"/>
            <a:r>
              <a:rPr lang="ja-JP" altLang="en-US"/>
              <a:t>状態</a:t>
            </a:r>
            <a:r>
              <a:rPr lang="en-US" altLang="ja-JP" dirty="0"/>
              <a:t>(</a:t>
            </a:r>
            <a:r>
              <a:rPr lang="en-US" altLang="ja-JP" b="1" dirty="0"/>
              <a:t>x</a:t>
            </a:r>
            <a:r>
              <a:rPr lang="en-US" altLang="ja-JP" baseline="-25000" dirty="0"/>
              <a:t>1</a:t>
            </a:r>
            <a:r>
              <a:rPr lang="en-US" altLang="ja-JP" dirty="0"/>
              <a:t>, </a:t>
            </a:r>
            <a:r>
              <a:rPr lang="en-US" altLang="ja-JP" b="1" dirty="0"/>
              <a:t>x</a:t>
            </a:r>
            <a:r>
              <a:rPr lang="en-US" altLang="ja-JP" baseline="-25000" dirty="0"/>
              <a:t>2</a:t>
            </a:r>
            <a:r>
              <a:rPr lang="en-US" altLang="ja-JP" dirty="0"/>
              <a:t>, </a:t>
            </a:r>
            <a:r>
              <a:rPr lang="en-US" altLang="ja-JP" b="1" dirty="0"/>
              <a:t>x</a:t>
            </a:r>
            <a:r>
              <a:rPr lang="en-US" altLang="ja-JP" baseline="-25000" dirty="0"/>
              <a:t>3</a:t>
            </a:r>
            <a:r>
              <a:rPr lang="en-US" altLang="ja-JP" dirty="0"/>
              <a:t>)</a:t>
            </a:r>
            <a:r>
              <a:rPr lang="ja-JP" altLang="en-US"/>
              <a:t>で観測</a:t>
            </a:r>
            <a:r>
              <a:rPr lang="en-US" altLang="ja-JP" dirty="0"/>
              <a:t>(</a:t>
            </a:r>
            <a:r>
              <a:rPr lang="en-US" altLang="ja-JP" b="1" dirty="0"/>
              <a:t>y</a:t>
            </a:r>
            <a:r>
              <a:rPr lang="en-US" altLang="ja-JP" dirty="0"/>
              <a:t>)</a:t>
            </a:r>
            <a:r>
              <a:rPr lang="ja-JP" altLang="en-US"/>
              <a:t>を得ているなら、これまで観測していなかった状態</a:t>
            </a:r>
            <a:r>
              <a:rPr lang="en-US" altLang="ja-JP" dirty="0"/>
              <a:t>j(x</a:t>
            </a:r>
            <a:r>
              <a:rPr lang="en-US" altLang="ja-JP" baseline="-25000" dirty="0"/>
              <a:t>1j</a:t>
            </a:r>
            <a:r>
              <a:rPr lang="en-US" altLang="ja-JP" dirty="0"/>
              <a:t>, x</a:t>
            </a:r>
            <a:r>
              <a:rPr lang="en-US" altLang="ja-JP" baseline="-25000" dirty="0"/>
              <a:t>2j</a:t>
            </a:r>
            <a:r>
              <a:rPr lang="en-US" altLang="ja-JP" dirty="0"/>
              <a:t>, x</a:t>
            </a:r>
            <a:r>
              <a:rPr lang="en-US" altLang="ja-JP" baseline="-25000" dirty="0"/>
              <a:t>3j</a:t>
            </a:r>
            <a:r>
              <a:rPr lang="en-US" altLang="ja-JP" dirty="0"/>
              <a:t>)</a:t>
            </a:r>
            <a:r>
              <a:rPr lang="ja-JP" altLang="en-US"/>
              <a:t>で、どんな観測</a:t>
            </a:r>
            <a:r>
              <a:rPr lang="en-US" altLang="ja-JP" dirty="0" err="1"/>
              <a:t>y</a:t>
            </a:r>
            <a:r>
              <a:rPr lang="en-US" altLang="ja-JP" baseline="-25000" dirty="0" err="1"/>
              <a:t>j</a:t>
            </a:r>
            <a:r>
              <a:rPr lang="ja-JP" altLang="en-US"/>
              <a:t>が得られるか予測．</a:t>
            </a:r>
            <a:endParaRPr lang="en-US" altLang="ja-JP" dirty="0"/>
          </a:p>
          <a:p>
            <a:pPr marL="0" indent="0">
              <a:buNone/>
            </a:pPr>
            <a:endParaRPr lang="en-US" altLang="ja-JP" dirty="0"/>
          </a:p>
          <a:p>
            <a:pPr marL="0" indent="0">
              <a:buNone/>
            </a:pPr>
            <a:r>
              <a:rPr lang="ja-JP" altLang="en-US"/>
              <a:t>→すでに観測して得た観測値の誤差を差し引いた値を得る．</a:t>
            </a:r>
            <a:endParaRPr lang="en-US" altLang="ja-JP" dirty="0"/>
          </a:p>
          <a:p>
            <a:pPr lvl="1"/>
            <a:r>
              <a:rPr lang="ja-JP" altLang="en-US"/>
              <a:t>状態</a:t>
            </a:r>
            <a:r>
              <a:rPr lang="en-US" altLang="ja-JP" dirty="0"/>
              <a:t>(</a:t>
            </a:r>
            <a:r>
              <a:rPr lang="en-US" altLang="ja-JP" b="1" dirty="0"/>
              <a:t>x</a:t>
            </a:r>
            <a:r>
              <a:rPr lang="en-US" altLang="ja-JP" baseline="-25000" dirty="0"/>
              <a:t>1</a:t>
            </a:r>
            <a:r>
              <a:rPr lang="en-US" altLang="ja-JP" dirty="0"/>
              <a:t>, </a:t>
            </a:r>
            <a:r>
              <a:rPr lang="en-US" altLang="ja-JP" b="1" dirty="0"/>
              <a:t>x</a:t>
            </a:r>
            <a:r>
              <a:rPr lang="en-US" altLang="ja-JP" baseline="-25000" dirty="0"/>
              <a:t>2</a:t>
            </a:r>
            <a:r>
              <a:rPr lang="en-US" altLang="ja-JP" dirty="0"/>
              <a:t>, </a:t>
            </a:r>
            <a:r>
              <a:rPr lang="en-US" altLang="ja-JP" b="1" dirty="0"/>
              <a:t>x</a:t>
            </a:r>
            <a:r>
              <a:rPr lang="en-US" altLang="ja-JP" baseline="-25000" dirty="0"/>
              <a:t>3</a:t>
            </a:r>
            <a:r>
              <a:rPr lang="en-US" altLang="ja-JP" dirty="0"/>
              <a:t>)</a:t>
            </a:r>
            <a:r>
              <a:rPr lang="ja-JP" altLang="en-US"/>
              <a:t>で観測</a:t>
            </a:r>
            <a:r>
              <a:rPr lang="en-US" altLang="ja-JP" dirty="0"/>
              <a:t>(</a:t>
            </a:r>
            <a:r>
              <a:rPr lang="en-US" altLang="ja-JP" b="1" dirty="0"/>
              <a:t>y</a:t>
            </a:r>
            <a:r>
              <a:rPr lang="en-US" altLang="ja-JP" dirty="0"/>
              <a:t>)</a:t>
            </a:r>
            <a:r>
              <a:rPr lang="ja-JP" altLang="en-US"/>
              <a:t>を得ているが、</a:t>
            </a:r>
            <a:r>
              <a:rPr lang="en-US" altLang="ja-JP" dirty="0"/>
              <a:t>y</a:t>
            </a:r>
            <a:r>
              <a:rPr lang="ja-JP" altLang="en-US"/>
              <a:t>はさまざまな変数の影響を含むのでこれを除いた予測値</a:t>
            </a:r>
            <a:r>
              <a:rPr lang="en-US" altLang="ja-JP" b="1" dirty="0"/>
              <a:t>y</a:t>
            </a:r>
            <a:r>
              <a:rPr lang="en-US" altLang="ja-JP" b="1" baseline="30000" dirty="0"/>
              <a:t>†</a:t>
            </a:r>
            <a:r>
              <a:rPr lang="ja-JP" altLang="en-US" b="1"/>
              <a:t>（</a:t>
            </a:r>
            <a:r>
              <a:rPr lang="en-US" altLang="ja-JP" b="1" dirty="0"/>
              <a:t>x</a:t>
            </a:r>
            <a:r>
              <a:rPr lang="en-US" altLang="ja-JP" baseline="-25000" dirty="0"/>
              <a:t>1</a:t>
            </a:r>
            <a:r>
              <a:rPr lang="ja-JP" altLang="en-US" b="1"/>
              <a:t>）</a:t>
            </a:r>
            <a:r>
              <a:rPr lang="ja-JP" altLang="en-US"/>
              <a:t>が得られる．</a:t>
            </a:r>
            <a:endParaRPr lang="en-US" altLang="ja-JP" dirty="0"/>
          </a:p>
        </p:txBody>
      </p:sp>
    </p:spTree>
    <p:extLst>
      <p:ext uri="{BB962C8B-B14F-4D97-AF65-F5344CB8AC3E}">
        <p14:creationId xmlns:p14="http://schemas.microsoft.com/office/powerpoint/2010/main" val="3833622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4605E-EFA6-6245-93F2-49BB99D349B7}"/>
              </a:ext>
            </a:extLst>
          </p:cNvPr>
          <p:cNvSpPr>
            <a:spLocks noGrp="1"/>
          </p:cNvSpPr>
          <p:nvPr>
            <p:ph type="title"/>
          </p:nvPr>
        </p:nvSpPr>
        <p:spPr/>
        <p:txBody>
          <a:bodyPr/>
          <a:lstStyle/>
          <a:p>
            <a:r>
              <a:rPr kumimoji="1" lang="ja-JP" altLang="en-US"/>
              <a:t>予測値の取り出し</a:t>
            </a:r>
          </a:p>
        </p:txBody>
      </p:sp>
      <p:sp>
        <p:nvSpPr>
          <p:cNvPr id="3" name="コンテンツ プレースホルダー 2">
            <a:extLst>
              <a:ext uri="{FF2B5EF4-FFF2-40B4-BE49-F238E27FC236}">
                <a16:creationId xmlns:a16="http://schemas.microsoft.com/office/drawing/2014/main" id="{252617DA-2F57-EB46-927E-87CE94D9143B}"/>
              </a:ext>
            </a:extLst>
          </p:cNvPr>
          <p:cNvSpPr>
            <a:spLocks noGrp="1"/>
          </p:cNvSpPr>
          <p:nvPr>
            <p:ph idx="1"/>
          </p:nvPr>
        </p:nvSpPr>
        <p:spPr/>
        <p:txBody>
          <a:bodyPr/>
          <a:lstStyle/>
          <a:p>
            <a:r>
              <a:rPr lang="ja-JP" altLang="en-US"/>
              <a:t>モデルの予測値</a:t>
            </a:r>
            <a:r>
              <a:rPr lang="en-US" altLang="ja-JP" dirty="0"/>
              <a:t>y^</a:t>
            </a:r>
            <a:r>
              <a:rPr lang="ja-JP" altLang="en-US"/>
              <a:t>（応答変数</a:t>
            </a:r>
            <a:r>
              <a:rPr lang="en-US" altLang="ja-JP" dirty="0"/>
              <a:t>y</a:t>
            </a:r>
            <a:r>
              <a:rPr lang="ja-JP" altLang="en-US"/>
              <a:t>から誤差</a:t>
            </a:r>
            <a:r>
              <a:rPr lang="en-US" altLang="ja-JP" dirty="0" err="1"/>
              <a:t>ε</a:t>
            </a:r>
            <a:r>
              <a:rPr lang="ja-JP" altLang="en-US"/>
              <a:t>を除いたもの；</a:t>
            </a:r>
            <a:r>
              <a:rPr lang="en-US" altLang="ja-JP" dirty="0"/>
              <a:t>y=y^+</a:t>
            </a:r>
            <a:r>
              <a:rPr lang="en-US" altLang="ja-JP" dirty="0" err="1"/>
              <a:t>ε</a:t>
            </a:r>
            <a:r>
              <a:rPr lang="ja-JP" altLang="en-US"/>
              <a:t>）は</a:t>
            </a:r>
            <a:r>
              <a:rPr lang="en-US" altLang="ja-JP" dirty="0" err="1"/>
              <a:t>lm</a:t>
            </a:r>
            <a:r>
              <a:rPr lang="ja-JP" altLang="en-US"/>
              <a:t>または</a:t>
            </a:r>
            <a:r>
              <a:rPr lang="en-US" altLang="ja-JP" dirty="0" err="1"/>
              <a:t>glm</a:t>
            </a:r>
            <a:r>
              <a:rPr lang="ja-JP" altLang="en-US"/>
              <a:t>の結果オブジェクト</a:t>
            </a:r>
            <a:r>
              <a:rPr lang="en-US" altLang="ja-JP" dirty="0"/>
              <a:t>$</a:t>
            </a:r>
            <a:r>
              <a:rPr lang="en-US" altLang="ja-JP" dirty="0" err="1"/>
              <a:t>fitted.value</a:t>
            </a:r>
            <a:r>
              <a:rPr lang="ja-JP" altLang="en-US"/>
              <a:t>で取り出せる．</a:t>
            </a:r>
            <a:endParaRPr lang="en-US" altLang="ja-JP" dirty="0"/>
          </a:p>
          <a:p>
            <a:endParaRPr kumimoji="1" lang="en-US" altLang="ja-JP" dirty="0"/>
          </a:p>
          <a:p>
            <a:r>
              <a:rPr kumimoji="1" lang="en-US" altLang="ja-JP" dirty="0"/>
              <a:t>y^</a:t>
            </a:r>
            <a:r>
              <a:rPr kumimoji="1" lang="ja-JP" altLang="en-US"/>
              <a:t>だけではなく、説明変数のデータとして与えられなかった</a:t>
            </a:r>
            <a:r>
              <a:rPr kumimoji="1" lang="en-US" altLang="ja-JP" dirty="0"/>
              <a:t>(x</a:t>
            </a:r>
            <a:r>
              <a:rPr kumimoji="1" lang="en-US" altLang="ja-JP" baseline="-25000" dirty="0"/>
              <a:t>1j</a:t>
            </a:r>
            <a:r>
              <a:rPr kumimoji="1" lang="en-US" altLang="ja-JP" dirty="0"/>
              <a:t>,x</a:t>
            </a:r>
            <a:r>
              <a:rPr kumimoji="1" lang="en-US" altLang="ja-JP" baseline="-25000" dirty="0"/>
              <a:t>2j</a:t>
            </a:r>
            <a:r>
              <a:rPr kumimoji="1" lang="en-US" altLang="ja-JP" dirty="0"/>
              <a:t>,x</a:t>
            </a:r>
            <a:r>
              <a:rPr kumimoji="1" lang="en-US" altLang="ja-JP" baseline="-25000" dirty="0"/>
              <a:t>3j</a:t>
            </a:r>
            <a:r>
              <a:rPr kumimoji="1" lang="en-US" altLang="ja-JP" dirty="0"/>
              <a:t>) </a:t>
            </a:r>
            <a:r>
              <a:rPr kumimoji="1" lang="ja-JP" altLang="en-US"/>
              <a:t>での応答変数の値</a:t>
            </a:r>
            <a:r>
              <a:rPr kumimoji="1" lang="en-US" altLang="ja-JP" dirty="0" err="1"/>
              <a:t>y</a:t>
            </a:r>
            <a:r>
              <a:rPr kumimoji="1" lang="en-US" altLang="ja-JP" baseline="-25000" dirty="0" err="1"/>
              <a:t>j</a:t>
            </a:r>
            <a:r>
              <a:rPr kumimoji="1" lang="ja-JP" altLang="en-US"/>
              <a:t>はどのようにして得るか？</a:t>
            </a:r>
            <a:endParaRPr kumimoji="1" lang="en-US" altLang="ja-JP" dirty="0"/>
          </a:p>
          <a:p>
            <a:pPr lvl="1"/>
            <a:r>
              <a:rPr lang="ja-JP" altLang="en-US"/>
              <a:t>→</a:t>
            </a:r>
            <a:r>
              <a:rPr lang="en-US" altLang="ja-JP" dirty="0"/>
              <a:t>R</a:t>
            </a:r>
            <a:r>
              <a:rPr lang="ja-JP" altLang="en-US"/>
              <a:t>では</a:t>
            </a:r>
            <a:r>
              <a:rPr lang="en-US" altLang="ja-JP" dirty="0"/>
              <a:t>predict</a:t>
            </a:r>
            <a:r>
              <a:rPr lang="ja-JP" altLang="en-US"/>
              <a:t>関数を使う</a:t>
            </a:r>
            <a:endParaRPr kumimoji="1" lang="ja-JP" altLang="en-US"/>
          </a:p>
        </p:txBody>
      </p:sp>
    </p:spTree>
    <p:extLst>
      <p:ext uri="{BB962C8B-B14F-4D97-AF65-F5344CB8AC3E}">
        <p14:creationId xmlns:p14="http://schemas.microsoft.com/office/powerpoint/2010/main" val="3514953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60CE67-377B-BA49-A750-56A2464D837F}"/>
              </a:ext>
            </a:extLst>
          </p:cNvPr>
          <p:cNvSpPr>
            <a:spLocks noGrp="1"/>
          </p:cNvSpPr>
          <p:nvPr>
            <p:ph type="title"/>
          </p:nvPr>
        </p:nvSpPr>
        <p:spPr/>
        <p:txBody>
          <a:bodyPr/>
          <a:lstStyle/>
          <a:p>
            <a:r>
              <a:rPr lang="en-US" altLang="ja-JP" dirty="0"/>
              <a:t>p</a:t>
            </a:r>
            <a:r>
              <a:rPr kumimoji="1" lang="en-US" altLang="ja-JP" dirty="0"/>
              <a:t>redict</a:t>
            </a:r>
            <a:r>
              <a:rPr kumimoji="1" lang="ja-JP" altLang="en-US"/>
              <a:t>関数をつかう</a:t>
            </a:r>
          </a:p>
        </p:txBody>
      </p:sp>
      <p:sp>
        <p:nvSpPr>
          <p:cNvPr id="3" name="コンテンツ プレースホルダー 2">
            <a:extLst>
              <a:ext uri="{FF2B5EF4-FFF2-40B4-BE49-F238E27FC236}">
                <a16:creationId xmlns:a16="http://schemas.microsoft.com/office/drawing/2014/main" id="{BCADE20E-4FD0-F34D-BB5E-07B86B7B835B}"/>
              </a:ext>
            </a:extLst>
          </p:cNvPr>
          <p:cNvSpPr>
            <a:spLocks noGrp="1"/>
          </p:cNvSpPr>
          <p:nvPr>
            <p:ph idx="1"/>
          </p:nvPr>
        </p:nvSpPr>
        <p:spPr/>
        <p:txBody>
          <a:bodyPr/>
          <a:lstStyle/>
          <a:p>
            <a:r>
              <a:rPr lang="ja-JP" altLang="en-US"/>
              <a:t>第</a:t>
            </a:r>
            <a:r>
              <a:rPr lang="en-US" altLang="ja-JP" dirty="0"/>
              <a:t>12</a:t>
            </a:r>
            <a:r>
              <a:rPr lang="ja-JP" altLang="en-US"/>
              <a:t>回の線形モデル１で生成したシミュレーションデータの線形モデル解析結果を利用．</a:t>
            </a:r>
            <a:endParaRPr lang="en-US" altLang="ja-JP" dirty="0"/>
          </a:p>
          <a:p>
            <a:pPr lvl="1"/>
            <a:r>
              <a:rPr lang="en-US" altLang="ja-JP" dirty="0" err="1"/>
              <a:t>res_lm</a:t>
            </a:r>
            <a:r>
              <a:rPr lang="en-US" altLang="ja-JP" dirty="0"/>
              <a:t> &lt;- </a:t>
            </a:r>
            <a:r>
              <a:rPr lang="en-US" altLang="ja-JP" dirty="0" err="1"/>
              <a:t>lm</a:t>
            </a:r>
            <a:r>
              <a:rPr lang="en-US" altLang="ja-JP" dirty="0"/>
              <a:t>(log(catch)~vessel+temp-1, data=</a:t>
            </a:r>
            <a:r>
              <a:rPr lang="en-US" altLang="ja-JP" dirty="0" err="1"/>
              <a:t>catch_data</a:t>
            </a:r>
            <a:r>
              <a:rPr lang="en-US" altLang="ja-JP" dirty="0"/>
              <a:t>)</a:t>
            </a:r>
          </a:p>
          <a:p>
            <a:endParaRPr kumimoji="1" lang="en-US" altLang="ja-JP" dirty="0"/>
          </a:p>
          <a:p>
            <a:r>
              <a:rPr kumimoji="1" lang="ja-JP" altLang="en-US"/>
              <a:t>予測したい説明変数のデータフレームを用意</a:t>
            </a:r>
            <a:endParaRPr kumimoji="1" lang="en-US" altLang="ja-JP" dirty="0"/>
          </a:p>
          <a:p>
            <a:pPr lvl="1"/>
            <a:r>
              <a:rPr lang="en-US" altLang="ja-JP" dirty="0" err="1"/>
              <a:t>pred_data</a:t>
            </a:r>
            <a:r>
              <a:rPr lang="en-US" altLang="ja-JP" dirty="0"/>
              <a:t> &lt;- </a:t>
            </a:r>
            <a:r>
              <a:rPr lang="en-US" altLang="ja-JP" dirty="0" err="1"/>
              <a:t>data.frame</a:t>
            </a:r>
            <a:r>
              <a:rPr lang="en-US" altLang="ja-JP" dirty="0"/>
              <a:t>(vessel=“v1”,temp=25)</a:t>
            </a:r>
          </a:p>
          <a:p>
            <a:pPr lvl="1"/>
            <a:endParaRPr kumimoji="1" lang="en-US" altLang="ja-JP" dirty="0"/>
          </a:p>
          <a:p>
            <a:r>
              <a:rPr kumimoji="1" lang="en-US" altLang="ja-JP" dirty="0"/>
              <a:t>predict</a:t>
            </a:r>
            <a:r>
              <a:rPr kumimoji="1" lang="ja-JP" altLang="en-US"/>
              <a:t>関数の引数に</a:t>
            </a:r>
            <a:r>
              <a:rPr kumimoji="1" lang="en-US" altLang="ja-JP" dirty="0" err="1"/>
              <a:t>lm</a:t>
            </a:r>
            <a:r>
              <a:rPr kumimoji="1" lang="ja-JP" altLang="en-US"/>
              <a:t>の結果オブジェクトと予測用のデータをつっこむ</a:t>
            </a:r>
            <a:endParaRPr kumimoji="1" lang="en-US" altLang="ja-JP" dirty="0"/>
          </a:p>
          <a:p>
            <a:pPr lvl="1"/>
            <a:r>
              <a:rPr lang="en-US" altLang="ja-JP" dirty="0"/>
              <a:t>predict(</a:t>
            </a:r>
            <a:r>
              <a:rPr lang="en-US" altLang="ja-JP" dirty="0" err="1"/>
              <a:t>res_lm</a:t>
            </a:r>
            <a:r>
              <a:rPr lang="en-US" altLang="ja-JP" dirty="0"/>
              <a:t>, </a:t>
            </a:r>
            <a:r>
              <a:rPr lang="en-US" altLang="ja-JP" dirty="0" err="1"/>
              <a:t>newdata</a:t>
            </a:r>
            <a:r>
              <a:rPr lang="en-US" altLang="ja-JP" dirty="0"/>
              <a:t>=</a:t>
            </a:r>
            <a:r>
              <a:rPr lang="en-US" altLang="ja-JP" dirty="0" err="1"/>
              <a:t>pred_data</a:t>
            </a:r>
            <a:r>
              <a:rPr lang="en-US" altLang="ja-JP" dirty="0"/>
              <a:t>)</a:t>
            </a:r>
            <a:endParaRPr kumimoji="1" lang="ja-JP" altLang="en-US"/>
          </a:p>
        </p:txBody>
      </p:sp>
    </p:spTree>
    <p:extLst>
      <p:ext uri="{BB962C8B-B14F-4D97-AF65-F5344CB8AC3E}">
        <p14:creationId xmlns:p14="http://schemas.microsoft.com/office/powerpoint/2010/main" val="1762029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E77B92-8C75-E345-8D8D-6A2975584665}"/>
              </a:ext>
            </a:extLst>
          </p:cNvPr>
          <p:cNvSpPr>
            <a:spLocks noGrp="1"/>
          </p:cNvSpPr>
          <p:nvPr>
            <p:ph type="title"/>
          </p:nvPr>
        </p:nvSpPr>
        <p:spPr/>
        <p:txBody>
          <a:bodyPr/>
          <a:lstStyle/>
          <a:p>
            <a:r>
              <a:rPr lang="ja-JP" altLang="en-US"/>
              <a:t>予測対象の説明変数セット</a:t>
            </a:r>
            <a:endParaRPr kumimoji="1" lang="ja-JP" altLang="en-US"/>
          </a:p>
        </p:txBody>
      </p:sp>
      <p:sp>
        <p:nvSpPr>
          <p:cNvPr id="3" name="コンテンツ プレースホルダー 2">
            <a:extLst>
              <a:ext uri="{FF2B5EF4-FFF2-40B4-BE49-F238E27FC236}">
                <a16:creationId xmlns:a16="http://schemas.microsoft.com/office/drawing/2014/main" id="{1F83CE8D-516E-AA40-AAB3-49D588420A35}"/>
              </a:ext>
            </a:extLst>
          </p:cNvPr>
          <p:cNvSpPr>
            <a:spLocks noGrp="1"/>
          </p:cNvSpPr>
          <p:nvPr>
            <p:ph idx="1"/>
          </p:nvPr>
        </p:nvSpPr>
        <p:spPr>
          <a:xfrm>
            <a:off x="838199" y="1825625"/>
            <a:ext cx="10943897" cy="4351338"/>
          </a:xfrm>
        </p:spPr>
        <p:txBody>
          <a:bodyPr>
            <a:normAutofit lnSpcReduction="10000"/>
          </a:bodyPr>
          <a:lstStyle/>
          <a:p>
            <a:r>
              <a:rPr kumimoji="1" lang="ja-JP" altLang="en-US"/>
              <a:t>予測したい説明変数が複数の組み合わせの場合</a:t>
            </a:r>
            <a:endParaRPr kumimoji="1" lang="en-US" altLang="ja-JP" dirty="0"/>
          </a:p>
          <a:p>
            <a:pPr lvl="1"/>
            <a:r>
              <a:rPr lang="en-US" altLang="ja-JP" dirty="0" err="1"/>
              <a:t>expand.grid</a:t>
            </a:r>
            <a:r>
              <a:rPr lang="ja-JP" altLang="en-US"/>
              <a:t>関数で予測データセットを作成する</a:t>
            </a:r>
            <a:endParaRPr lang="en-US" altLang="ja-JP" dirty="0"/>
          </a:p>
          <a:p>
            <a:endParaRPr kumimoji="1" lang="en-US" altLang="ja-JP" dirty="0"/>
          </a:p>
          <a:p>
            <a:r>
              <a:rPr lang="ja-JP" altLang="en-US"/>
              <a:t>船は</a:t>
            </a:r>
            <a:r>
              <a:rPr lang="en-US" altLang="ja-JP" dirty="0"/>
              <a:t>v1,v2</a:t>
            </a:r>
            <a:r>
              <a:rPr lang="ja-JP" altLang="en-US"/>
              <a:t>、温度は</a:t>
            </a:r>
            <a:r>
              <a:rPr lang="en-US" altLang="ja-JP" dirty="0"/>
              <a:t>15</a:t>
            </a:r>
            <a:r>
              <a:rPr lang="ja-JP" altLang="en-US"/>
              <a:t>度から</a:t>
            </a:r>
            <a:r>
              <a:rPr lang="en-US" altLang="ja-JP" dirty="0"/>
              <a:t>30</a:t>
            </a:r>
            <a:r>
              <a:rPr lang="ja-JP" altLang="en-US"/>
              <a:t>度まで</a:t>
            </a:r>
            <a:r>
              <a:rPr lang="en-US" altLang="ja-JP" dirty="0"/>
              <a:t>5℃</a:t>
            </a:r>
            <a:r>
              <a:rPr lang="ja-JP" altLang="en-US"/>
              <a:t>刻みとすると、、</a:t>
            </a:r>
            <a:endParaRPr lang="en-US" altLang="ja-JP" dirty="0"/>
          </a:p>
          <a:p>
            <a:pPr lvl="1"/>
            <a:r>
              <a:rPr lang="en-US" altLang="ja-JP" dirty="0" err="1"/>
              <a:t>pred_data</a:t>
            </a:r>
            <a:r>
              <a:rPr lang="en-US" altLang="ja-JP" dirty="0"/>
              <a:t> &lt;- </a:t>
            </a:r>
            <a:r>
              <a:rPr lang="en-US" altLang="ja-JP" dirty="0" err="1"/>
              <a:t>expand.grid</a:t>
            </a:r>
            <a:r>
              <a:rPr lang="en-US" altLang="ja-JP" dirty="0"/>
              <a:t>(vessel=c(”v1”,”v2”), temp=seq(15,30,by=5) )</a:t>
            </a:r>
          </a:p>
          <a:p>
            <a:pPr lvl="1"/>
            <a:r>
              <a:rPr lang="en-US" altLang="ja-JP" dirty="0" err="1"/>
              <a:t>pred_catch</a:t>
            </a:r>
            <a:r>
              <a:rPr lang="en-US" altLang="ja-JP" dirty="0"/>
              <a:t> &lt;- predict(</a:t>
            </a:r>
            <a:r>
              <a:rPr lang="en-US" altLang="ja-JP" dirty="0" err="1"/>
              <a:t>res_lm</a:t>
            </a:r>
            <a:r>
              <a:rPr lang="en-US" altLang="ja-JP" dirty="0"/>
              <a:t>, </a:t>
            </a:r>
            <a:r>
              <a:rPr lang="en-US" altLang="ja-JP" dirty="0" err="1"/>
              <a:t>newdata</a:t>
            </a:r>
            <a:r>
              <a:rPr lang="en-US" altLang="ja-JP" dirty="0"/>
              <a:t>=</a:t>
            </a:r>
            <a:r>
              <a:rPr lang="en-US" altLang="ja-JP" dirty="0" err="1"/>
              <a:t>pred_data</a:t>
            </a:r>
            <a:r>
              <a:rPr lang="en-US" altLang="ja-JP" dirty="0"/>
              <a:t>)</a:t>
            </a:r>
          </a:p>
          <a:p>
            <a:pPr lvl="1"/>
            <a:r>
              <a:rPr lang="en-US" altLang="ja-JP" dirty="0" err="1"/>
              <a:t>pred_res</a:t>
            </a:r>
            <a:r>
              <a:rPr lang="en-US" altLang="ja-JP" dirty="0"/>
              <a:t> &lt;- </a:t>
            </a:r>
            <a:r>
              <a:rPr lang="en-US" altLang="ja-JP" dirty="0" err="1"/>
              <a:t>cbind</a:t>
            </a:r>
            <a:r>
              <a:rPr lang="en-US" altLang="ja-JP" dirty="0"/>
              <a:t>(</a:t>
            </a:r>
            <a:r>
              <a:rPr lang="en-US" altLang="ja-JP" dirty="0" err="1"/>
              <a:t>pred_data</a:t>
            </a:r>
            <a:r>
              <a:rPr lang="en-US" altLang="ja-JP" dirty="0"/>
              <a:t>, </a:t>
            </a:r>
            <a:r>
              <a:rPr lang="en-US" altLang="ja-JP" dirty="0" err="1"/>
              <a:t>as.data.frame</a:t>
            </a:r>
            <a:r>
              <a:rPr lang="en-US" altLang="ja-JP" dirty="0"/>
              <a:t>(</a:t>
            </a:r>
            <a:r>
              <a:rPr lang="en-US" altLang="ja-JP" dirty="0" err="1"/>
              <a:t>pred_catch</a:t>
            </a:r>
            <a:r>
              <a:rPr lang="en-US" altLang="ja-JP" dirty="0"/>
              <a:t>))</a:t>
            </a:r>
            <a:endParaRPr lang="ja-JP" altLang="en-US"/>
          </a:p>
          <a:p>
            <a:pPr lvl="1"/>
            <a:endParaRPr lang="en-US" altLang="ja-JP" dirty="0"/>
          </a:p>
          <a:p>
            <a:r>
              <a:rPr lang="ja-JP" altLang="en-US"/>
              <a:t>予測したい説明変数を引数に入れなければ、回帰の結果オブジェクト</a:t>
            </a:r>
            <a:r>
              <a:rPr lang="en-US" altLang="ja-JP" dirty="0"/>
              <a:t>$</a:t>
            </a:r>
            <a:r>
              <a:rPr lang="en-US" altLang="ja-JP" dirty="0" err="1"/>
              <a:t>fitted.values</a:t>
            </a:r>
            <a:r>
              <a:rPr lang="ja-JP" altLang="en-US"/>
              <a:t>と同じ</a:t>
            </a:r>
            <a:endParaRPr lang="en-US" altLang="ja-JP" dirty="0"/>
          </a:p>
        </p:txBody>
      </p:sp>
    </p:spTree>
    <p:extLst>
      <p:ext uri="{BB962C8B-B14F-4D97-AF65-F5344CB8AC3E}">
        <p14:creationId xmlns:p14="http://schemas.microsoft.com/office/powerpoint/2010/main" val="4198699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297376-3955-5749-B279-EFC3B53B83F0}"/>
              </a:ext>
            </a:extLst>
          </p:cNvPr>
          <p:cNvSpPr>
            <a:spLocks noGrp="1"/>
          </p:cNvSpPr>
          <p:nvPr>
            <p:ph type="title"/>
          </p:nvPr>
        </p:nvSpPr>
        <p:spPr/>
        <p:txBody>
          <a:bodyPr/>
          <a:lstStyle/>
          <a:p>
            <a:r>
              <a:rPr lang="ja-JP" altLang="en-US"/>
              <a:t>交互作用に含まれる変数の効果抽出</a:t>
            </a:r>
            <a:endParaRPr kumimoji="1" lang="ja-JP" altLang="en-US"/>
          </a:p>
        </p:txBody>
      </p:sp>
      <p:sp>
        <p:nvSpPr>
          <p:cNvPr id="3" name="コンテンツ プレースホルダー 2">
            <a:extLst>
              <a:ext uri="{FF2B5EF4-FFF2-40B4-BE49-F238E27FC236}">
                <a16:creationId xmlns:a16="http://schemas.microsoft.com/office/drawing/2014/main" id="{B221B7D2-CEBA-6C45-8964-EAC43FF47E31}"/>
              </a:ext>
            </a:extLst>
          </p:cNvPr>
          <p:cNvSpPr>
            <a:spLocks noGrp="1"/>
          </p:cNvSpPr>
          <p:nvPr>
            <p:ph idx="1"/>
          </p:nvPr>
        </p:nvSpPr>
        <p:spPr>
          <a:xfrm>
            <a:off x="838200" y="1825625"/>
            <a:ext cx="10515600" cy="4667250"/>
          </a:xfrm>
        </p:spPr>
        <p:txBody>
          <a:bodyPr>
            <a:normAutofit fontScale="85000" lnSpcReduction="20000"/>
          </a:bodyPr>
          <a:lstStyle/>
          <a:p>
            <a:r>
              <a:rPr kumimoji="1" lang="ja-JP" altLang="en-US"/>
              <a:t>第</a:t>
            </a:r>
            <a:r>
              <a:rPr kumimoji="1" lang="en-US" altLang="ja-JP" dirty="0"/>
              <a:t>19,21</a:t>
            </a:r>
            <a:r>
              <a:rPr kumimoji="1" lang="ja-JP" altLang="en-US"/>
              <a:t>回で</a:t>
            </a:r>
            <a:r>
              <a:rPr kumimoji="1" lang="en-US" altLang="ja-JP" dirty="0" err="1"/>
              <a:t>glm</a:t>
            </a:r>
            <a:r>
              <a:rPr kumimoji="1" lang="ja-JP" altLang="en-US"/>
              <a:t>の説明変数のなかから一つの変数効果を係数をとってくることで抽出し</a:t>
            </a:r>
            <a:r>
              <a:rPr lang="ja-JP" altLang="en-US"/>
              <a:t>たが、交互作用がある場合は係数だけで効果が取り出せない。</a:t>
            </a:r>
            <a:endParaRPr lang="en-US" altLang="ja-JP" dirty="0"/>
          </a:p>
          <a:p>
            <a:endParaRPr lang="en-US" altLang="ja-JP" dirty="0"/>
          </a:p>
          <a:p>
            <a:r>
              <a:rPr lang="ja-JP" altLang="en-US"/>
              <a:t>第</a:t>
            </a:r>
            <a:r>
              <a:rPr lang="en-US" altLang="ja-JP" dirty="0"/>
              <a:t>15</a:t>
            </a:r>
            <a:r>
              <a:rPr lang="ja-JP" altLang="en-US"/>
              <a:t>回で生成したシミュレーションデータの線形モデル解析結果を利用．</a:t>
            </a:r>
            <a:endParaRPr lang="en-US" altLang="ja-JP" dirty="0"/>
          </a:p>
          <a:p>
            <a:pPr lvl="1"/>
            <a:r>
              <a:rPr lang="en-US" altLang="ja-JP" dirty="0"/>
              <a:t>res_lm2 &lt;- </a:t>
            </a:r>
            <a:r>
              <a:rPr lang="en-US" altLang="ja-JP" dirty="0" err="1"/>
              <a:t>lm</a:t>
            </a:r>
            <a:r>
              <a:rPr lang="en-US" altLang="ja-JP" dirty="0"/>
              <a:t>(log(catch)~vessel+temp+vessel:temp-1, data=</a:t>
            </a:r>
            <a:r>
              <a:rPr lang="en-US" altLang="ja-JP" dirty="0" err="1"/>
              <a:t>catch_data</a:t>
            </a:r>
            <a:r>
              <a:rPr lang="en-US" altLang="ja-JP" dirty="0"/>
              <a:t>)</a:t>
            </a:r>
          </a:p>
          <a:p>
            <a:pPr lvl="1"/>
            <a:endParaRPr lang="en-US" altLang="ja-JP" dirty="0"/>
          </a:p>
          <a:p>
            <a:r>
              <a:rPr lang="ja-JP" altLang="en-US"/>
              <a:t>船は</a:t>
            </a:r>
            <a:r>
              <a:rPr lang="en-US" altLang="ja-JP" dirty="0"/>
              <a:t>v1,v2</a:t>
            </a:r>
            <a:r>
              <a:rPr lang="ja-JP" altLang="en-US"/>
              <a:t>、温度は</a:t>
            </a:r>
            <a:r>
              <a:rPr lang="en-US" altLang="ja-JP" dirty="0"/>
              <a:t>15</a:t>
            </a:r>
            <a:r>
              <a:rPr lang="ja-JP" altLang="en-US"/>
              <a:t>度から</a:t>
            </a:r>
            <a:r>
              <a:rPr lang="en-US" altLang="ja-JP" dirty="0"/>
              <a:t>30</a:t>
            </a:r>
            <a:r>
              <a:rPr lang="ja-JP" altLang="en-US"/>
              <a:t>度まで</a:t>
            </a:r>
            <a:r>
              <a:rPr lang="en-US" altLang="ja-JP" dirty="0"/>
              <a:t>5℃</a:t>
            </a:r>
            <a:r>
              <a:rPr lang="ja-JP" altLang="en-US"/>
              <a:t>刻みとすると、、</a:t>
            </a:r>
            <a:endParaRPr lang="en-US" altLang="ja-JP" dirty="0"/>
          </a:p>
          <a:p>
            <a:pPr lvl="1"/>
            <a:r>
              <a:rPr lang="en-US" altLang="ja-JP" dirty="0" err="1"/>
              <a:t>pred_data</a:t>
            </a:r>
            <a:r>
              <a:rPr lang="en-US" altLang="ja-JP" dirty="0"/>
              <a:t> &lt;- </a:t>
            </a:r>
            <a:r>
              <a:rPr lang="en-US" altLang="ja-JP" dirty="0" err="1"/>
              <a:t>expand.grid</a:t>
            </a:r>
            <a:r>
              <a:rPr lang="en-US" altLang="ja-JP" dirty="0"/>
              <a:t>(vessel=c(”v1”,”v2”), temp=seq(15,30,by=5) )</a:t>
            </a:r>
          </a:p>
          <a:p>
            <a:pPr lvl="1"/>
            <a:r>
              <a:rPr lang="en-US" altLang="ja-JP" dirty="0"/>
              <a:t>pred_catch2&lt;-predict(res_lm2, </a:t>
            </a:r>
            <a:r>
              <a:rPr lang="en-US" altLang="ja-JP" dirty="0" err="1"/>
              <a:t>newdata</a:t>
            </a:r>
            <a:r>
              <a:rPr lang="en-US" altLang="ja-JP" dirty="0"/>
              <a:t>=</a:t>
            </a:r>
            <a:r>
              <a:rPr lang="en-US" altLang="ja-JP" dirty="0" err="1"/>
              <a:t>pred_data</a:t>
            </a:r>
            <a:r>
              <a:rPr lang="en-US" altLang="ja-JP" dirty="0"/>
              <a:t>)</a:t>
            </a:r>
          </a:p>
          <a:p>
            <a:pPr lvl="1"/>
            <a:r>
              <a:rPr lang="en-US" altLang="ja-JP" dirty="0" err="1"/>
              <a:t>pred_res</a:t>
            </a:r>
            <a:r>
              <a:rPr lang="en-US" altLang="ja-JP" dirty="0"/>
              <a:t> &lt;- </a:t>
            </a:r>
            <a:r>
              <a:rPr lang="en-US" altLang="ja-JP" dirty="0" err="1"/>
              <a:t>cbind</a:t>
            </a:r>
            <a:r>
              <a:rPr lang="en-US" altLang="ja-JP" dirty="0"/>
              <a:t>(</a:t>
            </a:r>
            <a:r>
              <a:rPr lang="en-US" altLang="ja-JP" dirty="0" err="1"/>
              <a:t>pred_res</a:t>
            </a:r>
            <a:r>
              <a:rPr lang="en-US" altLang="ja-JP" dirty="0"/>
              <a:t>, </a:t>
            </a:r>
            <a:r>
              <a:rPr lang="en-US" altLang="ja-JP" dirty="0" err="1"/>
              <a:t>as.data.frame</a:t>
            </a:r>
            <a:r>
              <a:rPr lang="en-US" altLang="ja-JP" dirty="0"/>
              <a:t>(pred_catch2))</a:t>
            </a:r>
            <a:endParaRPr lang="ja-JP" altLang="en-US"/>
          </a:p>
          <a:p>
            <a:endParaRPr kumimoji="1" lang="en-US" altLang="ja-JP" dirty="0"/>
          </a:p>
          <a:p>
            <a:r>
              <a:rPr kumimoji="1" lang="ja-JP" altLang="en-US"/>
              <a:t>船の効果を取り出す（第</a:t>
            </a:r>
            <a:r>
              <a:rPr kumimoji="1" lang="en-US" altLang="ja-JP" dirty="0"/>
              <a:t>20</a:t>
            </a:r>
            <a:r>
              <a:rPr kumimoji="1" lang="ja-JP" altLang="en-US"/>
              <a:t>回のノミナル</a:t>
            </a:r>
            <a:r>
              <a:rPr kumimoji="1" lang="en-US" altLang="ja-JP" dirty="0"/>
              <a:t>CPUE</a:t>
            </a:r>
            <a:r>
              <a:rPr kumimoji="1" lang="ja-JP" altLang="en-US"/>
              <a:t>計算と同じ</a:t>
            </a:r>
            <a:r>
              <a:rPr lang="ja-JP" altLang="en-US"/>
              <a:t>要領</a:t>
            </a:r>
            <a:r>
              <a:rPr kumimoji="1" lang="ja-JP" altLang="en-US"/>
              <a:t>）</a:t>
            </a:r>
            <a:endParaRPr kumimoji="1" lang="en-US" altLang="ja-JP" dirty="0"/>
          </a:p>
          <a:p>
            <a:pPr lvl="1"/>
            <a:r>
              <a:rPr lang="en-US" altLang="ja-JP" dirty="0" err="1"/>
              <a:t>tapply</a:t>
            </a:r>
            <a:r>
              <a:rPr lang="en-US" altLang="ja-JP" dirty="0"/>
              <a:t>(pred_res$pred_catch2, </a:t>
            </a:r>
            <a:r>
              <a:rPr lang="en-US" altLang="ja-JP" dirty="0" err="1"/>
              <a:t>pred_res$vessel</a:t>
            </a:r>
            <a:r>
              <a:rPr lang="en-US" altLang="ja-JP" dirty="0"/>
              <a:t>, mean)</a:t>
            </a:r>
          </a:p>
        </p:txBody>
      </p:sp>
    </p:spTree>
    <p:extLst>
      <p:ext uri="{BB962C8B-B14F-4D97-AF65-F5344CB8AC3E}">
        <p14:creationId xmlns:p14="http://schemas.microsoft.com/office/powerpoint/2010/main" val="1124775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8EA11C-5A7F-1B44-815F-432C012F0165}"/>
              </a:ext>
            </a:extLst>
          </p:cNvPr>
          <p:cNvSpPr>
            <a:spLocks noGrp="1"/>
          </p:cNvSpPr>
          <p:nvPr>
            <p:ph type="title"/>
          </p:nvPr>
        </p:nvSpPr>
        <p:spPr/>
        <p:txBody>
          <a:bodyPr/>
          <a:lstStyle/>
          <a:p>
            <a:r>
              <a:rPr kumimoji="1" lang="en-US" altLang="ja-JP" dirty="0" err="1"/>
              <a:t>glm</a:t>
            </a:r>
            <a:r>
              <a:rPr kumimoji="1" lang="ja-JP" altLang="en-US"/>
              <a:t>のオブジェクトで</a:t>
            </a:r>
            <a:r>
              <a:rPr kumimoji="1" lang="en-US" altLang="ja-JP" dirty="0"/>
              <a:t>predict</a:t>
            </a:r>
            <a:endParaRPr kumimoji="1" lang="ja-JP" altLang="en-US"/>
          </a:p>
        </p:txBody>
      </p:sp>
      <p:sp>
        <p:nvSpPr>
          <p:cNvPr id="3" name="コンテンツ プレースホルダー 2">
            <a:extLst>
              <a:ext uri="{FF2B5EF4-FFF2-40B4-BE49-F238E27FC236}">
                <a16:creationId xmlns:a16="http://schemas.microsoft.com/office/drawing/2014/main" id="{D071F35D-9557-6549-ADAC-27EF0A1D74EE}"/>
              </a:ext>
            </a:extLst>
          </p:cNvPr>
          <p:cNvSpPr>
            <a:spLocks noGrp="1"/>
          </p:cNvSpPr>
          <p:nvPr>
            <p:ph idx="1"/>
          </p:nvPr>
        </p:nvSpPr>
        <p:spPr/>
        <p:txBody>
          <a:bodyPr/>
          <a:lstStyle/>
          <a:p>
            <a:r>
              <a:rPr lang="en-US" altLang="ja-JP" dirty="0" err="1"/>
              <a:t>glm</a:t>
            </a:r>
            <a:r>
              <a:rPr lang="ja-JP" altLang="en-US"/>
              <a:t>の結果オブジェクトも</a:t>
            </a:r>
            <a:r>
              <a:rPr lang="en-US" altLang="ja-JP" dirty="0"/>
              <a:t>predict</a:t>
            </a:r>
            <a:r>
              <a:rPr lang="ja-JP" altLang="en-US"/>
              <a:t>関数の引数に入れられる</a:t>
            </a:r>
            <a:endParaRPr lang="en-US" altLang="ja-JP" dirty="0"/>
          </a:p>
          <a:p>
            <a:endParaRPr kumimoji="1" lang="en-US" altLang="ja-JP" dirty="0"/>
          </a:p>
          <a:p>
            <a:r>
              <a:rPr lang="ja-JP" altLang="en-US"/>
              <a:t>この場合、引数で</a:t>
            </a:r>
            <a:r>
              <a:rPr lang="en-US" altLang="ja-JP" dirty="0"/>
              <a:t>type=‘response’</a:t>
            </a:r>
            <a:r>
              <a:rPr lang="ja-JP" altLang="en-US"/>
              <a:t>とするとリンク関数の逆関数で返し、応答変数の範囲に変換（</a:t>
            </a:r>
            <a:r>
              <a:rPr lang="en-US" altLang="ja-JP" dirty="0"/>
              <a:t>log</a:t>
            </a:r>
            <a:r>
              <a:rPr lang="ja-JP" altLang="en-US"/>
              <a:t>リンクであれば、</a:t>
            </a:r>
            <a:r>
              <a:rPr lang="en-US" altLang="ja-JP" dirty="0"/>
              <a:t>exp(</a:t>
            </a:r>
            <a:r>
              <a:rPr lang="ja-JP" altLang="en-US"/>
              <a:t>線形予測子</a:t>
            </a:r>
            <a:r>
              <a:rPr lang="en-US" altLang="ja-JP" dirty="0"/>
              <a:t>) </a:t>
            </a:r>
            <a:r>
              <a:rPr lang="ja-JP" altLang="en-US"/>
              <a:t>）</a:t>
            </a:r>
            <a:endParaRPr lang="en-US" altLang="ja-JP" dirty="0"/>
          </a:p>
          <a:p>
            <a:pPr lvl="1"/>
            <a:r>
              <a:rPr lang="en-US" altLang="ja-JP" dirty="0"/>
              <a:t>predict(</a:t>
            </a:r>
            <a:r>
              <a:rPr lang="en-US" altLang="ja-JP" dirty="0" err="1"/>
              <a:t>res_glm</a:t>
            </a:r>
            <a:r>
              <a:rPr lang="en-US" altLang="ja-JP" dirty="0"/>
              <a:t>, </a:t>
            </a:r>
            <a:r>
              <a:rPr lang="en-US" altLang="ja-JP" dirty="0" err="1"/>
              <a:t>newdata</a:t>
            </a:r>
            <a:r>
              <a:rPr lang="en-US" altLang="ja-JP" dirty="0"/>
              <a:t>=</a:t>
            </a:r>
            <a:r>
              <a:rPr lang="en-US" altLang="ja-JP" dirty="0" err="1"/>
              <a:t>pred_data</a:t>
            </a:r>
            <a:r>
              <a:rPr lang="en-US" altLang="ja-JP" dirty="0"/>
              <a:t>, type=‘response’)</a:t>
            </a:r>
            <a:endParaRPr kumimoji="1" lang="ja-JP" altLang="en-US"/>
          </a:p>
        </p:txBody>
      </p:sp>
    </p:spTree>
    <p:extLst>
      <p:ext uri="{BB962C8B-B14F-4D97-AF65-F5344CB8AC3E}">
        <p14:creationId xmlns:p14="http://schemas.microsoft.com/office/powerpoint/2010/main" val="9939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2E1266-4BC3-7146-A393-44EBE83FB634}"/>
              </a:ext>
            </a:extLst>
          </p:cNvPr>
          <p:cNvSpPr>
            <a:spLocks noGrp="1"/>
          </p:cNvSpPr>
          <p:nvPr>
            <p:ph type="title"/>
          </p:nvPr>
        </p:nvSpPr>
        <p:spPr/>
        <p:txBody>
          <a:bodyPr/>
          <a:lstStyle/>
          <a:p>
            <a:r>
              <a:rPr kumimoji="1" lang="en-US" altLang="ja-JP" dirty="0"/>
              <a:t>predict</a:t>
            </a:r>
            <a:r>
              <a:rPr kumimoji="1" lang="ja-JP" altLang="en-US"/>
              <a:t>関数で信頼区間を求める</a:t>
            </a:r>
          </a:p>
        </p:txBody>
      </p:sp>
      <p:sp>
        <p:nvSpPr>
          <p:cNvPr id="3" name="コンテンツ プレースホルダー 2">
            <a:extLst>
              <a:ext uri="{FF2B5EF4-FFF2-40B4-BE49-F238E27FC236}">
                <a16:creationId xmlns:a16="http://schemas.microsoft.com/office/drawing/2014/main" id="{4497F9D3-52AE-7747-AF5B-1B9FA5752C16}"/>
              </a:ext>
            </a:extLst>
          </p:cNvPr>
          <p:cNvSpPr>
            <a:spLocks noGrp="1"/>
          </p:cNvSpPr>
          <p:nvPr>
            <p:ph idx="1"/>
          </p:nvPr>
        </p:nvSpPr>
        <p:spPr/>
        <p:txBody>
          <a:bodyPr/>
          <a:lstStyle/>
          <a:p>
            <a:r>
              <a:rPr kumimoji="1" lang="en-US" altLang="ja-JP" dirty="0"/>
              <a:t>predict</a:t>
            </a:r>
            <a:r>
              <a:rPr kumimoji="1" lang="ja-JP" altLang="en-US"/>
              <a:t>関数は引数のオプション</a:t>
            </a:r>
            <a:r>
              <a:rPr kumimoji="1" lang="en-US" altLang="ja-JP" dirty="0"/>
              <a:t>interval=‘confidence’</a:t>
            </a:r>
            <a:r>
              <a:rPr kumimoji="1" lang="ja-JP" altLang="en-US"/>
              <a:t>を選ぶと推定したモデルの信頼区間を出力</a:t>
            </a:r>
            <a:endParaRPr kumimoji="1" lang="en-US" altLang="ja-JP" dirty="0"/>
          </a:p>
          <a:p>
            <a:endParaRPr lang="en-US" altLang="ja-JP" dirty="0"/>
          </a:p>
          <a:p>
            <a:r>
              <a:rPr kumimoji="1" lang="ja-JP" altLang="en-US"/>
              <a:t>信頼区間の幅は</a:t>
            </a:r>
            <a:r>
              <a:rPr kumimoji="1" lang="en-US" altLang="ja-JP" dirty="0"/>
              <a:t>level</a:t>
            </a:r>
            <a:r>
              <a:rPr kumimoji="1" lang="ja-JP" altLang="en-US"/>
              <a:t>で指定（デフォルトは</a:t>
            </a:r>
            <a:r>
              <a:rPr kumimoji="1" lang="en-US" altLang="ja-JP" dirty="0"/>
              <a:t>95</a:t>
            </a:r>
            <a:r>
              <a:rPr kumimoji="1" lang="ja-JP" altLang="en-US"/>
              <a:t>％）</a:t>
            </a:r>
            <a:endParaRPr kumimoji="1" lang="en-US" altLang="ja-JP" dirty="0"/>
          </a:p>
          <a:p>
            <a:pPr marL="0" indent="0">
              <a:buNone/>
            </a:pPr>
            <a:r>
              <a:rPr lang="en-US" altLang="ja-JP" dirty="0"/>
              <a:t>	CI90 &lt;- predict(</a:t>
            </a:r>
            <a:r>
              <a:rPr lang="en-US" altLang="ja-JP" dirty="0" err="1"/>
              <a:t>res_lm</a:t>
            </a:r>
            <a:r>
              <a:rPr lang="en-US" altLang="ja-JP" dirty="0"/>
              <a:t>, interval=‘confidence’, level=0.90)</a:t>
            </a:r>
          </a:p>
          <a:p>
            <a:pPr marL="0" indent="0">
              <a:buNone/>
            </a:pPr>
            <a:endParaRPr kumimoji="1" lang="en-US" altLang="ja-JP" dirty="0"/>
          </a:p>
          <a:p>
            <a:r>
              <a:rPr kumimoji="1" lang="ja-JP" altLang="en-US"/>
              <a:t>出力値は予測値、</a:t>
            </a:r>
            <a:r>
              <a:rPr kumimoji="1" lang="en-US" altLang="ja-JP" dirty="0"/>
              <a:t>90</a:t>
            </a:r>
            <a:r>
              <a:rPr kumimoji="1" lang="ja-JP" altLang="en-US"/>
              <a:t>％信頼区間の下限、上限</a:t>
            </a:r>
            <a:r>
              <a:rPr kumimoji="1" lang="en-US" altLang="ja-JP" dirty="0"/>
              <a:t>(</a:t>
            </a:r>
            <a:r>
              <a:rPr lang="en-US" altLang="ja-JP" i="1" dirty="0"/>
              <a:t>fit, </a:t>
            </a:r>
            <a:r>
              <a:rPr lang="en-US" altLang="ja-JP" i="1" dirty="0" err="1"/>
              <a:t>lwr</a:t>
            </a:r>
            <a:r>
              <a:rPr lang="en-US" altLang="ja-JP" i="1" dirty="0"/>
              <a:t>, </a:t>
            </a:r>
            <a:r>
              <a:rPr lang="en-US" altLang="ja-JP" i="1" dirty="0" err="1"/>
              <a:t>upr</a:t>
            </a:r>
            <a:r>
              <a:rPr kumimoji="1" lang="en-US" altLang="ja-JP" dirty="0"/>
              <a:t>)</a:t>
            </a:r>
            <a:endParaRPr kumimoji="1" lang="ja-JP" altLang="en-US"/>
          </a:p>
        </p:txBody>
      </p:sp>
    </p:spTree>
    <p:extLst>
      <p:ext uri="{BB962C8B-B14F-4D97-AF65-F5344CB8AC3E}">
        <p14:creationId xmlns:p14="http://schemas.microsoft.com/office/powerpoint/2010/main" val="2358108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AA25D-A000-F842-8452-268ED9138DD0}"/>
              </a:ext>
            </a:extLst>
          </p:cNvPr>
          <p:cNvSpPr>
            <a:spLocks noGrp="1"/>
          </p:cNvSpPr>
          <p:nvPr>
            <p:ph type="title"/>
          </p:nvPr>
        </p:nvSpPr>
        <p:spPr/>
        <p:txBody>
          <a:bodyPr/>
          <a:lstStyle/>
          <a:p>
            <a:r>
              <a:rPr kumimoji="1" lang="en-US" altLang="ja-JP" dirty="0"/>
              <a:t>predict</a:t>
            </a:r>
            <a:r>
              <a:rPr kumimoji="1" lang="ja-JP" altLang="en-US"/>
              <a:t>関数で予測区間を求める</a:t>
            </a:r>
          </a:p>
        </p:txBody>
      </p:sp>
      <p:sp>
        <p:nvSpPr>
          <p:cNvPr id="3" name="コンテンツ プレースホルダー 2">
            <a:extLst>
              <a:ext uri="{FF2B5EF4-FFF2-40B4-BE49-F238E27FC236}">
                <a16:creationId xmlns:a16="http://schemas.microsoft.com/office/drawing/2014/main" id="{39BD5B9F-9B2B-8C4B-8790-7423F598989A}"/>
              </a:ext>
            </a:extLst>
          </p:cNvPr>
          <p:cNvSpPr>
            <a:spLocks noGrp="1"/>
          </p:cNvSpPr>
          <p:nvPr>
            <p:ph idx="1"/>
          </p:nvPr>
        </p:nvSpPr>
        <p:spPr/>
        <p:txBody>
          <a:bodyPr/>
          <a:lstStyle/>
          <a:p>
            <a:r>
              <a:rPr lang="en-US" altLang="ja-JP" dirty="0"/>
              <a:t>predict</a:t>
            </a:r>
            <a:r>
              <a:rPr lang="ja-JP" altLang="en-US"/>
              <a:t>関数は引数のオプション</a:t>
            </a:r>
            <a:r>
              <a:rPr lang="en-US" altLang="ja-JP" dirty="0"/>
              <a:t>interval=‘prediction’</a:t>
            </a:r>
            <a:r>
              <a:rPr lang="ja-JP" altLang="en-US"/>
              <a:t>を選ぶと推定したモデルで説明変数の範囲における応答変数の予測区間を出力</a:t>
            </a:r>
            <a:endParaRPr lang="en-US" altLang="ja-JP" dirty="0"/>
          </a:p>
          <a:p>
            <a:endParaRPr lang="en-US" altLang="ja-JP" dirty="0"/>
          </a:p>
          <a:p>
            <a:r>
              <a:rPr lang="ja-JP" altLang="en-US"/>
              <a:t>信頼区間；母数（予測値</a:t>
            </a:r>
            <a:r>
              <a:rPr lang="en-US" altLang="ja-JP" dirty="0"/>
              <a:t>y^</a:t>
            </a:r>
            <a:r>
              <a:rPr lang="ja-JP" altLang="en-US"/>
              <a:t>）がどの範囲にあると推定できるか</a:t>
            </a:r>
            <a:endParaRPr lang="en-US" altLang="ja-JP" dirty="0"/>
          </a:p>
          <a:p>
            <a:pPr marL="0" indent="0">
              <a:buNone/>
            </a:pPr>
            <a:r>
              <a:rPr lang="ja-JP" altLang="en-US"/>
              <a:t> 予測区間；未観測の標本（応答変数）がどの範囲にあると予測されるか</a:t>
            </a:r>
            <a:endParaRPr lang="en-US" altLang="ja-JP" dirty="0"/>
          </a:p>
          <a:p>
            <a:pPr marL="0" indent="0">
              <a:buNone/>
            </a:pPr>
            <a:endParaRPr lang="en-US" altLang="ja-JP" dirty="0"/>
          </a:p>
          <a:p>
            <a:endParaRPr lang="en-US" altLang="ja-JP" dirty="0"/>
          </a:p>
          <a:p>
            <a:endParaRPr kumimoji="1" lang="en-US" altLang="ja-JP" dirty="0"/>
          </a:p>
          <a:p>
            <a:endParaRPr kumimoji="1" lang="ja-JP" altLang="en-US"/>
          </a:p>
        </p:txBody>
      </p:sp>
    </p:spTree>
    <p:extLst>
      <p:ext uri="{BB962C8B-B14F-4D97-AF65-F5344CB8AC3E}">
        <p14:creationId xmlns:p14="http://schemas.microsoft.com/office/powerpoint/2010/main" val="108282158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1342</TotalTime>
  <Words>963</Words>
  <Application>Microsoft Macintosh PowerPoint</Application>
  <PresentationFormat>ワイド画面</PresentationFormat>
  <Paragraphs>74</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R初心者講座第２３回</vt:lpstr>
      <vt:lpstr>モデルの予測値の使い道</vt:lpstr>
      <vt:lpstr>予測値の取り出し</vt:lpstr>
      <vt:lpstr>predict関数をつかう</vt:lpstr>
      <vt:lpstr>予測対象の説明変数セット</vt:lpstr>
      <vt:lpstr>交互作用に含まれる変数の効果抽出</vt:lpstr>
      <vt:lpstr>glmのオブジェクトでpredict</vt:lpstr>
      <vt:lpstr>predict関数で信頼区間を求める</vt:lpstr>
      <vt:lpstr>predict関数で予測区間を求める</vt:lpstr>
      <vt:lpstr>glmのオブジェクトから信頼区間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R初心者講座第２４回</dc:title>
  <dc:creator>Fukui Shin</dc:creator>
  <cp:lastModifiedBy>Fukui Shin</cp:lastModifiedBy>
  <cp:revision>20</cp:revision>
  <dcterms:created xsi:type="dcterms:W3CDTF">2021-08-03T05:19:18Z</dcterms:created>
  <dcterms:modified xsi:type="dcterms:W3CDTF">2021-11-24T06:49:46Z</dcterms:modified>
</cp:coreProperties>
</file>