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679" r:id="rId2"/>
    <p:sldId id="680" r:id="rId3"/>
    <p:sldId id="681" r:id="rId4"/>
    <p:sldId id="682" r:id="rId5"/>
    <p:sldId id="683" r:id="rId6"/>
    <p:sldId id="684" r:id="rId7"/>
    <p:sldId id="685" r:id="rId8"/>
    <p:sldId id="686" r:id="rId9"/>
    <p:sldId id="687" r:id="rId10"/>
    <p:sldId id="629" r:id="rId11"/>
    <p:sldId id="689" r:id="rId12"/>
    <p:sldId id="690" r:id="rId13"/>
    <p:sldId id="688" r:id="rId14"/>
    <p:sldId id="691" r:id="rId15"/>
    <p:sldId id="692" r:id="rId16"/>
    <p:sldId id="694" r:id="rId17"/>
    <p:sldId id="695"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00FB92"/>
    <a:srgbClr val="73FDD6"/>
    <a:srgbClr val="B0D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淡色スタイル 3 - アクセント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77823"/>
  </p:normalViewPr>
  <p:slideViewPr>
    <p:cSldViewPr snapToGrid="0" snapToObjects="1">
      <p:cViewPr varScale="1">
        <p:scale>
          <a:sx n="98" d="100"/>
          <a:sy n="98" d="100"/>
        </p:scale>
        <p:origin x="1864" y="192"/>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B47F34-AE42-1446-B502-0A4EC7DD8FFD}" type="datetimeFigureOut">
              <a:rPr kumimoji="1" lang="ja-JP" altLang="en-US" smtClean="0"/>
              <a:t>2021/8/4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D22F7-B0A7-4845-AD32-7B5BAE43551C}" type="slidenum">
              <a:rPr kumimoji="1" lang="ja-JP" altLang="en-US" smtClean="0"/>
              <a:t>‹#›</a:t>
            </a:fld>
            <a:endParaRPr kumimoji="1" lang="ja-JP" altLang="en-US"/>
          </a:p>
        </p:txBody>
      </p:sp>
    </p:spTree>
    <p:extLst>
      <p:ext uri="{BB962C8B-B14F-4D97-AF65-F5344CB8AC3E}">
        <p14:creationId xmlns:p14="http://schemas.microsoft.com/office/powerpoint/2010/main" val="2537673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はい、それでは動画の方やっていきたいとおもいます。標識再補法と遺伝情報の利活用パート</a:t>
            </a:r>
            <a:r>
              <a:rPr kumimoji="1" lang="en-US" altLang="ja-JP" dirty="0"/>
              <a:t>2</a:t>
            </a:r>
            <a:r>
              <a:rPr kumimoji="1" lang="ja-JP" altLang="en-US"/>
              <a:t>と題しまして、死亡係数の推定方法について紹介します。</a:t>
            </a:r>
          </a:p>
          <a:p>
            <a:endParaRPr kumimoji="1" lang="ja-JP" altLang="en-US" dirty="0"/>
          </a:p>
        </p:txBody>
      </p:sp>
      <p:sp>
        <p:nvSpPr>
          <p:cNvPr id="4" name="スライド番号プレースホルダー 3"/>
          <p:cNvSpPr>
            <a:spLocks noGrp="1"/>
          </p:cNvSpPr>
          <p:nvPr>
            <p:ph type="sldNum" sz="quarter" idx="10"/>
          </p:nvPr>
        </p:nvSpPr>
        <p:spPr/>
        <p:txBody>
          <a:bodyPr/>
          <a:lstStyle/>
          <a:p>
            <a:fld id="{006D22F7-B0A7-4845-AD32-7B5BAE43551C}" type="slidenum">
              <a:rPr kumimoji="1" lang="ja-JP" altLang="en-US" smtClean="0"/>
              <a:t>1</a:t>
            </a:fld>
            <a:endParaRPr kumimoji="1" lang="ja-JP" altLang="en-US"/>
          </a:p>
        </p:txBody>
      </p:sp>
    </p:spTree>
    <p:extLst>
      <p:ext uri="{BB962C8B-B14F-4D97-AF65-F5344CB8AC3E}">
        <p14:creationId xmlns:p14="http://schemas.microsoft.com/office/powerpoint/2010/main" val="376866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この図は、標識放流によってラージ</a:t>
            </a:r>
            <a:r>
              <a:rPr kumimoji="1" lang="en-US" altLang="ja-JP" sz="1200" dirty="0"/>
              <a:t>N</a:t>
            </a:r>
            <a:r>
              <a:rPr kumimoji="1" lang="ja-JP" altLang="en-US" sz="1200"/>
              <a:t>匹の放流を同時に実施し、一定期間に一定の漁獲圧をかけ、個体が捕獲された場合その時間を記録することを示しています。ばつ印は自然死亡によって死亡した個体を表しています。死亡は、漁獲死亡による捕獲か、自然死亡のどちらかによって起きる点に注意しましょう。＜＞この例では、スモール</a:t>
            </a:r>
            <a:r>
              <a:rPr kumimoji="1" lang="en-US" altLang="ja-JP" sz="1200" dirty="0"/>
              <a:t>n</a:t>
            </a:r>
            <a:r>
              <a:rPr kumimoji="1" lang="ja-JP" altLang="en-US" sz="1200"/>
              <a:t>個体が捕獲され、それぞれ放流から捕獲されるまでの時間</a:t>
            </a:r>
            <a:r>
              <a:rPr kumimoji="1" lang="en-US" altLang="ja-JP" sz="1200" dirty="0"/>
              <a:t>t1,t2,,,tn</a:t>
            </a:r>
            <a:r>
              <a:rPr kumimoji="1" lang="ja-JP" altLang="en-US" sz="1200"/>
              <a:t>が記録されているとします。</a:t>
            </a:r>
            <a:endParaRPr lang="en-US" altLang="ja-JP" sz="1200" dirty="0"/>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10</a:t>
            </a:fld>
            <a:endParaRPr kumimoji="1" lang="ja-JP" altLang="en-US"/>
          </a:p>
        </p:txBody>
      </p:sp>
    </p:spTree>
    <p:extLst>
      <p:ext uri="{BB962C8B-B14F-4D97-AF65-F5344CB8AC3E}">
        <p14:creationId xmlns:p14="http://schemas.microsoft.com/office/powerpoint/2010/main" val="17656576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この後、ここに書いてあることを示したいと思います。それは、捕獲死亡までの待ち時間と、自然死亡までの待ち時間は同じ分布に従う、ということです。そうであれば、捕獲によって得られたtの平均値を用いればZの推定に十分だからです。捕獲までの時間に、自然死亡の情報が入っている、すなわち自然死亡した個体が、いつ死んだのかは知る必要がなくなるのです。このことをちょっと、直感的に説明してみましょう。＜＞例えば、漁獲死亡係数Fよりも自然死亡係数Mの方がずっと大きい場合です：</a:t>
            </a:r>
            <a:r>
              <a:rPr lang="ja-JP" altLang="en-US"/>
              <a:t>自然死亡率が高いため、放流後に長い時間が経つと現存個体が非常に少なくなるので、時間が経つと捕獲できる確率は非常に低くなります。＜＞反対に、</a:t>
            </a:r>
            <a:r>
              <a:rPr lang="en-JP" dirty="0"/>
              <a:t>漁獲死亡係数Fの方が自然死亡係数Mよりもずっと大きい場合：</a:t>
            </a:r>
            <a:r>
              <a:rPr lang="ja-JP" altLang="en-US"/>
              <a:t>常に高い捕獲圧をかけているので、放流後に長い時間が経つと現存個体が非常に少なくなるのは同じです。</a:t>
            </a:r>
            <a:r>
              <a:rPr lang="ja-JP" altLang="en-JP"/>
              <a:t>先ほどの例</a:t>
            </a:r>
            <a:r>
              <a:rPr lang="ja-JP" altLang="en-US"/>
              <a:t>と比べて捕獲個体数はずっと多くなりますが、時間が経つと捕獲できる確率は非常に低くなるのです。</a:t>
            </a:r>
          </a:p>
          <a:p>
            <a:endParaRPr lang="ja-JP" altLang="en-US"/>
          </a:p>
          <a:p>
            <a:endParaRPr lang="ja-JP" altLang="en-US"/>
          </a:p>
          <a:p>
            <a:endParaRPr lang="ja-JP" altLang="en-US"/>
          </a:p>
          <a:p>
            <a:endParaRPr lang="en-JP" dirty="0"/>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11</a:t>
            </a:fld>
            <a:endParaRPr kumimoji="1" lang="ja-JP" altLang="en-US"/>
          </a:p>
        </p:txBody>
      </p:sp>
    </p:spTree>
    <p:extLst>
      <p:ext uri="{BB962C8B-B14F-4D97-AF65-F5344CB8AC3E}">
        <p14:creationId xmlns:p14="http://schemas.microsoft.com/office/powerpoint/2010/main" val="2773261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先ほど登場した累積確率分布G(t)、すなわち寿命がt以下である確率を計算してみると、最終的にこのように式変形できます。＜＞この過程の説明は飛ばしますが、気になる方は動画を止めておって確認いただければと思います。ZはFとMの和であることに注意しましょう。結局、寿命がtよりも小さい確率は、漁獲による捕獲死亡か自然死亡のどちらかが、tよりも短い時間で起きる確率と同じであることが示されます。このことは、捕獲死亡までの待ち時間と自然死亡までの待ち時間は同じ分布に従うことを意味し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12</a:t>
            </a:fld>
            <a:endParaRPr kumimoji="1" lang="ja-JP" altLang="en-US"/>
          </a:p>
        </p:txBody>
      </p:sp>
    </p:spTree>
    <p:extLst>
      <p:ext uri="{BB962C8B-B14F-4D97-AF65-F5344CB8AC3E}">
        <p14:creationId xmlns:p14="http://schemas.microsoft.com/office/powerpoint/2010/main" val="42014325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これまでの考察の結果、全死亡係数Zの推定には、放流からどのくらいの時間が経って捕獲されたかの時間を平均し、その逆数を取れば良いことがわかりました。それでは、Zを漁獲死亡係数Fと自然死亡係数Mに分割して推定してみましょう＜＞この期間を捕獲圧をかけている期間として、その期間の最後の時間をtmaxとしましょう。</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13</a:t>
            </a:fld>
            <a:endParaRPr kumimoji="1" lang="ja-JP" altLang="en-US"/>
          </a:p>
        </p:txBody>
      </p:sp>
    </p:spTree>
    <p:extLst>
      <p:ext uri="{BB962C8B-B14F-4D97-AF65-F5344CB8AC3E}">
        <p14:creationId xmlns:p14="http://schemas.microsoft.com/office/powerpoint/2010/main" val="371508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放流後tmaxまでに捕獲で死亡する確率pを考えます。これは、死亡個体が捕獲で死亡する割合に、放流後tmaxまでに死亡する確率をかけたもので表されます。＜＞＜＞左辺のpはn/Nすなわち、放流個体のうち実際に捕獲された割合で推定することができます。＜＞今ここで、パラメータとデータを区別しましょう。すでに、Zの推定量は得られているので、この式を変形することで、Fの推定量が得られますし、ZとFの推定量から、Mの推定量も得ることができ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14</a:t>
            </a:fld>
            <a:endParaRPr kumimoji="1" lang="ja-JP" altLang="en-US"/>
          </a:p>
        </p:txBody>
      </p:sp>
    </p:spTree>
    <p:extLst>
      <p:ext uri="{BB962C8B-B14F-4D97-AF65-F5344CB8AC3E}">
        <p14:creationId xmlns:p14="http://schemas.microsoft.com/office/powerpoint/2010/main" val="32864141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全死亡係数Z・漁獲死亡係数F・自然死亡係数Mの推定量が得られましたので、シミュレーションで放流個体のデータを作成し、そのデータから今回の説明した推定方法を適用して見て、うまくいくのかどうか確かめてみます。これはR言語で書かれたコードで、一緒に配布される予定です。ここでは、10000個体を放流させます。FとMは0.1としました。放流された各個体が、単位時間ごとに死ぬか生きるかが決まり、もし死ぬ場合は、自然死亡で死ぬか、漁獲圧による捕獲で死ぬかが決まります。捕獲された個体だけが捕獲時刻と共にレコードされます。捕獲圧をかける期間の最後、</a:t>
            </a:r>
            <a:r>
              <a:rPr lang="en-US" dirty="0"/>
              <a:t>t</a:t>
            </a:r>
            <a:r>
              <a:rPr lang="en-JP" dirty="0"/>
              <a:t>maxについては、最後に捕獲が観測された時間としました。これらのデータから推定をしてみると、＜＞このような推定結果になりました。何度も繰り返し計算させてみればわかるのですが、成長式推定の時とは異なり、ピタッと推定できるようではないようで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15</a:t>
            </a:fld>
            <a:endParaRPr kumimoji="1" lang="ja-JP" altLang="en-US"/>
          </a:p>
        </p:txBody>
      </p:sp>
    </p:spTree>
    <p:extLst>
      <p:ext uri="{BB962C8B-B14F-4D97-AF65-F5344CB8AC3E}">
        <p14:creationId xmlns:p14="http://schemas.microsoft.com/office/powerpoint/2010/main" val="1283773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a:t>最後に留意点についてです。今回の方法の欠点として挙げられるのは、未報告個体の存在・系外への移動・標識の脱落によって、</a:t>
            </a:r>
            <a:r>
              <a:rPr kumimoji="1" lang="ja-JP" altLang="en-JP"/>
              <a:t>推定</a:t>
            </a:r>
            <a:r>
              <a:rPr kumimoji="1" lang="ja-JP" altLang="en-US"/>
              <a:t>結果が大きくバイアスしてしまうという点です。これはなぜかというと、放流した個体が捕獲された割合の推定精度が低下するためです。その一方で、全死亡係数</a:t>
            </a:r>
            <a:r>
              <a:rPr kumimoji="1" lang="en-US" altLang="ja-JP" dirty="0"/>
              <a:t>Z</a:t>
            </a:r>
            <a:r>
              <a:rPr kumimoji="1" lang="ja-JP" altLang="en-US"/>
              <a:t>のみの推定であれば、これらの影響は受けません。またモデルの仮定</a:t>
            </a:r>
            <a:r>
              <a:rPr kumimoji="1" lang="ja-JP" altLang="en-JP"/>
              <a:t>として</a:t>
            </a:r>
            <a:r>
              <a:rPr kumimoji="1" lang="ja-JP" altLang="en-US"/>
              <a:t>、十分に長い調査期間を想定していること、調査期間の間、捕獲圧・自然死亡率は一定であるとしている点にも注意が必要です。また、</a:t>
            </a:r>
            <a:r>
              <a:rPr kumimoji="1" lang="en-US" altLang="ja-JP" dirty="0"/>
              <a:t>id</a:t>
            </a:r>
            <a:r>
              <a:rPr kumimoji="1" lang="ja-JP" altLang="en-US"/>
              <a:t>タグを用いて、個体別に放流期間が記録される必要があります。もし、期間別に放流個体の捕獲数が計上されるような場合は、より高度な統計手法を適用することで克服</a:t>
            </a:r>
            <a:r>
              <a:rPr kumimoji="1" lang="ja-JP" altLang="en-JP"/>
              <a:t>できます</a:t>
            </a:r>
            <a:r>
              <a:rPr kumimoji="1" lang="ja-JP" altLang="en-US"/>
              <a:t>が、アドバンスドな技術を含みますので、興味がある方はこの</a:t>
            </a:r>
            <a:r>
              <a:rPr kumimoji="1" lang="en-US" altLang="ja-JP" dirty="0"/>
              <a:t>URL</a:t>
            </a:r>
            <a:r>
              <a:rPr kumimoji="1" lang="ja-JP" altLang="en-US"/>
              <a:t>を参照いただければと思います。</a:t>
            </a:r>
            <a:endParaRPr lang="en-JP" dirty="0"/>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16</a:t>
            </a:fld>
            <a:endParaRPr kumimoji="1" lang="ja-JP" altLang="en-US"/>
          </a:p>
        </p:txBody>
      </p:sp>
    </p:spTree>
    <p:extLst>
      <p:ext uri="{BB962C8B-B14F-4D97-AF65-F5344CB8AC3E}">
        <p14:creationId xmlns:p14="http://schemas.microsoft.com/office/powerpoint/2010/main" val="196349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今回の紹介した内容の一部は、この本を参考にしました。これで今回の動画を終わりにします。ご視聴ありがとうございました。</a:t>
            </a:r>
            <a:endParaRPr lang="en-JP" dirty="0"/>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17</a:t>
            </a:fld>
            <a:endParaRPr kumimoji="1" lang="ja-JP" altLang="en-US"/>
          </a:p>
        </p:txBody>
      </p:sp>
    </p:spTree>
    <p:extLst>
      <p:ext uri="{BB962C8B-B14F-4D97-AF65-F5344CB8AC3E}">
        <p14:creationId xmlns:p14="http://schemas.microsoft.com/office/powerpoint/2010/main" val="3371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MR01からMR03までの一連の動画は、放流魚や天然資源を対象とした標識再補法によって、興味あるパラメータを推定することを目的としています。＜＞本動画では、放流魚や天然資源を対象として、死亡係数を推定する方法を紹介し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2</a:t>
            </a:fld>
            <a:endParaRPr kumimoji="1" lang="ja-JP" altLang="en-US"/>
          </a:p>
        </p:txBody>
      </p:sp>
    </p:spTree>
    <p:extLst>
      <p:ext uri="{BB962C8B-B14F-4D97-AF65-F5344CB8AC3E}">
        <p14:creationId xmlns:p14="http://schemas.microsoft.com/office/powerpoint/2010/main" val="6672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本動画では、まず初めに全死亡係数と平均寿命の関係を説明します。次に、この関係を用いて、標識再捕法による全死亡係数および、漁獲死亡係数と自然死亡係数の推定方法を説明します。最後に、個体の生き死にや標識放流をシミュレーションで再現することで、推定結果がうまくいっているかどうかを確認します。</a:t>
            </a:r>
          </a:p>
        </p:txBody>
      </p:sp>
      <p:sp>
        <p:nvSpPr>
          <p:cNvPr id="4" name="スライド番号プレースホルダー 3"/>
          <p:cNvSpPr>
            <a:spLocks noGrp="1"/>
          </p:cNvSpPr>
          <p:nvPr>
            <p:ph type="sldNum" sz="quarter" idx="5"/>
          </p:nvPr>
        </p:nvSpPr>
        <p:spPr/>
        <p:txBody>
          <a:bodyPr/>
          <a:lstStyle/>
          <a:p>
            <a:fld id="{006D22F7-B0A7-4845-AD32-7B5BAE43551C}" type="slidenum">
              <a:rPr kumimoji="1" lang="ja-JP" altLang="en-US" smtClean="0"/>
              <a:t>3</a:t>
            </a:fld>
            <a:endParaRPr kumimoji="1" lang="ja-JP" altLang="en-US"/>
          </a:p>
        </p:txBody>
      </p:sp>
    </p:spTree>
    <p:extLst>
      <p:ext uri="{BB962C8B-B14F-4D97-AF65-F5344CB8AC3E}">
        <p14:creationId xmlns:p14="http://schemas.microsoft.com/office/powerpoint/2010/main" val="2272088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全死亡係数と平均寿命の関係を示すために、寿命の確率密度関数は、全死亡係数Zをパラメータとする指数分布であることを示します。＜＞寿命とは、死亡までの待ち時間(t)のことを指します。＜＞全死亡係数Zとは、漁獲死亡係数Fと自然死亡係数Mの和で表されます。死亡係数に関する説明は次のスライドで説明しますが、死亡は、漁獲か自然死亡によって起こることに注意しましょう。＜＞指数分布とは、確率密度関数の一種であり、このようなグラフで表され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4</a:t>
            </a:fld>
            <a:endParaRPr kumimoji="1" lang="ja-JP" altLang="en-US"/>
          </a:p>
        </p:txBody>
      </p:sp>
    </p:spTree>
    <p:extLst>
      <p:ext uri="{BB962C8B-B14F-4D97-AF65-F5344CB8AC3E}">
        <p14:creationId xmlns:p14="http://schemas.microsoft.com/office/powerpoint/2010/main" val="329621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資源が、死亡によって減少していく過程を表したのがこの微分方程式です。左辺は単位時間の個体数Nの変化量を表します、その変化量の係数Zを全死亡係数と呼ぶことにします。＜＞この微分方程式は変数分離法によって解けます。左辺にNに関する量を、右辺にそれ以外を集め、両辺を積分します。Cは積分定数です。Nの式に書き換えるとこのような式なります。Nはtの関数であることに注意しましょう。初期条件、t=0の時にN=N(0)、すなわち死亡が始まる前の個体数を初期個体数とすると、積分定数は初期個体数N(0)で表せます。これを整理すると、＜＞このような式になります。この式を図にしたものがこれです、時間が進むにつれて個体数は指数関数的に減少します。＜＞このexponential –Ztの部分ですが、これは１個体が時刻tまで生存する確率であることに注意してください。</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5</a:t>
            </a:fld>
            <a:endParaRPr kumimoji="1" lang="ja-JP" altLang="en-US"/>
          </a:p>
        </p:txBody>
      </p:sp>
    </p:spTree>
    <p:extLst>
      <p:ext uri="{BB962C8B-B14F-4D97-AF65-F5344CB8AC3E}">
        <p14:creationId xmlns:p14="http://schemas.microsoft.com/office/powerpoint/2010/main" val="3038552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先ほどのNに関する式から、＜＞このような関係を導き出せます。＜＞左辺は、時刻tからt+デルタtまでの間に死亡する個体数を表します。右辺の括弧の中は、＜＞時刻tからt+デルタtまでの間に死亡する確率となります。これはすなわち、寿命がtからt+デルタtの間である確率に相当します。＜＞ここで、寿命の累積分布関数、すなわち寿命がt以下である確率を考えます。この関数は通常このような形になり、時間が十分に経てば全ての個体がいずれ死亡することが直感的に理解できます。これから、このG(t)が実際にどのような形をしているのか考えます。＜＞Gここでこのような形の式を考えますが、これは、寿命がtからt+デルタtの間にある確率に相当し、先ほどの式の右辺の括弧の中と同じ量になり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6</a:t>
            </a:fld>
            <a:endParaRPr kumimoji="1" lang="ja-JP" altLang="en-US"/>
          </a:p>
        </p:txBody>
      </p:sp>
    </p:spTree>
    <p:extLst>
      <p:ext uri="{BB962C8B-B14F-4D97-AF65-F5344CB8AC3E}">
        <p14:creationId xmlns:p14="http://schemas.microsoft.com/office/powerpoint/2010/main" val="1532774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先ほどの示した関係式を、デルタtで割って整理した式がこちらです。＜＞両辺のデルタtを0に近づけると、微分の定義よりこのような関係が得られます。ラージGをtで微分したものは、確率密度関数になるのですが、この式の形から、この確率密度関数は指数分布となることがわかります。＜＞＜＞以上より、寿命の確率密度関数は、全死亡係数Zをパラメータとする指数分布であることが示せました。</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7</a:t>
            </a:fld>
            <a:endParaRPr kumimoji="1" lang="ja-JP" altLang="en-US"/>
          </a:p>
        </p:txBody>
      </p:sp>
    </p:spTree>
    <p:extLst>
      <p:ext uri="{BB962C8B-B14F-4D97-AF65-F5344CB8AC3E}">
        <p14:creationId xmlns:p14="http://schemas.microsoft.com/office/powerpoint/2010/main" val="294004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寿命が従う確率密度関数の形が分かりましたので、寿命の期待値、すなわちの寿命の平均値の理論値を導出しましょう。確率変数に確率密度関数をかけたものを積分することで、期待値がえられます。少し複雑な形をしていますが、＜＞部分積分の公式を思い出していただき、計算していくと、結局Z分の１という綺麗な形に落ち着きます。</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8</a:t>
            </a:fld>
            <a:endParaRPr kumimoji="1" lang="ja-JP" altLang="en-US"/>
          </a:p>
        </p:txBody>
      </p:sp>
    </p:spTree>
    <p:extLst>
      <p:ext uri="{BB962C8B-B14F-4D97-AF65-F5344CB8AC3E}">
        <p14:creationId xmlns:p14="http://schemas.microsoft.com/office/powerpoint/2010/main" val="3784621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JP" dirty="0"/>
              <a:t>先ほど得られた関係からZを推定するには、どうしたら良いでしょう？＜＞このように、期待値をデータから得られるtの平均値で置き換えて得られる推定量は、モーメント推定量など言います。すなわち、</a:t>
            </a:r>
            <a:r>
              <a:rPr lang="en-US" altLang="ja-JP" dirty="0"/>
              <a:t>t</a:t>
            </a:r>
            <a:r>
              <a:rPr lang="en-JP" dirty="0"/>
              <a:t>の平均値をデータから得ることができれば、Zの推定ができるということです。＜＞それでは、標識放流からtの平均値を得るには、どのようなサンプルを実施すれば良いでしょうか？</a:t>
            </a:r>
          </a:p>
        </p:txBody>
      </p:sp>
      <p:sp>
        <p:nvSpPr>
          <p:cNvPr id="4" name="Slide Number Placeholder 3"/>
          <p:cNvSpPr>
            <a:spLocks noGrp="1"/>
          </p:cNvSpPr>
          <p:nvPr>
            <p:ph type="sldNum" sz="quarter" idx="5"/>
          </p:nvPr>
        </p:nvSpPr>
        <p:spPr/>
        <p:txBody>
          <a:bodyPr/>
          <a:lstStyle/>
          <a:p>
            <a:fld id="{006D22F7-B0A7-4845-AD32-7B5BAE43551C}" type="slidenum">
              <a:rPr kumimoji="1" lang="ja-JP" altLang="en-US" smtClean="0"/>
              <a:t>9</a:t>
            </a:fld>
            <a:endParaRPr kumimoji="1" lang="ja-JP" altLang="en-US"/>
          </a:p>
        </p:txBody>
      </p:sp>
    </p:spTree>
    <p:extLst>
      <p:ext uri="{BB962C8B-B14F-4D97-AF65-F5344CB8AC3E}">
        <p14:creationId xmlns:p14="http://schemas.microsoft.com/office/powerpoint/2010/main" val="333432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a:solidFill>
            <a:schemeClr val="bg2"/>
          </a:solidFill>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6" name="スライド番号プレースホルダー 5"/>
          <p:cNvSpPr>
            <a:spLocks noGrp="1"/>
          </p:cNvSpPr>
          <p:nvPr>
            <p:ph type="sldNum" sz="quarter" idx="12"/>
          </p:nvPr>
        </p:nvSpPr>
        <p:spPr>
          <a:noFill/>
        </p:spPr>
        <p:txBody>
          <a:bodyPr/>
          <a:lstStyle>
            <a:lvl1pPr>
              <a:defRPr>
                <a:solidFill>
                  <a:schemeClr val="tx1"/>
                </a:solidFill>
              </a:defRPr>
            </a:lvl1pPr>
          </a:lstStyle>
          <a:p>
            <a:fld id="{0F20D39B-D754-A647-AF43-F2D6D3AB1632}" type="slidenum">
              <a:rPr lang="ja-JP" altLang="en-US" smtClean="0"/>
              <a:pPr/>
              <a:t>‹#›</a:t>
            </a:fld>
            <a:r>
              <a:rPr lang="en-US" altLang="ja-JP"/>
              <a:t>/76</a:t>
            </a:r>
            <a:endParaRPr lang="ja-JP" altLang="en-US"/>
          </a:p>
        </p:txBody>
      </p:sp>
    </p:spTree>
    <p:extLst>
      <p:ext uri="{BB962C8B-B14F-4D97-AF65-F5344CB8AC3E}">
        <p14:creationId xmlns:p14="http://schemas.microsoft.com/office/powerpoint/2010/main" val="1300040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59283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156402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2"/>
          </a:solidFill>
        </p:spPr>
        <p:txBody>
          <a:bodyPr/>
          <a:lstStyle>
            <a:lvl1pPr>
              <a:defRPr b="1">
                <a:solidFill>
                  <a:schemeClr val="tx2"/>
                </a:solidFill>
              </a:defRPr>
            </a:lvl1p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1280529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a:solidFill>
            <a:schemeClr val="bg2"/>
          </a:solidFill>
        </p:spPr>
        <p:txBody>
          <a:bodyPr anchor="b"/>
          <a:lstStyle>
            <a:lvl1pPr>
              <a:defRPr sz="6000">
                <a:solidFill>
                  <a:schemeClr val="tx2"/>
                </a:solidFill>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7"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19254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3409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01143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solidFill>
            <a:schemeClr val="bg2"/>
          </a:solidFill>
        </p:spPr>
        <p:txBody>
          <a:bodyPr/>
          <a:lstStyle>
            <a:lvl1pPr>
              <a:defRPr b="1">
                <a:solidFill>
                  <a:schemeClr val="tx2"/>
                </a:solidFill>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9912926" y="6492874"/>
            <a:ext cx="2279073" cy="365125"/>
          </a:xfrm>
          <a:noFill/>
        </p:spPr>
        <p:txBody>
          <a:bodyPr/>
          <a:lstStyle>
            <a:lvl1pPr>
              <a:defRPr sz="1400">
                <a:solidFill>
                  <a:schemeClr val="tx1"/>
                </a:solidFill>
              </a:defRPr>
            </a:lvl1pPr>
          </a:lstStyle>
          <a:p>
            <a:fld id="{0F20D39B-D754-A647-AF43-F2D6D3AB1632}" type="slidenum">
              <a:rPr lang="ja-JP" altLang="en-US" smtClean="0"/>
              <a:pPr/>
              <a:t>‹#›</a:t>
            </a:fld>
            <a:r>
              <a:rPr lang="en-US" altLang="ja-JP" dirty="0"/>
              <a:t>/76</a:t>
            </a:r>
            <a:endParaRPr lang="ja-JP" altLang="en-US" dirty="0"/>
          </a:p>
        </p:txBody>
      </p:sp>
    </p:spTree>
    <p:extLst>
      <p:ext uri="{BB962C8B-B14F-4D97-AF65-F5344CB8AC3E}">
        <p14:creationId xmlns:p14="http://schemas.microsoft.com/office/powerpoint/2010/main" val="487729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42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22490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F20D39B-D754-A647-AF43-F2D6D3AB1632}" type="slidenum">
              <a:rPr kumimoji="1" lang="ja-JP" altLang="en-US" smtClean="0"/>
              <a:t>‹#›</a:t>
            </a:fld>
            <a:endParaRPr kumimoji="1" lang="ja-JP" altLang="en-US"/>
          </a:p>
        </p:txBody>
      </p:sp>
    </p:spTree>
    <p:extLst>
      <p:ext uri="{BB962C8B-B14F-4D97-AF65-F5344CB8AC3E}">
        <p14:creationId xmlns:p14="http://schemas.microsoft.com/office/powerpoint/2010/main" val="37185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0" y="0"/>
            <a:ext cx="12192000" cy="675249"/>
          </a:xfrm>
          <a:prstGeom prst="rect">
            <a:avLst/>
          </a:prstGeom>
          <a:solidFill>
            <a:schemeClr val="tx2">
              <a:lumMod val="60000"/>
              <a:lumOff val="40000"/>
            </a:schemeClr>
          </a:solidFill>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139483"/>
            <a:ext cx="10515600" cy="503748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1" y="6492875"/>
            <a:ext cx="3348111" cy="365125"/>
          </a:xfrm>
          <a:prstGeom prst="rect">
            <a:avLst/>
          </a:prstGeom>
          <a:solidFill>
            <a:schemeClr val="tx2">
              <a:lumMod val="60000"/>
              <a:lumOff val="40000"/>
            </a:schemeClr>
          </a:solidFill>
        </p:spPr>
        <p:txBody>
          <a:bodyPr vert="horz" lIns="91440" tIns="45720" rIns="91440" bIns="45720" rtlCol="0" anchor="ctr"/>
          <a:lstStyle>
            <a:lvl1pPr algn="l">
              <a:defRPr sz="1200">
                <a:solidFill>
                  <a:schemeClr val="bg1"/>
                </a:solidFill>
              </a:defRPr>
            </a:lvl1pPr>
          </a:lstStyle>
          <a:p>
            <a:endParaRPr lang="de-DE" altLang="ja-JP" dirty="0"/>
          </a:p>
        </p:txBody>
      </p:sp>
      <p:sp>
        <p:nvSpPr>
          <p:cNvPr id="5" name="フッター プレースホルダー 4"/>
          <p:cNvSpPr>
            <a:spLocks noGrp="1"/>
          </p:cNvSpPr>
          <p:nvPr>
            <p:ph type="ftr" sz="quarter" idx="3"/>
          </p:nvPr>
        </p:nvSpPr>
        <p:spPr>
          <a:xfrm>
            <a:off x="3348110" y="6492873"/>
            <a:ext cx="5495780" cy="365125"/>
          </a:xfrm>
          <a:prstGeom prst="rect">
            <a:avLst/>
          </a:prstGeom>
          <a:solidFill>
            <a:schemeClr val="tx2">
              <a:lumMod val="60000"/>
              <a:lumOff val="40000"/>
            </a:schemeClr>
          </a:solidFill>
        </p:spPr>
        <p:txBody>
          <a:bodyPr vert="horz" lIns="91440" tIns="45720" rIns="91440" bIns="45720" rtlCol="0" anchor="ctr"/>
          <a:lstStyle>
            <a:lvl1pPr algn="ctr">
              <a:defRPr sz="1200">
                <a:solidFill>
                  <a:schemeClr val="bg1"/>
                </a:solidFill>
              </a:defRPr>
            </a:lvl1pPr>
          </a:lstStyle>
          <a:p>
            <a:endParaRPr lang="ja-JP" altLang="en-US" dirty="0"/>
          </a:p>
        </p:txBody>
      </p:sp>
      <p:sp>
        <p:nvSpPr>
          <p:cNvPr id="6" name="スライド番号プレースホルダー 5"/>
          <p:cNvSpPr>
            <a:spLocks noGrp="1"/>
          </p:cNvSpPr>
          <p:nvPr>
            <p:ph type="sldNum" sz="quarter" idx="4"/>
          </p:nvPr>
        </p:nvSpPr>
        <p:spPr>
          <a:xfrm>
            <a:off x="8843890" y="6492874"/>
            <a:ext cx="3348110" cy="365125"/>
          </a:xfrm>
          <a:prstGeom prst="rect">
            <a:avLst/>
          </a:prstGeom>
          <a:solidFill>
            <a:schemeClr val="tx2">
              <a:lumMod val="60000"/>
              <a:lumOff val="40000"/>
            </a:schemeClr>
          </a:solidFill>
        </p:spPr>
        <p:txBody>
          <a:bodyPr vert="horz" lIns="91440" tIns="45720" rIns="91440" bIns="45720" rtlCol="0" anchor="ctr"/>
          <a:lstStyle>
            <a:lvl1pPr algn="r">
              <a:defRPr sz="1200">
                <a:solidFill>
                  <a:schemeClr val="bg1"/>
                </a:solidFill>
              </a:defRPr>
            </a:lvl1pPr>
          </a:lstStyle>
          <a:p>
            <a:fld id="{0F20D39B-D754-A647-AF43-F2D6D3AB1632}" type="slidenum">
              <a:rPr lang="ja-JP" altLang="en-US" smtClean="0"/>
              <a:pPr/>
              <a:t>‹#›</a:t>
            </a:fld>
            <a:endParaRPr lang="ja-JP" altLang="en-US"/>
          </a:p>
        </p:txBody>
      </p:sp>
    </p:spTree>
    <p:extLst>
      <p:ext uri="{BB962C8B-B14F-4D97-AF65-F5344CB8AC3E}">
        <p14:creationId xmlns:p14="http://schemas.microsoft.com/office/powerpoint/2010/main" val="1369039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9.xml"/><Relationship Id="rId4" Type="http://schemas.openxmlformats.org/officeDocument/2006/relationships/image" Target="../media/image23.emf"/></Relationships>
</file>

<file path=ppt/slides/_rels/slide1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notesSlide" Target="../notesSlides/notesSlide12.xml"/><Relationship Id="rId7" Type="http://schemas.openxmlformats.org/officeDocument/2006/relationships/image" Target="../media/image27.emf"/><Relationship Id="rId12" Type="http://schemas.openxmlformats.org/officeDocument/2006/relationships/image" Target="../media/image32.e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26.emf"/><Relationship Id="rId11" Type="http://schemas.openxmlformats.org/officeDocument/2006/relationships/image" Target="../media/image31.emf"/><Relationship Id="rId5" Type="http://schemas.openxmlformats.org/officeDocument/2006/relationships/image" Target="../media/image25.emf"/><Relationship Id="rId10" Type="http://schemas.openxmlformats.org/officeDocument/2006/relationships/image" Target="../media/image30.emf"/><Relationship Id="rId4" Type="http://schemas.openxmlformats.org/officeDocument/2006/relationships/image" Target="../media/image24.emf"/><Relationship Id="rId9"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1.xml"/><Relationship Id="rId5" Type="http://schemas.openxmlformats.org/officeDocument/2006/relationships/image" Target="../media/image22.emf"/><Relationship Id="rId4" Type="http://schemas.openxmlformats.org/officeDocument/2006/relationships/image" Target="../media/image23.emf"/></Relationships>
</file>

<file path=ppt/slides/_rels/slide14.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14.xml"/><Relationship Id="rId7" Type="http://schemas.openxmlformats.org/officeDocument/2006/relationships/image" Target="../media/image36.emf"/><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35.emf"/><Relationship Id="rId5" Type="http://schemas.openxmlformats.org/officeDocument/2006/relationships/image" Target="../media/image34.emf"/><Relationship Id="rId4" Type="http://schemas.openxmlformats.org/officeDocument/2006/relationships/image" Target="../media/image33.emf"/></Relationships>
</file>

<file path=ppt/slides/_rels/slide15.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notesSlide" Target="../notesSlides/notesSlide15.xml"/><Relationship Id="rId7" Type="http://schemas.openxmlformats.org/officeDocument/2006/relationships/image" Target="../media/image36.emf"/><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35.emf"/><Relationship Id="rId5" Type="http://schemas.openxmlformats.org/officeDocument/2006/relationships/image" Target="../media/image38.png"/><Relationship Id="rId4" Type="http://schemas.openxmlformats.org/officeDocument/2006/relationships/image" Target="../media/image37.emf"/></Relationships>
</file>

<file path=ppt/slides/_rels/slide16.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3.emf"/><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notesSlide" Target="../notesSlides/notesSlide5.xml"/><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tags" Target="../tags/tag3.xml"/><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png"/><Relationship Id="rId4" Type="http://schemas.openxmlformats.org/officeDocument/2006/relationships/image" Target="../media/image4.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3.emf"/><Relationship Id="rId2" Type="http://schemas.openxmlformats.org/officeDocument/2006/relationships/slideLayout" Target="../slideLayouts/slideLayout6.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emf"/><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8" Type="http://schemas.openxmlformats.org/officeDocument/2006/relationships/image" Target="../media/image16.emf"/><Relationship Id="rId3" Type="http://schemas.openxmlformats.org/officeDocument/2006/relationships/notesSlide" Target="../notesSlides/notesSlide7.xml"/><Relationship Id="rId7" Type="http://schemas.openxmlformats.org/officeDocument/2006/relationships/image" Target="../media/image3.emf"/><Relationship Id="rId2" Type="http://schemas.openxmlformats.org/officeDocument/2006/relationships/slideLayout" Target="../slideLayouts/slideLayout6.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15.emf"/><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notesSlide" Target="../notesSlides/notesSlide8.xml"/><Relationship Id="rId7" Type="http://schemas.openxmlformats.org/officeDocument/2006/relationships/image" Target="../media/image19.emf"/><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7.xml"/><Relationship Id="rId5" Type="http://schemas.openxmlformats.org/officeDocument/2006/relationships/image" Target="../media/image22.emf"/><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40419" y="1049765"/>
            <a:ext cx="10668001" cy="2061126"/>
          </a:xfrm>
        </p:spPr>
        <p:txBody>
          <a:bodyPr anchor="ctr">
            <a:noAutofit/>
          </a:bodyPr>
          <a:lstStyle/>
          <a:p>
            <a:pPr>
              <a:lnSpc>
                <a:spcPct val="150000"/>
              </a:lnSpc>
            </a:pPr>
            <a:r>
              <a:rPr kumimoji="1" lang="ja-JP" altLang="en-US" sz="4800" b="1">
                <a:solidFill>
                  <a:schemeClr val="tx2"/>
                </a:solidFill>
              </a:rPr>
              <a:t>標識</a:t>
            </a:r>
            <a:r>
              <a:rPr lang="ja-JP" altLang="en-US" sz="4800" b="1">
                <a:solidFill>
                  <a:schemeClr val="tx2"/>
                </a:solidFill>
              </a:rPr>
              <a:t>再</a:t>
            </a:r>
            <a:r>
              <a:rPr kumimoji="1" lang="ja-JP" altLang="en-US" sz="4800" b="1">
                <a:solidFill>
                  <a:schemeClr val="tx2"/>
                </a:solidFill>
              </a:rPr>
              <a:t>捕法と遺伝情報の利活用（２）</a:t>
            </a:r>
            <a:endParaRPr kumimoji="1" lang="ja-JP" altLang="en-US" sz="4800" b="1" dirty="0">
              <a:solidFill>
                <a:schemeClr val="tx2"/>
              </a:solidFill>
            </a:endParaRPr>
          </a:p>
        </p:txBody>
      </p:sp>
      <p:sp>
        <p:nvSpPr>
          <p:cNvPr id="4" name="テキスト ボックス 3">
            <a:extLst>
              <a:ext uri="{FF2B5EF4-FFF2-40B4-BE49-F238E27FC236}">
                <a16:creationId xmlns:a16="http://schemas.microsoft.com/office/drawing/2014/main" id="{DD15D931-FF5D-5047-A809-F2CCF04DCA82}"/>
              </a:ext>
            </a:extLst>
          </p:cNvPr>
          <p:cNvSpPr txBox="1"/>
          <p:nvPr/>
        </p:nvSpPr>
        <p:spPr>
          <a:xfrm>
            <a:off x="0" y="0"/>
            <a:ext cx="3331361" cy="707886"/>
          </a:xfrm>
          <a:prstGeom prst="rect">
            <a:avLst/>
          </a:prstGeom>
          <a:noFill/>
        </p:spPr>
        <p:txBody>
          <a:bodyPr wrap="none" rtlCol="0">
            <a:spAutoFit/>
          </a:bodyPr>
          <a:lstStyle/>
          <a:p>
            <a:r>
              <a:rPr kumimoji="1" lang="en-US" altLang="ja-JP" sz="4000" dirty="0"/>
              <a:t>MR-02(2021)</a:t>
            </a:r>
            <a:endParaRPr kumimoji="1" lang="ja-JP" altLang="en-US" sz="4000"/>
          </a:p>
        </p:txBody>
      </p:sp>
      <p:pic>
        <p:nvPicPr>
          <p:cNvPr id="5" name="図 4">
            <a:extLst>
              <a:ext uri="{FF2B5EF4-FFF2-40B4-BE49-F238E27FC236}">
                <a16:creationId xmlns:a16="http://schemas.microsoft.com/office/drawing/2014/main" id="{B1EBF8EF-07AA-A04F-92F9-EE1BE4810AF4}"/>
              </a:ext>
            </a:extLst>
          </p:cNvPr>
          <p:cNvPicPr>
            <a:picLocks noChangeAspect="1"/>
          </p:cNvPicPr>
          <p:nvPr/>
        </p:nvPicPr>
        <p:blipFill>
          <a:blip r:embed="rId3"/>
          <a:stretch>
            <a:fillRect/>
          </a:stretch>
        </p:blipFill>
        <p:spPr>
          <a:xfrm>
            <a:off x="3816313" y="5314941"/>
            <a:ext cx="3358338" cy="1375645"/>
          </a:xfrm>
          <a:prstGeom prst="rect">
            <a:avLst/>
          </a:prstGeom>
        </p:spPr>
      </p:pic>
      <p:sp>
        <p:nvSpPr>
          <p:cNvPr id="9" name="字幕 8">
            <a:extLst>
              <a:ext uri="{FF2B5EF4-FFF2-40B4-BE49-F238E27FC236}">
                <a16:creationId xmlns:a16="http://schemas.microsoft.com/office/drawing/2014/main" id="{1CB903A6-8996-9F49-96CF-C3C19EB8E6AB}"/>
              </a:ext>
            </a:extLst>
          </p:cNvPr>
          <p:cNvSpPr>
            <a:spLocks noGrp="1"/>
          </p:cNvSpPr>
          <p:nvPr>
            <p:ph type="subTitle" idx="1"/>
          </p:nvPr>
        </p:nvSpPr>
        <p:spPr>
          <a:xfrm>
            <a:off x="6096000" y="5597961"/>
            <a:ext cx="5917580" cy="1092625"/>
          </a:xfrm>
        </p:spPr>
        <p:txBody>
          <a:bodyPr/>
          <a:lstStyle/>
          <a:p>
            <a:pPr algn="r"/>
            <a:r>
              <a:rPr lang="ja-JP" altLang="en-US"/>
              <a:t>動画作成者　漁業情報解析部　秋田鉄也</a:t>
            </a:r>
            <a:endParaRPr lang="en-US" altLang="ja-JP" dirty="0"/>
          </a:p>
          <a:p>
            <a:pPr algn="r"/>
            <a:r>
              <a:rPr lang="en-US" altLang="ja-JP" dirty="0"/>
              <a:t>akitatetsuya1981@affrc.go.jp</a:t>
            </a:r>
            <a:endParaRPr lang="ja-JP" altLang="en-US"/>
          </a:p>
        </p:txBody>
      </p:sp>
      <p:sp>
        <p:nvSpPr>
          <p:cNvPr id="10" name="テキスト ボックス 9">
            <a:extLst>
              <a:ext uri="{FF2B5EF4-FFF2-40B4-BE49-F238E27FC236}">
                <a16:creationId xmlns:a16="http://schemas.microsoft.com/office/drawing/2014/main" id="{9E809A59-7F99-FC49-8F78-E192127CB3F1}"/>
              </a:ext>
            </a:extLst>
          </p:cNvPr>
          <p:cNvSpPr txBox="1"/>
          <p:nvPr/>
        </p:nvSpPr>
        <p:spPr>
          <a:xfrm>
            <a:off x="4208303" y="3747110"/>
            <a:ext cx="3775393" cy="707886"/>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4000"/>
              <a:t>死亡係数の推定</a:t>
            </a:r>
          </a:p>
        </p:txBody>
      </p:sp>
    </p:spTree>
    <p:extLst>
      <p:ext uri="{BB962C8B-B14F-4D97-AF65-F5344CB8AC3E}">
        <p14:creationId xmlns:p14="http://schemas.microsoft.com/office/powerpoint/2010/main" val="2683866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81FCB-DADF-5F43-A7DB-551823C37ADB}"/>
              </a:ext>
            </a:extLst>
          </p:cNvPr>
          <p:cNvSpPr>
            <a:spLocks noGrp="1"/>
          </p:cNvSpPr>
          <p:nvPr>
            <p:ph type="title"/>
          </p:nvPr>
        </p:nvSpPr>
        <p:spPr/>
        <p:txBody>
          <a:bodyPr>
            <a:normAutofit fontScale="90000"/>
          </a:bodyPr>
          <a:lstStyle/>
          <a:p>
            <a:r>
              <a:rPr lang="ja-JP" altLang="en-US"/>
              <a:t>全死亡係数の推定</a:t>
            </a:r>
            <a:endParaRPr kumimoji="1" lang="ja-JP" altLang="en-US"/>
          </a:p>
        </p:txBody>
      </p:sp>
      <p:sp>
        <p:nvSpPr>
          <p:cNvPr id="11" name="円/楕円 10">
            <a:extLst>
              <a:ext uri="{FF2B5EF4-FFF2-40B4-BE49-F238E27FC236}">
                <a16:creationId xmlns:a16="http://schemas.microsoft.com/office/drawing/2014/main" id="{1FD00003-1027-634D-B890-079DE690BB39}"/>
              </a:ext>
            </a:extLst>
          </p:cNvPr>
          <p:cNvSpPr>
            <a:spLocks noChangeAspect="1"/>
          </p:cNvSpPr>
          <p:nvPr/>
        </p:nvSpPr>
        <p:spPr>
          <a:xfrm>
            <a:off x="1670968" y="1673231"/>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2" name="円/楕円 11">
            <a:extLst>
              <a:ext uri="{FF2B5EF4-FFF2-40B4-BE49-F238E27FC236}">
                <a16:creationId xmlns:a16="http://schemas.microsoft.com/office/drawing/2014/main" id="{CCE9DDE0-7424-F84A-8C37-D08D9CE1BB4B}"/>
              </a:ext>
            </a:extLst>
          </p:cNvPr>
          <p:cNvSpPr>
            <a:spLocks noChangeAspect="1"/>
          </p:cNvSpPr>
          <p:nvPr/>
        </p:nvSpPr>
        <p:spPr>
          <a:xfrm>
            <a:off x="2336324"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3" name="円/楕円 12">
            <a:extLst>
              <a:ext uri="{FF2B5EF4-FFF2-40B4-BE49-F238E27FC236}">
                <a16:creationId xmlns:a16="http://schemas.microsoft.com/office/drawing/2014/main" id="{0171E36A-E557-2349-9D80-2F97CF1DEEC0}"/>
              </a:ext>
            </a:extLst>
          </p:cNvPr>
          <p:cNvSpPr>
            <a:spLocks noChangeAspect="1"/>
          </p:cNvSpPr>
          <p:nvPr/>
        </p:nvSpPr>
        <p:spPr>
          <a:xfrm>
            <a:off x="3001680"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4" name="円/楕円 13">
            <a:extLst>
              <a:ext uri="{FF2B5EF4-FFF2-40B4-BE49-F238E27FC236}">
                <a16:creationId xmlns:a16="http://schemas.microsoft.com/office/drawing/2014/main" id="{79A1593A-16B7-2C42-9806-796F4AA7A904}"/>
              </a:ext>
            </a:extLst>
          </p:cNvPr>
          <p:cNvSpPr>
            <a:spLocks noChangeAspect="1"/>
          </p:cNvSpPr>
          <p:nvPr/>
        </p:nvSpPr>
        <p:spPr>
          <a:xfrm>
            <a:off x="3667036"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5" name="円/楕円 14">
            <a:extLst>
              <a:ext uri="{FF2B5EF4-FFF2-40B4-BE49-F238E27FC236}">
                <a16:creationId xmlns:a16="http://schemas.microsoft.com/office/drawing/2014/main" id="{4E9D6957-C9CC-5945-938B-DB045EE67208}"/>
              </a:ext>
            </a:extLst>
          </p:cNvPr>
          <p:cNvSpPr>
            <a:spLocks noChangeAspect="1"/>
          </p:cNvSpPr>
          <p:nvPr/>
        </p:nvSpPr>
        <p:spPr>
          <a:xfrm>
            <a:off x="4332392"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4EC1DBB1-E3EA-184A-A4D6-A0CD562D210B}"/>
              </a:ext>
            </a:extLst>
          </p:cNvPr>
          <p:cNvSpPr>
            <a:spLocks noChangeAspect="1"/>
          </p:cNvSpPr>
          <p:nvPr/>
        </p:nvSpPr>
        <p:spPr>
          <a:xfrm>
            <a:off x="5001467"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7" name="円/楕円 16">
            <a:extLst>
              <a:ext uri="{FF2B5EF4-FFF2-40B4-BE49-F238E27FC236}">
                <a16:creationId xmlns:a16="http://schemas.microsoft.com/office/drawing/2014/main" id="{D5EF69F2-E0C9-7141-9446-476779CCBCF7}"/>
              </a:ext>
            </a:extLst>
          </p:cNvPr>
          <p:cNvSpPr>
            <a:spLocks noChangeAspect="1"/>
          </p:cNvSpPr>
          <p:nvPr/>
        </p:nvSpPr>
        <p:spPr>
          <a:xfrm>
            <a:off x="5670542"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18" name="円/楕円 17">
            <a:extLst>
              <a:ext uri="{FF2B5EF4-FFF2-40B4-BE49-F238E27FC236}">
                <a16:creationId xmlns:a16="http://schemas.microsoft.com/office/drawing/2014/main" id="{13B38613-19FE-EE48-B3BE-F3D2F6D4797D}"/>
              </a:ext>
            </a:extLst>
          </p:cNvPr>
          <p:cNvSpPr>
            <a:spLocks noChangeAspect="1"/>
          </p:cNvSpPr>
          <p:nvPr/>
        </p:nvSpPr>
        <p:spPr>
          <a:xfrm>
            <a:off x="6339617" y="1673230"/>
            <a:ext cx="338253" cy="337527"/>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0" name="円/楕円 19">
            <a:extLst>
              <a:ext uri="{FF2B5EF4-FFF2-40B4-BE49-F238E27FC236}">
                <a16:creationId xmlns:a16="http://schemas.microsoft.com/office/drawing/2014/main" id="{F818B8D1-ADC1-E342-9CCB-00C9013D06C6}"/>
              </a:ext>
            </a:extLst>
          </p:cNvPr>
          <p:cNvSpPr>
            <a:spLocks noChangeAspect="1"/>
          </p:cNvSpPr>
          <p:nvPr/>
        </p:nvSpPr>
        <p:spPr>
          <a:xfrm>
            <a:off x="7038672" y="1688221"/>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28985658-C606-6D46-A601-CA41CCBD9AE8}"/>
              </a:ext>
            </a:extLst>
          </p:cNvPr>
          <p:cNvSpPr>
            <a:spLocks noChangeAspect="1"/>
          </p:cNvSpPr>
          <p:nvPr/>
        </p:nvSpPr>
        <p:spPr>
          <a:xfrm>
            <a:off x="7704028"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2" name="円/楕円 21">
            <a:extLst>
              <a:ext uri="{FF2B5EF4-FFF2-40B4-BE49-F238E27FC236}">
                <a16:creationId xmlns:a16="http://schemas.microsoft.com/office/drawing/2014/main" id="{09BCD1C0-F266-E340-BC90-35A02A30C841}"/>
              </a:ext>
            </a:extLst>
          </p:cNvPr>
          <p:cNvSpPr>
            <a:spLocks noChangeAspect="1"/>
          </p:cNvSpPr>
          <p:nvPr/>
        </p:nvSpPr>
        <p:spPr>
          <a:xfrm>
            <a:off x="8369384"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3" name="円/楕円 22">
            <a:extLst>
              <a:ext uri="{FF2B5EF4-FFF2-40B4-BE49-F238E27FC236}">
                <a16:creationId xmlns:a16="http://schemas.microsoft.com/office/drawing/2014/main" id="{E6C013FD-043D-5442-A19D-5CAE17C671E5}"/>
              </a:ext>
            </a:extLst>
          </p:cNvPr>
          <p:cNvSpPr>
            <a:spLocks noChangeAspect="1"/>
          </p:cNvSpPr>
          <p:nvPr/>
        </p:nvSpPr>
        <p:spPr>
          <a:xfrm>
            <a:off x="9034740"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8181323B-453F-8C4B-9E94-B09C6B361CDC}"/>
              </a:ext>
            </a:extLst>
          </p:cNvPr>
          <p:cNvSpPr>
            <a:spLocks noChangeAspect="1"/>
          </p:cNvSpPr>
          <p:nvPr/>
        </p:nvSpPr>
        <p:spPr>
          <a:xfrm>
            <a:off x="9700096"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5" name="円/楕円 24">
            <a:extLst>
              <a:ext uri="{FF2B5EF4-FFF2-40B4-BE49-F238E27FC236}">
                <a16:creationId xmlns:a16="http://schemas.microsoft.com/office/drawing/2014/main" id="{2D1B793F-6BC7-D34D-8174-28C5E9F7A8AA}"/>
              </a:ext>
            </a:extLst>
          </p:cNvPr>
          <p:cNvSpPr>
            <a:spLocks noChangeAspect="1"/>
          </p:cNvSpPr>
          <p:nvPr/>
        </p:nvSpPr>
        <p:spPr>
          <a:xfrm>
            <a:off x="10369171"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6" name="円/楕円 25">
            <a:extLst>
              <a:ext uri="{FF2B5EF4-FFF2-40B4-BE49-F238E27FC236}">
                <a16:creationId xmlns:a16="http://schemas.microsoft.com/office/drawing/2014/main" id="{86DAB3A4-8312-A643-BB9B-2AFBC91C42BC}"/>
              </a:ext>
            </a:extLst>
          </p:cNvPr>
          <p:cNvSpPr>
            <a:spLocks noChangeAspect="1"/>
          </p:cNvSpPr>
          <p:nvPr/>
        </p:nvSpPr>
        <p:spPr>
          <a:xfrm>
            <a:off x="11038246"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1CF14C82-B36C-294D-A4F2-C565DFF8A35C}"/>
              </a:ext>
            </a:extLst>
          </p:cNvPr>
          <p:cNvSpPr>
            <a:spLocks noChangeAspect="1"/>
          </p:cNvSpPr>
          <p:nvPr/>
        </p:nvSpPr>
        <p:spPr>
          <a:xfrm>
            <a:off x="11707321" y="1688220"/>
            <a:ext cx="339128" cy="3384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17C97738-6000-9C44-9AF1-738C3BF70F94}"/>
              </a:ext>
            </a:extLst>
          </p:cNvPr>
          <p:cNvCxnSpPr>
            <a:cxnSpLocks/>
            <a:stCxn id="11" idx="4"/>
          </p:cNvCxnSpPr>
          <p:nvPr/>
        </p:nvCxnSpPr>
        <p:spPr>
          <a:xfrm flipH="1">
            <a:off x="1839330" y="2010758"/>
            <a:ext cx="765" cy="20040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直線矢印コネクタ 38">
            <a:extLst>
              <a:ext uri="{FF2B5EF4-FFF2-40B4-BE49-F238E27FC236}">
                <a16:creationId xmlns:a16="http://schemas.microsoft.com/office/drawing/2014/main" id="{FCAFC6B1-5FB6-2B48-921A-D055BC327C65}"/>
              </a:ext>
            </a:extLst>
          </p:cNvPr>
          <p:cNvCxnSpPr>
            <a:cxnSpLocks/>
            <a:stCxn id="13" idx="4"/>
          </p:cNvCxnSpPr>
          <p:nvPr/>
        </p:nvCxnSpPr>
        <p:spPr>
          <a:xfrm flipH="1">
            <a:off x="3168020" y="2010757"/>
            <a:ext cx="2787" cy="272094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直線矢印コネクタ 41">
            <a:extLst>
              <a:ext uri="{FF2B5EF4-FFF2-40B4-BE49-F238E27FC236}">
                <a16:creationId xmlns:a16="http://schemas.microsoft.com/office/drawing/2014/main" id="{05FB2F87-5ECD-234B-9F27-8B655640A01A}"/>
              </a:ext>
            </a:extLst>
          </p:cNvPr>
          <p:cNvCxnSpPr>
            <a:cxnSpLocks/>
            <a:stCxn id="15" idx="4"/>
          </p:cNvCxnSpPr>
          <p:nvPr/>
        </p:nvCxnSpPr>
        <p:spPr>
          <a:xfrm>
            <a:off x="4501519" y="2010757"/>
            <a:ext cx="3059" cy="12784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5" name="直線矢印コネクタ 44">
            <a:extLst>
              <a:ext uri="{FF2B5EF4-FFF2-40B4-BE49-F238E27FC236}">
                <a16:creationId xmlns:a16="http://schemas.microsoft.com/office/drawing/2014/main" id="{185F13E6-54A3-3940-81E2-AC13A4493342}"/>
              </a:ext>
            </a:extLst>
          </p:cNvPr>
          <p:cNvCxnSpPr>
            <a:cxnSpLocks/>
            <a:stCxn id="17" idx="4"/>
          </p:cNvCxnSpPr>
          <p:nvPr/>
        </p:nvCxnSpPr>
        <p:spPr>
          <a:xfrm flipH="1">
            <a:off x="5832623" y="2010757"/>
            <a:ext cx="7046" cy="30935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8" name="直線矢印コネクタ 47">
            <a:extLst>
              <a:ext uri="{FF2B5EF4-FFF2-40B4-BE49-F238E27FC236}">
                <a16:creationId xmlns:a16="http://schemas.microsoft.com/office/drawing/2014/main" id="{1E7C333B-CE41-794F-A812-C5DC0A544F93}"/>
              </a:ext>
            </a:extLst>
          </p:cNvPr>
          <p:cNvCxnSpPr>
            <a:cxnSpLocks/>
          </p:cNvCxnSpPr>
          <p:nvPr/>
        </p:nvCxnSpPr>
        <p:spPr>
          <a:xfrm flipH="1">
            <a:off x="665497" y="987607"/>
            <a:ext cx="1" cy="5224062"/>
          </a:xfrm>
          <a:prstGeom prst="straightConnector1">
            <a:avLst/>
          </a:prstGeom>
          <a:ln w="66675">
            <a:tailEnd type="triangle"/>
          </a:ln>
        </p:spPr>
        <p:style>
          <a:lnRef idx="3">
            <a:schemeClr val="dk1"/>
          </a:lnRef>
          <a:fillRef idx="0">
            <a:schemeClr val="dk1"/>
          </a:fillRef>
          <a:effectRef idx="2">
            <a:schemeClr val="dk1"/>
          </a:effectRef>
          <a:fontRef idx="minor">
            <a:schemeClr val="tx1"/>
          </a:fontRef>
        </p:style>
      </p:cxnSp>
      <p:sp>
        <p:nvSpPr>
          <p:cNvPr id="50" name="テキスト ボックス 49">
            <a:extLst>
              <a:ext uri="{FF2B5EF4-FFF2-40B4-BE49-F238E27FC236}">
                <a16:creationId xmlns:a16="http://schemas.microsoft.com/office/drawing/2014/main" id="{E2A9AFB3-3B87-7E48-85B2-A41EE18974C7}"/>
              </a:ext>
            </a:extLst>
          </p:cNvPr>
          <p:cNvSpPr txBox="1"/>
          <p:nvPr/>
        </p:nvSpPr>
        <p:spPr>
          <a:xfrm>
            <a:off x="85499" y="6205931"/>
            <a:ext cx="1164873" cy="461665"/>
          </a:xfrm>
          <a:prstGeom prst="rect">
            <a:avLst/>
          </a:prstGeom>
          <a:noFill/>
        </p:spPr>
        <p:txBody>
          <a:bodyPr wrap="square" rtlCol="0">
            <a:spAutoFit/>
          </a:bodyPr>
          <a:lstStyle/>
          <a:p>
            <a:r>
              <a:rPr kumimoji="1" lang="ja-JP" altLang="en-US" sz="2400"/>
              <a:t>時間</a:t>
            </a:r>
            <a:r>
              <a:rPr kumimoji="1" lang="en-US" altLang="ja-JP" sz="2400" dirty="0"/>
              <a:t>(t)</a:t>
            </a:r>
            <a:endParaRPr kumimoji="1" lang="ja-JP" altLang="en-US" sz="2400"/>
          </a:p>
        </p:txBody>
      </p:sp>
      <p:cxnSp>
        <p:nvCxnSpPr>
          <p:cNvPr id="51" name="直線矢印コネクタ 50">
            <a:extLst>
              <a:ext uri="{FF2B5EF4-FFF2-40B4-BE49-F238E27FC236}">
                <a16:creationId xmlns:a16="http://schemas.microsoft.com/office/drawing/2014/main" id="{5CC1D652-58B5-8C4D-82C9-5DA9FE7F2492}"/>
              </a:ext>
            </a:extLst>
          </p:cNvPr>
          <p:cNvCxnSpPr>
            <a:cxnSpLocks/>
            <a:stCxn id="20" idx="4"/>
          </p:cNvCxnSpPr>
          <p:nvPr/>
        </p:nvCxnSpPr>
        <p:spPr>
          <a:xfrm flipH="1">
            <a:off x="7199070" y="2026621"/>
            <a:ext cx="9166" cy="235230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4" name="直線矢印コネクタ 53">
            <a:extLst>
              <a:ext uri="{FF2B5EF4-FFF2-40B4-BE49-F238E27FC236}">
                <a16:creationId xmlns:a16="http://schemas.microsoft.com/office/drawing/2014/main" id="{C991556A-8F47-C34A-AC24-FA45CACEE674}"/>
              </a:ext>
            </a:extLst>
          </p:cNvPr>
          <p:cNvCxnSpPr>
            <a:cxnSpLocks/>
            <a:stCxn id="22" idx="4"/>
          </p:cNvCxnSpPr>
          <p:nvPr/>
        </p:nvCxnSpPr>
        <p:spPr>
          <a:xfrm flipH="1">
            <a:off x="8538827" y="2026620"/>
            <a:ext cx="121" cy="126295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7" name="直線矢印コネクタ 56">
            <a:extLst>
              <a:ext uri="{FF2B5EF4-FFF2-40B4-BE49-F238E27FC236}">
                <a16:creationId xmlns:a16="http://schemas.microsoft.com/office/drawing/2014/main" id="{C764C426-0125-4D4A-9E44-83C74755A869}"/>
              </a:ext>
            </a:extLst>
          </p:cNvPr>
          <p:cNvCxnSpPr>
            <a:cxnSpLocks/>
            <a:stCxn id="24" idx="4"/>
          </p:cNvCxnSpPr>
          <p:nvPr/>
        </p:nvCxnSpPr>
        <p:spPr>
          <a:xfrm flipH="1">
            <a:off x="9851102" y="2026620"/>
            <a:ext cx="18558" cy="307584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直線矢印コネクタ 59">
            <a:extLst>
              <a:ext uri="{FF2B5EF4-FFF2-40B4-BE49-F238E27FC236}">
                <a16:creationId xmlns:a16="http://schemas.microsoft.com/office/drawing/2014/main" id="{A3A46A55-6443-594C-993A-39BA8D40452F}"/>
              </a:ext>
            </a:extLst>
          </p:cNvPr>
          <p:cNvCxnSpPr>
            <a:cxnSpLocks/>
            <a:stCxn id="26" idx="4"/>
          </p:cNvCxnSpPr>
          <p:nvPr/>
        </p:nvCxnSpPr>
        <p:spPr>
          <a:xfrm>
            <a:off x="11207810" y="2026620"/>
            <a:ext cx="8003" cy="94437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直線矢印コネクタ 39">
            <a:extLst>
              <a:ext uri="{FF2B5EF4-FFF2-40B4-BE49-F238E27FC236}">
                <a16:creationId xmlns:a16="http://schemas.microsoft.com/office/drawing/2014/main" id="{E4FBD0FA-F44D-3044-9D8C-F5E11A2B4948}"/>
              </a:ext>
            </a:extLst>
          </p:cNvPr>
          <p:cNvCxnSpPr>
            <a:cxnSpLocks/>
            <a:stCxn id="12" idx="4"/>
            <a:endCxn id="68" idx="0"/>
          </p:cNvCxnSpPr>
          <p:nvPr/>
        </p:nvCxnSpPr>
        <p:spPr>
          <a:xfrm flipH="1">
            <a:off x="2491076" y="2010757"/>
            <a:ext cx="14375" cy="61163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直線矢印コネクタ 40">
            <a:extLst>
              <a:ext uri="{FF2B5EF4-FFF2-40B4-BE49-F238E27FC236}">
                <a16:creationId xmlns:a16="http://schemas.microsoft.com/office/drawing/2014/main" id="{22908E37-6A17-9443-8615-F28905FD891F}"/>
              </a:ext>
            </a:extLst>
          </p:cNvPr>
          <p:cNvCxnSpPr>
            <a:cxnSpLocks/>
            <a:stCxn id="14" idx="4"/>
            <a:endCxn id="69" idx="0"/>
          </p:cNvCxnSpPr>
          <p:nvPr/>
        </p:nvCxnSpPr>
        <p:spPr>
          <a:xfrm>
            <a:off x="3836163" y="2010757"/>
            <a:ext cx="11396" cy="348821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6" name="直線矢印コネクタ 45">
            <a:extLst>
              <a:ext uri="{FF2B5EF4-FFF2-40B4-BE49-F238E27FC236}">
                <a16:creationId xmlns:a16="http://schemas.microsoft.com/office/drawing/2014/main" id="{A847639F-965C-A640-9D9D-C1B7C7C9FA8D}"/>
              </a:ext>
            </a:extLst>
          </p:cNvPr>
          <p:cNvCxnSpPr>
            <a:cxnSpLocks/>
            <a:stCxn id="16" idx="4"/>
            <a:endCxn id="70" idx="0"/>
          </p:cNvCxnSpPr>
          <p:nvPr/>
        </p:nvCxnSpPr>
        <p:spPr>
          <a:xfrm flipH="1">
            <a:off x="5155603" y="2010757"/>
            <a:ext cx="14991" cy="450365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a:extLst>
              <a:ext uri="{FF2B5EF4-FFF2-40B4-BE49-F238E27FC236}">
                <a16:creationId xmlns:a16="http://schemas.microsoft.com/office/drawing/2014/main" id="{7F751B90-35D2-1B4D-9EF0-94E9550CF5C4}"/>
              </a:ext>
            </a:extLst>
          </p:cNvPr>
          <p:cNvCxnSpPr>
            <a:cxnSpLocks/>
            <a:stCxn id="18" idx="4"/>
          </p:cNvCxnSpPr>
          <p:nvPr/>
        </p:nvCxnSpPr>
        <p:spPr>
          <a:xfrm>
            <a:off x="6508744" y="2010757"/>
            <a:ext cx="0" cy="6275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3" name="直線矢印コネクタ 52">
            <a:extLst>
              <a:ext uri="{FF2B5EF4-FFF2-40B4-BE49-F238E27FC236}">
                <a16:creationId xmlns:a16="http://schemas.microsoft.com/office/drawing/2014/main" id="{C4C2DC15-915E-194A-8260-9E1D43D41CE3}"/>
              </a:ext>
            </a:extLst>
          </p:cNvPr>
          <p:cNvCxnSpPr>
            <a:cxnSpLocks/>
            <a:stCxn id="21" idx="4"/>
            <a:endCxn id="72" idx="0"/>
          </p:cNvCxnSpPr>
          <p:nvPr/>
        </p:nvCxnSpPr>
        <p:spPr>
          <a:xfrm>
            <a:off x="7873592" y="2026620"/>
            <a:ext cx="15209" cy="34738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6" name="直線矢印コネクタ 55">
            <a:extLst>
              <a:ext uri="{FF2B5EF4-FFF2-40B4-BE49-F238E27FC236}">
                <a16:creationId xmlns:a16="http://schemas.microsoft.com/office/drawing/2014/main" id="{754A5FFF-FA5E-394F-9278-7277776B5B09}"/>
              </a:ext>
            </a:extLst>
          </p:cNvPr>
          <p:cNvCxnSpPr>
            <a:cxnSpLocks/>
            <a:stCxn id="23" idx="4"/>
            <a:endCxn id="73" idx="0"/>
          </p:cNvCxnSpPr>
          <p:nvPr/>
        </p:nvCxnSpPr>
        <p:spPr>
          <a:xfrm flipH="1">
            <a:off x="9195442" y="2026620"/>
            <a:ext cx="8862" cy="24566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直線矢印コネクタ 58">
            <a:extLst>
              <a:ext uri="{FF2B5EF4-FFF2-40B4-BE49-F238E27FC236}">
                <a16:creationId xmlns:a16="http://schemas.microsoft.com/office/drawing/2014/main" id="{DD0FBAAF-ADF1-B949-A0CA-C10275BA9007}"/>
              </a:ext>
            </a:extLst>
          </p:cNvPr>
          <p:cNvCxnSpPr>
            <a:cxnSpLocks/>
            <a:stCxn id="25" idx="4"/>
            <a:endCxn id="75" idx="0"/>
          </p:cNvCxnSpPr>
          <p:nvPr/>
        </p:nvCxnSpPr>
        <p:spPr>
          <a:xfrm flipH="1">
            <a:off x="10534560" y="2026620"/>
            <a:ext cx="4175" cy="389042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直線矢印コネクタ 61">
            <a:extLst>
              <a:ext uri="{FF2B5EF4-FFF2-40B4-BE49-F238E27FC236}">
                <a16:creationId xmlns:a16="http://schemas.microsoft.com/office/drawing/2014/main" id="{45A48EC9-9BCC-EA4D-9A75-D4BEF514723D}"/>
              </a:ext>
            </a:extLst>
          </p:cNvPr>
          <p:cNvCxnSpPr>
            <a:cxnSpLocks/>
            <a:stCxn id="27" idx="4"/>
            <a:endCxn id="74" idx="0"/>
          </p:cNvCxnSpPr>
          <p:nvPr/>
        </p:nvCxnSpPr>
        <p:spPr>
          <a:xfrm>
            <a:off x="11876885" y="2026620"/>
            <a:ext cx="4290" cy="9428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8" name="テキスト ボックス 67">
            <a:extLst>
              <a:ext uri="{FF2B5EF4-FFF2-40B4-BE49-F238E27FC236}">
                <a16:creationId xmlns:a16="http://schemas.microsoft.com/office/drawing/2014/main" id="{0A864FC0-3EE9-0241-8A7D-E5150A7585CF}"/>
              </a:ext>
            </a:extLst>
          </p:cNvPr>
          <p:cNvSpPr txBox="1"/>
          <p:nvPr/>
        </p:nvSpPr>
        <p:spPr>
          <a:xfrm>
            <a:off x="2283327" y="2622391"/>
            <a:ext cx="415498" cy="369332"/>
          </a:xfrm>
          <a:prstGeom prst="rect">
            <a:avLst/>
          </a:prstGeom>
          <a:noFill/>
        </p:spPr>
        <p:txBody>
          <a:bodyPr wrap="square" rtlCol="0">
            <a:spAutoFit/>
          </a:bodyPr>
          <a:lstStyle/>
          <a:p>
            <a:r>
              <a:rPr kumimoji="1" lang="ja-JP" altLang="en-US"/>
              <a:t>❌</a:t>
            </a:r>
          </a:p>
        </p:txBody>
      </p:sp>
      <p:sp>
        <p:nvSpPr>
          <p:cNvPr id="69" name="テキスト ボックス 68">
            <a:extLst>
              <a:ext uri="{FF2B5EF4-FFF2-40B4-BE49-F238E27FC236}">
                <a16:creationId xmlns:a16="http://schemas.microsoft.com/office/drawing/2014/main" id="{0CBC2179-6D5A-D144-9CEB-07E2380046C3}"/>
              </a:ext>
            </a:extLst>
          </p:cNvPr>
          <p:cNvSpPr txBox="1"/>
          <p:nvPr/>
        </p:nvSpPr>
        <p:spPr>
          <a:xfrm>
            <a:off x="3639810" y="5498974"/>
            <a:ext cx="415498" cy="369332"/>
          </a:xfrm>
          <a:prstGeom prst="rect">
            <a:avLst/>
          </a:prstGeom>
          <a:noFill/>
        </p:spPr>
        <p:txBody>
          <a:bodyPr wrap="square" rtlCol="0">
            <a:spAutoFit/>
          </a:bodyPr>
          <a:lstStyle/>
          <a:p>
            <a:r>
              <a:rPr kumimoji="1" lang="ja-JP" altLang="en-US"/>
              <a:t>❌</a:t>
            </a:r>
          </a:p>
        </p:txBody>
      </p:sp>
      <p:sp>
        <p:nvSpPr>
          <p:cNvPr id="70" name="テキスト ボックス 69">
            <a:extLst>
              <a:ext uri="{FF2B5EF4-FFF2-40B4-BE49-F238E27FC236}">
                <a16:creationId xmlns:a16="http://schemas.microsoft.com/office/drawing/2014/main" id="{D0201CAE-AA15-284D-9B02-15391FD7D097}"/>
              </a:ext>
            </a:extLst>
          </p:cNvPr>
          <p:cNvSpPr txBox="1"/>
          <p:nvPr/>
        </p:nvSpPr>
        <p:spPr>
          <a:xfrm>
            <a:off x="4947854" y="6514410"/>
            <a:ext cx="415498" cy="369332"/>
          </a:xfrm>
          <a:prstGeom prst="rect">
            <a:avLst/>
          </a:prstGeom>
          <a:noFill/>
        </p:spPr>
        <p:txBody>
          <a:bodyPr wrap="square" rtlCol="0">
            <a:spAutoFit/>
          </a:bodyPr>
          <a:lstStyle/>
          <a:p>
            <a:r>
              <a:rPr kumimoji="1" lang="ja-JP" altLang="en-US"/>
              <a:t>❌</a:t>
            </a:r>
          </a:p>
        </p:txBody>
      </p:sp>
      <p:sp>
        <p:nvSpPr>
          <p:cNvPr id="71" name="テキスト ボックス 70">
            <a:extLst>
              <a:ext uri="{FF2B5EF4-FFF2-40B4-BE49-F238E27FC236}">
                <a16:creationId xmlns:a16="http://schemas.microsoft.com/office/drawing/2014/main" id="{616918EF-D0C1-7148-9420-052E0A76778C}"/>
              </a:ext>
            </a:extLst>
          </p:cNvPr>
          <p:cNvSpPr txBox="1"/>
          <p:nvPr/>
        </p:nvSpPr>
        <p:spPr>
          <a:xfrm>
            <a:off x="6299464" y="2604479"/>
            <a:ext cx="415498" cy="369332"/>
          </a:xfrm>
          <a:prstGeom prst="rect">
            <a:avLst/>
          </a:prstGeom>
          <a:noFill/>
        </p:spPr>
        <p:txBody>
          <a:bodyPr wrap="square" rtlCol="0">
            <a:spAutoFit/>
          </a:bodyPr>
          <a:lstStyle/>
          <a:p>
            <a:r>
              <a:rPr kumimoji="1" lang="ja-JP" altLang="en-US"/>
              <a:t>❌</a:t>
            </a:r>
          </a:p>
        </p:txBody>
      </p:sp>
      <p:sp>
        <p:nvSpPr>
          <p:cNvPr id="72" name="テキスト ボックス 71">
            <a:extLst>
              <a:ext uri="{FF2B5EF4-FFF2-40B4-BE49-F238E27FC236}">
                <a16:creationId xmlns:a16="http://schemas.microsoft.com/office/drawing/2014/main" id="{D8081950-CA8D-9347-897F-F01D238C2E89}"/>
              </a:ext>
            </a:extLst>
          </p:cNvPr>
          <p:cNvSpPr txBox="1"/>
          <p:nvPr/>
        </p:nvSpPr>
        <p:spPr>
          <a:xfrm>
            <a:off x="7681052" y="5500490"/>
            <a:ext cx="415498" cy="369332"/>
          </a:xfrm>
          <a:prstGeom prst="rect">
            <a:avLst/>
          </a:prstGeom>
          <a:noFill/>
        </p:spPr>
        <p:txBody>
          <a:bodyPr wrap="square" rtlCol="0">
            <a:spAutoFit/>
          </a:bodyPr>
          <a:lstStyle/>
          <a:p>
            <a:r>
              <a:rPr kumimoji="1" lang="ja-JP" altLang="en-US"/>
              <a:t>❌</a:t>
            </a:r>
          </a:p>
        </p:txBody>
      </p:sp>
      <p:sp>
        <p:nvSpPr>
          <p:cNvPr id="73" name="テキスト ボックス 72">
            <a:extLst>
              <a:ext uri="{FF2B5EF4-FFF2-40B4-BE49-F238E27FC236}">
                <a16:creationId xmlns:a16="http://schemas.microsoft.com/office/drawing/2014/main" id="{DDFDA164-3177-FF44-918E-4EEC26AEBAFA}"/>
              </a:ext>
            </a:extLst>
          </p:cNvPr>
          <p:cNvSpPr txBox="1"/>
          <p:nvPr/>
        </p:nvSpPr>
        <p:spPr>
          <a:xfrm>
            <a:off x="8987693" y="4483256"/>
            <a:ext cx="415498" cy="369332"/>
          </a:xfrm>
          <a:prstGeom prst="rect">
            <a:avLst/>
          </a:prstGeom>
          <a:noFill/>
        </p:spPr>
        <p:txBody>
          <a:bodyPr wrap="square" rtlCol="0">
            <a:spAutoFit/>
          </a:bodyPr>
          <a:lstStyle/>
          <a:p>
            <a:r>
              <a:rPr kumimoji="1" lang="ja-JP" altLang="en-US"/>
              <a:t>❌</a:t>
            </a:r>
          </a:p>
        </p:txBody>
      </p:sp>
      <p:sp>
        <p:nvSpPr>
          <p:cNvPr id="74" name="テキスト ボックス 73">
            <a:extLst>
              <a:ext uri="{FF2B5EF4-FFF2-40B4-BE49-F238E27FC236}">
                <a16:creationId xmlns:a16="http://schemas.microsoft.com/office/drawing/2014/main" id="{91B51105-8EA1-8C4D-A064-7F62EF2F84A1}"/>
              </a:ext>
            </a:extLst>
          </p:cNvPr>
          <p:cNvSpPr txBox="1"/>
          <p:nvPr/>
        </p:nvSpPr>
        <p:spPr>
          <a:xfrm>
            <a:off x="11673426" y="2969490"/>
            <a:ext cx="415498" cy="369332"/>
          </a:xfrm>
          <a:prstGeom prst="rect">
            <a:avLst/>
          </a:prstGeom>
          <a:noFill/>
        </p:spPr>
        <p:txBody>
          <a:bodyPr wrap="square" rtlCol="0">
            <a:spAutoFit/>
          </a:bodyPr>
          <a:lstStyle/>
          <a:p>
            <a:r>
              <a:rPr kumimoji="1" lang="ja-JP" altLang="en-US"/>
              <a:t>❌</a:t>
            </a:r>
          </a:p>
        </p:txBody>
      </p:sp>
      <p:sp>
        <p:nvSpPr>
          <p:cNvPr id="75" name="テキスト ボックス 74">
            <a:extLst>
              <a:ext uri="{FF2B5EF4-FFF2-40B4-BE49-F238E27FC236}">
                <a16:creationId xmlns:a16="http://schemas.microsoft.com/office/drawing/2014/main" id="{34B114E2-CBF7-9F45-B43A-FA82646F9243}"/>
              </a:ext>
            </a:extLst>
          </p:cNvPr>
          <p:cNvSpPr txBox="1"/>
          <p:nvPr/>
        </p:nvSpPr>
        <p:spPr>
          <a:xfrm>
            <a:off x="10326811" y="5917041"/>
            <a:ext cx="415498" cy="369332"/>
          </a:xfrm>
          <a:prstGeom prst="rect">
            <a:avLst/>
          </a:prstGeom>
          <a:noFill/>
        </p:spPr>
        <p:txBody>
          <a:bodyPr wrap="square" rtlCol="0">
            <a:spAutoFit/>
          </a:bodyPr>
          <a:lstStyle/>
          <a:p>
            <a:r>
              <a:rPr kumimoji="1" lang="ja-JP" altLang="en-US"/>
              <a:t>❌</a:t>
            </a:r>
          </a:p>
        </p:txBody>
      </p:sp>
      <p:sp>
        <p:nvSpPr>
          <p:cNvPr id="98" name="テキスト ボックス 97">
            <a:extLst>
              <a:ext uri="{FF2B5EF4-FFF2-40B4-BE49-F238E27FC236}">
                <a16:creationId xmlns:a16="http://schemas.microsoft.com/office/drawing/2014/main" id="{A4CC2D6A-05AE-714C-8927-25727BAF6EFF}"/>
              </a:ext>
            </a:extLst>
          </p:cNvPr>
          <p:cNvSpPr txBox="1"/>
          <p:nvPr/>
        </p:nvSpPr>
        <p:spPr>
          <a:xfrm>
            <a:off x="1515654" y="4013375"/>
            <a:ext cx="646331" cy="369332"/>
          </a:xfrm>
          <a:prstGeom prst="rect">
            <a:avLst/>
          </a:prstGeom>
          <a:noFill/>
        </p:spPr>
        <p:txBody>
          <a:bodyPr wrap="square" rtlCol="0">
            <a:spAutoFit/>
          </a:bodyPr>
          <a:lstStyle/>
          <a:p>
            <a:r>
              <a:rPr kumimoji="1" lang="ja-JP" altLang="en-US"/>
              <a:t>捕獲</a:t>
            </a:r>
          </a:p>
        </p:txBody>
      </p:sp>
      <p:sp>
        <p:nvSpPr>
          <p:cNvPr id="99" name="テキスト ボックス 98">
            <a:extLst>
              <a:ext uri="{FF2B5EF4-FFF2-40B4-BE49-F238E27FC236}">
                <a16:creationId xmlns:a16="http://schemas.microsoft.com/office/drawing/2014/main" id="{9214CD78-D60B-2A42-9517-67F5F17E32E2}"/>
              </a:ext>
            </a:extLst>
          </p:cNvPr>
          <p:cNvSpPr txBox="1"/>
          <p:nvPr/>
        </p:nvSpPr>
        <p:spPr>
          <a:xfrm>
            <a:off x="2840890" y="4732999"/>
            <a:ext cx="646331" cy="369332"/>
          </a:xfrm>
          <a:prstGeom prst="rect">
            <a:avLst/>
          </a:prstGeom>
          <a:noFill/>
        </p:spPr>
        <p:txBody>
          <a:bodyPr wrap="square" rtlCol="0">
            <a:spAutoFit/>
          </a:bodyPr>
          <a:lstStyle/>
          <a:p>
            <a:r>
              <a:rPr kumimoji="1" lang="ja-JP" altLang="en-US"/>
              <a:t>捕獲</a:t>
            </a:r>
          </a:p>
        </p:txBody>
      </p:sp>
      <p:sp>
        <p:nvSpPr>
          <p:cNvPr id="100" name="テキスト ボックス 99">
            <a:extLst>
              <a:ext uri="{FF2B5EF4-FFF2-40B4-BE49-F238E27FC236}">
                <a16:creationId xmlns:a16="http://schemas.microsoft.com/office/drawing/2014/main" id="{5FB2CC85-29E2-7349-9046-D673253B6B83}"/>
              </a:ext>
            </a:extLst>
          </p:cNvPr>
          <p:cNvSpPr txBox="1"/>
          <p:nvPr/>
        </p:nvSpPr>
        <p:spPr>
          <a:xfrm>
            <a:off x="5509456" y="5103356"/>
            <a:ext cx="646331" cy="369332"/>
          </a:xfrm>
          <a:prstGeom prst="rect">
            <a:avLst/>
          </a:prstGeom>
          <a:noFill/>
        </p:spPr>
        <p:txBody>
          <a:bodyPr wrap="square" rtlCol="0">
            <a:spAutoFit/>
          </a:bodyPr>
          <a:lstStyle/>
          <a:p>
            <a:r>
              <a:rPr kumimoji="1" lang="ja-JP" altLang="en-US"/>
              <a:t>捕獲</a:t>
            </a:r>
          </a:p>
        </p:txBody>
      </p:sp>
      <p:sp>
        <p:nvSpPr>
          <p:cNvPr id="101" name="テキスト ボックス 100">
            <a:extLst>
              <a:ext uri="{FF2B5EF4-FFF2-40B4-BE49-F238E27FC236}">
                <a16:creationId xmlns:a16="http://schemas.microsoft.com/office/drawing/2014/main" id="{A08B79D0-FBEC-454D-B30C-D48A88D8E371}"/>
              </a:ext>
            </a:extLst>
          </p:cNvPr>
          <p:cNvSpPr txBox="1"/>
          <p:nvPr/>
        </p:nvSpPr>
        <p:spPr>
          <a:xfrm>
            <a:off x="6875904" y="4389489"/>
            <a:ext cx="646331" cy="369332"/>
          </a:xfrm>
          <a:prstGeom prst="rect">
            <a:avLst/>
          </a:prstGeom>
          <a:noFill/>
        </p:spPr>
        <p:txBody>
          <a:bodyPr wrap="square" rtlCol="0">
            <a:spAutoFit/>
          </a:bodyPr>
          <a:lstStyle/>
          <a:p>
            <a:r>
              <a:rPr kumimoji="1" lang="ja-JP" altLang="en-US"/>
              <a:t>捕獲</a:t>
            </a:r>
          </a:p>
        </p:txBody>
      </p:sp>
      <p:sp>
        <p:nvSpPr>
          <p:cNvPr id="102" name="テキスト ボックス 101">
            <a:extLst>
              <a:ext uri="{FF2B5EF4-FFF2-40B4-BE49-F238E27FC236}">
                <a16:creationId xmlns:a16="http://schemas.microsoft.com/office/drawing/2014/main" id="{1685A192-A0A1-F54B-8070-71B89119C5AE}"/>
              </a:ext>
            </a:extLst>
          </p:cNvPr>
          <p:cNvSpPr txBox="1"/>
          <p:nvPr/>
        </p:nvSpPr>
        <p:spPr>
          <a:xfrm>
            <a:off x="8215545" y="3288888"/>
            <a:ext cx="646331" cy="369332"/>
          </a:xfrm>
          <a:prstGeom prst="rect">
            <a:avLst/>
          </a:prstGeom>
          <a:noFill/>
        </p:spPr>
        <p:txBody>
          <a:bodyPr wrap="square" rtlCol="0">
            <a:spAutoFit/>
          </a:bodyPr>
          <a:lstStyle/>
          <a:p>
            <a:r>
              <a:rPr kumimoji="1" lang="ja-JP" altLang="en-US"/>
              <a:t>捕獲</a:t>
            </a:r>
          </a:p>
        </p:txBody>
      </p:sp>
      <p:sp>
        <p:nvSpPr>
          <p:cNvPr id="103" name="テキスト ボックス 102">
            <a:extLst>
              <a:ext uri="{FF2B5EF4-FFF2-40B4-BE49-F238E27FC236}">
                <a16:creationId xmlns:a16="http://schemas.microsoft.com/office/drawing/2014/main" id="{564ED029-A793-8E44-8693-07A97E25C941}"/>
              </a:ext>
            </a:extLst>
          </p:cNvPr>
          <p:cNvSpPr txBox="1"/>
          <p:nvPr/>
        </p:nvSpPr>
        <p:spPr>
          <a:xfrm>
            <a:off x="9527935" y="5096450"/>
            <a:ext cx="646331" cy="369332"/>
          </a:xfrm>
          <a:prstGeom prst="rect">
            <a:avLst/>
          </a:prstGeom>
          <a:noFill/>
        </p:spPr>
        <p:txBody>
          <a:bodyPr wrap="square" rtlCol="0">
            <a:spAutoFit/>
          </a:bodyPr>
          <a:lstStyle/>
          <a:p>
            <a:r>
              <a:rPr kumimoji="1" lang="ja-JP" altLang="en-US"/>
              <a:t>捕獲</a:t>
            </a:r>
          </a:p>
        </p:txBody>
      </p:sp>
      <p:sp>
        <p:nvSpPr>
          <p:cNvPr id="104" name="テキスト ボックス 103">
            <a:extLst>
              <a:ext uri="{FF2B5EF4-FFF2-40B4-BE49-F238E27FC236}">
                <a16:creationId xmlns:a16="http://schemas.microsoft.com/office/drawing/2014/main" id="{A80EDD39-3B16-4143-9033-ECD93EAE74A2}"/>
              </a:ext>
            </a:extLst>
          </p:cNvPr>
          <p:cNvSpPr txBox="1"/>
          <p:nvPr/>
        </p:nvSpPr>
        <p:spPr>
          <a:xfrm>
            <a:off x="10892646" y="2963331"/>
            <a:ext cx="646331" cy="369332"/>
          </a:xfrm>
          <a:prstGeom prst="rect">
            <a:avLst/>
          </a:prstGeom>
          <a:noFill/>
        </p:spPr>
        <p:txBody>
          <a:bodyPr wrap="square" rtlCol="0">
            <a:spAutoFit/>
          </a:bodyPr>
          <a:lstStyle/>
          <a:p>
            <a:r>
              <a:rPr kumimoji="1" lang="ja-JP" altLang="en-US"/>
              <a:t>捕獲</a:t>
            </a:r>
          </a:p>
        </p:txBody>
      </p:sp>
      <p:sp>
        <p:nvSpPr>
          <p:cNvPr id="105" name="テキスト ボックス 104">
            <a:extLst>
              <a:ext uri="{FF2B5EF4-FFF2-40B4-BE49-F238E27FC236}">
                <a16:creationId xmlns:a16="http://schemas.microsoft.com/office/drawing/2014/main" id="{622CB4EF-AED4-A540-885B-757E60B2BBB9}"/>
              </a:ext>
            </a:extLst>
          </p:cNvPr>
          <p:cNvSpPr txBox="1"/>
          <p:nvPr/>
        </p:nvSpPr>
        <p:spPr>
          <a:xfrm>
            <a:off x="4177729" y="3289072"/>
            <a:ext cx="646331" cy="369332"/>
          </a:xfrm>
          <a:prstGeom prst="rect">
            <a:avLst/>
          </a:prstGeom>
          <a:noFill/>
        </p:spPr>
        <p:txBody>
          <a:bodyPr wrap="square" rtlCol="0">
            <a:spAutoFit/>
          </a:bodyPr>
          <a:lstStyle/>
          <a:p>
            <a:r>
              <a:rPr kumimoji="1" lang="ja-JP" altLang="en-US"/>
              <a:t>捕獲</a:t>
            </a:r>
          </a:p>
        </p:txBody>
      </p:sp>
      <p:sp>
        <p:nvSpPr>
          <p:cNvPr id="89" name="右中かっこ 88">
            <a:extLst>
              <a:ext uri="{FF2B5EF4-FFF2-40B4-BE49-F238E27FC236}">
                <a16:creationId xmlns:a16="http://schemas.microsoft.com/office/drawing/2014/main" id="{4F924D17-376C-9E49-9F5F-13899D47CF5A}"/>
              </a:ext>
            </a:extLst>
          </p:cNvPr>
          <p:cNvSpPr/>
          <p:nvPr/>
        </p:nvSpPr>
        <p:spPr>
          <a:xfrm rot="16200000">
            <a:off x="6682487" y="-3991738"/>
            <a:ext cx="337527" cy="10390378"/>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5717EE97-B312-124E-83C1-DCF00A4B0864}"/>
              </a:ext>
            </a:extLst>
          </p:cNvPr>
          <p:cNvSpPr txBox="1"/>
          <p:nvPr/>
        </p:nvSpPr>
        <p:spPr>
          <a:xfrm>
            <a:off x="6626269" y="638828"/>
            <a:ext cx="453970" cy="523220"/>
          </a:xfrm>
          <a:prstGeom prst="rect">
            <a:avLst/>
          </a:prstGeom>
          <a:noFill/>
        </p:spPr>
        <p:txBody>
          <a:bodyPr wrap="none" rtlCol="0">
            <a:spAutoFit/>
          </a:bodyPr>
          <a:lstStyle/>
          <a:p>
            <a:r>
              <a:rPr kumimoji="1" lang="en-US" altLang="ja-JP" sz="2800" dirty="0"/>
              <a:t>N</a:t>
            </a:r>
            <a:endParaRPr kumimoji="1" lang="ja-JP" altLang="en-US" sz="2800"/>
          </a:p>
        </p:txBody>
      </p:sp>
      <p:sp>
        <p:nvSpPr>
          <p:cNvPr id="58" name="テキスト ボックス 57">
            <a:extLst>
              <a:ext uri="{FF2B5EF4-FFF2-40B4-BE49-F238E27FC236}">
                <a16:creationId xmlns:a16="http://schemas.microsoft.com/office/drawing/2014/main" id="{F2B0116C-900E-A241-9320-7ED4F1A499E0}"/>
              </a:ext>
            </a:extLst>
          </p:cNvPr>
          <p:cNvSpPr txBox="1"/>
          <p:nvPr/>
        </p:nvSpPr>
        <p:spPr>
          <a:xfrm>
            <a:off x="1564236" y="1375052"/>
            <a:ext cx="540533" cy="369332"/>
          </a:xfrm>
          <a:prstGeom prst="rect">
            <a:avLst/>
          </a:prstGeom>
          <a:noFill/>
        </p:spPr>
        <p:txBody>
          <a:bodyPr wrap="none" rtlCol="0">
            <a:spAutoFit/>
          </a:bodyPr>
          <a:lstStyle/>
          <a:p>
            <a:r>
              <a:rPr kumimoji="1" lang="en-US" altLang="ja-JP" dirty="0" err="1"/>
              <a:t>i</a:t>
            </a:r>
            <a:r>
              <a:rPr kumimoji="1" lang="en-US" altLang="ja-JP" dirty="0"/>
              <a:t>=1</a:t>
            </a:r>
            <a:endParaRPr kumimoji="1" lang="ja-JP" altLang="en-US"/>
          </a:p>
        </p:txBody>
      </p:sp>
      <p:sp>
        <p:nvSpPr>
          <p:cNvPr id="61" name="テキスト ボックス 60">
            <a:extLst>
              <a:ext uri="{FF2B5EF4-FFF2-40B4-BE49-F238E27FC236}">
                <a16:creationId xmlns:a16="http://schemas.microsoft.com/office/drawing/2014/main" id="{9D38A76C-1BA0-6343-9C96-7060504B42DE}"/>
              </a:ext>
            </a:extLst>
          </p:cNvPr>
          <p:cNvSpPr txBox="1"/>
          <p:nvPr/>
        </p:nvSpPr>
        <p:spPr>
          <a:xfrm>
            <a:off x="1235909" y="2845541"/>
            <a:ext cx="351378" cy="369332"/>
          </a:xfrm>
          <a:prstGeom prst="rect">
            <a:avLst/>
          </a:prstGeom>
          <a:noFill/>
        </p:spPr>
        <p:txBody>
          <a:bodyPr wrap="none" rtlCol="0">
            <a:spAutoFit/>
          </a:bodyPr>
          <a:lstStyle/>
          <a:p>
            <a:r>
              <a:rPr kumimoji="1" lang="en-US" altLang="ja-JP" dirty="0"/>
              <a:t>t</a:t>
            </a:r>
            <a:r>
              <a:rPr kumimoji="1" lang="en-US" altLang="ja-JP" baseline="-25000" dirty="0"/>
              <a:t>1</a:t>
            </a:r>
            <a:endParaRPr kumimoji="1" lang="ja-JP" altLang="en-US" baseline="-25000"/>
          </a:p>
        </p:txBody>
      </p:sp>
      <p:sp>
        <p:nvSpPr>
          <p:cNvPr id="63" name="テキスト ボックス 62">
            <a:extLst>
              <a:ext uri="{FF2B5EF4-FFF2-40B4-BE49-F238E27FC236}">
                <a16:creationId xmlns:a16="http://schemas.microsoft.com/office/drawing/2014/main" id="{F019FBDF-C6E9-7A48-80BA-4BAB44B7E235}"/>
              </a:ext>
            </a:extLst>
          </p:cNvPr>
          <p:cNvSpPr txBox="1"/>
          <p:nvPr/>
        </p:nvSpPr>
        <p:spPr>
          <a:xfrm>
            <a:off x="10937543" y="1339312"/>
            <a:ext cx="546945" cy="369332"/>
          </a:xfrm>
          <a:prstGeom prst="rect">
            <a:avLst/>
          </a:prstGeom>
          <a:noFill/>
        </p:spPr>
        <p:txBody>
          <a:bodyPr wrap="none" rtlCol="0">
            <a:spAutoFit/>
          </a:bodyPr>
          <a:lstStyle/>
          <a:p>
            <a:r>
              <a:rPr kumimoji="1" lang="en-US" altLang="ja-JP" dirty="0" err="1"/>
              <a:t>i</a:t>
            </a:r>
            <a:r>
              <a:rPr kumimoji="1" lang="en-US" altLang="ja-JP" dirty="0"/>
              <a:t>=n</a:t>
            </a:r>
            <a:endParaRPr kumimoji="1" lang="ja-JP" altLang="en-US"/>
          </a:p>
        </p:txBody>
      </p:sp>
      <p:sp>
        <p:nvSpPr>
          <p:cNvPr id="64" name="左中かっこ 63">
            <a:extLst>
              <a:ext uri="{FF2B5EF4-FFF2-40B4-BE49-F238E27FC236}">
                <a16:creationId xmlns:a16="http://schemas.microsoft.com/office/drawing/2014/main" id="{47299EA4-81B6-A44A-9B8F-4217739852F0}"/>
              </a:ext>
            </a:extLst>
          </p:cNvPr>
          <p:cNvSpPr/>
          <p:nvPr/>
        </p:nvSpPr>
        <p:spPr>
          <a:xfrm>
            <a:off x="1545376" y="2058724"/>
            <a:ext cx="208183" cy="1940499"/>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90CBEC4A-14B7-6D46-A09F-257A5C232653}"/>
              </a:ext>
            </a:extLst>
          </p:cNvPr>
          <p:cNvSpPr txBox="1"/>
          <p:nvPr/>
        </p:nvSpPr>
        <p:spPr>
          <a:xfrm>
            <a:off x="2910764" y="1376683"/>
            <a:ext cx="540533" cy="369332"/>
          </a:xfrm>
          <a:prstGeom prst="rect">
            <a:avLst/>
          </a:prstGeom>
          <a:noFill/>
        </p:spPr>
        <p:txBody>
          <a:bodyPr wrap="none" rtlCol="0">
            <a:spAutoFit/>
          </a:bodyPr>
          <a:lstStyle/>
          <a:p>
            <a:r>
              <a:rPr kumimoji="1" lang="en-US" altLang="ja-JP" dirty="0" err="1"/>
              <a:t>i</a:t>
            </a:r>
            <a:r>
              <a:rPr kumimoji="1" lang="en-US" altLang="ja-JP" dirty="0"/>
              <a:t>=2</a:t>
            </a:r>
            <a:endParaRPr kumimoji="1" lang="ja-JP" altLang="en-US"/>
          </a:p>
        </p:txBody>
      </p:sp>
      <p:sp>
        <p:nvSpPr>
          <p:cNvPr id="66" name="テキスト ボックス 65">
            <a:extLst>
              <a:ext uri="{FF2B5EF4-FFF2-40B4-BE49-F238E27FC236}">
                <a16:creationId xmlns:a16="http://schemas.microsoft.com/office/drawing/2014/main" id="{E42C3144-CC23-E44C-8AC1-68FEB21FB05F}"/>
              </a:ext>
            </a:extLst>
          </p:cNvPr>
          <p:cNvSpPr txBox="1"/>
          <p:nvPr/>
        </p:nvSpPr>
        <p:spPr>
          <a:xfrm>
            <a:off x="10678811" y="2291331"/>
            <a:ext cx="356188" cy="369332"/>
          </a:xfrm>
          <a:prstGeom prst="rect">
            <a:avLst/>
          </a:prstGeom>
          <a:noFill/>
        </p:spPr>
        <p:txBody>
          <a:bodyPr wrap="none" rtlCol="0">
            <a:spAutoFit/>
          </a:bodyPr>
          <a:lstStyle/>
          <a:p>
            <a:r>
              <a:rPr lang="en-US" altLang="ja-JP" dirty="0" err="1"/>
              <a:t>t</a:t>
            </a:r>
            <a:r>
              <a:rPr kumimoji="1" lang="en-US" altLang="ja-JP" baseline="-25000" dirty="0" err="1"/>
              <a:t>n</a:t>
            </a:r>
            <a:endParaRPr kumimoji="1" lang="ja-JP" altLang="en-US" baseline="-25000"/>
          </a:p>
        </p:txBody>
      </p:sp>
      <p:sp>
        <p:nvSpPr>
          <p:cNvPr id="67" name="左中かっこ 66">
            <a:extLst>
              <a:ext uri="{FF2B5EF4-FFF2-40B4-BE49-F238E27FC236}">
                <a16:creationId xmlns:a16="http://schemas.microsoft.com/office/drawing/2014/main" id="{A0D7FF33-8CFC-0F44-A91F-19870130E1D3}"/>
              </a:ext>
            </a:extLst>
          </p:cNvPr>
          <p:cNvSpPr/>
          <p:nvPr/>
        </p:nvSpPr>
        <p:spPr>
          <a:xfrm>
            <a:off x="10978382" y="2081994"/>
            <a:ext cx="208183" cy="82296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76" name="テキスト ボックス 75">
            <a:extLst>
              <a:ext uri="{FF2B5EF4-FFF2-40B4-BE49-F238E27FC236}">
                <a16:creationId xmlns:a16="http://schemas.microsoft.com/office/drawing/2014/main" id="{D837CA22-6D2C-1D47-A776-92C1123023AE}"/>
              </a:ext>
            </a:extLst>
          </p:cNvPr>
          <p:cNvSpPr txBox="1"/>
          <p:nvPr/>
        </p:nvSpPr>
        <p:spPr>
          <a:xfrm>
            <a:off x="2650805" y="3204698"/>
            <a:ext cx="351378" cy="369332"/>
          </a:xfrm>
          <a:prstGeom prst="rect">
            <a:avLst/>
          </a:prstGeom>
          <a:noFill/>
        </p:spPr>
        <p:txBody>
          <a:bodyPr wrap="none" rtlCol="0">
            <a:spAutoFit/>
          </a:bodyPr>
          <a:lstStyle/>
          <a:p>
            <a:r>
              <a:rPr kumimoji="1" lang="en-US" altLang="ja-JP" dirty="0"/>
              <a:t>t</a:t>
            </a:r>
            <a:r>
              <a:rPr kumimoji="1" lang="en-US" altLang="ja-JP" baseline="-25000" dirty="0"/>
              <a:t>2</a:t>
            </a:r>
            <a:endParaRPr kumimoji="1" lang="ja-JP" altLang="en-US" baseline="-25000"/>
          </a:p>
        </p:txBody>
      </p:sp>
      <p:sp>
        <p:nvSpPr>
          <p:cNvPr id="77" name="左中かっこ 76">
            <a:extLst>
              <a:ext uri="{FF2B5EF4-FFF2-40B4-BE49-F238E27FC236}">
                <a16:creationId xmlns:a16="http://schemas.microsoft.com/office/drawing/2014/main" id="{801A354F-1269-F04F-B466-4FC7BE4BB5A2}"/>
              </a:ext>
            </a:extLst>
          </p:cNvPr>
          <p:cNvSpPr/>
          <p:nvPr/>
        </p:nvSpPr>
        <p:spPr>
          <a:xfrm>
            <a:off x="2950376" y="2090387"/>
            <a:ext cx="208183" cy="258280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413172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1" grpId="0"/>
      <p:bldP spid="63" grpId="0"/>
      <p:bldP spid="64" grpId="0" animBg="1"/>
      <p:bldP spid="65" grpId="0"/>
      <p:bldP spid="66" grpId="0"/>
      <p:bldP spid="67" grpId="0" animBg="1"/>
      <p:bldP spid="76" grpId="0"/>
      <p:bldP spid="7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B50AF-B6BC-3747-9256-F54F07BE08BB}"/>
              </a:ext>
            </a:extLst>
          </p:cNvPr>
          <p:cNvSpPr>
            <a:spLocks noGrp="1"/>
          </p:cNvSpPr>
          <p:nvPr>
            <p:ph type="title"/>
          </p:nvPr>
        </p:nvSpPr>
        <p:spPr/>
        <p:txBody>
          <a:bodyPr>
            <a:normAutofit fontScale="90000"/>
          </a:bodyPr>
          <a:lstStyle/>
          <a:p>
            <a:r>
              <a:rPr lang="ja-JP" altLang="en-US"/>
              <a:t>全死亡係数の推定</a:t>
            </a:r>
            <a:endParaRPr kumimoji="1" lang="ja-JP" altLang="en-US"/>
          </a:p>
        </p:txBody>
      </p:sp>
      <p:pic>
        <p:nvPicPr>
          <p:cNvPr id="4" name="図 3">
            <a:extLst>
              <a:ext uri="{FF2B5EF4-FFF2-40B4-BE49-F238E27FC236}">
                <a16:creationId xmlns:a16="http://schemas.microsoft.com/office/drawing/2014/main" id="{9D76D503-42F7-F745-ACFE-F30B14882583}"/>
              </a:ext>
            </a:extLst>
          </p:cNvPr>
          <p:cNvPicPr>
            <a:picLocks noChangeAspect="1"/>
          </p:cNvPicPr>
          <p:nvPr/>
        </p:nvPicPr>
        <p:blipFill>
          <a:blip r:embed="rId4"/>
          <a:stretch>
            <a:fillRect/>
          </a:stretch>
        </p:blipFill>
        <p:spPr>
          <a:xfrm>
            <a:off x="4638323" y="3001228"/>
            <a:ext cx="7323276" cy="3856772"/>
          </a:xfrm>
          <a:prstGeom prst="rect">
            <a:avLst/>
          </a:prstGeom>
        </p:spPr>
      </p:pic>
      <p:sp>
        <p:nvSpPr>
          <p:cNvPr id="8" name="テキスト ボックス 7">
            <a:extLst>
              <a:ext uri="{FF2B5EF4-FFF2-40B4-BE49-F238E27FC236}">
                <a16:creationId xmlns:a16="http://schemas.microsoft.com/office/drawing/2014/main" id="{CC9C69C0-82F3-2A41-91E7-35863109E398}"/>
              </a:ext>
            </a:extLst>
          </p:cNvPr>
          <p:cNvSpPr txBox="1"/>
          <p:nvPr/>
        </p:nvSpPr>
        <p:spPr>
          <a:xfrm>
            <a:off x="1079242" y="1212431"/>
            <a:ext cx="10033516"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a:t>捕獲死亡までの待ち時間と、自然死亡までの待ち時間は同じ分布に従う</a:t>
            </a:r>
            <a:endParaRPr lang="en-US" altLang="ja-JP" sz="2400" dirty="0"/>
          </a:p>
        </p:txBody>
      </p:sp>
      <p:sp>
        <p:nvSpPr>
          <p:cNvPr id="5" name="下矢印 4">
            <a:extLst>
              <a:ext uri="{FF2B5EF4-FFF2-40B4-BE49-F238E27FC236}">
                <a16:creationId xmlns:a16="http://schemas.microsoft.com/office/drawing/2014/main" id="{697B0E14-51D0-D246-ACB2-4581A5A5400A}"/>
              </a:ext>
            </a:extLst>
          </p:cNvPr>
          <p:cNvSpPr/>
          <p:nvPr/>
        </p:nvSpPr>
        <p:spPr>
          <a:xfrm>
            <a:off x="5776511" y="1820520"/>
            <a:ext cx="638978" cy="4368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AD1C9E85-1B10-A647-BF7D-6CE0619A708C}"/>
              </a:ext>
            </a:extLst>
          </p:cNvPr>
          <p:cNvSpPr txBox="1"/>
          <p:nvPr/>
        </p:nvSpPr>
        <p:spPr>
          <a:xfrm>
            <a:off x="2006579" y="2440184"/>
            <a:ext cx="8178842"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a:t>捕獲によって得られた</a:t>
            </a:r>
            <a:r>
              <a:rPr lang="en-US" altLang="ja-JP" sz="2400" dirty="0"/>
              <a:t>t</a:t>
            </a:r>
            <a:r>
              <a:rPr lang="ja-JP" altLang="en-US" sz="2400"/>
              <a:t>の平均値を用いれば</a:t>
            </a:r>
            <a:r>
              <a:rPr lang="en-US" altLang="ja-JP" sz="2400" dirty="0"/>
              <a:t>Z</a:t>
            </a:r>
            <a:r>
              <a:rPr lang="ja-JP" altLang="en-US" sz="2400"/>
              <a:t>の推定に十分</a:t>
            </a:r>
            <a:endParaRPr lang="en-US" altLang="ja-JP" sz="2400" dirty="0"/>
          </a:p>
        </p:txBody>
      </p:sp>
      <p:sp>
        <p:nvSpPr>
          <p:cNvPr id="12" name="テキスト ボックス 11">
            <a:extLst>
              <a:ext uri="{FF2B5EF4-FFF2-40B4-BE49-F238E27FC236}">
                <a16:creationId xmlns:a16="http://schemas.microsoft.com/office/drawing/2014/main" id="{BB7B46AB-0DC6-7B43-AE3C-1A0474D1564B}"/>
              </a:ext>
            </a:extLst>
          </p:cNvPr>
          <p:cNvSpPr txBox="1"/>
          <p:nvPr/>
        </p:nvSpPr>
        <p:spPr>
          <a:xfrm>
            <a:off x="230401" y="3373915"/>
            <a:ext cx="3702621"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a:t>F</a:t>
            </a:r>
            <a:r>
              <a:rPr lang="en-US" altLang="ja-JP" dirty="0"/>
              <a:t> </a:t>
            </a:r>
            <a:r>
              <a:rPr kumimoji="1" lang="en-US" altLang="ja-JP" dirty="0"/>
              <a:t>&lt;&lt; M</a:t>
            </a:r>
            <a:r>
              <a:rPr lang="ja-JP" altLang="en-US"/>
              <a:t>の例：</a:t>
            </a:r>
            <a:endParaRPr kumimoji="1" lang="en-US" altLang="ja-JP" dirty="0"/>
          </a:p>
          <a:p>
            <a:r>
              <a:rPr lang="ja-JP" altLang="en-US"/>
              <a:t>自然死亡率が高いため</a:t>
            </a:r>
            <a:endParaRPr lang="en-US" altLang="ja-JP" dirty="0"/>
          </a:p>
          <a:p>
            <a:r>
              <a:rPr lang="ja-JP" altLang="en-US"/>
              <a:t>放流後に長い時間が経つと</a:t>
            </a:r>
            <a:endParaRPr lang="en-US" altLang="ja-JP" dirty="0"/>
          </a:p>
          <a:p>
            <a:r>
              <a:rPr lang="ja-JP" altLang="en-US"/>
              <a:t>現存個体が非常に少なくなるので</a:t>
            </a:r>
            <a:endParaRPr lang="en-US" altLang="ja-JP" dirty="0"/>
          </a:p>
          <a:p>
            <a:r>
              <a:rPr kumimoji="1" lang="ja-JP" altLang="en-US"/>
              <a:t>捕獲できる確率は非常に低い</a:t>
            </a:r>
          </a:p>
        </p:txBody>
      </p:sp>
      <p:sp>
        <p:nvSpPr>
          <p:cNvPr id="13" name="テキスト ボックス 12">
            <a:extLst>
              <a:ext uri="{FF2B5EF4-FFF2-40B4-BE49-F238E27FC236}">
                <a16:creationId xmlns:a16="http://schemas.microsoft.com/office/drawing/2014/main" id="{BAEE5322-C249-E14B-92DF-472867B87F8E}"/>
              </a:ext>
            </a:extLst>
          </p:cNvPr>
          <p:cNvSpPr txBox="1"/>
          <p:nvPr/>
        </p:nvSpPr>
        <p:spPr>
          <a:xfrm>
            <a:off x="230400" y="5045404"/>
            <a:ext cx="3702621"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kumimoji="1" lang="en-US" altLang="ja-JP" dirty="0"/>
              <a:t>F</a:t>
            </a:r>
            <a:r>
              <a:rPr lang="en-US" altLang="ja-JP" dirty="0"/>
              <a:t> &gt;&gt;</a:t>
            </a:r>
            <a:r>
              <a:rPr kumimoji="1" lang="en-US" altLang="ja-JP" dirty="0"/>
              <a:t> M</a:t>
            </a:r>
            <a:r>
              <a:rPr lang="ja-JP" altLang="en-US"/>
              <a:t>の例：</a:t>
            </a:r>
            <a:endParaRPr kumimoji="1" lang="en-US" altLang="ja-JP" dirty="0"/>
          </a:p>
          <a:p>
            <a:r>
              <a:rPr lang="ja-JP" altLang="en-US"/>
              <a:t>常に高い捕獲圧をかけているので</a:t>
            </a:r>
            <a:endParaRPr lang="en-US" altLang="ja-JP" dirty="0"/>
          </a:p>
          <a:p>
            <a:r>
              <a:rPr lang="ja-JP" altLang="en-US"/>
              <a:t>放流後に長い時間が経つと</a:t>
            </a:r>
            <a:endParaRPr lang="en-US" altLang="ja-JP" dirty="0"/>
          </a:p>
          <a:p>
            <a:r>
              <a:rPr lang="ja-JP" altLang="en-US"/>
              <a:t>現存個体が非常に少なくなるので</a:t>
            </a:r>
            <a:endParaRPr lang="en-US" altLang="ja-JP" dirty="0"/>
          </a:p>
          <a:p>
            <a:r>
              <a:rPr kumimoji="1" lang="ja-JP" altLang="en-US"/>
              <a:t>捕獲できる確率は非常に低い</a:t>
            </a:r>
          </a:p>
        </p:txBody>
      </p:sp>
    </p:spTree>
    <p:custDataLst>
      <p:tags r:id="rId1"/>
    </p:custDataLst>
    <p:extLst>
      <p:ext uri="{BB962C8B-B14F-4D97-AF65-F5344CB8AC3E}">
        <p14:creationId xmlns:p14="http://schemas.microsoft.com/office/powerpoint/2010/main" val="69714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A41F9-8AF7-BA41-B6DC-5136B9599BAD}"/>
              </a:ext>
            </a:extLst>
          </p:cNvPr>
          <p:cNvSpPr>
            <a:spLocks noGrp="1"/>
          </p:cNvSpPr>
          <p:nvPr>
            <p:ph type="title"/>
          </p:nvPr>
        </p:nvSpPr>
        <p:spPr/>
        <p:txBody>
          <a:bodyPr>
            <a:normAutofit fontScale="90000"/>
          </a:bodyPr>
          <a:lstStyle/>
          <a:p>
            <a:r>
              <a:rPr lang="ja-JP" altLang="en-US"/>
              <a:t>全死亡係数の推定</a:t>
            </a:r>
            <a:endParaRPr kumimoji="1" lang="ja-JP" altLang="en-US"/>
          </a:p>
        </p:txBody>
      </p:sp>
      <p:pic>
        <p:nvPicPr>
          <p:cNvPr id="5" name="図 4">
            <a:extLst>
              <a:ext uri="{FF2B5EF4-FFF2-40B4-BE49-F238E27FC236}">
                <a16:creationId xmlns:a16="http://schemas.microsoft.com/office/drawing/2014/main" id="{693E9A04-28EB-9B40-B221-9053F06F8A37}"/>
              </a:ext>
            </a:extLst>
          </p:cNvPr>
          <p:cNvPicPr>
            <a:picLocks noChangeAspect="1"/>
          </p:cNvPicPr>
          <p:nvPr/>
        </p:nvPicPr>
        <p:blipFill>
          <a:blip r:embed="rId4"/>
          <a:stretch>
            <a:fillRect/>
          </a:stretch>
        </p:blipFill>
        <p:spPr>
          <a:xfrm>
            <a:off x="1882046" y="961298"/>
            <a:ext cx="4572000" cy="1079500"/>
          </a:xfrm>
          <a:prstGeom prst="rect">
            <a:avLst/>
          </a:prstGeom>
        </p:spPr>
      </p:pic>
      <p:pic>
        <p:nvPicPr>
          <p:cNvPr id="7" name="図 6">
            <a:extLst>
              <a:ext uri="{FF2B5EF4-FFF2-40B4-BE49-F238E27FC236}">
                <a16:creationId xmlns:a16="http://schemas.microsoft.com/office/drawing/2014/main" id="{46B38E21-1392-9943-924E-89E4D6769157}"/>
              </a:ext>
            </a:extLst>
          </p:cNvPr>
          <p:cNvPicPr>
            <a:picLocks noChangeAspect="1"/>
          </p:cNvPicPr>
          <p:nvPr/>
        </p:nvPicPr>
        <p:blipFill>
          <a:blip r:embed="rId5"/>
          <a:stretch>
            <a:fillRect/>
          </a:stretch>
        </p:blipFill>
        <p:spPr>
          <a:xfrm>
            <a:off x="2872416" y="2172611"/>
            <a:ext cx="3009900" cy="469900"/>
          </a:xfrm>
          <a:prstGeom prst="rect">
            <a:avLst/>
          </a:prstGeom>
        </p:spPr>
      </p:pic>
      <p:pic>
        <p:nvPicPr>
          <p:cNvPr id="8" name="図 7">
            <a:extLst>
              <a:ext uri="{FF2B5EF4-FFF2-40B4-BE49-F238E27FC236}">
                <a16:creationId xmlns:a16="http://schemas.microsoft.com/office/drawing/2014/main" id="{8F2CA6CC-3FAF-2C40-B180-91386E944A2F}"/>
              </a:ext>
            </a:extLst>
          </p:cNvPr>
          <p:cNvPicPr>
            <a:picLocks noChangeAspect="1"/>
          </p:cNvPicPr>
          <p:nvPr/>
        </p:nvPicPr>
        <p:blipFill>
          <a:blip r:embed="rId6"/>
          <a:stretch>
            <a:fillRect/>
          </a:stretch>
        </p:blipFill>
        <p:spPr>
          <a:xfrm>
            <a:off x="2872416" y="2893121"/>
            <a:ext cx="5054600" cy="469900"/>
          </a:xfrm>
          <a:prstGeom prst="rect">
            <a:avLst/>
          </a:prstGeom>
        </p:spPr>
      </p:pic>
      <p:pic>
        <p:nvPicPr>
          <p:cNvPr id="10" name="図 9">
            <a:extLst>
              <a:ext uri="{FF2B5EF4-FFF2-40B4-BE49-F238E27FC236}">
                <a16:creationId xmlns:a16="http://schemas.microsoft.com/office/drawing/2014/main" id="{4206A0ED-01B8-794C-893B-A53238CE24A5}"/>
              </a:ext>
            </a:extLst>
          </p:cNvPr>
          <p:cNvPicPr>
            <a:picLocks noChangeAspect="1"/>
          </p:cNvPicPr>
          <p:nvPr/>
        </p:nvPicPr>
        <p:blipFill>
          <a:blip r:embed="rId7"/>
          <a:stretch>
            <a:fillRect/>
          </a:stretch>
        </p:blipFill>
        <p:spPr>
          <a:xfrm>
            <a:off x="2872416" y="3588480"/>
            <a:ext cx="5461000" cy="469900"/>
          </a:xfrm>
          <a:prstGeom prst="rect">
            <a:avLst/>
          </a:prstGeom>
        </p:spPr>
      </p:pic>
      <p:pic>
        <p:nvPicPr>
          <p:cNvPr id="11" name="図 10">
            <a:extLst>
              <a:ext uri="{FF2B5EF4-FFF2-40B4-BE49-F238E27FC236}">
                <a16:creationId xmlns:a16="http://schemas.microsoft.com/office/drawing/2014/main" id="{D9AB89F2-34BC-3349-8CA4-7BC10FDACBC7}"/>
              </a:ext>
            </a:extLst>
          </p:cNvPr>
          <p:cNvPicPr>
            <a:picLocks noChangeAspect="1"/>
          </p:cNvPicPr>
          <p:nvPr/>
        </p:nvPicPr>
        <p:blipFill>
          <a:blip r:embed="rId8"/>
          <a:stretch>
            <a:fillRect/>
          </a:stretch>
        </p:blipFill>
        <p:spPr>
          <a:xfrm>
            <a:off x="2872416" y="4300605"/>
            <a:ext cx="5257800" cy="469900"/>
          </a:xfrm>
          <a:prstGeom prst="rect">
            <a:avLst/>
          </a:prstGeom>
        </p:spPr>
      </p:pic>
      <p:sp>
        <p:nvSpPr>
          <p:cNvPr id="12" name="左中かっこ 11">
            <a:extLst>
              <a:ext uri="{FF2B5EF4-FFF2-40B4-BE49-F238E27FC236}">
                <a16:creationId xmlns:a16="http://schemas.microsoft.com/office/drawing/2014/main" id="{DD267397-1177-BC43-98D5-EBBD4B46D657}"/>
              </a:ext>
            </a:extLst>
          </p:cNvPr>
          <p:cNvSpPr/>
          <p:nvPr/>
        </p:nvSpPr>
        <p:spPr>
          <a:xfrm rot="16200000">
            <a:off x="5946108" y="2907261"/>
            <a:ext cx="407257" cy="4115200"/>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1C1CCCC9-10B5-AD4C-B782-ECB06267F74B}"/>
              </a:ext>
            </a:extLst>
          </p:cNvPr>
          <p:cNvSpPr txBox="1"/>
          <p:nvPr/>
        </p:nvSpPr>
        <p:spPr>
          <a:xfrm>
            <a:off x="3749079" y="5168490"/>
            <a:ext cx="4801314" cy="646331"/>
          </a:xfrm>
          <a:prstGeom prst="rect">
            <a:avLst/>
          </a:prstGeom>
          <a:noFill/>
        </p:spPr>
        <p:txBody>
          <a:bodyPr wrap="none" rtlCol="0">
            <a:spAutoFit/>
          </a:bodyPr>
          <a:lstStyle/>
          <a:p>
            <a:r>
              <a:rPr lang="ja-JP" altLang="en-US"/>
              <a:t>捕獲死亡か自然死亡どちらかが起きるまでの</a:t>
            </a:r>
            <a:endParaRPr lang="en-US" altLang="ja-JP" dirty="0"/>
          </a:p>
          <a:p>
            <a:r>
              <a:rPr lang="ja-JP" altLang="en-US"/>
              <a:t>待ち時間が</a:t>
            </a:r>
            <a:r>
              <a:rPr lang="en-US" altLang="ja-JP" dirty="0"/>
              <a:t>t</a:t>
            </a:r>
            <a:r>
              <a:rPr lang="ja-JP" altLang="en-US"/>
              <a:t>よりも大きい確率</a:t>
            </a:r>
            <a:endParaRPr kumimoji="1" lang="ja-JP" altLang="en-US"/>
          </a:p>
        </p:txBody>
      </p:sp>
      <p:sp>
        <p:nvSpPr>
          <p:cNvPr id="14" name="テキスト ボックス 13">
            <a:extLst>
              <a:ext uri="{FF2B5EF4-FFF2-40B4-BE49-F238E27FC236}">
                <a16:creationId xmlns:a16="http://schemas.microsoft.com/office/drawing/2014/main" id="{B4E42907-6ADF-DA48-A9E2-A739E5110E83}"/>
              </a:ext>
            </a:extLst>
          </p:cNvPr>
          <p:cNvSpPr txBox="1"/>
          <p:nvPr/>
        </p:nvSpPr>
        <p:spPr>
          <a:xfrm>
            <a:off x="1117802" y="6045419"/>
            <a:ext cx="10033516"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ja-JP" altLang="en-US" sz="2400"/>
              <a:t>捕獲死亡までの待ち時間と、自然死亡までの待ち時間は同じ分布に従う</a:t>
            </a:r>
            <a:endParaRPr lang="en-US" altLang="ja-JP" sz="2400" dirty="0"/>
          </a:p>
        </p:txBody>
      </p:sp>
      <p:sp>
        <p:nvSpPr>
          <p:cNvPr id="15" name="テキスト ボックス 14">
            <a:extLst>
              <a:ext uri="{FF2B5EF4-FFF2-40B4-BE49-F238E27FC236}">
                <a16:creationId xmlns:a16="http://schemas.microsoft.com/office/drawing/2014/main" id="{0EA71C2D-83A0-5E4D-99EA-A5F4715BE0FF}"/>
              </a:ext>
            </a:extLst>
          </p:cNvPr>
          <p:cNvSpPr txBox="1"/>
          <p:nvPr/>
        </p:nvSpPr>
        <p:spPr>
          <a:xfrm>
            <a:off x="23296" y="1460494"/>
            <a:ext cx="3036409" cy="646331"/>
          </a:xfrm>
          <a:prstGeom prst="rect">
            <a:avLst/>
          </a:prstGeom>
          <a:noFill/>
        </p:spPr>
        <p:txBody>
          <a:bodyPr wrap="none" rtlCol="0">
            <a:spAutoFit/>
          </a:bodyPr>
          <a:lstStyle/>
          <a:p>
            <a:r>
              <a:rPr kumimoji="1" lang="ja-JP" altLang="en-US"/>
              <a:t>累積確率分布</a:t>
            </a:r>
            <a:endParaRPr kumimoji="1" lang="en-US" altLang="ja-JP" dirty="0"/>
          </a:p>
          <a:p>
            <a:r>
              <a:rPr lang="ja-JP" altLang="en-US"/>
              <a:t>（寿命が</a:t>
            </a:r>
            <a:r>
              <a:rPr lang="en-US" altLang="ja-JP" dirty="0"/>
              <a:t>t</a:t>
            </a:r>
            <a:r>
              <a:rPr lang="ja-JP" altLang="en-US"/>
              <a:t>以下である確率）</a:t>
            </a:r>
            <a:endParaRPr kumimoji="1" lang="ja-JP" altLang="en-US"/>
          </a:p>
        </p:txBody>
      </p:sp>
      <p:grpSp>
        <p:nvGrpSpPr>
          <p:cNvPr id="21" name="グループ化 20">
            <a:extLst>
              <a:ext uri="{FF2B5EF4-FFF2-40B4-BE49-F238E27FC236}">
                <a16:creationId xmlns:a16="http://schemas.microsoft.com/office/drawing/2014/main" id="{86AA137B-D242-184C-B1BF-B8DF3B94C7FF}"/>
              </a:ext>
            </a:extLst>
          </p:cNvPr>
          <p:cNvGrpSpPr/>
          <p:nvPr/>
        </p:nvGrpSpPr>
        <p:grpSpPr>
          <a:xfrm>
            <a:off x="8207337" y="768508"/>
            <a:ext cx="3817731" cy="2382317"/>
            <a:chOff x="8207337" y="768508"/>
            <a:chExt cx="3817731" cy="2382317"/>
          </a:xfrm>
        </p:grpSpPr>
        <p:pic>
          <p:nvPicPr>
            <p:cNvPr id="16" name="図 15">
              <a:extLst>
                <a:ext uri="{FF2B5EF4-FFF2-40B4-BE49-F238E27FC236}">
                  <a16:creationId xmlns:a16="http://schemas.microsoft.com/office/drawing/2014/main" id="{35CB480C-6887-C947-B9E3-E0A7B26C5099}"/>
                </a:ext>
              </a:extLst>
            </p:cNvPr>
            <p:cNvPicPr>
              <a:picLocks noChangeAspect="1"/>
            </p:cNvPicPr>
            <p:nvPr/>
          </p:nvPicPr>
          <p:blipFill>
            <a:blip r:embed="rId9"/>
            <a:stretch>
              <a:fillRect/>
            </a:stretch>
          </p:blipFill>
          <p:spPr>
            <a:xfrm>
              <a:off x="8396155" y="928139"/>
              <a:ext cx="3358189" cy="624608"/>
            </a:xfrm>
            <a:prstGeom prst="rect">
              <a:avLst/>
            </a:prstGeom>
          </p:spPr>
        </p:pic>
        <p:pic>
          <p:nvPicPr>
            <p:cNvPr id="17" name="図 16">
              <a:extLst>
                <a:ext uri="{FF2B5EF4-FFF2-40B4-BE49-F238E27FC236}">
                  <a16:creationId xmlns:a16="http://schemas.microsoft.com/office/drawing/2014/main" id="{B01B60BB-3ED1-474C-AA47-8DECEDC57A73}"/>
                </a:ext>
              </a:extLst>
            </p:cNvPr>
            <p:cNvPicPr>
              <a:picLocks noChangeAspect="1"/>
            </p:cNvPicPr>
            <p:nvPr/>
          </p:nvPicPr>
          <p:blipFill>
            <a:blip r:embed="rId10"/>
            <a:stretch>
              <a:fillRect/>
            </a:stretch>
          </p:blipFill>
          <p:spPr>
            <a:xfrm>
              <a:off x="9702103" y="1628985"/>
              <a:ext cx="1255735" cy="263990"/>
            </a:xfrm>
            <a:prstGeom prst="rect">
              <a:avLst/>
            </a:prstGeom>
          </p:spPr>
        </p:pic>
        <p:pic>
          <p:nvPicPr>
            <p:cNvPr id="18" name="図 17">
              <a:extLst>
                <a:ext uri="{FF2B5EF4-FFF2-40B4-BE49-F238E27FC236}">
                  <a16:creationId xmlns:a16="http://schemas.microsoft.com/office/drawing/2014/main" id="{84334FBD-D631-FD4D-9DCB-921DD5C4157F}"/>
                </a:ext>
              </a:extLst>
            </p:cNvPr>
            <p:cNvPicPr>
              <a:picLocks noChangeAspect="1"/>
            </p:cNvPicPr>
            <p:nvPr/>
          </p:nvPicPr>
          <p:blipFill>
            <a:blip r:embed="rId11"/>
            <a:stretch>
              <a:fillRect/>
            </a:stretch>
          </p:blipFill>
          <p:spPr>
            <a:xfrm>
              <a:off x="8396155" y="2008274"/>
              <a:ext cx="3474675" cy="606463"/>
            </a:xfrm>
            <a:prstGeom prst="rect">
              <a:avLst/>
            </a:prstGeom>
          </p:spPr>
        </p:pic>
        <p:pic>
          <p:nvPicPr>
            <p:cNvPr id="19" name="図 18">
              <a:extLst>
                <a:ext uri="{FF2B5EF4-FFF2-40B4-BE49-F238E27FC236}">
                  <a16:creationId xmlns:a16="http://schemas.microsoft.com/office/drawing/2014/main" id="{5F89CA28-E8E3-3D44-9170-A3F112C22F4B}"/>
                </a:ext>
              </a:extLst>
            </p:cNvPr>
            <p:cNvPicPr>
              <a:picLocks noChangeAspect="1"/>
            </p:cNvPicPr>
            <p:nvPr/>
          </p:nvPicPr>
          <p:blipFill>
            <a:blip r:embed="rId12"/>
            <a:stretch>
              <a:fillRect/>
            </a:stretch>
          </p:blipFill>
          <p:spPr>
            <a:xfrm>
              <a:off x="9717947" y="2713131"/>
              <a:ext cx="1334218" cy="263990"/>
            </a:xfrm>
            <a:prstGeom prst="rect">
              <a:avLst/>
            </a:prstGeom>
          </p:spPr>
        </p:pic>
        <p:sp>
          <p:nvSpPr>
            <p:cNvPr id="20" name="角丸四角形 19">
              <a:extLst>
                <a:ext uri="{FF2B5EF4-FFF2-40B4-BE49-F238E27FC236}">
                  <a16:creationId xmlns:a16="http://schemas.microsoft.com/office/drawing/2014/main" id="{616B8FEC-35F2-E940-B3E6-1D7A197F1BCA}"/>
                </a:ext>
              </a:extLst>
            </p:cNvPr>
            <p:cNvSpPr/>
            <p:nvPr/>
          </p:nvSpPr>
          <p:spPr>
            <a:xfrm>
              <a:off x="8207337" y="768508"/>
              <a:ext cx="3817731" cy="2382317"/>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2" name="テキスト ボックス 21">
            <a:extLst>
              <a:ext uri="{FF2B5EF4-FFF2-40B4-BE49-F238E27FC236}">
                <a16:creationId xmlns:a16="http://schemas.microsoft.com/office/drawing/2014/main" id="{FD9E0A7C-A4E4-AC45-B01F-1E6CD09CE268}"/>
              </a:ext>
            </a:extLst>
          </p:cNvPr>
          <p:cNvSpPr txBox="1"/>
          <p:nvPr/>
        </p:nvSpPr>
        <p:spPr>
          <a:xfrm>
            <a:off x="9635586" y="3865739"/>
            <a:ext cx="2170787" cy="646331"/>
          </a:xfrm>
          <a:prstGeom prst="rect">
            <a:avLst/>
          </a:prstGeom>
          <a:noFill/>
        </p:spPr>
        <p:txBody>
          <a:bodyPr wrap="none" rtlCol="0">
            <a:spAutoFit/>
          </a:bodyPr>
          <a:lstStyle/>
          <a:p>
            <a:r>
              <a:rPr lang="en-US" altLang="ja-JP" dirty="0"/>
              <a:t>T</a:t>
            </a:r>
            <a:r>
              <a:rPr lang="en-US" altLang="ja-JP" baseline="-25000" dirty="0"/>
              <a:t>F</a:t>
            </a:r>
            <a:r>
              <a:rPr kumimoji="1" lang="en-US" altLang="ja-JP" dirty="0"/>
              <a:t>: </a:t>
            </a:r>
            <a:r>
              <a:rPr kumimoji="1" lang="ja-JP" altLang="en-US"/>
              <a:t>捕獲死亡までの</a:t>
            </a:r>
            <a:endParaRPr kumimoji="1" lang="en-US" altLang="ja-JP" dirty="0"/>
          </a:p>
          <a:p>
            <a:r>
              <a:rPr kumimoji="1" lang="ja-JP" altLang="en-US"/>
              <a:t>待ち時間</a:t>
            </a:r>
          </a:p>
        </p:txBody>
      </p:sp>
      <p:sp>
        <p:nvSpPr>
          <p:cNvPr id="23" name="テキスト ボックス 22">
            <a:extLst>
              <a:ext uri="{FF2B5EF4-FFF2-40B4-BE49-F238E27FC236}">
                <a16:creationId xmlns:a16="http://schemas.microsoft.com/office/drawing/2014/main" id="{9775DB15-7845-2C4A-910B-7F72D17D6E0F}"/>
              </a:ext>
            </a:extLst>
          </p:cNvPr>
          <p:cNvSpPr txBox="1"/>
          <p:nvPr/>
        </p:nvSpPr>
        <p:spPr>
          <a:xfrm>
            <a:off x="9635586" y="4477098"/>
            <a:ext cx="2218877" cy="646331"/>
          </a:xfrm>
          <a:prstGeom prst="rect">
            <a:avLst/>
          </a:prstGeom>
          <a:noFill/>
        </p:spPr>
        <p:txBody>
          <a:bodyPr wrap="none" rtlCol="0">
            <a:spAutoFit/>
          </a:bodyPr>
          <a:lstStyle/>
          <a:p>
            <a:r>
              <a:rPr lang="en-US" altLang="ja-JP" dirty="0"/>
              <a:t>T</a:t>
            </a:r>
            <a:r>
              <a:rPr lang="en-US" altLang="ja-JP" baseline="-25000" dirty="0"/>
              <a:t>M</a:t>
            </a:r>
            <a:r>
              <a:rPr kumimoji="1" lang="en-US" altLang="ja-JP" dirty="0"/>
              <a:t>: </a:t>
            </a:r>
            <a:r>
              <a:rPr lang="ja-JP" altLang="en-US"/>
              <a:t>自然</a:t>
            </a:r>
            <a:r>
              <a:rPr kumimoji="1" lang="ja-JP" altLang="en-US"/>
              <a:t>死亡までの</a:t>
            </a:r>
            <a:endParaRPr kumimoji="1" lang="en-US" altLang="ja-JP" dirty="0"/>
          </a:p>
          <a:p>
            <a:r>
              <a:rPr kumimoji="1" lang="ja-JP" altLang="en-US"/>
              <a:t>待ち時間</a:t>
            </a:r>
          </a:p>
        </p:txBody>
      </p:sp>
    </p:spTree>
    <p:custDataLst>
      <p:tags r:id="rId1"/>
    </p:custDataLst>
    <p:extLst>
      <p:ext uri="{BB962C8B-B14F-4D97-AF65-F5344CB8AC3E}">
        <p14:creationId xmlns:p14="http://schemas.microsoft.com/office/powerpoint/2010/main" val="34666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9B50AF-B6BC-3747-9256-F54F07BE08BB}"/>
              </a:ext>
            </a:extLst>
          </p:cNvPr>
          <p:cNvSpPr>
            <a:spLocks noGrp="1"/>
          </p:cNvSpPr>
          <p:nvPr>
            <p:ph type="title"/>
          </p:nvPr>
        </p:nvSpPr>
        <p:spPr/>
        <p:txBody>
          <a:bodyPr>
            <a:normAutofit fontScale="90000"/>
          </a:bodyPr>
          <a:lstStyle/>
          <a:p>
            <a:r>
              <a:rPr lang="ja-JP" altLang="en-US"/>
              <a:t>漁獲死亡係数と自然死亡係数の推定</a:t>
            </a:r>
            <a:endParaRPr lang="en-US" altLang="ja-JP" dirty="0"/>
          </a:p>
        </p:txBody>
      </p:sp>
      <p:pic>
        <p:nvPicPr>
          <p:cNvPr id="4" name="図 3">
            <a:extLst>
              <a:ext uri="{FF2B5EF4-FFF2-40B4-BE49-F238E27FC236}">
                <a16:creationId xmlns:a16="http://schemas.microsoft.com/office/drawing/2014/main" id="{9D76D503-42F7-F745-ACFE-F30B14882583}"/>
              </a:ext>
            </a:extLst>
          </p:cNvPr>
          <p:cNvPicPr>
            <a:picLocks noChangeAspect="1"/>
          </p:cNvPicPr>
          <p:nvPr/>
        </p:nvPicPr>
        <p:blipFill>
          <a:blip r:embed="rId4"/>
          <a:stretch>
            <a:fillRect/>
          </a:stretch>
        </p:blipFill>
        <p:spPr>
          <a:xfrm>
            <a:off x="3705026" y="675249"/>
            <a:ext cx="8486974" cy="4469628"/>
          </a:xfrm>
          <a:prstGeom prst="rect">
            <a:avLst/>
          </a:prstGeom>
        </p:spPr>
      </p:pic>
      <p:pic>
        <p:nvPicPr>
          <p:cNvPr id="8" name="図 7">
            <a:extLst>
              <a:ext uri="{FF2B5EF4-FFF2-40B4-BE49-F238E27FC236}">
                <a16:creationId xmlns:a16="http://schemas.microsoft.com/office/drawing/2014/main" id="{C11FED7A-97E8-F246-83A9-BD1F4D36FA97}"/>
              </a:ext>
            </a:extLst>
          </p:cNvPr>
          <p:cNvPicPr>
            <a:picLocks noChangeAspect="1"/>
          </p:cNvPicPr>
          <p:nvPr/>
        </p:nvPicPr>
        <p:blipFill>
          <a:blip r:embed="rId5"/>
          <a:stretch>
            <a:fillRect/>
          </a:stretch>
        </p:blipFill>
        <p:spPr>
          <a:xfrm>
            <a:off x="330505" y="753703"/>
            <a:ext cx="1219200" cy="939800"/>
          </a:xfrm>
          <a:prstGeom prst="rect">
            <a:avLst/>
          </a:prstGeom>
        </p:spPr>
      </p:pic>
      <p:sp>
        <p:nvSpPr>
          <p:cNvPr id="3" name="テキスト ボックス 2">
            <a:extLst>
              <a:ext uri="{FF2B5EF4-FFF2-40B4-BE49-F238E27FC236}">
                <a16:creationId xmlns:a16="http://schemas.microsoft.com/office/drawing/2014/main" id="{2BA925CB-CFE8-A94B-B91B-7380E540B0C6}"/>
              </a:ext>
            </a:extLst>
          </p:cNvPr>
          <p:cNvSpPr txBox="1"/>
          <p:nvPr/>
        </p:nvSpPr>
        <p:spPr>
          <a:xfrm>
            <a:off x="126360" y="1921764"/>
            <a:ext cx="2501006" cy="461665"/>
          </a:xfrm>
          <a:prstGeom prst="rect">
            <a:avLst/>
          </a:prstGeom>
          <a:noFill/>
        </p:spPr>
        <p:txBody>
          <a:bodyPr wrap="none" rtlCol="0">
            <a:spAutoFit/>
          </a:bodyPr>
          <a:lstStyle/>
          <a:p>
            <a:r>
              <a:rPr kumimoji="1" lang="en-US" altLang="ja-JP" sz="2400" dirty="0"/>
              <a:t>F</a:t>
            </a:r>
            <a:r>
              <a:rPr kumimoji="1" lang="ja-JP" altLang="en-US" sz="2400"/>
              <a:t>や</a:t>
            </a:r>
            <a:r>
              <a:rPr kumimoji="1" lang="en-US" altLang="ja-JP" sz="2400" dirty="0"/>
              <a:t>M</a:t>
            </a:r>
            <a:r>
              <a:rPr kumimoji="1" lang="ja-JP" altLang="en-US" sz="2400"/>
              <a:t>の推定は？</a:t>
            </a:r>
          </a:p>
        </p:txBody>
      </p:sp>
      <p:sp>
        <p:nvSpPr>
          <p:cNvPr id="9" name="左中かっこ 8">
            <a:extLst>
              <a:ext uri="{FF2B5EF4-FFF2-40B4-BE49-F238E27FC236}">
                <a16:creationId xmlns:a16="http://schemas.microsoft.com/office/drawing/2014/main" id="{FB779837-DE51-0846-AE6A-D8A44640ADB3}"/>
              </a:ext>
            </a:extLst>
          </p:cNvPr>
          <p:cNvSpPr/>
          <p:nvPr/>
        </p:nvSpPr>
        <p:spPr>
          <a:xfrm>
            <a:off x="3629436" y="1693503"/>
            <a:ext cx="490884" cy="2582804"/>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740F49C9-6996-6D46-A3FE-BCD7962BC3B4}"/>
              </a:ext>
            </a:extLst>
          </p:cNvPr>
          <p:cNvSpPr txBox="1"/>
          <p:nvPr/>
        </p:nvSpPr>
        <p:spPr>
          <a:xfrm>
            <a:off x="1937584" y="2683516"/>
            <a:ext cx="1800493" cy="646331"/>
          </a:xfrm>
          <a:prstGeom prst="rect">
            <a:avLst/>
          </a:prstGeom>
          <a:noFill/>
        </p:spPr>
        <p:txBody>
          <a:bodyPr wrap="none" rtlCol="0">
            <a:spAutoFit/>
          </a:bodyPr>
          <a:lstStyle/>
          <a:p>
            <a:r>
              <a:rPr kumimoji="1" lang="ja-JP" altLang="en-US"/>
              <a:t>捕獲圧を</a:t>
            </a:r>
            <a:endParaRPr kumimoji="1" lang="en-US" altLang="ja-JP" dirty="0"/>
          </a:p>
          <a:p>
            <a:r>
              <a:rPr kumimoji="1" lang="ja-JP" altLang="en-US"/>
              <a:t>かけている期間</a:t>
            </a:r>
          </a:p>
        </p:txBody>
      </p:sp>
      <p:sp>
        <p:nvSpPr>
          <p:cNvPr id="10" name="テキスト ボックス 9">
            <a:extLst>
              <a:ext uri="{FF2B5EF4-FFF2-40B4-BE49-F238E27FC236}">
                <a16:creationId xmlns:a16="http://schemas.microsoft.com/office/drawing/2014/main" id="{8317C578-7524-A144-93BC-7089A87C262B}"/>
              </a:ext>
            </a:extLst>
          </p:cNvPr>
          <p:cNvSpPr txBox="1"/>
          <p:nvPr/>
        </p:nvSpPr>
        <p:spPr>
          <a:xfrm>
            <a:off x="4131322" y="4109290"/>
            <a:ext cx="792205" cy="369332"/>
          </a:xfrm>
          <a:prstGeom prst="rect">
            <a:avLst/>
          </a:prstGeom>
          <a:noFill/>
        </p:spPr>
        <p:txBody>
          <a:bodyPr wrap="none" rtlCol="0">
            <a:spAutoFit/>
          </a:bodyPr>
          <a:lstStyle/>
          <a:p>
            <a:r>
              <a:rPr lang="ja-JP" altLang="en-US"/>
              <a:t>←</a:t>
            </a:r>
            <a:r>
              <a:rPr lang="en-US" altLang="ja-JP" dirty="0" err="1"/>
              <a:t>t</a:t>
            </a:r>
            <a:r>
              <a:rPr lang="en-US" altLang="ja-JP" baseline="-25000" dirty="0" err="1"/>
              <a:t>max</a:t>
            </a:r>
            <a:endParaRPr kumimoji="1" lang="ja-JP" altLang="en-US" baseline="-25000"/>
          </a:p>
        </p:txBody>
      </p:sp>
    </p:spTree>
    <p:custDataLst>
      <p:tags r:id="rId1"/>
    </p:custDataLst>
    <p:extLst>
      <p:ext uri="{BB962C8B-B14F-4D97-AF65-F5344CB8AC3E}">
        <p14:creationId xmlns:p14="http://schemas.microsoft.com/office/powerpoint/2010/main" val="28641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animBg="1"/>
      <p:bldP spid="5"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421E37-053E-ED48-810C-AC5AF3F8345E}"/>
              </a:ext>
            </a:extLst>
          </p:cNvPr>
          <p:cNvSpPr>
            <a:spLocks noGrp="1"/>
          </p:cNvSpPr>
          <p:nvPr>
            <p:ph type="title"/>
          </p:nvPr>
        </p:nvSpPr>
        <p:spPr/>
        <p:txBody>
          <a:bodyPr>
            <a:normAutofit fontScale="90000"/>
          </a:bodyPr>
          <a:lstStyle/>
          <a:p>
            <a:r>
              <a:rPr lang="ja-JP" altLang="en-US"/>
              <a:t>漁獲死亡係数と自然死亡係数の推定</a:t>
            </a:r>
            <a:endParaRPr kumimoji="1" lang="ja-JP" altLang="en-US"/>
          </a:p>
        </p:txBody>
      </p:sp>
      <p:pic>
        <p:nvPicPr>
          <p:cNvPr id="5" name="図 4">
            <a:extLst>
              <a:ext uri="{FF2B5EF4-FFF2-40B4-BE49-F238E27FC236}">
                <a16:creationId xmlns:a16="http://schemas.microsoft.com/office/drawing/2014/main" id="{154568A0-94F4-5B4C-AA4B-060489505D07}"/>
              </a:ext>
            </a:extLst>
          </p:cNvPr>
          <p:cNvPicPr>
            <a:picLocks noChangeAspect="1"/>
          </p:cNvPicPr>
          <p:nvPr/>
        </p:nvPicPr>
        <p:blipFill>
          <a:blip r:embed="rId4"/>
          <a:stretch>
            <a:fillRect/>
          </a:stretch>
        </p:blipFill>
        <p:spPr>
          <a:xfrm>
            <a:off x="404564" y="2791251"/>
            <a:ext cx="4927600" cy="939800"/>
          </a:xfrm>
          <a:prstGeom prst="rect">
            <a:avLst/>
          </a:prstGeom>
        </p:spPr>
      </p:pic>
      <p:pic>
        <p:nvPicPr>
          <p:cNvPr id="6" name="図 5">
            <a:extLst>
              <a:ext uri="{FF2B5EF4-FFF2-40B4-BE49-F238E27FC236}">
                <a16:creationId xmlns:a16="http://schemas.microsoft.com/office/drawing/2014/main" id="{A782775A-4D3D-F249-9DBA-8B9074CBCDEF}"/>
              </a:ext>
            </a:extLst>
          </p:cNvPr>
          <p:cNvPicPr>
            <a:picLocks noChangeAspect="1"/>
          </p:cNvPicPr>
          <p:nvPr/>
        </p:nvPicPr>
        <p:blipFill>
          <a:blip r:embed="rId5"/>
          <a:stretch>
            <a:fillRect/>
          </a:stretch>
        </p:blipFill>
        <p:spPr>
          <a:xfrm>
            <a:off x="5210978" y="565838"/>
            <a:ext cx="6981022" cy="3678622"/>
          </a:xfrm>
          <a:prstGeom prst="rect">
            <a:avLst/>
          </a:prstGeom>
        </p:spPr>
      </p:pic>
      <p:sp>
        <p:nvSpPr>
          <p:cNvPr id="8" name="テキスト ボックス 7">
            <a:extLst>
              <a:ext uri="{FF2B5EF4-FFF2-40B4-BE49-F238E27FC236}">
                <a16:creationId xmlns:a16="http://schemas.microsoft.com/office/drawing/2014/main" id="{BA2F76F5-3759-6C4C-A074-DE61D9F4CFDA}"/>
              </a:ext>
            </a:extLst>
          </p:cNvPr>
          <p:cNvSpPr txBox="1"/>
          <p:nvPr/>
        </p:nvSpPr>
        <p:spPr>
          <a:xfrm>
            <a:off x="0" y="2048982"/>
            <a:ext cx="2638864" cy="646331"/>
          </a:xfrm>
          <a:prstGeom prst="rect">
            <a:avLst/>
          </a:prstGeom>
          <a:noFill/>
        </p:spPr>
        <p:txBody>
          <a:bodyPr wrap="none" rtlCol="0">
            <a:spAutoFit/>
          </a:bodyPr>
          <a:lstStyle/>
          <a:p>
            <a:r>
              <a:rPr lang="ja-JP" altLang="en-US"/>
              <a:t>放流後</a:t>
            </a:r>
            <a:r>
              <a:rPr lang="en-US" altLang="ja-JP" dirty="0" err="1"/>
              <a:t>t</a:t>
            </a:r>
            <a:r>
              <a:rPr lang="en-US" altLang="ja-JP" baseline="-25000" dirty="0" err="1"/>
              <a:t>max</a:t>
            </a:r>
            <a:r>
              <a:rPr lang="ja-JP" altLang="en-US"/>
              <a:t>までに１尾が</a:t>
            </a:r>
            <a:endParaRPr lang="en-US" altLang="ja-JP" dirty="0"/>
          </a:p>
          <a:p>
            <a:r>
              <a:rPr lang="ja-JP" altLang="en-US"/>
              <a:t>捕獲で死亡する確率</a:t>
            </a:r>
          </a:p>
        </p:txBody>
      </p:sp>
      <p:cxnSp>
        <p:nvCxnSpPr>
          <p:cNvPr id="10" name="直線コネクタ 9">
            <a:extLst>
              <a:ext uri="{FF2B5EF4-FFF2-40B4-BE49-F238E27FC236}">
                <a16:creationId xmlns:a16="http://schemas.microsoft.com/office/drawing/2014/main" id="{F882278B-B6D0-874B-9B72-E63A065A81D9}"/>
              </a:ext>
            </a:extLst>
          </p:cNvPr>
          <p:cNvCxnSpPr/>
          <p:nvPr/>
        </p:nvCxnSpPr>
        <p:spPr>
          <a:xfrm>
            <a:off x="308472" y="2695313"/>
            <a:ext cx="187287" cy="477544"/>
          </a:xfrm>
          <a:prstGeom prst="line">
            <a:avLst/>
          </a:prstGeom>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26C77340-3C5B-0044-9177-64D4A160C8D8}"/>
              </a:ext>
            </a:extLst>
          </p:cNvPr>
          <p:cNvSpPr txBox="1"/>
          <p:nvPr/>
        </p:nvSpPr>
        <p:spPr>
          <a:xfrm>
            <a:off x="-2" y="4128059"/>
            <a:ext cx="2031325" cy="646331"/>
          </a:xfrm>
          <a:prstGeom prst="rect">
            <a:avLst/>
          </a:prstGeom>
          <a:noFill/>
        </p:spPr>
        <p:txBody>
          <a:bodyPr wrap="none" rtlCol="0">
            <a:spAutoFit/>
          </a:bodyPr>
          <a:lstStyle/>
          <a:p>
            <a:r>
              <a:rPr lang="ja-JP" altLang="en-US"/>
              <a:t>死亡個体が捕獲で</a:t>
            </a:r>
            <a:endParaRPr lang="en-US" altLang="ja-JP" dirty="0"/>
          </a:p>
          <a:p>
            <a:r>
              <a:rPr lang="ja-JP" altLang="en-US"/>
              <a:t>死亡する割合</a:t>
            </a:r>
          </a:p>
        </p:txBody>
      </p:sp>
      <p:sp>
        <p:nvSpPr>
          <p:cNvPr id="14" name="左中かっこ 13">
            <a:extLst>
              <a:ext uri="{FF2B5EF4-FFF2-40B4-BE49-F238E27FC236}">
                <a16:creationId xmlns:a16="http://schemas.microsoft.com/office/drawing/2014/main" id="{40D2A0B9-DCFF-304E-96E0-B644FBA6F4EB}"/>
              </a:ext>
            </a:extLst>
          </p:cNvPr>
          <p:cNvSpPr/>
          <p:nvPr/>
        </p:nvSpPr>
        <p:spPr>
          <a:xfrm rot="16200000">
            <a:off x="1330104" y="3731588"/>
            <a:ext cx="252875" cy="50553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5" name="左中かっこ 14">
            <a:extLst>
              <a:ext uri="{FF2B5EF4-FFF2-40B4-BE49-F238E27FC236}">
                <a16:creationId xmlns:a16="http://schemas.microsoft.com/office/drawing/2014/main" id="{C563BCB0-3B61-184C-9C45-877A1B43189D}"/>
              </a:ext>
            </a:extLst>
          </p:cNvPr>
          <p:cNvSpPr/>
          <p:nvPr/>
        </p:nvSpPr>
        <p:spPr>
          <a:xfrm rot="16200000">
            <a:off x="3443504" y="2282021"/>
            <a:ext cx="252875" cy="3400995"/>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4A0CB1BE-4BE8-3F44-8583-BDCD201EE627}"/>
              </a:ext>
            </a:extLst>
          </p:cNvPr>
          <p:cNvSpPr txBox="1"/>
          <p:nvPr/>
        </p:nvSpPr>
        <p:spPr>
          <a:xfrm>
            <a:off x="2572112" y="4138315"/>
            <a:ext cx="1946367" cy="646331"/>
          </a:xfrm>
          <a:prstGeom prst="rect">
            <a:avLst/>
          </a:prstGeom>
          <a:noFill/>
        </p:spPr>
        <p:txBody>
          <a:bodyPr wrap="none" rtlCol="0">
            <a:spAutoFit/>
          </a:bodyPr>
          <a:lstStyle/>
          <a:p>
            <a:r>
              <a:rPr lang="ja-JP" altLang="en-US"/>
              <a:t>放流後</a:t>
            </a:r>
            <a:r>
              <a:rPr lang="en-US" altLang="ja-JP" dirty="0" err="1"/>
              <a:t>t</a:t>
            </a:r>
            <a:r>
              <a:rPr lang="en-US" altLang="ja-JP" baseline="-25000" dirty="0" err="1"/>
              <a:t>max</a:t>
            </a:r>
            <a:r>
              <a:rPr lang="ja-JP" altLang="en-US"/>
              <a:t>までに</a:t>
            </a:r>
            <a:endParaRPr lang="en-US" altLang="ja-JP" dirty="0"/>
          </a:p>
          <a:p>
            <a:r>
              <a:rPr lang="ja-JP" altLang="en-US"/>
              <a:t>死亡する確率</a:t>
            </a:r>
          </a:p>
        </p:txBody>
      </p:sp>
      <p:pic>
        <p:nvPicPr>
          <p:cNvPr id="17" name="図 16">
            <a:extLst>
              <a:ext uri="{FF2B5EF4-FFF2-40B4-BE49-F238E27FC236}">
                <a16:creationId xmlns:a16="http://schemas.microsoft.com/office/drawing/2014/main" id="{11080D32-98F5-3A4D-AEE3-655421E0B05A}"/>
              </a:ext>
            </a:extLst>
          </p:cNvPr>
          <p:cNvPicPr>
            <a:picLocks noChangeAspect="1"/>
          </p:cNvPicPr>
          <p:nvPr/>
        </p:nvPicPr>
        <p:blipFill>
          <a:blip r:embed="rId6"/>
          <a:stretch>
            <a:fillRect/>
          </a:stretch>
        </p:blipFill>
        <p:spPr>
          <a:xfrm>
            <a:off x="4252121" y="4461480"/>
            <a:ext cx="5156200" cy="1130300"/>
          </a:xfrm>
          <a:prstGeom prst="rect">
            <a:avLst/>
          </a:prstGeom>
        </p:spPr>
      </p:pic>
      <p:pic>
        <p:nvPicPr>
          <p:cNvPr id="18" name="図 17">
            <a:extLst>
              <a:ext uri="{FF2B5EF4-FFF2-40B4-BE49-F238E27FC236}">
                <a16:creationId xmlns:a16="http://schemas.microsoft.com/office/drawing/2014/main" id="{DBE5DE52-4E19-224D-BC82-48768C52AEE5}"/>
              </a:ext>
            </a:extLst>
          </p:cNvPr>
          <p:cNvPicPr>
            <a:picLocks noChangeAspect="1"/>
          </p:cNvPicPr>
          <p:nvPr/>
        </p:nvPicPr>
        <p:blipFill>
          <a:blip r:embed="rId7"/>
          <a:stretch>
            <a:fillRect/>
          </a:stretch>
        </p:blipFill>
        <p:spPr>
          <a:xfrm>
            <a:off x="4252121" y="5944303"/>
            <a:ext cx="2336800" cy="444500"/>
          </a:xfrm>
          <a:prstGeom prst="rect">
            <a:avLst/>
          </a:prstGeom>
        </p:spPr>
      </p:pic>
      <p:pic>
        <p:nvPicPr>
          <p:cNvPr id="19" name="図 18">
            <a:extLst>
              <a:ext uri="{FF2B5EF4-FFF2-40B4-BE49-F238E27FC236}">
                <a16:creationId xmlns:a16="http://schemas.microsoft.com/office/drawing/2014/main" id="{FBEF31B6-3152-7F4A-8AD4-7DFD3E021465}"/>
              </a:ext>
            </a:extLst>
          </p:cNvPr>
          <p:cNvPicPr>
            <a:picLocks noChangeAspect="1"/>
          </p:cNvPicPr>
          <p:nvPr/>
        </p:nvPicPr>
        <p:blipFill>
          <a:blip r:embed="rId8"/>
          <a:stretch>
            <a:fillRect/>
          </a:stretch>
        </p:blipFill>
        <p:spPr>
          <a:xfrm>
            <a:off x="330505" y="753703"/>
            <a:ext cx="1219200" cy="939800"/>
          </a:xfrm>
          <a:prstGeom prst="rect">
            <a:avLst/>
          </a:prstGeom>
        </p:spPr>
      </p:pic>
      <p:sp>
        <p:nvSpPr>
          <p:cNvPr id="20" name="角丸四角形 19">
            <a:extLst>
              <a:ext uri="{FF2B5EF4-FFF2-40B4-BE49-F238E27FC236}">
                <a16:creationId xmlns:a16="http://schemas.microsoft.com/office/drawing/2014/main" id="{0ACDADD5-FAD6-694C-947F-A234038223D4}"/>
              </a:ext>
            </a:extLst>
          </p:cNvPr>
          <p:cNvSpPr/>
          <p:nvPr/>
        </p:nvSpPr>
        <p:spPr>
          <a:xfrm>
            <a:off x="298399" y="930124"/>
            <a:ext cx="39790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939051B9-ED3F-7E48-A2ED-8EE9AAE3A4EF}"/>
              </a:ext>
            </a:extLst>
          </p:cNvPr>
          <p:cNvSpPr/>
          <p:nvPr/>
        </p:nvSpPr>
        <p:spPr>
          <a:xfrm>
            <a:off x="8258752" y="4782851"/>
            <a:ext cx="818013" cy="572836"/>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2F7E73F-F0FC-564D-A842-C31D07B2762C}"/>
              </a:ext>
            </a:extLst>
          </p:cNvPr>
          <p:cNvSpPr txBox="1"/>
          <p:nvPr/>
        </p:nvSpPr>
        <p:spPr>
          <a:xfrm>
            <a:off x="9797851" y="5391725"/>
            <a:ext cx="1980029"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ja-JP" altLang="en-US" sz="2800"/>
              <a:t>パラメータ</a:t>
            </a:r>
          </a:p>
        </p:txBody>
      </p:sp>
      <p:sp>
        <p:nvSpPr>
          <p:cNvPr id="23" name="テキスト ボックス 22">
            <a:extLst>
              <a:ext uri="{FF2B5EF4-FFF2-40B4-BE49-F238E27FC236}">
                <a16:creationId xmlns:a16="http://schemas.microsoft.com/office/drawing/2014/main" id="{BFE1DDCF-C79B-F04A-BBC7-AA866B0B1F22}"/>
              </a:ext>
            </a:extLst>
          </p:cNvPr>
          <p:cNvSpPr txBox="1"/>
          <p:nvPr/>
        </p:nvSpPr>
        <p:spPr>
          <a:xfrm>
            <a:off x="9796242" y="6029547"/>
            <a:ext cx="1261884" cy="52322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kumimoji="1" lang="ja-JP" altLang="en-US" sz="2800"/>
              <a:t>データ</a:t>
            </a:r>
          </a:p>
        </p:txBody>
      </p:sp>
      <p:sp>
        <p:nvSpPr>
          <p:cNvPr id="24" name="角丸四角形 23">
            <a:extLst>
              <a:ext uri="{FF2B5EF4-FFF2-40B4-BE49-F238E27FC236}">
                <a16:creationId xmlns:a16="http://schemas.microsoft.com/office/drawing/2014/main" id="{BC20BA4D-CB36-3D48-AB4B-EACA20357201}"/>
              </a:ext>
            </a:extLst>
          </p:cNvPr>
          <p:cNvSpPr/>
          <p:nvPr/>
        </p:nvSpPr>
        <p:spPr>
          <a:xfrm>
            <a:off x="4241471" y="5141947"/>
            <a:ext cx="419770" cy="43038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B061A29F-116F-1742-A21E-43ACA1C2D0FD}"/>
              </a:ext>
            </a:extLst>
          </p:cNvPr>
          <p:cNvSpPr/>
          <p:nvPr/>
        </p:nvSpPr>
        <p:spPr>
          <a:xfrm>
            <a:off x="4247114" y="4617011"/>
            <a:ext cx="419770" cy="43038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80BA4D4B-D6C5-A341-BFAE-70DD0D9F68E3}"/>
              </a:ext>
            </a:extLst>
          </p:cNvPr>
          <p:cNvSpPr/>
          <p:nvPr/>
        </p:nvSpPr>
        <p:spPr>
          <a:xfrm>
            <a:off x="1227334" y="1281139"/>
            <a:ext cx="419770" cy="430380"/>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a:extLst>
              <a:ext uri="{FF2B5EF4-FFF2-40B4-BE49-F238E27FC236}">
                <a16:creationId xmlns:a16="http://schemas.microsoft.com/office/drawing/2014/main" id="{6EF36888-010C-C144-A898-C86471E656A8}"/>
              </a:ext>
            </a:extLst>
          </p:cNvPr>
          <p:cNvSpPr/>
          <p:nvPr/>
        </p:nvSpPr>
        <p:spPr>
          <a:xfrm>
            <a:off x="5384048" y="4446611"/>
            <a:ext cx="39790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角丸四角形 27">
            <a:extLst>
              <a:ext uri="{FF2B5EF4-FFF2-40B4-BE49-F238E27FC236}">
                <a16:creationId xmlns:a16="http://schemas.microsoft.com/office/drawing/2014/main" id="{5C1C8E0D-CE89-4944-8205-E1343F446DD1}"/>
              </a:ext>
            </a:extLst>
          </p:cNvPr>
          <p:cNvSpPr/>
          <p:nvPr/>
        </p:nvSpPr>
        <p:spPr>
          <a:xfrm>
            <a:off x="5389691" y="5118302"/>
            <a:ext cx="39790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角丸四角形 28">
            <a:extLst>
              <a:ext uri="{FF2B5EF4-FFF2-40B4-BE49-F238E27FC236}">
                <a16:creationId xmlns:a16="http://schemas.microsoft.com/office/drawing/2014/main" id="{82FCC5C9-35C3-F447-9DFB-89EE3CDBD32E}"/>
              </a:ext>
            </a:extLst>
          </p:cNvPr>
          <p:cNvSpPr/>
          <p:nvPr/>
        </p:nvSpPr>
        <p:spPr>
          <a:xfrm>
            <a:off x="7878891" y="4773987"/>
            <a:ext cx="39790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a:extLst>
              <a:ext uri="{FF2B5EF4-FFF2-40B4-BE49-F238E27FC236}">
                <a16:creationId xmlns:a16="http://schemas.microsoft.com/office/drawing/2014/main" id="{51BAED6E-73A2-8E4E-AB35-BCB5E2F4A3C6}"/>
              </a:ext>
            </a:extLst>
          </p:cNvPr>
          <p:cNvSpPr/>
          <p:nvPr/>
        </p:nvSpPr>
        <p:spPr>
          <a:xfrm>
            <a:off x="4247246" y="5914173"/>
            <a:ext cx="481462"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E3A0C710-7A0D-0340-AF44-604C94DB8072}"/>
              </a:ext>
            </a:extLst>
          </p:cNvPr>
          <p:cNvSpPr/>
          <p:nvPr/>
        </p:nvSpPr>
        <p:spPr>
          <a:xfrm>
            <a:off x="5305023" y="5925461"/>
            <a:ext cx="39790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E201E0C6-2C2F-9845-A38D-AF3D921E9B96}"/>
              </a:ext>
            </a:extLst>
          </p:cNvPr>
          <p:cNvSpPr/>
          <p:nvPr/>
        </p:nvSpPr>
        <p:spPr>
          <a:xfrm>
            <a:off x="6236364" y="5942393"/>
            <a:ext cx="397903" cy="572836"/>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317997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89218-E936-604B-A08B-6B45144FE9DC}"/>
              </a:ext>
            </a:extLst>
          </p:cNvPr>
          <p:cNvSpPr>
            <a:spLocks noGrp="1"/>
          </p:cNvSpPr>
          <p:nvPr>
            <p:ph type="title"/>
          </p:nvPr>
        </p:nvSpPr>
        <p:spPr/>
        <p:txBody>
          <a:bodyPr>
            <a:normAutofit fontScale="90000"/>
          </a:bodyPr>
          <a:lstStyle/>
          <a:p>
            <a:r>
              <a:rPr lang="ja-JP" altLang="en-US"/>
              <a:t>個体ベースシミュレーションによる確認</a:t>
            </a:r>
            <a:endParaRPr kumimoji="1" lang="ja-JP" altLang="en-US"/>
          </a:p>
        </p:txBody>
      </p:sp>
      <p:sp>
        <p:nvSpPr>
          <p:cNvPr id="4" name="テキスト ボックス 3">
            <a:extLst>
              <a:ext uri="{FF2B5EF4-FFF2-40B4-BE49-F238E27FC236}">
                <a16:creationId xmlns:a16="http://schemas.microsoft.com/office/drawing/2014/main" id="{B99A87F0-E944-E442-83E7-EADC83AC9E2C}"/>
              </a:ext>
            </a:extLst>
          </p:cNvPr>
          <p:cNvSpPr txBox="1"/>
          <p:nvPr/>
        </p:nvSpPr>
        <p:spPr>
          <a:xfrm>
            <a:off x="101600" y="675249"/>
            <a:ext cx="7010252" cy="6093976"/>
          </a:xfrm>
          <a:prstGeom prst="rect">
            <a:avLst/>
          </a:prstGeom>
          <a:noFill/>
        </p:spPr>
        <p:txBody>
          <a:bodyPr wrap="none" rtlCol="0">
            <a:spAutoFit/>
          </a:bodyPr>
          <a:lstStyle/>
          <a:p>
            <a:r>
              <a:rPr lang="en" altLang="ja-JP" sz="1500" dirty="0"/>
              <a:t>N = 10000</a:t>
            </a:r>
            <a:r>
              <a:rPr lang="en" altLang="ja-JP" sz="1500" dirty="0">
                <a:solidFill>
                  <a:srgbClr val="FF0000"/>
                </a:solidFill>
              </a:rPr>
              <a:t> # </a:t>
            </a:r>
            <a:r>
              <a:rPr lang="ja-JP" altLang="en-US" sz="1500">
                <a:solidFill>
                  <a:srgbClr val="FF0000"/>
                </a:solidFill>
              </a:rPr>
              <a:t>放流個体数</a:t>
            </a:r>
            <a:endParaRPr lang="en" altLang="ja-JP" sz="1500" dirty="0">
              <a:solidFill>
                <a:srgbClr val="FF0000"/>
              </a:solidFill>
            </a:endParaRPr>
          </a:p>
          <a:p>
            <a:r>
              <a:rPr lang="en" altLang="ja-JP" sz="1500" dirty="0"/>
              <a:t>T = 100</a:t>
            </a:r>
            <a:r>
              <a:rPr lang="en" altLang="ja-JP" sz="1500" dirty="0">
                <a:solidFill>
                  <a:srgbClr val="FF0000"/>
                </a:solidFill>
              </a:rPr>
              <a:t> # </a:t>
            </a:r>
            <a:r>
              <a:rPr lang="ja-JP" altLang="en-US" sz="1500">
                <a:solidFill>
                  <a:srgbClr val="FF0000"/>
                </a:solidFill>
              </a:rPr>
              <a:t>計算させる最大単位時間</a:t>
            </a:r>
            <a:endParaRPr lang="en" altLang="ja-JP" sz="1500" dirty="0"/>
          </a:p>
          <a:p>
            <a:r>
              <a:rPr lang="en" altLang="ja-JP" sz="1500" dirty="0" err="1"/>
              <a:t>dat</a:t>
            </a:r>
            <a:r>
              <a:rPr lang="en" altLang="ja-JP" sz="1500" dirty="0"/>
              <a:t> = matrix( 0, </a:t>
            </a:r>
            <a:r>
              <a:rPr lang="en" altLang="ja-JP" sz="1500" dirty="0" err="1"/>
              <a:t>nrow</a:t>
            </a:r>
            <a:r>
              <a:rPr lang="en" altLang="ja-JP" sz="1500" dirty="0"/>
              <a:t> = T+1, </a:t>
            </a:r>
            <a:r>
              <a:rPr lang="en" altLang="ja-JP" sz="1500" dirty="0" err="1"/>
              <a:t>ncol</a:t>
            </a:r>
            <a:r>
              <a:rPr lang="en" altLang="ja-JP" sz="1500" dirty="0"/>
              <a:t> = N )</a:t>
            </a:r>
            <a:r>
              <a:rPr lang="en" altLang="ja-JP" sz="1500" dirty="0">
                <a:solidFill>
                  <a:srgbClr val="FF0000"/>
                </a:solidFill>
              </a:rPr>
              <a:t> # </a:t>
            </a:r>
            <a:r>
              <a:rPr lang="ja-JP" altLang="en-US" sz="1500">
                <a:solidFill>
                  <a:srgbClr val="FF0000"/>
                </a:solidFill>
              </a:rPr>
              <a:t>全個体の生死を格納</a:t>
            </a:r>
            <a:endParaRPr lang="en" altLang="ja-JP" sz="1500" dirty="0"/>
          </a:p>
          <a:p>
            <a:r>
              <a:rPr lang="en" altLang="ja-JP" sz="1500" dirty="0" err="1"/>
              <a:t>dat</a:t>
            </a:r>
            <a:r>
              <a:rPr lang="en" altLang="ja-JP" sz="1500" dirty="0"/>
              <a:t>[1, ] = rep(1,N)</a:t>
            </a:r>
            <a:r>
              <a:rPr lang="en" altLang="ja-JP" sz="1500" dirty="0">
                <a:solidFill>
                  <a:srgbClr val="FF0000"/>
                </a:solidFill>
              </a:rPr>
              <a:t> # </a:t>
            </a:r>
            <a:r>
              <a:rPr lang="en-US" altLang="ja-JP" sz="1500" dirty="0">
                <a:solidFill>
                  <a:srgbClr val="FF0000"/>
                </a:solidFill>
              </a:rPr>
              <a:t>t=1</a:t>
            </a:r>
            <a:r>
              <a:rPr lang="ja-JP" altLang="en-US" sz="1500">
                <a:solidFill>
                  <a:srgbClr val="FF0000"/>
                </a:solidFill>
              </a:rPr>
              <a:t>では全個体生存</a:t>
            </a:r>
            <a:endParaRPr lang="en" altLang="ja-JP" sz="1500" dirty="0"/>
          </a:p>
          <a:p>
            <a:r>
              <a:rPr lang="en" altLang="ja-JP" sz="1500" dirty="0"/>
              <a:t>F = 0.1</a:t>
            </a:r>
            <a:r>
              <a:rPr lang="en" altLang="ja-JP" sz="1500" dirty="0">
                <a:solidFill>
                  <a:srgbClr val="FF0000"/>
                </a:solidFill>
              </a:rPr>
              <a:t> # </a:t>
            </a:r>
            <a:r>
              <a:rPr lang="ja-JP" altLang="en-US" sz="1500">
                <a:solidFill>
                  <a:srgbClr val="FF0000"/>
                </a:solidFill>
              </a:rPr>
              <a:t>捕獲（漁獲）死亡係数</a:t>
            </a:r>
            <a:endParaRPr lang="en" altLang="ja-JP" sz="1500" dirty="0"/>
          </a:p>
          <a:p>
            <a:r>
              <a:rPr lang="en" altLang="ja-JP" sz="1500" dirty="0"/>
              <a:t>M = 0.1</a:t>
            </a:r>
            <a:r>
              <a:rPr lang="en" altLang="ja-JP" sz="1500" dirty="0">
                <a:solidFill>
                  <a:srgbClr val="FF0000"/>
                </a:solidFill>
              </a:rPr>
              <a:t> # </a:t>
            </a:r>
            <a:r>
              <a:rPr lang="ja-JP" altLang="en-US" sz="1500">
                <a:solidFill>
                  <a:srgbClr val="FF0000"/>
                </a:solidFill>
              </a:rPr>
              <a:t>自然係数</a:t>
            </a:r>
            <a:endParaRPr lang="en" altLang="ja-JP" sz="1500" dirty="0"/>
          </a:p>
          <a:p>
            <a:r>
              <a:rPr lang="en" altLang="ja-JP" sz="1500" dirty="0"/>
              <a:t>Z = F + M</a:t>
            </a:r>
            <a:r>
              <a:rPr lang="en" altLang="ja-JP" sz="1500" dirty="0">
                <a:solidFill>
                  <a:srgbClr val="FF0000"/>
                </a:solidFill>
              </a:rPr>
              <a:t> # </a:t>
            </a:r>
            <a:r>
              <a:rPr lang="ja-JP" altLang="en-US" sz="1500">
                <a:solidFill>
                  <a:srgbClr val="FF0000"/>
                </a:solidFill>
              </a:rPr>
              <a:t>全死亡係数</a:t>
            </a:r>
            <a:endParaRPr lang="en" altLang="ja-JP" sz="1500" dirty="0"/>
          </a:p>
          <a:p>
            <a:r>
              <a:rPr lang="en" altLang="ja-JP" sz="1500" dirty="0"/>
              <a:t>n = 0</a:t>
            </a:r>
            <a:r>
              <a:rPr lang="en" altLang="ja-JP" sz="1500" dirty="0">
                <a:solidFill>
                  <a:srgbClr val="FF0000"/>
                </a:solidFill>
              </a:rPr>
              <a:t> # </a:t>
            </a:r>
            <a:r>
              <a:rPr lang="ja-JP" altLang="en-US" sz="1500">
                <a:solidFill>
                  <a:srgbClr val="FF0000"/>
                </a:solidFill>
              </a:rPr>
              <a:t>捕獲個体数の初期値</a:t>
            </a:r>
            <a:endParaRPr lang="en" altLang="ja-JP" sz="1500" dirty="0"/>
          </a:p>
          <a:p>
            <a:r>
              <a:rPr lang="en" altLang="ja-JP" sz="1500" dirty="0" err="1"/>
              <a:t>C_time</a:t>
            </a:r>
            <a:r>
              <a:rPr lang="en" altLang="ja-JP" sz="1500" dirty="0"/>
              <a:t> = rep(0, N)</a:t>
            </a:r>
            <a:r>
              <a:rPr lang="en" altLang="ja-JP" sz="1500" dirty="0">
                <a:solidFill>
                  <a:srgbClr val="FF0000"/>
                </a:solidFill>
              </a:rPr>
              <a:t> # </a:t>
            </a:r>
            <a:r>
              <a:rPr lang="ja-JP" altLang="en-US" sz="1500">
                <a:solidFill>
                  <a:srgbClr val="FF0000"/>
                </a:solidFill>
              </a:rPr>
              <a:t>捕獲時間の初期値</a:t>
            </a:r>
            <a:endParaRPr lang="en" altLang="ja-JP" sz="1500" dirty="0"/>
          </a:p>
          <a:p>
            <a:r>
              <a:rPr lang="en" altLang="ja-JP" sz="1500" dirty="0"/>
              <a:t>for( </a:t>
            </a:r>
            <a:r>
              <a:rPr lang="en" altLang="ja-JP" sz="1500" dirty="0" err="1"/>
              <a:t>i</a:t>
            </a:r>
            <a:r>
              <a:rPr lang="en" altLang="ja-JP" sz="1500" dirty="0"/>
              <a:t> in 1:N ) {</a:t>
            </a:r>
          </a:p>
          <a:p>
            <a:r>
              <a:rPr lang="en" altLang="ja-JP" sz="1500" dirty="0"/>
              <a:t>  for( t in 2:(T+1) ) { </a:t>
            </a:r>
          </a:p>
          <a:p>
            <a:r>
              <a:rPr lang="en" altLang="ja-JP" sz="1500" dirty="0"/>
              <a:t>    if( </a:t>
            </a:r>
            <a:r>
              <a:rPr lang="en" altLang="ja-JP" sz="1500" dirty="0" err="1"/>
              <a:t>dat</a:t>
            </a:r>
            <a:r>
              <a:rPr lang="en" altLang="ja-JP" sz="1500" dirty="0"/>
              <a:t>[t-1, </a:t>
            </a:r>
            <a:r>
              <a:rPr lang="en" altLang="ja-JP" sz="1500" dirty="0" err="1"/>
              <a:t>i</a:t>
            </a:r>
            <a:r>
              <a:rPr lang="en" altLang="ja-JP" sz="1500" dirty="0"/>
              <a:t>] == 1 ) {</a:t>
            </a:r>
            <a:r>
              <a:rPr lang="en" altLang="ja-JP" sz="1500" dirty="0">
                <a:solidFill>
                  <a:srgbClr val="FF0000"/>
                </a:solidFill>
              </a:rPr>
              <a:t># </a:t>
            </a:r>
            <a:r>
              <a:rPr lang="ja-JP" altLang="en-US" sz="1500">
                <a:solidFill>
                  <a:srgbClr val="FF0000"/>
                </a:solidFill>
              </a:rPr>
              <a:t>生存している個体について</a:t>
            </a:r>
            <a:endParaRPr lang="en" altLang="ja-JP" sz="1500" dirty="0"/>
          </a:p>
          <a:p>
            <a:r>
              <a:rPr lang="en" altLang="ja-JP" sz="1500" dirty="0"/>
              <a:t>      if( exp(-Z) &gt; </a:t>
            </a:r>
            <a:r>
              <a:rPr lang="en" altLang="ja-JP" sz="1500" dirty="0" err="1"/>
              <a:t>runif</a:t>
            </a:r>
            <a:r>
              <a:rPr lang="en" altLang="ja-JP" sz="1500" dirty="0"/>
              <a:t>(1) ) {</a:t>
            </a:r>
            <a:r>
              <a:rPr lang="en" altLang="ja-JP" sz="1500" dirty="0">
                <a:solidFill>
                  <a:srgbClr val="FF0000"/>
                </a:solidFill>
              </a:rPr>
              <a:t># </a:t>
            </a:r>
            <a:r>
              <a:rPr lang="ja-JP" altLang="en-US" sz="1500">
                <a:solidFill>
                  <a:srgbClr val="FF0000"/>
                </a:solidFill>
              </a:rPr>
              <a:t>生存</a:t>
            </a:r>
            <a:endParaRPr lang="en" altLang="ja-JP" sz="1500" dirty="0"/>
          </a:p>
          <a:p>
            <a:r>
              <a:rPr lang="en" altLang="ja-JP" sz="1500" dirty="0"/>
              <a:t>        </a:t>
            </a:r>
            <a:r>
              <a:rPr lang="en" altLang="ja-JP" sz="1500" dirty="0" err="1"/>
              <a:t>dat</a:t>
            </a:r>
            <a:r>
              <a:rPr lang="en" altLang="ja-JP" sz="1500" dirty="0"/>
              <a:t>[t, </a:t>
            </a:r>
            <a:r>
              <a:rPr lang="en" altLang="ja-JP" sz="1500" dirty="0" err="1"/>
              <a:t>i</a:t>
            </a:r>
            <a:r>
              <a:rPr lang="en" altLang="ja-JP" sz="1500" dirty="0"/>
              <a:t>] = 1</a:t>
            </a:r>
          </a:p>
          <a:p>
            <a:r>
              <a:rPr lang="en" altLang="ja-JP" sz="1500" dirty="0"/>
              <a:t>      }else if( F/Z &gt; </a:t>
            </a:r>
            <a:r>
              <a:rPr lang="en" altLang="ja-JP" sz="1500" dirty="0" err="1"/>
              <a:t>runif</a:t>
            </a:r>
            <a:r>
              <a:rPr lang="en" altLang="ja-JP" sz="1500" dirty="0"/>
              <a:t>(1) ) {</a:t>
            </a:r>
            <a:r>
              <a:rPr lang="en" altLang="ja-JP" sz="1500" dirty="0">
                <a:solidFill>
                  <a:srgbClr val="FF0000"/>
                </a:solidFill>
              </a:rPr>
              <a:t># </a:t>
            </a:r>
            <a:r>
              <a:rPr lang="ja-JP" altLang="en-US" sz="1500">
                <a:solidFill>
                  <a:srgbClr val="FF0000"/>
                </a:solidFill>
              </a:rPr>
              <a:t>死亡が捕獲かどうか判定</a:t>
            </a:r>
            <a:endParaRPr lang="en" altLang="ja-JP" sz="1500" dirty="0"/>
          </a:p>
          <a:p>
            <a:r>
              <a:rPr lang="en" altLang="ja-JP" sz="1500" dirty="0"/>
              <a:t>        n = n + 1</a:t>
            </a:r>
            <a:r>
              <a:rPr lang="en" altLang="ja-JP" sz="1500" dirty="0">
                <a:solidFill>
                  <a:srgbClr val="FF0000"/>
                </a:solidFill>
              </a:rPr>
              <a:t> # </a:t>
            </a:r>
            <a:r>
              <a:rPr lang="ja-JP" altLang="en-US" sz="1500">
                <a:solidFill>
                  <a:srgbClr val="FF0000"/>
                </a:solidFill>
              </a:rPr>
              <a:t>捕獲個体数の上書き</a:t>
            </a:r>
            <a:endParaRPr lang="en" altLang="ja-JP" sz="1500" dirty="0"/>
          </a:p>
          <a:p>
            <a:r>
              <a:rPr lang="en" altLang="ja-JP" sz="1500" dirty="0"/>
              <a:t>        </a:t>
            </a:r>
            <a:r>
              <a:rPr lang="en" altLang="ja-JP" sz="1500" dirty="0" err="1"/>
              <a:t>C_time</a:t>
            </a:r>
            <a:r>
              <a:rPr lang="en" altLang="ja-JP" sz="1500" dirty="0"/>
              <a:t>[</a:t>
            </a:r>
            <a:r>
              <a:rPr lang="en" altLang="ja-JP" sz="1500" dirty="0" err="1"/>
              <a:t>i</a:t>
            </a:r>
            <a:r>
              <a:rPr lang="en" altLang="ja-JP" sz="1500" dirty="0"/>
              <a:t>] = t-1</a:t>
            </a:r>
            <a:r>
              <a:rPr lang="en" altLang="ja-JP" sz="1500" dirty="0">
                <a:solidFill>
                  <a:srgbClr val="FF0000"/>
                </a:solidFill>
              </a:rPr>
              <a:t> # </a:t>
            </a:r>
            <a:r>
              <a:rPr lang="ja-JP" altLang="en-US" sz="1500">
                <a:solidFill>
                  <a:srgbClr val="FF0000"/>
                </a:solidFill>
              </a:rPr>
              <a:t>捕獲時間</a:t>
            </a:r>
            <a:endParaRPr lang="en" altLang="ja-JP" sz="1500" dirty="0"/>
          </a:p>
          <a:p>
            <a:r>
              <a:rPr lang="en" altLang="ja-JP" sz="1500" dirty="0"/>
              <a:t>      }</a:t>
            </a:r>
          </a:p>
          <a:p>
            <a:r>
              <a:rPr lang="en" altLang="ja-JP" sz="1500" dirty="0"/>
              <a:t>    }</a:t>
            </a:r>
          </a:p>
          <a:p>
            <a:r>
              <a:rPr lang="en" altLang="ja-JP" sz="1500" dirty="0"/>
              <a:t>  }  </a:t>
            </a:r>
          </a:p>
          <a:p>
            <a:r>
              <a:rPr lang="en" altLang="ja-JP" sz="1500" dirty="0"/>
              <a:t>}</a:t>
            </a:r>
          </a:p>
          <a:p>
            <a:r>
              <a:rPr lang="en" altLang="ja-JP" sz="1500" dirty="0" err="1"/>
              <a:t>T_max</a:t>
            </a:r>
            <a:r>
              <a:rPr lang="en" altLang="ja-JP" sz="1500" dirty="0"/>
              <a:t> = max( </a:t>
            </a:r>
            <a:r>
              <a:rPr lang="en" altLang="ja-JP" sz="1500" dirty="0" err="1"/>
              <a:t>C_time</a:t>
            </a:r>
            <a:r>
              <a:rPr lang="en" altLang="ja-JP" sz="1500" dirty="0"/>
              <a:t> )</a:t>
            </a:r>
            <a:r>
              <a:rPr lang="en" altLang="ja-JP" sz="1500" dirty="0">
                <a:solidFill>
                  <a:srgbClr val="FF0000"/>
                </a:solidFill>
              </a:rPr>
              <a:t> # </a:t>
            </a:r>
            <a:r>
              <a:rPr lang="ja-JP" altLang="en-US" sz="1500">
                <a:solidFill>
                  <a:srgbClr val="FF0000"/>
                </a:solidFill>
              </a:rPr>
              <a:t>最長捕獲時間を捕獲期間とする</a:t>
            </a:r>
            <a:endParaRPr lang="en" altLang="ja-JP" sz="1500" dirty="0"/>
          </a:p>
          <a:p>
            <a:r>
              <a:rPr lang="en" altLang="ja-JP" sz="1500" dirty="0" err="1"/>
              <a:t>Z_est</a:t>
            </a:r>
            <a:r>
              <a:rPr lang="en" altLang="ja-JP" sz="1500" dirty="0"/>
              <a:t> = n / sum( </a:t>
            </a:r>
            <a:r>
              <a:rPr lang="en" altLang="ja-JP" sz="1500" dirty="0" err="1"/>
              <a:t>C_time</a:t>
            </a:r>
            <a:r>
              <a:rPr lang="en" altLang="ja-JP" sz="1500" dirty="0"/>
              <a:t> )</a:t>
            </a:r>
            <a:r>
              <a:rPr lang="en" altLang="ja-JP" sz="1500" dirty="0">
                <a:solidFill>
                  <a:srgbClr val="FF0000"/>
                </a:solidFill>
              </a:rPr>
              <a:t> # Z</a:t>
            </a:r>
            <a:r>
              <a:rPr lang="ja-JP" altLang="en-US" sz="1500">
                <a:solidFill>
                  <a:srgbClr val="FF0000"/>
                </a:solidFill>
              </a:rPr>
              <a:t>の推定値</a:t>
            </a:r>
            <a:endParaRPr lang="en" altLang="ja-JP" sz="1500" dirty="0"/>
          </a:p>
          <a:p>
            <a:r>
              <a:rPr lang="en" altLang="ja-JP" sz="1500" dirty="0" err="1"/>
              <a:t>F_est</a:t>
            </a:r>
            <a:r>
              <a:rPr lang="en" altLang="ja-JP" sz="1500" dirty="0"/>
              <a:t> = n * </a:t>
            </a:r>
            <a:r>
              <a:rPr lang="en" altLang="ja-JP" sz="1500" dirty="0" err="1"/>
              <a:t>Z_est</a:t>
            </a:r>
            <a:r>
              <a:rPr lang="en" altLang="ja-JP" sz="1500" dirty="0"/>
              <a:t> / N / ( 1 - exp(-</a:t>
            </a:r>
            <a:r>
              <a:rPr lang="en" altLang="ja-JP" sz="1500" dirty="0" err="1"/>
              <a:t>Z_est</a:t>
            </a:r>
            <a:r>
              <a:rPr lang="en" altLang="ja-JP" sz="1500" dirty="0"/>
              <a:t> * </a:t>
            </a:r>
            <a:r>
              <a:rPr lang="en" altLang="ja-JP" sz="1500" dirty="0" err="1"/>
              <a:t>T_max</a:t>
            </a:r>
            <a:r>
              <a:rPr lang="en" altLang="ja-JP" sz="1500" dirty="0"/>
              <a:t>) )</a:t>
            </a:r>
            <a:r>
              <a:rPr lang="en" altLang="ja-JP" sz="1500" dirty="0">
                <a:solidFill>
                  <a:srgbClr val="FF0000"/>
                </a:solidFill>
              </a:rPr>
              <a:t> # F</a:t>
            </a:r>
            <a:r>
              <a:rPr lang="ja-JP" altLang="en-US" sz="1500">
                <a:solidFill>
                  <a:srgbClr val="FF0000"/>
                </a:solidFill>
              </a:rPr>
              <a:t>の推定値</a:t>
            </a:r>
            <a:endParaRPr lang="en" altLang="ja-JP" sz="1500" dirty="0"/>
          </a:p>
          <a:p>
            <a:r>
              <a:rPr lang="en" altLang="ja-JP" sz="1500" dirty="0" err="1"/>
              <a:t>M_est</a:t>
            </a:r>
            <a:r>
              <a:rPr lang="en" altLang="ja-JP" sz="1500" dirty="0"/>
              <a:t> = </a:t>
            </a:r>
            <a:r>
              <a:rPr lang="en" altLang="ja-JP" sz="1500" dirty="0" err="1"/>
              <a:t>Z_est</a:t>
            </a:r>
            <a:r>
              <a:rPr lang="en" altLang="ja-JP" sz="1500" dirty="0"/>
              <a:t> - </a:t>
            </a:r>
            <a:r>
              <a:rPr lang="en" altLang="ja-JP" sz="1500" dirty="0" err="1"/>
              <a:t>F_est</a:t>
            </a:r>
            <a:r>
              <a:rPr lang="en" altLang="ja-JP" sz="1500" dirty="0">
                <a:solidFill>
                  <a:srgbClr val="FF0000"/>
                </a:solidFill>
              </a:rPr>
              <a:t> # M</a:t>
            </a:r>
            <a:r>
              <a:rPr lang="ja-JP" altLang="en-US" sz="1500">
                <a:solidFill>
                  <a:srgbClr val="FF0000"/>
                </a:solidFill>
              </a:rPr>
              <a:t>の推定値</a:t>
            </a:r>
            <a:endParaRPr lang="en" altLang="ja-JP" sz="1500" dirty="0"/>
          </a:p>
          <a:p>
            <a:r>
              <a:rPr lang="en" altLang="ja-JP" sz="1500" dirty="0"/>
              <a:t>cat( “</a:t>
            </a:r>
            <a:r>
              <a:rPr lang="en" altLang="ja-JP" sz="1500" dirty="0" err="1"/>
              <a:t>Z_est</a:t>
            </a:r>
            <a:r>
              <a:rPr lang="en" altLang="ja-JP" sz="1500" dirty="0"/>
              <a:t> =”, </a:t>
            </a:r>
            <a:r>
              <a:rPr lang="en" altLang="ja-JP" sz="1500" dirty="0" err="1"/>
              <a:t>Z_est</a:t>
            </a:r>
            <a:r>
              <a:rPr lang="en" altLang="ja-JP" sz="1500" dirty="0"/>
              <a:t>, “; </a:t>
            </a:r>
            <a:r>
              <a:rPr lang="en" altLang="ja-JP" sz="1500" dirty="0" err="1"/>
              <a:t>F_est</a:t>
            </a:r>
            <a:r>
              <a:rPr lang="en" altLang="ja-JP" sz="1500" dirty="0"/>
              <a:t> =”, </a:t>
            </a:r>
            <a:r>
              <a:rPr lang="en" altLang="ja-JP" sz="1500" dirty="0" err="1"/>
              <a:t>F_est</a:t>
            </a:r>
            <a:r>
              <a:rPr lang="en" altLang="ja-JP" sz="1500" dirty="0"/>
              <a:t>, “; </a:t>
            </a:r>
            <a:r>
              <a:rPr lang="en" altLang="ja-JP" sz="1500" dirty="0" err="1"/>
              <a:t>M_est</a:t>
            </a:r>
            <a:r>
              <a:rPr lang="en" altLang="ja-JP" sz="1500" dirty="0"/>
              <a:t> =”, </a:t>
            </a:r>
            <a:r>
              <a:rPr lang="en" altLang="ja-JP" sz="1500" dirty="0" err="1"/>
              <a:t>M_est</a:t>
            </a:r>
            <a:r>
              <a:rPr lang="en" altLang="ja-JP" sz="1500" dirty="0"/>
              <a:t>, “\n” )</a:t>
            </a:r>
            <a:r>
              <a:rPr lang="en" altLang="ja-JP" sz="1500" dirty="0">
                <a:solidFill>
                  <a:srgbClr val="FF0000"/>
                </a:solidFill>
              </a:rPr>
              <a:t> # </a:t>
            </a:r>
            <a:r>
              <a:rPr lang="ja-JP" altLang="en-US" sz="1500">
                <a:solidFill>
                  <a:srgbClr val="FF0000"/>
                </a:solidFill>
              </a:rPr>
              <a:t>推定結果</a:t>
            </a:r>
            <a:endParaRPr kumimoji="1" lang="ja-JP" altLang="en-US" sz="1500"/>
          </a:p>
        </p:txBody>
      </p:sp>
      <p:pic>
        <p:nvPicPr>
          <p:cNvPr id="5" name="図 4">
            <a:extLst>
              <a:ext uri="{FF2B5EF4-FFF2-40B4-BE49-F238E27FC236}">
                <a16:creationId xmlns:a16="http://schemas.microsoft.com/office/drawing/2014/main" id="{3EC1F6E3-6BC9-0F47-B4BC-292905599644}"/>
              </a:ext>
            </a:extLst>
          </p:cNvPr>
          <p:cNvPicPr>
            <a:picLocks noChangeAspect="1"/>
          </p:cNvPicPr>
          <p:nvPr/>
        </p:nvPicPr>
        <p:blipFill>
          <a:blip r:embed="rId4"/>
          <a:stretch>
            <a:fillRect/>
          </a:stretch>
        </p:blipFill>
        <p:spPr>
          <a:xfrm>
            <a:off x="5210978" y="565838"/>
            <a:ext cx="6981022" cy="3678622"/>
          </a:xfrm>
          <a:prstGeom prst="rect">
            <a:avLst/>
          </a:prstGeom>
        </p:spPr>
      </p:pic>
      <p:pic>
        <p:nvPicPr>
          <p:cNvPr id="6" name="図 5">
            <a:extLst>
              <a:ext uri="{FF2B5EF4-FFF2-40B4-BE49-F238E27FC236}">
                <a16:creationId xmlns:a16="http://schemas.microsoft.com/office/drawing/2014/main" id="{025E86C5-E2D0-ED46-83E5-A14CE15435AC}"/>
              </a:ext>
            </a:extLst>
          </p:cNvPr>
          <p:cNvPicPr>
            <a:picLocks noChangeAspect="1"/>
          </p:cNvPicPr>
          <p:nvPr/>
        </p:nvPicPr>
        <p:blipFill>
          <a:blip r:embed="rId5"/>
          <a:stretch>
            <a:fillRect/>
          </a:stretch>
        </p:blipFill>
        <p:spPr>
          <a:xfrm>
            <a:off x="5592999" y="6083212"/>
            <a:ext cx="6371784" cy="283522"/>
          </a:xfrm>
          <a:prstGeom prst="rect">
            <a:avLst/>
          </a:prstGeom>
        </p:spPr>
      </p:pic>
      <p:pic>
        <p:nvPicPr>
          <p:cNvPr id="7" name="図 6">
            <a:extLst>
              <a:ext uri="{FF2B5EF4-FFF2-40B4-BE49-F238E27FC236}">
                <a16:creationId xmlns:a16="http://schemas.microsoft.com/office/drawing/2014/main" id="{70BB2736-EF1A-1949-BB16-AE8025D202FC}"/>
              </a:ext>
            </a:extLst>
          </p:cNvPr>
          <p:cNvPicPr>
            <a:picLocks noChangeAspect="1"/>
          </p:cNvPicPr>
          <p:nvPr/>
        </p:nvPicPr>
        <p:blipFill>
          <a:blip r:embed="rId6"/>
          <a:stretch>
            <a:fillRect/>
          </a:stretch>
        </p:blipFill>
        <p:spPr>
          <a:xfrm>
            <a:off x="6391982" y="4400064"/>
            <a:ext cx="3288857" cy="720956"/>
          </a:xfrm>
          <a:prstGeom prst="rect">
            <a:avLst/>
          </a:prstGeom>
        </p:spPr>
      </p:pic>
      <p:pic>
        <p:nvPicPr>
          <p:cNvPr id="8" name="図 7">
            <a:extLst>
              <a:ext uri="{FF2B5EF4-FFF2-40B4-BE49-F238E27FC236}">
                <a16:creationId xmlns:a16="http://schemas.microsoft.com/office/drawing/2014/main" id="{08D768D5-1BC1-7D46-AA17-FF5FF6162CDD}"/>
              </a:ext>
            </a:extLst>
          </p:cNvPr>
          <p:cNvPicPr>
            <a:picLocks noChangeAspect="1"/>
          </p:cNvPicPr>
          <p:nvPr/>
        </p:nvPicPr>
        <p:blipFill>
          <a:blip r:embed="rId7"/>
          <a:stretch>
            <a:fillRect/>
          </a:stretch>
        </p:blipFill>
        <p:spPr>
          <a:xfrm>
            <a:off x="6435791" y="5351280"/>
            <a:ext cx="1490516" cy="283522"/>
          </a:xfrm>
          <a:prstGeom prst="rect">
            <a:avLst/>
          </a:prstGeom>
        </p:spPr>
      </p:pic>
      <p:pic>
        <p:nvPicPr>
          <p:cNvPr id="9" name="図 8">
            <a:extLst>
              <a:ext uri="{FF2B5EF4-FFF2-40B4-BE49-F238E27FC236}">
                <a16:creationId xmlns:a16="http://schemas.microsoft.com/office/drawing/2014/main" id="{C5254936-BA5E-C849-B122-3392BB308DAC}"/>
              </a:ext>
            </a:extLst>
          </p:cNvPr>
          <p:cNvPicPr>
            <a:picLocks noChangeAspect="1"/>
          </p:cNvPicPr>
          <p:nvPr/>
        </p:nvPicPr>
        <p:blipFill>
          <a:blip r:embed="rId8"/>
          <a:stretch>
            <a:fillRect/>
          </a:stretch>
        </p:blipFill>
        <p:spPr>
          <a:xfrm>
            <a:off x="6435791" y="3725567"/>
            <a:ext cx="777661" cy="599447"/>
          </a:xfrm>
          <a:prstGeom prst="rect">
            <a:avLst/>
          </a:prstGeom>
        </p:spPr>
      </p:pic>
    </p:spTree>
    <p:custDataLst>
      <p:tags r:id="rId1"/>
    </p:custDataLst>
    <p:extLst>
      <p:ext uri="{BB962C8B-B14F-4D97-AF65-F5344CB8AC3E}">
        <p14:creationId xmlns:p14="http://schemas.microsoft.com/office/powerpoint/2010/main" val="175045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AA6BD34-AC6F-F344-8C5E-F46BE0A52550}"/>
              </a:ext>
            </a:extLst>
          </p:cNvPr>
          <p:cNvSpPr>
            <a:spLocks noGrp="1"/>
          </p:cNvSpPr>
          <p:nvPr>
            <p:ph type="title"/>
          </p:nvPr>
        </p:nvSpPr>
        <p:spPr/>
        <p:txBody>
          <a:bodyPr>
            <a:normAutofit fontScale="90000"/>
          </a:bodyPr>
          <a:lstStyle/>
          <a:p>
            <a:r>
              <a:rPr lang="ja-JP" altLang="en-US"/>
              <a:t>留意点</a:t>
            </a:r>
          </a:p>
        </p:txBody>
      </p:sp>
      <p:sp>
        <p:nvSpPr>
          <p:cNvPr id="5" name="コンテンツ プレースホルダー 4">
            <a:extLst>
              <a:ext uri="{FF2B5EF4-FFF2-40B4-BE49-F238E27FC236}">
                <a16:creationId xmlns:a16="http://schemas.microsoft.com/office/drawing/2014/main" id="{6C4F9774-AA04-3B4F-BD6C-34A115670B60}"/>
              </a:ext>
            </a:extLst>
          </p:cNvPr>
          <p:cNvSpPr>
            <a:spLocks noGrp="1"/>
          </p:cNvSpPr>
          <p:nvPr>
            <p:ph idx="1"/>
          </p:nvPr>
        </p:nvSpPr>
        <p:spPr/>
        <p:txBody>
          <a:bodyPr>
            <a:normAutofit fontScale="92500" lnSpcReduction="10000"/>
          </a:bodyPr>
          <a:lstStyle/>
          <a:p>
            <a:r>
              <a:rPr lang="ja-JP" altLang="en-US"/>
              <a:t>未報告・系外への移動・標識の脱落によって、推定結果は大きくバイアスする</a:t>
            </a:r>
            <a:endParaRPr lang="en-US" altLang="ja-JP" dirty="0"/>
          </a:p>
          <a:p>
            <a:pPr lvl="1"/>
            <a:r>
              <a:rPr lang="ja-JP" altLang="en-US"/>
              <a:t>　　　　　の精度が低下するため</a:t>
            </a:r>
            <a:endParaRPr lang="en-US" altLang="ja-JP" dirty="0"/>
          </a:p>
          <a:p>
            <a:pPr lvl="1"/>
            <a:r>
              <a:rPr lang="ja-JP" altLang="en-US"/>
              <a:t>全死亡係数</a:t>
            </a:r>
            <a:r>
              <a:rPr lang="en-US" altLang="ja-JP" dirty="0"/>
              <a:t>Z</a:t>
            </a:r>
            <a:r>
              <a:rPr lang="ja-JP" altLang="en-US"/>
              <a:t>のみの推定であれば</a:t>
            </a:r>
            <a:r>
              <a:rPr lang="en-US" altLang="ja-JP" dirty="0"/>
              <a:t>OK</a:t>
            </a:r>
          </a:p>
          <a:p>
            <a:endParaRPr lang="en-US" altLang="ja-JP" dirty="0"/>
          </a:p>
          <a:p>
            <a:r>
              <a:rPr lang="ja-JP" altLang="en-US"/>
              <a:t>モデルの仮定</a:t>
            </a:r>
            <a:endParaRPr lang="en-US" altLang="ja-JP" dirty="0"/>
          </a:p>
          <a:p>
            <a:pPr lvl="1"/>
            <a:r>
              <a:rPr lang="ja-JP" altLang="en-US"/>
              <a:t>十分に長い期間を想定</a:t>
            </a:r>
            <a:endParaRPr lang="en-US" altLang="ja-JP" dirty="0"/>
          </a:p>
          <a:p>
            <a:pPr lvl="1"/>
            <a:r>
              <a:rPr lang="ja-JP" altLang="en-US"/>
              <a:t>調査期間の間、捕獲圧・自然死亡率は一定</a:t>
            </a:r>
            <a:endParaRPr lang="en-US" altLang="ja-JP" dirty="0"/>
          </a:p>
          <a:p>
            <a:pPr lvl="1"/>
            <a:endParaRPr lang="en-US" altLang="ja-JP" dirty="0"/>
          </a:p>
          <a:p>
            <a:r>
              <a:rPr lang="ja-JP" altLang="en-US"/>
              <a:t>個体別に放流期間が記録される必要あり</a:t>
            </a:r>
            <a:endParaRPr lang="en-US" altLang="ja-JP" dirty="0"/>
          </a:p>
          <a:p>
            <a:pPr lvl="1"/>
            <a:r>
              <a:rPr lang="ja-JP" altLang="en-US"/>
              <a:t>期間別に放流個体の捕獲数が計上される場合は下記スライドの</a:t>
            </a:r>
            <a:r>
              <a:rPr lang="en-US" altLang="ja-JP" dirty="0"/>
              <a:t>23-25</a:t>
            </a:r>
            <a:r>
              <a:rPr lang="ja-JP" altLang="en-US"/>
              <a:t>ページを参照</a:t>
            </a:r>
            <a:r>
              <a:rPr lang="ja-JP" altLang="en-US" sz="1800"/>
              <a:t>（</a:t>
            </a:r>
            <a:r>
              <a:rPr lang="en-US" altLang="ja-JP" sz="1800" dirty="0"/>
              <a:t>2019</a:t>
            </a:r>
            <a:r>
              <a:rPr lang="ja-JP" altLang="en-US" sz="1800"/>
              <a:t>年度研修発表資料）</a:t>
            </a:r>
            <a:br>
              <a:rPr lang="en-US" altLang="ja-JP" dirty="0"/>
            </a:br>
            <a:r>
              <a:rPr lang="en" altLang="ja-JP" dirty="0"/>
              <a:t>https://</a:t>
            </a:r>
            <a:r>
              <a:rPr lang="en" altLang="ja-JP" dirty="0" err="1"/>
              <a:t>github.com</a:t>
            </a:r>
            <a:r>
              <a:rPr lang="en" altLang="ja-JP" dirty="0"/>
              <a:t>/</a:t>
            </a:r>
            <a:r>
              <a:rPr lang="en" altLang="ja-JP" dirty="0" err="1"/>
              <a:t>ichimomo</a:t>
            </a:r>
            <a:r>
              <a:rPr lang="en" altLang="ja-JP" dirty="0"/>
              <a:t>/shigen_kensyu2019A/tree/master/2-akita</a:t>
            </a:r>
            <a:endParaRPr lang="en-US" altLang="ja-JP" dirty="0"/>
          </a:p>
          <a:p>
            <a:endParaRPr lang="en-US" altLang="ja-JP" dirty="0"/>
          </a:p>
          <a:p>
            <a:endParaRPr lang="en-US" altLang="ja-JP" dirty="0"/>
          </a:p>
          <a:p>
            <a:endParaRPr lang="en-US" altLang="ja-JP" dirty="0"/>
          </a:p>
          <a:p>
            <a:endParaRPr lang="en-US" altLang="ja-JP" dirty="0"/>
          </a:p>
        </p:txBody>
      </p:sp>
      <p:pic>
        <p:nvPicPr>
          <p:cNvPr id="2" name="図 1">
            <a:extLst>
              <a:ext uri="{FF2B5EF4-FFF2-40B4-BE49-F238E27FC236}">
                <a16:creationId xmlns:a16="http://schemas.microsoft.com/office/drawing/2014/main" id="{0719B566-D535-CE4C-95AF-08535169BBD6}"/>
              </a:ext>
            </a:extLst>
          </p:cNvPr>
          <p:cNvPicPr>
            <a:picLocks noChangeAspect="1"/>
          </p:cNvPicPr>
          <p:nvPr/>
        </p:nvPicPr>
        <p:blipFill>
          <a:blip r:embed="rId3"/>
          <a:stretch>
            <a:fillRect/>
          </a:stretch>
        </p:blipFill>
        <p:spPr>
          <a:xfrm>
            <a:off x="1703916" y="1884539"/>
            <a:ext cx="1095729" cy="295927"/>
          </a:xfrm>
          <a:prstGeom prst="rect">
            <a:avLst/>
          </a:prstGeom>
        </p:spPr>
      </p:pic>
    </p:spTree>
    <p:extLst>
      <p:ext uri="{BB962C8B-B14F-4D97-AF65-F5344CB8AC3E}">
        <p14:creationId xmlns:p14="http://schemas.microsoft.com/office/powerpoint/2010/main" val="263542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ED1F6-EE15-7C4F-B195-616EB7584424}"/>
              </a:ext>
            </a:extLst>
          </p:cNvPr>
          <p:cNvSpPr>
            <a:spLocks noGrp="1"/>
          </p:cNvSpPr>
          <p:nvPr>
            <p:ph type="title"/>
          </p:nvPr>
        </p:nvSpPr>
        <p:spPr/>
        <p:txBody>
          <a:bodyPr>
            <a:normAutofit fontScale="90000"/>
          </a:bodyPr>
          <a:lstStyle/>
          <a:p>
            <a:r>
              <a:rPr lang="en-JP" dirty="0"/>
              <a:t>参考文献</a:t>
            </a:r>
          </a:p>
        </p:txBody>
      </p:sp>
      <p:pic>
        <p:nvPicPr>
          <p:cNvPr id="5" name="Picture 4">
            <a:extLst>
              <a:ext uri="{FF2B5EF4-FFF2-40B4-BE49-F238E27FC236}">
                <a16:creationId xmlns:a16="http://schemas.microsoft.com/office/drawing/2014/main" id="{C8FCA480-C1E2-EA43-8C32-98D99211703F}"/>
              </a:ext>
            </a:extLst>
          </p:cNvPr>
          <p:cNvPicPr>
            <a:picLocks noChangeAspect="1"/>
          </p:cNvPicPr>
          <p:nvPr/>
        </p:nvPicPr>
        <p:blipFill>
          <a:blip r:embed="rId3"/>
          <a:stretch>
            <a:fillRect/>
          </a:stretch>
        </p:blipFill>
        <p:spPr>
          <a:xfrm>
            <a:off x="3124855" y="1181735"/>
            <a:ext cx="4848071" cy="5419591"/>
          </a:xfrm>
          <a:prstGeom prst="rect">
            <a:avLst/>
          </a:prstGeom>
        </p:spPr>
      </p:pic>
    </p:spTree>
    <p:extLst>
      <p:ext uri="{BB962C8B-B14F-4D97-AF65-F5344CB8AC3E}">
        <p14:creationId xmlns:p14="http://schemas.microsoft.com/office/powerpoint/2010/main" val="1207609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EDBB74-6806-2E46-AE57-8890D7A49F54}"/>
              </a:ext>
            </a:extLst>
          </p:cNvPr>
          <p:cNvSpPr>
            <a:spLocks noGrp="1"/>
          </p:cNvSpPr>
          <p:nvPr>
            <p:ph type="title"/>
          </p:nvPr>
        </p:nvSpPr>
        <p:spPr/>
        <p:txBody>
          <a:bodyPr>
            <a:normAutofit fontScale="90000"/>
          </a:bodyPr>
          <a:lstStyle/>
          <a:p>
            <a:r>
              <a:rPr kumimoji="1" lang="ja-JP" altLang="en-US"/>
              <a:t>本動画の位置付けと目的</a:t>
            </a:r>
          </a:p>
        </p:txBody>
      </p:sp>
      <p:sp>
        <p:nvSpPr>
          <p:cNvPr id="5" name="テキスト ボックス 4">
            <a:extLst>
              <a:ext uri="{FF2B5EF4-FFF2-40B4-BE49-F238E27FC236}">
                <a16:creationId xmlns:a16="http://schemas.microsoft.com/office/drawing/2014/main" id="{1771A975-7B66-364B-A101-BC4BB91A6F33}"/>
              </a:ext>
            </a:extLst>
          </p:cNvPr>
          <p:cNvSpPr txBox="1"/>
          <p:nvPr/>
        </p:nvSpPr>
        <p:spPr>
          <a:xfrm>
            <a:off x="1083526" y="1394690"/>
            <a:ext cx="10024947"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1022350" indent="-1022350"/>
            <a:r>
              <a:rPr kumimoji="1" lang="ja-JP" altLang="en-US" sz="2800"/>
              <a:t>目的：放流魚や天然資源を対象とした標識再補法によって、興味あるパラメータを推定すること</a:t>
            </a:r>
          </a:p>
        </p:txBody>
      </p:sp>
      <p:graphicFrame>
        <p:nvGraphicFramePr>
          <p:cNvPr id="8" name="表 8">
            <a:extLst>
              <a:ext uri="{FF2B5EF4-FFF2-40B4-BE49-F238E27FC236}">
                <a16:creationId xmlns:a16="http://schemas.microsoft.com/office/drawing/2014/main" id="{57DC9A35-9724-D746-BE2A-93181E034A1E}"/>
              </a:ext>
            </a:extLst>
          </p:cNvPr>
          <p:cNvGraphicFramePr>
            <a:graphicFrameLocks noGrp="1"/>
          </p:cNvGraphicFramePr>
          <p:nvPr>
            <p:extLst>
              <p:ext uri="{D42A27DB-BD31-4B8C-83A1-F6EECF244321}">
                <p14:modId xmlns:p14="http://schemas.microsoft.com/office/powerpoint/2010/main" val="2658717739"/>
              </p:ext>
            </p:extLst>
          </p:nvPr>
        </p:nvGraphicFramePr>
        <p:xfrm>
          <a:off x="838199" y="3153126"/>
          <a:ext cx="10515600" cy="2712156"/>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985693951"/>
                    </a:ext>
                  </a:extLst>
                </a:gridCol>
                <a:gridCol w="2628900">
                  <a:extLst>
                    <a:ext uri="{9D8B030D-6E8A-4147-A177-3AD203B41FA5}">
                      <a16:colId xmlns:a16="http://schemas.microsoft.com/office/drawing/2014/main" val="3775866657"/>
                    </a:ext>
                  </a:extLst>
                </a:gridCol>
                <a:gridCol w="2628900">
                  <a:extLst>
                    <a:ext uri="{9D8B030D-6E8A-4147-A177-3AD203B41FA5}">
                      <a16:colId xmlns:a16="http://schemas.microsoft.com/office/drawing/2014/main" val="1390175801"/>
                    </a:ext>
                  </a:extLst>
                </a:gridCol>
                <a:gridCol w="2628900">
                  <a:extLst>
                    <a:ext uri="{9D8B030D-6E8A-4147-A177-3AD203B41FA5}">
                      <a16:colId xmlns:a16="http://schemas.microsoft.com/office/drawing/2014/main" val="3852301177"/>
                    </a:ext>
                  </a:extLst>
                </a:gridCol>
              </a:tblGrid>
              <a:tr h="904052">
                <a:tc>
                  <a:txBody>
                    <a:bodyPr/>
                    <a:lstStyle/>
                    <a:p>
                      <a:pPr algn="r"/>
                      <a:endParaRPr kumimoji="1" lang="ja-JP" altLang="en-US" sz="2400"/>
                    </a:p>
                  </a:txBody>
                  <a:tcPr anchor="ctr"/>
                </a:tc>
                <a:tc>
                  <a:txBody>
                    <a:bodyPr/>
                    <a:lstStyle/>
                    <a:p>
                      <a:pPr algn="ctr"/>
                      <a:r>
                        <a:rPr kumimoji="1" lang="en-US" altLang="ja-JP" sz="2400" dirty="0"/>
                        <a:t>MR-01</a:t>
                      </a:r>
                      <a:endParaRPr kumimoji="1" lang="ja-JP" altLang="en-US" sz="2400"/>
                    </a:p>
                  </a:txBody>
                  <a:tcPr anchor="b"/>
                </a:tc>
                <a:tc>
                  <a:txBody>
                    <a:bodyPr/>
                    <a:lstStyle/>
                    <a:p>
                      <a:pPr algn="ctr"/>
                      <a:r>
                        <a:rPr kumimoji="1" lang="en-US" altLang="ja-JP" sz="2400" dirty="0"/>
                        <a:t>MR-02</a:t>
                      </a:r>
                      <a:endParaRPr kumimoji="1" lang="ja-JP" altLang="en-US" sz="2400"/>
                    </a:p>
                  </a:txBody>
                  <a:tcPr anchor="b"/>
                </a:tc>
                <a:tc>
                  <a:txBody>
                    <a:bodyPr/>
                    <a:lstStyle/>
                    <a:p>
                      <a:pPr algn="ctr"/>
                      <a:r>
                        <a:rPr kumimoji="1" lang="en-US" altLang="ja-JP" sz="2400" dirty="0"/>
                        <a:t>MR-03</a:t>
                      </a:r>
                      <a:endParaRPr kumimoji="1" lang="ja-JP" altLang="en-US" sz="2400"/>
                    </a:p>
                  </a:txBody>
                  <a:tcPr anchor="b"/>
                </a:tc>
                <a:extLst>
                  <a:ext uri="{0D108BD9-81ED-4DB2-BD59-A6C34878D82A}">
                    <a16:rowId xmlns:a16="http://schemas.microsoft.com/office/drawing/2014/main" val="3389525279"/>
                  </a:ext>
                </a:extLst>
              </a:tr>
              <a:tr h="904052">
                <a:tc>
                  <a:txBody>
                    <a:bodyPr/>
                    <a:lstStyle/>
                    <a:p>
                      <a:pPr algn="r"/>
                      <a:r>
                        <a:rPr kumimoji="1" lang="ja-JP" altLang="en-US" sz="2400"/>
                        <a:t>推定する</a:t>
                      </a:r>
                      <a:endParaRPr kumimoji="1" lang="en-US" altLang="ja-JP" sz="2400" dirty="0"/>
                    </a:p>
                    <a:p>
                      <a:pPr algn="r"/>
                      <a:r>
                        <a:rPr kumimoji="1" lang="ja-JP" altLang="en-US" sz="2400"/>
                        <a:t>パラメータ</a:t>
                      </a:r>
                    </a:p>
                  </a:txBody>
                  <a:tcPr anchor="ctr"/>
                </a:tc>
                <a:tc>
                  <a:txBody>
                    <a:bodyPr/>
                    <a:lstStyle/>
                    <a:p>
                      <a:pPr algn="ctr"/>
                      <a:r>
                        <a:rPr kumimoji="1" lang="ja-JP" altLang="en-US" sz="2400"/>
                        <a:t>成長式</a:t>
                      </a:r>
                    </a:p>
                  </a:txBody>
                  <a:tcPr anchor="ctr"/>
                </a:tc>
                <a:tc>
                  <a:txBody>
                    <a:bodyPr/>
                    <a:lstStyle/>
                    <a:p>
                      <a:pPr algn="ctr"/>
                      <a:r>
                        <a:rPr kumimoji="1" lang="ja-JP" altLang="en-US" sz="2400"/>
                        <a:t>死亡係数</a:t>
                      </a:r>
                    </a:p>
                  </a:txBody>
                  <a:tcPr anchor="ctr"/>
                </a:tc>
                <a:tc>
                  <a:txBody>
                    <a:bodyPr/>
                    <a:lstStyle/>
                    <a:p>
                      <a:pPr algn="ctr"/>
                      <a:r>
                        <a:rPr kumimoji="1" lang="ja-JP" altLang="en-US" sz="2400"/>
                        <a:t>資源尾数</a:t>
                      </a:r>
                    </a:p>
                  </a:txBody>
                  <a:tcPr anchor="ctr"/>
                </a:tc>
                <a:extLst>
                  <a:ext uri="{0D108BD9-81ED-4DB2-BD59-A6C34878D82A}">
                    <a16:rowId xmlns:a16="http://schemas.microsoft.com/office/drawing/2014/main" val="8416627"/>
                  </a:ext>
                </a:extLst>
              </a:tr>
              <a:tr h="904052">
                <a:tc>
                  <a:txBody>
                    <a:bodyPr/>
                    <a:lstStyle/>
                    <a:p>
                      <a:pPr algn="r"/>
                      <a:r>
                        <a:rPr kumimoji="1" lang="ja-JP" altLang="en-US" sz="2400"/>
                        <a:t>対象</a:t>
                      </a:r>
                    </a:p>
                  </a:txBody>
                  <a:tcPr anchor="ctr"/>
                </a:tc>
                <a:tc>
                  <a:txBody>
                    <a:bodyPr/>
                    <a:lstStyle/>
                    <a:p>
                      <a:pPr algn="ctr"/>
                      <a:r>
                        <a:rPr kumimoji="1" lang="ja-JP" altLang="en-US" sz="2400"/>
                        <a:t>放流魚・天然資源</a:t>
                      </a:r>
                    </a:p>
                  </a:txBody>
                  <a:tcPr anchor="ctr"/>
                </a:tc>
                <a:tc>
                  <a:txBody>
                    <a:bodyPr/>
                    <a:lstStyle/>
                    <a:p>
                      <a:pPr algn="ctr"/>
                      <a:r>
                        <a:rPr kumimoji="1" lang="ja-JP" altLang="en-US" sz="2400"/>
                        <a:t>放流魚・天然資源</a:t>
                      </a:r>
                    </a:p>
                  </a:txBody>
                  <a:tcPr anchor="ctr"/>
                </a:tc>
                <a:tc>
                  <a:txBody>
                    <a:bodyPr/>
                    <a:lstStyle/>
                    <a:p>
                      <a:pPr algn="ctr"/>
                      <a:r>
                        <a:rPr kumimoji="1" lang="ja-JP" altLang="en-US" sz="2400"/>
                        <a:t>天然資源</a:t>
                      </a:r>
                    </a:p>
                  </a:txBody>
                  <a:tcPr anchor="ctr"/>
                </a:tc>
                <a:extLst>
                  <a:ext uri="{0D108BD9-81ED-4DB2-BD59-A6C34878D82A}">
                    <a16:rowId xmlns:a16="http://schemas.microsoft.com/office/drawing/2014/main" val="3784878649"/>
                  </a:ext>
                </a:extLst>
              </a:tr>
            </a:tbl>
          </a:graphicData>
        </a:graphic>
      </p:graphicFrame>
      <p:sp>
        <p:nvSpPr>
          <p:cNvPr id="9" name="角丸四角形 8">
            <a:extLst>
              <a:ext uri="{FF2B5EF4-FFF2-40B4-BE49-F238E27FC236}">
                <a16:creationId xmlns:a16="http://schemas.microsoft.com/office/drawing/2014/main" id="{51C89753-F9A3-AC4C-9B25-F1773AA57B58}"/>
              </a:ext>
            </a:extLst>
          </p:cNvPr>
          <p:cNvSpPr/>
          <p:nvPr/>
        </p:nvSpPr>
        <p:spPr>
          <a:xfrm>
            <a:off x="6095999" y="3015189"/>
            <a:ext cx="2698044" cy="2988030"/>
          </a:xfrm>
          <a:prstGeom prst="roundRect">
            <a:avLst/>
          </a:prstGeom>
          <a:no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ustDataLst>
      <p:tags r:id="rId1"/>
    </p:custDataLst>
    <p:extLst>
      <p:ext uri="{BB962C8B-B14F-4D97-AF65-F5344CB8AC3E}">
        <p14:creationId xmlns:p14="http://schemas.microsoft.com/office/powerpoint/2010/main" val="1735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AB7169-8493-D347-B21E-BE06DFCB1597}"/>
              </a:ext>
            </a:extLst>
          </p:cNvPr>
          <p:cNvSpPr>
            <a:spLocks noGrp="1"/>
          </p:cNvSpPr>
          <p:nvPr>
            <p:ph type="title"/>
          </p:nvPr>
        </p:nvSpPr>
        <p:spPr/>
        <p:txBody>
          <a:bodyPr>
            <a:normAutofit fontScale="90000"/>
          </a:bodyPr>
          <a:lstStyle/>
          <a:p>
            <a:r>
              <a:rPr lang="ja-JP" altLang="en-US"/>
              <a:t>本動画で扱う内容</a:t>
            </a:r>
            <a:endParaRPr kumimoji="1" lang="ja-JP" altLang="en-US"/>
          </a:p>
        </p:txBody>
      </p:sp>
      <p:sp>
        <p:nvSpPr>
          <p:cNvPr id="3" name="コンテンツ プレースホルダー 2">
            <a:extLst>
              <a:ext uri="{FF2B5EF4-FFF2-40B4-BE49-F238E27FC236}">
                <a16:creationId xmlns:a16="http://schemas.microsoft.com/office/drawing/2014/main" id="{74BB58B0-FD47-974D-AF50-9ECB6CDF34DF}"/>
              </a:ext>
            </a:extLst>
          </p:cNvPr>
          <p:cNvSpPr>
            <a:spLocks noGrp="1"/>
          </p:cNvSpPr>
          <p:nvPr>
            <p:ph idx="1"/>
          </p:nvPr>
        </p:nvSpPr>
        <p:spPr/>
        <p:txBody>
          <a:bodyPr>
            <a:normAutofit/>
          </a:bodyPr>
          <a:lstStyle/>
          <a:p>
            <a:r>
              <a:rPr lang="ja-JP" altLang="en-US"/>
              <a:t>全死亡係数と平均寿命の関係</a:t>
            </a:r>
            <a:endParaRPr lang="en-US" altLang="ja-JP" dirty="0"/>
          </a:p>
          <a:p>
            <a:endParaRPr lang="en-US" altLang="ja-JP" dirty="0"/>
          </a:p>
          <a:p>
            <a:r>
              <a:rPr lang="ja-JP" altLang="en-US"/>
              <a:t>全死亡係数の推定</a:t>
            </a:r>
            <a:endParaRPr lang="en-US" altLang="ja-JP" dirty="0"/>
          </a:p>
          <a:p>
            <a:endParaRPr kumimoji="1" lang="en-US" altLang="ja-JP" dirty="0"/>
          </a:p>
          <a:p>
            <a:r>
              <a:rPr kumimoji="1" lang="ja-JP" altLang="en-US"/>
              <a:t>漁獲死亡係数と自然死亡係数の推定</a:t>
            </a:r>
            <a:endParaRPr kumimoji="1" lang="en-US" altLang="ja-JP" dirty="0"/>
          </a:p>
          <a:p>
            <a:endParaRPr lang="en-US" altLang="ja-JP" dirty="0"/>
          </a:p>
          <a:p>
            <a:r>
              <a:rPr kumimoji="1" lang="ja-JP" altLang="en-US"/>
              <a:t>個体ベースシミュレーションによる確認</a:t>
            </a:r>
          </a:p>
        </p:txBody>
      </p:sp>
    </p:spTree>
    <p:extLst>
      <p:ext uri="{BB962C8B-B14F-4D97-AF65-F5344CB8AC3E}">
        <p14:creationId xmlns:p14="http://schemas.microsoft.com/office/powerpoint/2010/main" val="380251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5B5EC5-29ED-0B4D-AB94-CF831A6D7933}"/>
              </a:ext>
            </a:extLst>
          </p:cNvPr>
          <p:cNvSpPr>
            <a:spLocks noGrp="1"/>
          </p:cNvSpPr>
          <p:nvPr>
            <p:ph type="title"/>
          </p:nvPr>
        </p:nvSpPr>
        <p:spPr/>
        <p:txBody>
          <a:bodyPr>
            <a:normAutofit fontScale="90000"/>
          </a:bodyPr>
          <a:lstStyle/>
          <a:p>
            <a:r>
              <a:rPr lang="ja-JP" altLang="en-US"/>
              <a:t>全死亡係数と平均寿命の関係</a:t>
            </a:r>
            <a:endParaRPr kumimoji="1" lang="ja-JP" altLang="en-US"/>
          </a:p>
        </p:txBody>
      </p:sp>
      <p:sp>
        <p:nvSpPr>
          <p:cNvPr id="5" name="テキスト ボックス 4">
            <a:extLst>
              <a:ext uri="{FF2B5EF4-FFF2-40B4-BE49-F238E27FC236}">
                <a16:creationId xmlns:a16="http://schemas.microsoft.com/office/drawing/2014/main" id="{32B7342C-ABB4-7440-BB7C-D9E5D025E928}"/>
              </a:ext>
            </a:extLst>
          </p:cNvPr>
          <p:cNvSpPr txBox="1"/>
          <p:nvPr/>
        </p:nvSpPr>
        <p:spPr>
          <a:xfrm>
            <a:off x="711352" y="1491176"/>
            <a:ext cx="10769295"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寿命の確率密度関数は、全死亡係数</a:t>
            </a:r>
            <a:r>
              <a:rPr kumimoji="1" lang="en-US" altLang="ja-JP" sz="2400" dirty="0"/>
              <a:t>(Z)</a:t>
            </a:r>
            <a:r>
              <a:rPr kumimoji="1" lang="ja-JP" altLang="en-US" sz="2400"/>
              <a:t>をパラメータとする指数分布である</a:t>
            </a:r>
          </a:p>
        </p:txBody>
      </p:sp>
      <p:sp>
        <p:nvSpPr>
          <p:cNvPr id="6" name="テキスト ボックス 5">
            <a:extLst>
              <a:ext uri="{FF2B5EF4-FFF2-40B4-BE49-F238E27FC236}">
                <a16:creationId xmlns:a16="http://schemas.microsoft.com/office/drawing/2014/main" id="{4822980F-66D2-3E45-BC4D-121093005805}"/>
              </a:ext>
            </a:extLst>
          </p:cNvPr>
          <p:cNvSpPr txBox="1"/>
          <p:nvPr/>
        </p:nvSpPr>
        <p:spPr>
          <a:xfrm>
            <a:off x="367991" y="3220992"/>
            <a:ext cx="3300904" cy="461665"/>
          </a:xfrm>
          <a:prstGeom prst="rect">
            <a:avLst/>
          </a:prstGeom>
          <a:noFill/>
        </p:spPr>
        <p:txBody>
          <a:bodyPr wrap="none" rtlCol="0">
            <a:spAutoFit/>
          </a:bodyPr>
          <a:lstStyle/>
          <a:p>
            <a:r>
              <a:rPr kumimoji="1" lang="ja-JP" altLang="en-US" sz="2400"/>
              <a:t>死亡までの待ち時間</a:t>
            </a:r>
            <a:r>
              <a:rPr kumimoji="1" lang="en-US" altLang="ja-JP" sz="2400" dirty="0"/>
              <a:t>(t)</a:t>
            </a:r>
            <a:endParaRPr kumimoji="1" lang="ja-JP" altLang="en-US" sz="2400"/>
          </a:p>
        </p:txBody>
      </p:sp>
      <p:cxnSp>
        <p:nvCxnSpPr>
          <p:cNvPr id="8" name="直線コネクタ 7">
            <a:extLst>
              <a:ext uri="{FF2B5EF4-FFF2-40B4-BE49-F238E27FC236}">
                <a16:creationId xmlns:a16="http://schemas.microsoft.com/office/drawing/2014/main" id="{290F6CA0-BC67-2C44-ADE4-CA1E992A6178}"/>
              </a:ext>
            </a:extLst>
          </p:cNvPr>
          <p:cNvCxnSpPr>
            <a:cxnSpLocks/>
            <a:stCxn id="6" idx="0"/>
          </p:cNvCxnSpPr>
          <p:nvPr/>
        </p:nvCxnSpPr>
        <p:spPr>
          <a:xfrm flipH="1" flipV="1">
            <a:off x="1165094" y="1791315"/>
            <a:ext cx="853349" cy="1429677"/>
          </a:xfrm>
          <a:prstGeom prst="line">
            <a:avLst/>
          </a:prstGeom>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7927EE9-7E45-7940-926D-6246511F0AC6}"/>
              </a:ext>
            </a:extLst>
          </p:cNvPr>
          <p:cNvSpPr txBox="1"/>
          <p:nvPr/>
        </p:nvSpPr>
        <p:spPr>
          <a:xfrm>
            <a:off x="1165094" y="4168846"/>
            <a:ext cx="5745484" cy="461665"/>
          </a:xfrm>
          <a:prstGeom prst="rect">
            <a:avLst/>
          </a:prstGeom>
          <a:noFill/>
        </p:spPr>
        <p:txBody>
          <a:bodyPr wrap="none" rtlCol="0">
            <a:spAutoFit/>
          </a:bodyPr>
          <a:lstStyle/>
          <a:p>
            <a:r>
              <a:rPr kumimoji="1" lang="ja-JP" altLang="en-US" sz="2400"/>
              <a:t>漁獲死亡係数</a:t>
            </a:r>
            <a:r>
              <a:rPr kumimoji="1" lang="en-US" altLang="ja-JP" sz="2400" dirty="0"/>
              <a:t>(F)</a:t>
            </a:r>
            <a:r>
              <a:rPr kumimoji="1" lang="ja-JP" altLang="en-US" sz="2400"/>
              <a:t>と自然死亡係数</a:t>
            </a:r>
            <a:r>
              <a:rPr kumimoji="1" lang="en-US" altLang="ja-JP" sz="2400" dirty="0"/>
              <a:t>(M)</a:t>
            </a:r>
            <a:r>
              <a:rPr kumimoji="1" lang="ja-JP" altLang="en-US" sz="2400"/>
              <a:t>の和</a:t>
            </a:r>
          </a:p>
        </p:txBody>
      </p:sp>
      <p:cxnSp>
        <p:nvCxnSpPr>
          <p:cNvPr id="10" name="直線コネクタ 9">
            <a:extLst>
              <a:ext uri="{FF2B5EF4-FFF2-40B4-BE49-F238E27FC236}">
                <a16:creationId xmlns:a16="http://schemas.microsoft.com/office/drawing/2014/main" id="{C88F779C-0CB3-0948-BF39-D482B441061C}"/>
              </a:ext>
            </a:extLst>
          </p:cNvPr>
          <p:cNvCxnSpPr>
            <a:cxnSpLocks/>
            <a:stCxn id="9" idx="0"/>
          </p:cNvCxnSpPr>
          <p:nvPr/>
        </p:nvCxnSpPr>
        <p:spPr>
          <a:xfrm flipV="1">
            <a:off x="4037836" y="1791315"/>
            <a:ext cx="1137122" cy="2377531"/>
          </a:xfrm>
          <a:prstGeom prst="line">
            <a:avLst/>
          </a:prstGeom>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BA3626C9-B3B5-0A45-A9C3-34724C4CBC2C}"/>
              </a:ext>
            </a:extLst>
          </p:cNvPr>
          <p:cNvGrpSpPr/>
          <p:nvPr/>
        </p:nvGrpSpPr>
        <p:grpSpPr>
          <a:xfrm>
            <a:off x="7062859" y="2457318"/>
            <a:ext cx="4956550" cy="3209094"/>
            <a:chOff x="7062859" y="2457318"/>
            <a:chExt cx="4956550" cy="3209094"/>
          </a:xfrm>
        </p:grpSpPr>
        <p:pic>
          <p:nvPicPr>
            <p:cNvPr id="14" name="図 13">
              <a:extLst>
                <a:ext uri="{FF2B5EF4-FFF2-40B4-BE49-F238E27FC236}">
                  <a16:creationId xmlns:a16="http://schemas.microsoft.com/office/drawing/2014/main" id="{A763FA57-DACA-7442-B077-F8711CF4683D}"/>
                </a:ext>
              </a:extLst>
            </p:cNvPr>
            <p:cNvPicPr>
              <a:picLocks noChangeAspect="1"/>
            </p:cNvPicPr>
            <p:nvPr/>
          </p:nvPicPr>
          <p:blipFill>
            <a:blip r:embed="rId4"/>
            <a:stretch>
              <a:fillRect/>
            </a:stretch>
          </p:blipFill>
          <p:spPr>
            <a:xfrm>
              <a:off x="7274116" y="2787805"/>
              <a:ext cx="4745293" cy="2485630"/>
            </a:xfrm>
            <a:prstGeom prst="rect">
              <a:avLst/>
            </a:prstGeom>
          </p:spPr>
        </p:pic>
        <p:sp>
          <p:nvSpPr>
            <p:cNvPr id="15" name="テキスト ボックス 14">
              <a:extLst>
                <a:ext uri="{FF2B5EF4-FFF2-40B4-BE49-F238E27FC236}">
                  <a16:creationId xmlns:a16="http://schemas.microsoft.com/office/drawing/2014/main" id="{F090B427-27EE-AD45-8117-B9A777D796EF}"/>
                </a:ext>
              </a:extLst>
            </p:cNvPr>
            <p:cNvSpPr txBox="1"/>
            <p:nvPr/>
          </p:nvSpPr>
          <p:spPr>
            <a:xfrm>
              <a:off x="8882034" y="5297080"/>
              <a:ext cx="2061783" cy="369332"/>
            </a:xfrm>
            <a:prstGeom prst="rect">
              <a:avLst/>
            </a:prstGeom>
            <a:noFill/>
          </p:spPr>
          <p:txBody>
            <a:bodyPr wrap="none" rtlCol="0">
              <a:spAutoFit/>
            </a:bodyPr>
            <a:lstStyle/>
            <a:p>
              <a:r>
                <a:rPr kumimoji="1" lang="ja-JP" altLang="en-US"/>
                <a:t>死亡までの時間</a:t>
              </a:r>
              <a:r>
                <a:rPr kumimoji="1" lang="en-US" altLang="ja-JP" dirty="0"/>
                <a:t>(t)</a:t>
              </a:r>
              <a:endParaRPr kumimoji="1" lang="ja-JP" altLang="en-US"/>
            </a:p>
          </p:txBody>
        </p:sp>
        <p:sp>
          <p:nvSpPr>
            <p:cNvPr id="17" name="テキスト ボックス 16">
              <a:extLst>
                <a:ext uri="{FF2B5EF4-FFF2-40B4-BE49-F238E27FC236}">
                  <a16:creationId xmlns:a16="http://schemas.microsoft.com/office/drawing/2014/main" id="{9E15EEB7-90B2-B94C-B7F6-19E8967FA03E}"/>
                </a:ext>
              </a:extLst>
            </p:cNvPr>
            <p:cNvSpPr txBox="1"/>
            <p:nvPr/>
          </p:nvSpPr>
          <p:spPr>
            <a:xfrm>
              <a:off x="7062859" y="2457318"/>
              <a:ext cx="1675459" cy="369332"/>
            </a:xfrm>
            <a:prstGeom prst="rect">
              <a:avLst/>
            </a:prstGeom>
            <a:noFill/>
          </p:spPr>
          <p:txBody>
            <a:bodyPr wrap="none" rtlCol="0">
              <a:spAutoFit/>
            </a:bodyPr>
            <a:lstStyle/>
            <a:p>
              <a:r>
                <a:rPr kumimoji="1" lang="ja-JP" altLang="en-US"/>
                <a:t>確率密度</a:t>
              </a:r>
              <a:r>
                <a:rPr kumimoji="1" lang="en-US" altLang="ja-JP" dirty="0"/>
                <a:t>(g(t))</a:t>
              </a:r>
              <a:endParaRPr kumimoji="1" lang="ja-JP" altLang="en-US"/>
            </a:p>
          </p:txBody>
        </p:sp>
        <p:pic>
          <p:nvPicPr>
            <p:cNvPr id="18" name="図 17">
              <a:extLst>
                <a:ext uri="{FF2B5EF4-FFF2-40B4-BE49-F238E27FC236}">
                  <a16:creationId xmlns:a16="http://schemas.microsoft.com/office/drawing/2014/main" id="{87075371-2729-FB4E-B358-408432DFEB0F}"/>
                </a:ext>
              </a:extLst>
            </p:cNvPr>
            <p:cNvPicPr>
              <a:picLocks noChangeAspect="1"/>
            </p:cNvPicPr>
            <p:nvPr/>
          </p:nvPicPr>
          <p:blipFill>
            <a:blip r:embed="rId5"/>
            <a:stretch>
              <a:fillRect/>
            </a:stretch>
          </p:blipFill>
          <p:spPr>
            <a:xfrm>
              <a:off x="8092796" y="3061863"/>
              <a:ext cx="2399837" cy="318258"/>
            </a:xfrm>
            <a:prstGeom prst="rect">
              <a:avLst/>
            </a:prstGeom>
          </p:spPr>
        </p:pic>
      </p:grpSp>
      <p:cxnSp>
        <p:nvCxnSpPr>
          <p:cNvPr id="20" name="直線コネクタ 19">
            <a:extLst>
              <a:ext uri="{FF2B5EF4-FFF2-40B4-BE49-F238E27FC236}">
                <a16:creationId xmlns:a16="http://schemas.microsoft.com/office/drawing/2014/main" id="{A8A1EF39-64FA-834D-9E03-5EFD654829F4}"/>
              </a:ext>
            </a:extLst>
          </p:cNvPr>
          <p:cNvCxnSpPr>
            <a:cxnSpLocks/>
            <a:stCxn id="14" idx="0"/>
          </p:cNvCxnSpPr>
          <p:nvPr/>
        </p:nvCxnSpPr>
        <p:spPr>
          <a:xfrm flipH="1" flipV="1">
            <a:off x="9646762" y="1842666"/>
            <a:ext cx="1" cy="945139"/>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2900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05EF7A-72BC-F04C-826C-F5044F5AC772}"/>
              </a:ext>
            </a:extLst>
          </p:cNvPr>
          <p:cNvSpPr>
            <a:spLocks noGrp="1"/>
          </p:cNvSpPr>
          <p:nvPr>
            <p:ph type="title"/>
          </p:nvPr>
        </p:nvSpPr>
        <p:spPr/>
        <p:txBody>
          <a:bodyPr>
            <a:normAutofit fontScale="90000"/>
          </a:bodyPr>
          <a:lstStyle/>
          <a:p>
            <a:r>
              <a:rPr lang="ja-JP" altLang="en-US"/>
              <a:t>全死亡係数と平均寿命の関係</a:t>
            </a:r>
            <a:endParaRPr kumimoji="1" lang="ja-JP" altLang="en-US"/>
          </a:p>
        </p:txBody>
      </p:sp>
      <p:pic>
        <p:nvPicPr>
          <p:cNvPr id="4" name="図 3">
            <a:extLst>
              <a:ext uri="{FF2B5EF4-FFF2-40B4-BE49-F238E27FC236}">
                <a16:creationId xmlns:a16="http://schemas.microsoft.com/office/drawing/2014/main" id="{D2596DA8-3EBA-F14E-B94F-FC75EA13C312}"/>
              </a:ext>
            </a:extLst>
          </p:cNvPr>
          <p:cNvPicPr>
            <a:picLocks noChangeAspect="1"/>
          </p:cNvPicPr>
          <p:nvPr/>
        </p:nvPicPr>
        <p:blipFill>
          <a:blip r:embed="rId4"/>
          <a:stretch>
            <a:fillRect/>
          </a:stretch>
        </p:blipFill>
        <p:spPr>
          <a:xfrm>
            <a:off x="1091736" y="783362"/>
            <a:ext cx="2425700" cy="952500"/>
          </a:xfrm>
          <a:prstGeom prst="rect">
            <a:avLst/>
          </a:prstGeom>
        </p:spPr>
      </p:pic>
      <p:pic>
        <p:nvPicPr>
          <p:cNvPr id="10" name="図 9">
            <a:extLst>
              <a:ext uri="{FF2B5EF4-FFF2-40B4-BE49-F238E27FC236}">
                <a16:creationId xmlns:a16="http://schemas.microsoft.com/office/drawing/2014/main" id="{B2E7C2A4-CBCE-1640-B557-A9096C490C3B}"/>
              </a:ext>
            </a:extLst>
          </p:cNvPr>
          <p:cNvPicPr>
            <a:picLocks noChangeAspect="1"/>
          </p:cNvPicPr>
          <p:nvPr/>
        </p:nvPicPr>
        <p:blipFill>
          <a:blip r:embed="rId5"/>
          <a:stretch>
            <a:fillRect/>
          </a:stretch>
        </p:blipFill>
        <p:spPr>
          <a:xfrm>
            <a:off x="1090743" y="2713998"/>
            <a:ext cx="4356100" cy="469900"/>
          </a:xfrm>
          <a:prstGeom prst="rect">
            <a:avLst/>
          </a:prstGeom>
        </p:spPr>
      </p:pic>
      <p:grpSp>
        <p:nvGrpSpPr>
          <p:cNvPr id="16" name="グループ化 15">
            <a:extLst>
              <a:ext uri="{FF2B5EF4-FFF2-40B4-BE49-F238E27FC236}">
                <a16:creationId xmlns:a16="http://schemas.microsoft.com/office/drawing/2014/main" id="{2F369413-FB2C-664E-8226-DD4B46565C14}"/>
              </a:ext>
            </a:extLst>
          </p:cNvPr>
          <p:cNvGrpSpPr/>
          <p:nvPr/>
        </p:nvGrpSpPr>
        <p:grpSpPr>
          <a:xfrm>
            <a:off x="7125629" y="1048215"/>
            <a:ext cx="4527395" cy="4527395"/>
            <a:chOff x="7560527" y="802888"/>
            <a:chExt cx="4527395" cy="4527395"/>
          </a:xfrm>
        </p:grpSpPr>
        <p:sp>
          <p:nvSpPr>
            <p:cNvPr id="8" name="テキスト ボックス 7">
              <a:extLst>
                <a:ext uri="{FF2B5EF4-FFF2-40B4-BE49-F238E27FC236}">
                  <a16:creationId xmlns:a16="http://schemas.microsoft.com/office/drawing/2014/main" id="{576919CD-0C60-A747-824A-A6140F469CBC}"/>
                </a:ext>
              </a:extLst>
            </p:cNvPr>
            <p:cNvSpPr txBox="1"/>
            <p:nvPr/>
          </p:nvSpPr>
          <p:spPr>
            <a:xfrm>
              <a:off x="7960180" y="4075667"/>
              <a:ext cx="2997937" cy="369332"/>
            </a:xfrm>
            <a:prstGeom prst="rect">
              <a:avLst/>
            </a:prstGeom>
            <a:noFill/>
          </p:spPr>
          <p:txBody>
            <a:bodyPr wrap="none" rtlCol="0">
              <a:spAutoFit/>
            </a:bodyPr>
            <a:lstStyle/>
            <a:p>
              <a:r>
                <a:rPr kumimoji="1" lang="en-US" altLang="ja-JP" dirty="0"/>
                <a:t>t=0</a:t>
              </a:r>
              <a:r>
                <a:rPr kumimoji="1" lang="ja-JP" altLang="en-US"/>
                <a:t>の時、</a:t>
              </a:r>
              <a:r>
                <a:rPr kumimoji="1" lang="en-US" altLang="ja-JP" dirty="0"/>
                <a:t>N=N(0)</a:t>
              </a:r>
              <a:r>
                <a:rPr kumimoji="1" lang="ja-JP" altLang="en-US"/>
                <a:t>とすると</a:t>
              </a:r>
            </a:p>
          </p:txBody>
        </p:sp>
        <p:pic>
          <p:nvPicPr>
            <p:cNvPr id="11" name="図 10">
              <a:extLst>
                <a:ext uri="{FF2B5EF4-FFF2-40B4-BE49-F238E27FC236}">
                  <a16:creationId xmlns:a16="http://schemas.microsoft.com/office/drawing/2014/main" id="{466E7AA6-6E3D-5241-A414-D3189F864BDA}"/>
                </a:ext>
              </a:extLst>
            </p:cNvPr>
            <p:cNvPicPr>
              <a:picLocks noChangeAspect="1"/>
            </p:cNvPicPr>
            <p:nvPr/>
          </p:nvPicPr>
          <p:blipFill>
            <a:blip r:embed="rId6"/>
            <a:stretch>
              <a:fillRect/>
            </a:stretch>
          </p:blipFill>
          <p:spPr>
            <a:xfrm>
              <a:off x="7957126" y="980274"/>
              <a:ext cx="3911600" cy="1016000"/>
            </a:xfrm>
            <a:prstGeom prst="rect">
              <a:avLst/>
            </a:prstGeom>
          </p:spPr>
        </p:pic>
        <p:pic>
          <p:nvPicPr>
            <p:cNvPr id="12" name="図 11">
              <a:extLst>
                <a:ext uri="{FF2B5EF4-FFF2-40B4-BE49-F238E27FC236}">
                  <a16:creationId xmlns:a16="http://schemas.microsoft.com/office/drawing/2014/main" id="{2872963B-1321-464D-A5F0-117D0E9552E9}"/>
                </a:ext>
              </a:extLst>
            </p:cNvPr>
            <p:cNvPicPr>
              <a:picLocks noChangeAspect="1"/>
            </p:cNvPicPr>
            <p:nvPr/>
          </p:nvPicPr>
          <p:blipFill>
            <a:blip r:embed="rId7"/>
            <a:stretch>
              <a:fillRect/>
            </a:stretch>
          </p:blipFill>
          <p:spPr>
            <a:xfrm>
              <a:off x="7957126" y="2437890"/>
              <a:ext cx="3987800" cy="469900"/>
            </a:xfrm>
            <a:prstGeom prst="rect">
              <a:avLst/>
            </a:prstGeom>
          </p:spPr>
        </p:pic>
        <p:pic>
          <p:nvPicPr>
            <p:cNvPr id="13" name="図 12">
              <a:extLst>
                <a:ext uri="{FF2B5EF4-FFF2-40B4-BE49-F238E27FC236}">
                  <a16:creationId xmlns:a16="http://schemas.microsoft.com/office/drawing/2014/main" id="{2D2D5741-06BA-1F41-9CAA-EF62C2C42884}"/>
                </a:ext>
              </a:extLst>
            </p:cNvPr>
            <p:cNvPicPr>
              <a:picLocks noChangeAspect="1"/>
            </p:cNvPicPr>
            <p:nvPr/>
          </p:nvPicPr>
          <p:blipFill>
            <a:blip r:embed="rId8"/>
            <a:stretch>
              <a:fillRect/>
            </a:stretch>
          </p:blipFill>
          <p:spPr>
            <a:xfrm>
              <a:off x="7957126" y="3289015"/>
              <a:ext cx="3695700" cy="469900"/>
            </a:xfrm>
            <a:prstGeom prst="rect">
              <a:avLst/>
            </a:prstGeom>
          </p:spPr>
        </p:pic>
        <p:pic>
          <p:nvPicPr>
            <p:cNvPr id="14" name="図 13">
              <a:extLst>
                <a:ext uri="{FF2B5EF4-FFF2-40B4-BE49-F238E27FC236}">
                  <a16:creationId xmlns:a16="http://schemas.microsoft.com/office/drawing/2014/main" id="{E58A142C-16E0-D34E-A960-23022D442AC1}"/>
                </a:ext>
              </a:extLst>
            </p:cNvPr>
            <p:cNvPicPr>
              <a:picLocks noChangeAspect="1"/>
            </p:cNvPicPr>
            <p:nvPr/>
          </p:nvPicPr>
          <p:blipFill>
            <a:blip r:embed="rId9"/>
            <a:stretch>
              <a:fillRect/>
            </a:stretch>
          </p:blipFill>
          <p:spPr>
            <a:xfrm>
              <a:off x="7957126" y="4626777"/>
              <a:ext cx="2857500" cy="469900"/>
            </a:xfrm>
            <a:prstGeom prst="rect">
              <a:avLst/>
            </a:prstGeom>
          </p:spPr>
        </p:pic>
        <p:sp>
          <p:nvSpPr>
            <p:cNvPr id="15" name="角丸四角形 14">
              <a:extLst>
                <a:ext uri="{FF2B5EF4-FFF2-40B4-BE49-F238E27FC236}">
                  <a16:creationId xmlns:a16="http://schemas.microsoft.com/office/drawing/2014/main" id="{7C01B938-8CD1-5840-AD0C-7DA21614E6FC}"/>
                </a:ext>
              </a:extLst>
            </p:cNvPr>
            <p:cNvSpPr/>
            <p:nvPr/>
          </p:nvSpPr>
          <p:spPr>
            <a:xfrm>
              <a:off x="7560527" y="802888"/>
              <a:ext cx="4527395" cy="452739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06C1D07-4C93-AA4E-9C0F-1CC1AC20163E}"/>
              </a:ext>
            </a:extLst>
          </p:cNvPr>
          <p:cNvGrpSpPr/>
          <p:nvPr/>
        </p:nvGrpSpPr>
        <p:grpSpPr>
          <a:xfrm>
            <a:off x="781203" y="3434191"/>
            <a:ext cx="4666633" cy="3368492"/>
            <a:chOff x="781203" y="3434191"/>
            <a:chExt cx="4666633" cy="3368492"/>
          </a:xfrm>
        </p:grpSpPr>
        <p:pic>
          <p:nvPicPr>
            <p:cNvPr id="17" name="図 16">
              <a:extLst>
                <a:ext uri="{FF2B5EF4-FFF2-40B4-BE49-F238E27FC236}">
                  <a16:creationId xmlns:a16="http://schemas.microsoft.com/office/drawing/2014/main" id="{2B0D107E-4014-5F48-BA15-0DE01A542229}"/>
                </a:ext>
              </a:extLst>
            </p:cNvPr>
            <p:cNvPicPr>
              <a:picLocks noChangeAspect="1"/>
            </p:cNvPicPr>
            <p:nvPr/>
          </p:nvPicPr>
          <p:blipFill>
            <a:blip r:embed="rId10"/>
            <a:stretch>
              <a:fillRect/>
            </a:stretch>
          </p:blipFill>
          <p:spPr>
            <a:xfrm>
              <a:off x="851829" y="3704461"/>
              <a:ext cx="4596007" cy="2819008"/>
            </a:xfrm>
            <a:prstGeom prst="rect">
              <a:avLst/>
            </a:prstGeom>
          </p:spPr>
        </p:pic>
        <p:sp>
          <p:nvSpPr>
            <p:cNvPr id="18" name="テキスト ボックス 17">
              <a:extLst>
                <a:ext uri="{FF2B5EF4-FFF2-40B4-BE49-F238E27FC236}">
                  <a16:creationId xmlns:a16="http://schemas.microsoft.com/office/drawing/2014/main" id="{666A0630-87AB-924F-8C66-2636308CF9B7}"/>
                </a:ext>
              </a:extLst>
            </p:cNvPr>
            <p:cNvSpPr txBox="1"/>
            <p:nvPr/>
          </p:nvSpPr>
          <p:spPr>
            <a:xfrm>
              <a:off x="2815975" y="6433351"/>
              <a:ext cx="907621" cy="369332"/>
            </a:xfrm>
            <a:prstGeom prst="rect">
              <a:avLst/>
            </a:prstGeom>
            <a:noFill/>
          </p:spPr>
          <p:txBody>
            <a:bodyPr wrap="none" rtlCol="0">
              <a:spAutoFit/>
            </a:bodyPr>
            <a:lstStyle/>
            <a:p>
              <a:r>
                <a:rPr kumimoji="1" lang="ja-JP" altLang="en-US"/>
                <a:t>時間</a:t>
              </a:r>
              <a:r>
                <a:rPr kumimoji="1" lang="en-US" altLang="ja-JP" dirty="0"/>
                <a:t>(t)</a:t>
              </a:r>
              <a:endParaRPr kumimoji="1" lang="ja-JP" altLang="en-US"/>
            </a:p>
          </p:txBody>
        </p:sp>
        <p:sp>
          <p:nvSpPr>
            <p:cNvPr id="19" name="テキスト ボックス 18">
              <a:extLst>
                <a:ext uri="{FF2B5EF4-FFF2-40B4-BE49-F238E27FC236}">
                  <a16:creationId xmlns:a16="http://schemas.microsoft.com/office/drawing/2014/main" id="{5AFD5D80-54D7-1249-A659-7EB666BDA2B8}"/>
                </a:ext>
              </a:extLst>
            </p:cNvPr>
            <p:cNvSpPr txBox="1"/>
            <p:nvPr/>
          </p:nvSpPr>
          <p:spPr>
            <a:xfrm>
              <a:off x="781203" y="3434191"/>
              <a:ext cx="619080" cy="369332"/>
            </a:xfrm>
            <a:prstGeom prst="rect">
              <a:avLst/>
            </a:prstGeom>
            <a:noFill/>
          </p:spPr>
          <p:txBody>
            <a:bodyPr wrap="none" rtlCol="0">
              <a:spAutoFit/>
            </a:bodyPr>
            <a:lstStyle/>
            <a:p>
              <a:r>
                <a:rPr lang="en-US" altLang="ja-JP" dirty="0"/>
                <a:t>N</a:t>
              </a:r>
              <a:r>
                <a:rPr kumimoji="1" lang="en-US" altLang="ja-JP" dirty="0"/>
                <a:t>(t)</a:t>
              </a:r>
              <a:endParaRPr kumimoji="1" lang="ja-JP" altLang="en-US"/>
            </a:p>
          </p:txBody>
        </p:sp>
      </p:grpSp>
      <p:sp>
        <p:nvSpPr>
          <p:cNvPr id="20" name="テキスト ボックス 19">
            <a:extLst>
              <a:ext uri="{FF2B5EF4-FFF2-40B4-BE49-F238E27FC236}">
                <a16:creationId xmlns:a16="http://schemas.microsoft.com/office/drawing/2014/main" id="{3C22E3B6-E434-0644-BCBA-E24C5A6987F1}"/>
              </a:ext>
            </a:extLst>
          </p:cNvPr>
          <p:cNvSpPr txBox="1"/>
          <p:nvPr/>
        </p:nvSpPr>
        <p:spPr>
          <a:xfrm>
            <a:off x="384620" y="1840891"/>
            <a:ext cx="2031325" cy="646331"/>
          </a:xfrm>
          <a:prstGeom prst="rect">
            <a:avLst/>
          </a:prstGeom>
          <a:noFill/>
        </p:spPr>
        <p:txBody>
          <a:bodyPr wrap="none" rtlCol="0">
            <a:spAutoFit/>
          </a:bodyPr>
          <a:lstStyle/>
          <a:p>
            <a:r>
              <a:rPr kumimoji="1" lang="ja-JP" altLang="en-US"/>
              <a:t>単位時間あたりの</a:t>
            </a:r>
            <a:endParaRPr kumimoji="1" lang="en-US" altLang="ja-JP" dirty="0"/>
          </a:p>
          <a:p>
            <a:r>
              <a:rPr lang="ja-JP" altLang="en-US"/>
              <a:t>個体数</a:t>
            </a:r>
            <a:r>
              <a:rPr lang="en-US" altLang="ja-JP" dirty="0"/>
              <a:t>N</a:t>
            </a:r>
            <a:r>
              <a:rPr kumimoji="1" lang="ja-JP" altLang="en-US"/>
              <a:t>の変化量</a:t>
            </a:r>
          </a:p>
        </p:txBody>
      </p:sp>
      <p:grpSp>
        <p:nvGrpSpPr>
          <p:cNvPr id="23" name="グループ化 22">
            <a:extLst>
              <a:ext uri="{FF2B5EF4-FFF2-40B4-BE49-F238E27FC236}">
                <a16:creationId xmlns:a16="http://schemas.microsoft.com/office/drawing/2014/main" id="{AAA55731-8313-E04F-9ADA-FB33928E3084}"/>
              </a:ext>
            </a:extLst>
          </p:cNvPr>
          <p:cNvGrpSpPr/>
          <p:nvPr/>
        </p:nvGrpSpPr>
        <p:grpSpPr>
          <a:xfrm>
            <a:off x="3494769" y="2620021"/>
            <a:ext cx="2574744" cy="1018813"/>
            <a:chOff x="3494769" y="2620021"/>
            <a:chExt cx="2574744" cy="1018813"/>
          </a:xfrm>
        </p:grpSpPr>
        <p:sp>
          <p:nvSpPr>
            <p:cNvPr id="21" name="テキスト ボックス 20">
              <a:extLst>
                <a:ext uri="{FF2B5EF4-FFF2-40B4-BE49-F238E27FC236}">
                  <a16:creationId xmlns:a16="http://schemas.microsoft.com/office/drawing/2014/main" id="{86FE8758-4E3E-984B-895C-F83F05B077BA}"/>
                </a:ext>
              </a:extLst>
            </p:cNvPr>
            <p:cNvSpPr txBox="1"/>
            <p:nvPr/>
          </p:nvSpPr>
          <p:spPr>
            <a:xfrm>
              <a:off x="3494769" y="3269502"/>
              <a:ext cx="2574744" cy="369332"/>
            </a:xfrm>
            <a:prstGeom prst="rect">
              <a:avLst/>
            </a:prstGeom>
            <a:noFill/>
          </p:spPr>
          <p:txBody>
            <a:bodyPr wrap="none" rtlCol="0">
              <a:spAutoFit/>
            </a:bodyPr>
            <a:lstStyle/>
            <a:p>
              <a:r>
                <a:rPr lang="ja-JP" altLang="en-US"/>
                <a:t>時刻</a:t>
              </a:r>
              <a:r>
                <a:rPr lang="en-US" altLang="ja-JP" dirty="0"/>
                <a:t>t</a:t>
              </a:r>
              <a:r>
                <a:rPr kumimoji="1" lang="ja-JP" altLang="en-US"/>
                <a:t>まで生存する確率</a:t>
              </a:r>
            </a:p>
          </p:txBody>
        </p:sp>
        <p:sp>
          <p:nvSpPr>
            <p:cNvPr id="22" name="角丸四角形 21">
              <a:extLst>
                <a:ext uri="{FF2B5EF4-FFF2-40B4-BE49-F238E27FC236}">
                  <a16:creationId xmlns:a16="http://schemas.microsoft.com/office/drawing/2014/main" id="{1A59E6F4-5634-D84F-B599-C2C26D0AEF4E}"/>
                </a:ext>
              </a:extLst>
            </p:cNvPr>
            <p:cNvSpPr/>
            <p:nvPr/>
          </p:nvSpPr>
          <p:spPr>
            <a:xfrm>
              <a:off x="3608947" y="2620021"/>
              <a:ext cx="1943554" cy="675249"/>
            </a:xfrm>
            <a:prstGeom prst="round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custDataLst>
      <p:tags r:id="rId1"/>
    </p:custDataLst>
    <p:extLst>
      <p:ext uri="{BB962C8B-B14F-4D97-AF65-F5344CB8AC3E}">
        <p14:creationId xmlns:p14="http://schemas.microsoft.com/office/powerpoint/2010/main" val="2252727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ABE30-7FBA-5E49-B846-102E53D7DBF5}"/>
              </a:ext>
            </a:extLst>
          </p:cNvPr>
          <p:cNvSpPr>
            <a:spLocks noGrp="1"/>
          </p:cNvSpPr>
          <p:nvPr>
            <p:ph type="title"/>
          </p:nvPr>
        </p:nvSpPr>
        <p:spPr/>
        <p:txBody>
          <a:bodyPr>
            <a:normAutofit fontScale="90000"/>
          </a:bodyPr>
          <a:lstStyle/>
          <a:p>
            <a:r>
              <a:rPr lang="ja-JP" altLang="en-US"/>
              <a:t>全死亡係数と平均寿命の関係</a:t>
            </a:r>
            <a:endParaRPr kumimoji="1" lang="ja-JP" altLang="en-US"/>
          </a:p>
        </p:txBody>
      </p:sp>
      <p:pic>
        <p:nvPicPr>
          <p:cNvPr id="4" name="図 3">
            <a:extLst>
              <a:ext uri="{FF2B5EF4-FFF2-40B4-BE49-F238E27FC236}">
                <a16:creationId xmlns:a16="http://schemas.microsoft.com/office/drawing/2014/main" id="{05025434-A844-CD45-86B2-22ACA02865CD}"/>
              </a:ext>
            </a:extLst>
          </p:cNvPr>
          <p:cNvPicPr>
            <a:picLocks noChangeAspect="1"/>
          </p:cNvPicPr>
          <p:nvPr/>
        </p:nvPicPr>
        <p:blipFill>
          <a:blip r:embed="rId4"/>
          <a:stretch>
            <a:fillRect/>
          </a:stretch>
        </p:blipFill>
        <p:spPr>
          <a:xfrm>
            <a:off x="503721" y="952931"/>
            <a:ext cx="4356100" cy="469900"/>
          </a:xfrm>
          <a:prstGeom prst="rect">
            <a:avLst/>
          </a:prstGeom>
        </p:spPr>
      </p:pic>
      <p:pic>
        <p:nvPicPr>
          <p:cNvPr id="5" name="図 4">
            <a:extLst>
              <a:ext uri="{FF2B5EF4-FFF2-40B4-BE49-F238E27FC236}">
                <a16:creationId xmlns:a16="http://schemas.microsoft.com/office/drawing/2014/main" id="{CD01B493-64D8-3B44-8CD3-92F69BA2D738}"/>
              </a:ext>
            </a:extLst>
          </p:cNvPr>
          <p:cNvPicPr>
            <a:picLocks noChangeAspect="1"/>
          </p:cNvPicPr>
          <p:nvPr/>
        </p:nvPicPr>
        <p:blipFill>
          <a:blip r:embed="rId5"/>
          <a:stretch>
            <a:fillRect/>
          </a:stretch>
        </p:blipFill>
        <p:spPr>
          <a:xfrm>
            <a:off x="503721" y="1873250"/>
            <a:ext cx="11061700" cy="469900"/>
          </a:xfrm>
          <a:prstGeom prst="rect">
            <a:avLst/>
          </a:prstGeom>
        </p:spPr>
      </p:pic>
      <p:sp>
        <p:nvSpPr>
          <p:cNvPr id="6" name="左中かっこ 5">
            <a:extLst>
              <a:ext uri="{FF2B5EF4-FFF2-40B4-BE49-F238E27FC236}">
                <a16:creationId xmlns:a16="http://schemas.microsoft.com/office/drawing/2014/main" id="{D6E88AC5-7F1F-2A4E-BFEF-BF5F1385AD6A}"/>
              </a:ext>
            </a:extLst>
          </p:cNvPr>
          <p:cNvSpPr/>
          <p:nvPr/>
        </p:nvSpPr>
        <p:spPr>
          <a:xfrm rot="16200000">
            <a:off x="2037465" y="740539"/>
            <a:ext cx="407257" cy="356040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17E426C-B077-DD43-9016-99A0678D3D49}"/>
              </a:ext>
            </a:extLst>
          </p:cNvPr>
          <p:cNvSpPr txBox="1"/>
          <p:nvPr/>
        </p:nvSpPr>
        <p:spPr>
          <a:xfrm>
            <a:off x="211530" y="2880027"/>
            <a:ext cx="4360489" cy="369332"/>
          </a:xfrm>
          <a:prstGeom prst="rect">
            <a:avLst/>
          </a:prstGeom>
          <a:noFill/>
        </p:spPr>
        <p:txBody>
          <a:bodyPr wrap="none" rtlCol="0">
            <a:spAutoFit/>
          </a:bodyPr>
          <a:lstStyle/>
          <a:p>
            <a:r>
              <a:rPr lang="ja-JP" altLang="en-US"/>
              <a:t>時刻</a:t>
            </a:r>
            <a:r>
              <a:rPr kumimoji="1" lang="en-US" altLang="ja-JP" dirty="0"/>
              <a:t>t</a:t>
            </a:r>
            <a:r>
              <a:rPr kumimoji="1" lang="ja-JP" altLang="en-US"/>
              <a:t>から</a:t>
            </a:r>
            <a:r>
              <a:rPr kumimoji="1" lang="en-US" altLang="ja-JP" dirty="0"/>
              <a:t>(</a:t>
            </a:r>
            <a:r>
              <a:rPr kumimoji="1" lang="en-US" altLang="ja-JP" dirty="0" err="1"/>
              <a:t>t+Δt</a:t>
            </a:r>
            <a:r>
              <a:rPr kumimoji="1" lang="en-US" altLang="ja-JP" dirty="0"/>
              <a:t>)</a:t>
            </a:r>
            <a:r>
              <a:rPr kumimoji="1" lang="ja-JP" altLang="en-US"/>
              <a:t>の間に死亡する個体数</a:t>
            </a:r>
          </a:p>
        </p:txBody>
      </p:sp>
      <p:sp>
        <p:nvSpPr>
          <p:cNvPr id="8" name="左中かっこ 7">
            <a:extLst>
              <a:ext uri="{FF2B5EF4-FFF2-40B4-BE49-F238E27FC236}">
                <a16:creationId xmlns:a16="http://schemas.microsoft.com/office/drawing/2014/main" id="{6F0E4796-0148-764E-9EFA-6C2E21C64391}"/>
              </a:ext>
            </a:extLst>
          </p:cNvPr>
          <p:cNvSpPr/>
          <p:nvPr/>
        </p:nvSpPr>
        <p:spPr>
          <a:xfrm rot="16200000">
            <a:off x="8422361" y="-443269"/>
            <a:ext cx="407257" cy="5894147"/>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4A2BD0E-24D0-7745-9935-017C659776A6}"/>
              </a:ext>
            </a:extLst>
          </p:cNvPr>
          <p:cNvSpPr txBox="1"/>
          <p:nvPr/>
        </p:nvSpPr>
        <p:spPr>
          <a:xfrm>
            <a:off x="6403495" y="2863092"/>
            <a:ext cx="4238661" cy="646331"/>
          </a:xfrm>
          <a:prstGeom prst="rect">
            <a:avLst/>
          </a:prstGeom>
          <a:noFill/>
        </p:spPr>
        <p:txBody>
          <a:bodyPr wrap="none" rtlCol="0">
            <a:spAutoFit/>
          </a:bodyPr>
          <a:lstStyle/>
          <a:p>
            <a:r>
              <a:rPr lang="ja-JP" altLang="en-US"/>
              <a:t>時刻</a:t>
            </a:r>
            <a:r>
              <a:rPr kumimoji="1" lang="en-US" altLang="ja-JP" dirty="0"/>
              <a:t>t</a:t>
            </a:r>
            <a:r>
              <a:rPr kumimoji="1" lang="ja-JP" altLang="en-US"/>
              <a:t>から</a:t>
            </a:r>
            <a:r>
              <a:rPr kumimoji="1" lang="en-US" altLang="ja-JP" dirty="0"/>
              <a:t>(</a:t>
            </a:r>
            <a:r>
              <a:rPr kumimoji="1" lang="en-US" altLang="ja-JP" dirty="0" err="1"/>
              <a:t>t+Δt</a:t>
            </a:r>
            <a:r>
              <a:rPr kumimoji="1" lang="en-US" altLang="ja-JP" dirty="0"/>
              <a:t>)</a:t>
            </a:r>
            <a:r>
              <a:rPr kumimoji="1" lang="ja-JP" altLang="en-US"/>
              <a:t>の間に死亡する確率</a:t>
            </a:r>
            <a:endParaRPr kumimoji="1" lang="en-US" altLang="ja-JP" dirty="0"/>
          </a:p>
          <a:p>
            <a:r>
              <a:rPr lang="ja-JP" altLang="en-US"/>
              <a:t>＝寿命が、</a:t>
            </a:r>
            <a:r>
              <a:rPr lang="en-US" altLang="ja-JP" dirty="0"/>
              <a:t>t</a:t>
            </a:r>
            <a:r>
              <a:rPr lang="ja-JP" altLang="en-US"/>
              <a:t>から</a:t>
            </a:r>
            <a:r>
              <a:rPr lang="en-US" altLang="ja-JP" dirty="0"/>
              <a:t>(</a:t>
            </a:r>
            <a:r>
              <a:rPr lang="en-US" altLang="ja-JP" dirty="0" err="1"/>
              <a:t>t+Δt</a:t>
            </a:r>
            <a:r>
              <a:rPr lang="en-US" altLang="ja-JP" dirty="0"/>
              <a:t>)</a:t>
            </a:r>
            <a:r>
              <a:rPr lang="ja-JP" altLang="en-US"/>
              <a:t>の間である確率</a:t>
            </a:r>
            <a:endParaRPr kumimoji="1" lang="ja-JP" altLang="en-US"/>
          </a:p>
        </p:txBody>
      </p:sp>
      <p:grpSp>
        <p:nvGrpSpPr>
          <p:cNvPr id="20" name="グループ化 19">
            <a:extLst>
              <a:ext uri="{FF2B5EF4-FFF2-40B4-BE49-F238E27FC236}">
                <a16:creationId xmlns:a16="http://schemas.microsoft.com/office/drawing/2014/main" id="{602E1D94-15A5-C14D-A175-FFFE8F40187A}"/>
              </a:ext>
            </a:extLst>
          </p:cNvPr>
          <p:cNvGrpSpPr/>
          <p:nvPr/>
        </p:nvGrpSpPr>
        <p:grpSpPr>
          <a:xfrm>
            <a:off x="211530" y="3649957"/>
            <a:ext cx="7810151" cy="3164015"/>
            <a:chOff x="211530" y="3649957"/>
            <a:chExt cx="7810151" cy="3164015"/>
          </a:xfrm>
        </p:grpSpPr>
        <p:sp>
          <p:nvSpPr>
            <p:cNvPr id="11" name="テキスト ボックス 10">
              <a:extLst>
                <a:ext uri="{FF2B5EF4-FFF2-40B4-BE49-F238E27FC236}">
                  <a16:creationId xmlns:a16="http://schemas.microsoft.com/office/drawing/2014/main" id="{73ED1BF1-FF4D-C84A-88A7-3A4108BA8337}"/>
                </a:ext>
              </a:extLst>
            </p:cNvPr>
            <p:cNvSpPr txBox="1"/>
            <p:nvPr/>
          </p:nvSpPr>
          <p:spPr>
            <a:xfrm>
              <a:off x="211530" y="3649957"/>
              <a:ext cx="7810151" cy="461665"/>
            </a:xfrm>
            <a:prstGeom prst="rect">
              <a:avLst/>
            </a:prstGeom>
            <a:noFill/>
          </p:spPr>
          <p:txBody>
            <a:bodyPr wrap="none" rtlCol="0">
              <a:spAutoFit/>
            </a:bodyPr>
            <a:lstStyle/>
            <a:p>
              <a:r>
                <a:rPr kumimoji="1" lang="en-US" altLang="ja-JP" sz="2400" dirty="0"/>
                <a:t>G(t): </a:t>
              </a:r>
              <a:r>
                <a:rPr kumimoji="1" lang="ja-JP" altLang="en-US" sz="2400"/>
                <a:t>寿命の累積分布関数（＝寿命が</a:t>
              </a:r>
              <a:r>
                <a:rPr kumimoji="1" lang="en-US" altLang="ja-JP" sz="2400" dirty="0"/>
                <a:t>t</a:t>
              </a:r>
              <a:r>
                <a:rPr kumimoji="1" lang="ja-JP" altLang="en-US" sz="2400"/>
                <a:t>以下である確率）</a:t>
              </a:r>
            </a:p>
          </p:txBody>
        </p:sp>
        <p:pic>
          <p:nvPicPr>
            <p:cNvPr id="12" name="図 11">
              <a:extLst>
                <a:ext uri="{FF2B5EF4-FFF2-40B4-BE49-F238E27FC236}">
                  <a16:creationId xmlns:a16="http://schemas.microsoft.com/office/drawing/2014/main" id="{255EBE11-DAAC-1C45-9F32-AEBF25C5A5DF}"/>
                </a:ext>
              </a:extLst>
            </p:cNvPr>
            <p:cNvPicPr>
              <a:picLocks noChangeAspect="1"/>
            </p:cNvPicPr>
            <p:nvPr/>
          </p:nvPicPr>
          <p:blipFill>
            <a:blip r:embed="rId6"/>
            <a:stretch>
              <a:fillRect/>
            </a:stretch>
          </p:blipFill>
          <p:spPr>
            <a:xfrm>
              <a:off x="1053726" y="4252156"/>
              <a:ext cx="3592311" cy="2178470"/>
            </a:xfrm>
            <a:prstGeom prst="rect">
              <a:avLst/>
            </a:prstGeom>
          </p:spPr>
        </p:pic>
        <p:sp>
          <p:nvSpPr>
            <p:cNvPr id="13" name="テキスト ボックス 12">
              <a:extLst>
                <a:ext uri="{FF2B5EF4-FFF2-40B4-BE49-F238E27FC236}">
                  <a16:creationId xmlns:a16="http://schemas.microsoft.com/office/drawing/2014/main" id="{06740FD6-B4A7-484A-B523-95F35E34F089}"/>
                </a:ext>
              </a:extLst>
            </p:cNvPr>
            <p:cNvSpPr txBox="1"/>
            <p:nvPr/>
          </p:nvSpPr>
          <p:spPr>
            <a:xfrm>
              <a:off x="2398282" y="6444640"/>
              <a:ext cx="907621" cy="369332"/>
            </a:xfrm>
            <a:prstGeom prst="rect">
              <a:avLst/>
            </a:prstGeom>
            <a:noFill/>
          </p:spPr>
          <p:txBody>
            <a:bodyPr wrap="none" rtlCol="0">
              <a:spAutoFit/>
            </a:bodyPr>
            <a:lstStyle/>
            <a:p>
              <a:r>
                <a:rPr lang="ja-JP" altLang="en-US"/>
                <a:t>時刻</a:t>
              </a:r>
              <a:r>
                <a:rPr kumimoji="1" lang="en-US" altLang="ja-JP" dirty="0"/>
                <a:t>(t)</a:t>
              </a:r>
              <a:endParaRPr kumimoji="1" lang="ja-JP" altLang="en-US"/>
            </a:p>
          </p:txBody>
        </p:sp>
        <p:sp>
          <p:nvSpPr>
            <p:cNvPr id="14" name="テキスト ボックス 13">
              <a:extLst>
                <a:ext uri="{FF2B5EF4-FFF2-40B4-BE49-F238E27FC236}">
                  <a16:creationId xmlns:a16="http://schemas.microsoft.com/office/drawing/2014/main" id="{D2E2D84A-75E1-0E43-91D0-00609DB178F0}"/>
                </a:ext>
              </a:extLst>
            </p:cNvPr>
            <p:cNvSpPr txBox="1"/>
            <p:nvPr/>
          </p:nvSpPr>
          <p:spPr>
            <a:xfrm>
              <a:off x="503721" y="4178596"/>
              <a:ext cx="614271" cy="369332"/>
            </a:xfrm>
            <a:prstGeom prst="rect">
              <a:avLst/>
            </a:prstGeom>
            <a:noFill/>
          </p:spPr>
          <p:txBody>
            <a:bodyPr wrap="none" rtlCol="0">
              <a:spAutoFit/>
            </a:bodyPr>
            <a:lstStyle/>
            <a:p>
              <a:r>
                <a:rPr kumimoji="1" lang="en-US" altLang="ja-JP" dirty="0"/>
                <a:t>G(t)</a:t>
              </a:r>
              <a:endParaRPr kumimoji="1" lang="ja-JP" altLang="en-US"/>
            </a:p>
          </p:txBody>
        </p:sp>
      </p:grpSp>
      <p:grpSp>
        <p:nvGrpSpPr>
          <p:cNvPr id="22" name="グループ化 21">
            <a:extLst>
              <a:ext uri="{FF2B5EF4-FFF2-40B4-BE49-F238E27FC236}">
                <a16:creationId xmlns:a16="http://schemas.microsoft.com/office/drawing/2014/main" id="{7AEAFD55-9A1B-2A42-BE55-72A54C38870A}"/>
              </a:ext>
            </a:extLst>
          </p:cNvPr>
          <p:cNvGrpSpPr/>
          <p:nvPr/>
        </p:nvGrpSpPr>
        <p:grpSpPr>
          <a:xfrm>
            <a:off x="5697938" y="4553573"/>
            <a:ext cx="4007828" cy="1371253"/>
            <a:chOff x="5697938" y="4553573"/>
            <a:chExt cx="4007828" cy="1371253"/>
          </a:xfrm>
        </p:grpSpPr>
        <p:grpSp>
          <p:nvGrpSpPr>
            <p:cNvPr id="19" name="グループ化 18">
              <a:extLst>
                <a:ext uri="{FF2B5EF4-FFF2-40B4-BE49-F238E27FC236}">
                  <a16:creationId xmlns:a16="http://schemas.microsoft.com/office/drawing/2014/main" id="{3133B9F0-EF91-2147-9B6B-9C591D8A9BD0}"/>
                </a:ext>
              </a:extLst>
            </p:cNvPr>
            <p:cNvGrpSpPr/>
            <p:nvPr/>
          </p:nvGrpSpPr>
          <p:grpSpPr>
            <a:xfrm>
              <a:off x="5697938" y="5037733"/>
              <a:ext cx="4007828" cy="887093"/>
              <a:chOff x="5697938" y="5037733"/>
              <a:chExt cx="4007828" cy="887093"/>
            </a:xfrm>
          </p:grpSpPr>
          <p:sp>
            <p:nvSpPr>
              <p:cNvPr id="17" name="左中かっこ 16">
                <a:extLst>
                  <a:ext uri="{FF2B5EF4-FFF2-40B4-BE49-F238E27FC236}">
                    <a16:creationId xmlns:a16="http://schemas.microsoft.com/office/drawing/2014/main" id="{2694658B-2091-7442-89A3-46B77827F55D}"/>
                  </a:ext>
                </a:extLst>
              </p:cNvPr>
              <p:cNvSpPr/>
              <p:nvPr/>
            </p:nvSpPr>
            <p:spPr>
              <a:xfrm rot="16200000">
                <a:off x="7491024" y="3577816"/>
                <a:ext cx="407257" cy="33270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9794FC58-FD9B-334A-809C-C24BE33C8F90}"/>
                  </a:ext>
                </a:extLst>
              </p:cNvPr>
              <p:cNvSpPr txBox="1"/>
              <p:nvPr/>
            </p:nvSpPr>
            <p:spPr>
              <a:xfrm>
                <a:off x="5697938" y="5555494"/>
                <a:ext cx="4007828" cy="369332"/>
              </a:xfrm>
              <a:prstGeom prst="rect">
                <a:avLst/>
              </a:prstGeom>
              <a:noFill/>
            </p:spPr>
            <p:txBody>
              <a:bodyPr wrap="none" rtlCol="0">
                <a:spAutoFit/>
              </a:bodyPr>
              <a:lstStyle/>
              <a:p>
                <a:r>
                  <a:rPr lang="ja-JP" altLang="en-US"/>
                  <a:t>寿命が、</a:t>
                </a:r>
                <a:r>
                  <a:rPr lang="en-US" altLang="ja-JP" dirty="0"/>
                  <a:t>t</a:t>
                </a:r>
                <a:r>
                  <a:rPr lang="ja-JP" altLang="en-US"/>
                  <a:t>から</a:t>
                </a:r>
                <a:r>
                  <a:rPr lang="en-US" altLang="ja-JP" dirty="0"/>
                  <a:t>(</a:t>
                </a:r>
                <a:r>
                  <a:rPr lang="en-US" altLang="ja-JP" dirty="0" err="1"/>
                  <a:t>t+Δt</a:t>
                </a:r>
                <a:r>
                  <a:rPr lang="en-US" altLang="ja-JP" dirty="0"/>
                  <a:t>)</a:t>
                </a:r>
                <a:r>
                  <a:rPr lang="ja-JP" altLang="en-US"/>
                  <a:t>の間である確率</a:t>
                </a:r>
                <a:endParaRPr kumimoji="1" lang="ja-JP" altLang="en-US"/>
              </a:p>
            </p:txBody>
          </p:sp>
        </p:grpSp>
        <p:pic>
          <p:nvPicPr>
            <p:cNvPr id="21" name="図 20">
              <a:extLst>
                <a:ext uri="{FF2B5EF4-FFF2-40B4-BE49-F238E27FC236}">
                  <a16:creationId xmlns:a16="http://schemas.microsoft.com/office/drawing/2014/main" id="{57C4D639-8DB5-2C49-B1D5-05AB9DA040A2}"/>
                </a:ext>
              </a:extLst>
            </p:cNvPr>
            <p:cNvPicPr>
              <a:picLocks noChangeAspect="1"/>
            </p:cNvPicPr>
            <p:nvPr/>
          </p:nvPicPr>
          <p:blipFill>
            <a:blip r:embed="rId7"/>
            <a:stretch>
              <a:fillRect/>
            </a:stretch>
          </p:blipFill>
          <p:spPr>
            <a:xfrm>
              <a:off x="6031106" y="4553573"/>
              <a:ext cx="3365500" cy="469900"/>
            </a:xfrm>
            <a:prstGeom prst="rect">
              <a:avLst/>
            </a:prstGeom>
          </p:spPr>
        </p:pic>
      </p:grpSp>
    </p:spTree>
    <p:custDataLst>
      <p:tags r:id="rId1"/>
    </p:custDataLst>
    <p:extLst>
      <p:ext uri="{BB962C8B-B14F-4D97-AF65-F5344CB8AC3E}">
        <p14:creationId xmlns:p14="http://schemas.microsoft.com/office/powerpoint/2010/main" val="347976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28340-9135-344F-8290-56EF61DD1451}"/>
              </a:ext>
            </a:extLst>
          </p:cNvPr>
          <p:cNvSpPr>
            <a:spLocks noGrp="1"/>
          </p:cNvSpPr>
          <p:nvPr>
            <p:ph type="title"/>
          </p:nvPr>
        </p:nvSpPr>
        <p:spPr/>
        <p:txBody>
          <a:bodyPr>
            <a:normAutofit fontScale="90000"/>
          </a:bodyPr>
          <a:lstStyle/>
          <a:p>
            <a:r>
              <a:rPr lang="ja-JP" altLang="en-US"/>
              <a:t>全死亡係数と平均寿命の関係</a:t>
            </a:r>
            <a:endParaRPr kumimoji="1" lang="ja-JP" altLang="en-US"/>
          </a:p>
        </p:txBody>
      </p:sp>
      <p:sp>
        <p:nvSpPr>
          <p:cNvPr id="5" name="テキスト ボックス 4">
            <a:extLst>
              <a:ext uri="{FF2B5EF4-FFF2-40B4-BE49-F238E27FC236}">
                <a16:creationId xmlns:a16="http://schemas.microsoft.com/office/drawing/2014/main" id="{5B69AA60-A84E-A74C-806A-C25E47134344}"/>
              </a:ext>
            </a:extLst>
          </p:cNvPr>
          <p:cNvSpPr txBox="1"/>
          <p:nvPr/>
        </p:nvSpPr>
        <p:spPr>
          <a:xfrm>
            <a:off x="373944" y="2213246"/>
            <a:ext cx="4780476" cy="369332"/>
          </a:xfrm>
          <a:prstGeom prst="rect">
            <a:avLst/>
          </a:prstGeom>
          <a:noFill/>
        </p:spPr>
        <p:txBody>
          <a:bodyPr wrap="none" rtlCol="0">
            <a:spAutoFit/>
          </a:bodyPr>
          <a:lstStyle/>
          <a:p>
            <a:r>
              <a:rPr kumimoji="1" lang="ja-JP" altLang="en-US"/>
              <a:t>両辺の極限</a:t>
            </a:r>
            <a:r>
              <a:rPr kumimoji="1" lang="en-US" altLang="ja-JP" dirty="0" err="1"/>
              <a:t>Δt</a:t>
            </a:r>
            <a:r>
              <a:rPr kumimoji="1" lang="ja-JP" altLang="en-US"/>
              <a:t>→</a:t>
            </a:r>
            <a:r>
              <a:rPr kumimoji="1" lang="en-US" altLang="ja-JP" dirty="0"/>
              <a:t>0</a:t>
            </a:r>
            <a:r>
              <a:rPr kumimoji="1" lang="ja-JP" altLang="en-US"/>
              <a:t>をとると、微分の定義より</a:t>
            </a:r>
          </a:p>
        </p:txBody>
      </p:sp>
      <p:pic>
        <p:nvPicPr>
          <p:cNvPr id="6" name="図 5">
            <a:extLst>
              <a:ext uri="{FF2B5EF4-FFF2-40B4-BE49-F238E27FC236}">
                <a16:creationId xmlns:a16="http://schemas.microsoft.com/office/drawing/2014/main" id="{7BCE3461-E7D0-324C-85D9-92A609314784}"/>
              </a:ext>
            </a:extLst>
          </p:cNvPr>
          <p:cNvPicPr>
            <a:picLocks noChangeAspect="1"/>
          </p:cNvPicPr>
          <p:nvPr/>
        </p:nvPicPr>
        <p:blipFill>
          <a:blip r:embed="rId4"/>
          <a:stretch>
            <a:fillRect/>
          </a:stretch>
        </p:blipFill>
        <p:spPr>
          <a:xfrm>
            <a:off x="373944" y="2952750"/>
            <a:ext cx="3962400" cy="952500"/>
          </a:xfrm>
          <a:prstGeom prst="rect">
            <a:avLst/>
          </a:prstGeom>
        </p:spPr>
      </p:pic>
      <p:pic>
        <p:nvPicPr>
          <p:cNvPr id="8" name="図 7">
            <a:extLst>
              <a:ext uri="{FF2B5EF4-FFF2-40B4-BE49-F238E27FC236}">
                <a16:creationId xmlns:a16="http://schemas.microsoft.com/office/drawing/2014/main" id="{F774A263-CF9E-3F4F-BA29-09568CF4C284}"/>
              </a:ext>
            </a:extLst>
          </p:cNvPr>
          <p:cNvPicPr>
            <a:picLocks noChangeAspect="1"/>
          </p:cNvPicPr>
          <p:nvPr/>
        </p:nvPicPr>
        <p:blipFill>
          <a:blip r:embed="rId5"/>
          <a:stretch>
            <a:fillRect/>
          </a:stretch>
        </p:blipFill>
        <p:spPr>
          <a:xfrm>
            <a:off x="373944" y="4526438"/>
            <a:ext cx="3543300" cy="469900"/>
          </a:xfrm>
          <a:prstGeom prst="rect">
            <a:avLst/>
          </a:prstGeom>
        </p:spPr>
      </p:pic>
      <p:grpSp>
        <p:nvGrpSpPr>
          <p:cNvPr id="9" name="グループ化 8">
            <a:extLst>
              <a:ext uri="{FF2B5EF4-FFF2-40B4-BE49-F238E27FC236}">
                <a16:creationId xmlns:a16="http://schemas.microsoft.com/office/drawing/2014/main" id="{D2081FFF-E8B2-FB42-AD3B-1AB0B675E3A8}"/>
              </a:ext>
            </a:extLst>
          </p:cNvPr>
          <p:cNvGrpSpPr/>
          <p:nvPr/>
        </p:nvGrpSpPr>
        <p:grpSpPr>
          <a:xfrm>
            <a:off x="6927396" y="2275729"/>
            <a:ext cx="4956550" cy="3209094"/>
            <a:chOff x="7062859" y="2457318"/>
            <a:chExt cx="4956550" cy="3209094"/>
          </a:xfrm>
        </p:grpSpPr>
        <p:pic>
          <p:nvPicPr>
            <p:cNvPr id="10" name="図 9">
              <a:extLst>
                <a:ext uri="{FF2B5EF4-FFF2-40B4-BE49-F238E27FC236}">
                  <a16:creationId xmlns:a16="http://schemas.microsoft.com/office/drawing/2014/main" id="{B0E1F647-A24C-5C48-9872-4F765BE8C56F}"/>
                </a:ext>
              </a:extLst>
            </p:cNvPr>
            <p:cNvPicPr>
              <a:picLocks noChangeAspect="1"/>
            </p:cNvPicPr>
            <p:nvPr/>
          </p:nvPicPr>
          <p:blipFill>
            <a:blip r:embed="rId6"/>
            <a:stretch>
              <a:fillRect/>
            </a:stretch>
          </p:blipFill>
          <p:spPr>
            <a:xfrm>
              <a:off x="7274116" y="2787805"/>
              <a:ext cx="4745293" cy="2485630"/>
            </a:xfrm>
            <a:prstGeom prst="rect">
              <a:avLst/>
            </a:prstGeom>
          </p:spPr>
        </p:pic>
        <p:sp>
          <p:nvSpPr>
            <p:cNvPr id="11" name="テキスト ボックス 10">
              <a:extLst>
                <a:ext uri="{FF2B5EF4-FFF2-40B4-BE49-F238E27FC236}">
                  <a16:creationId xmlns:a16="http://schemas.microsoft.com/office/drawing/2014/main" id="{46653A12-2C0A-9A40-9692-2B833CA5EE0A}"/>
                </a:ext>
              </a:extLst>
            </p:cNvPr>
            <p:cNvSpPr txBox="1"/>
            <p:nvPr/>
          </p:nvSpPr>
          <p:spPr>
            <a:xfrm>
              <a:off x="8882034" y="5297080"/>
              <a:ext cx="2061783" cy="369332"/>
            </a:xfrm>
            <a:prstGeom prst="rect">
              <a:avLst/>
            </a:prstGeom>
            <a:noFill/>
          </p:spPr>
          <p:txBody>
            <a:bodyPr wrap="none" rtlCol="0">
              <a:spAutoFit/>
            </a:bodyPr>
            <a:lstStyle/>
            <a:p>
              <a:r>
                <a:rPr kumimoji="1" lang="ja-JP" altLang="en-US"/>
                <a:t>死亡までの時間</a:t>
              </a:r>
              <a:r>
                <a:rPr kumimoji="1" lang="en-US" altLang="ja-JP" dirty="0"/>
                <a:t>(t)</a:t>
              </a:r>
              <a:endParaRPr kumimoji="1" lang="ja-JP" altLang="en-US"/>
            </a:p>
          </p:txBody>
        </p:sp>
        <p:sp>
          <p:nvSpPr>
            <p:cNvPr id="12" name="テキスト ボックス 11">
              <a:extLst>
                <a:ext uri="{FF2B5EF4-FFF2-40B4-BE49-F238E27FC236}">
                  <a16:creationId xmlns:a16="http://schemas.microsoft.com/office/drawing/2014/main" id="{473133AE-4865-AD42-AE5F-90041A353F4E}"/>
                </a:ext>
              </a:extLst>
            </p:cNvPr>
            <p:cNvSpPr txBox="1"/>
            <p:nvPr/>
          </p:nvSpPr>
          <p:spPr>
            <a:xfrm>
              <a:off x="7062859" y="2457318"/>
              <a:ext cx="1675459" cy="369332"/>
            </a:xfrm>
            <a:prstGeom prst="rect">
              <a:avLst/>
            </a:prstGeom>
            <a:noFill/>
          </p:spPr>
          <p:txBody>
            <a:bodyPr wrap="none" rtlCol="0">
              <a:spAutoFit/>
            </a:bodyPr>
            <a:lstStyle/>
            <a:p>
              <a:r>
                <a:rPr kumimoji="1" lang="ja-JP" altLang="en-US"/>
                <a:t>確率密度</a:t>
              </a:r>
              <a:r>
                <a:rPr kumimoji="1" lang="en-US" altLang="ja-JP" dirty="0"/>
                <a:t>(g(t))</a:t>
              </a:r>
              <a:endParaRPr kumimoji="1" lang="ja-JP" altLang="en-US"/>
            </a:p>
          </p:txBody>
        </p:sp>
        <p:pic>
          <p:nvPicPr>
            <p:cNvPr id="13" name="図 12">
              <a:extLst>
                <a:ext uri="{FF2B5EF4-FFF2-40B4-BE49-F238E27FC236}">
                  <a16:creationId xmlns:a16="http://schemas.microsoft.com/office/drawing/2014/main" id="{DFD27E73-5707-D34D-837B-8FB173435D4B}"/>
                </a:ext>
              </a:extLst>
            </p:cNvPr>
            <p:cNvPicPr>
              <a:picLocks noChangeAspect="1"/>
            </p:cNvPicPr>
            <p:nvPr/>
          </p:nvPicPr>
          <p:blipFill>
            <a:blip r:embed="rId7"/>
            <a:stretch>
              <a:fillRect/>
            </a:stretch>
          </p:blipFill>
          <p:spPr>
            <a:xfrm>
              <a:off x="8092796" y="3061863"/>
              <a:ext cx="2399837" cy="318258"/>
            </a:xfrm>
            <a:prstGeom prst="rect">
              <a:avLst/>
            </a:prstGeom>
          </p:spPr>
        </p:pic>
      </p:grpSp>
      <p:sp>
        <p:nvSpPr>
          <p:cNvPr id="15" name="テキスト ボックス 14">
            <a:extLst>
              <a:ext uri="{FF2B5EF4-FFF2-40B4-BE49-F238E27FC236}">
                <a16:creationId xmlns:a16="http://schemas.microsoft.com/office/drawing/2014/main" id="{27F1B754-D791-1D4C-968A-8F987C95D9B5}"/>
              </a:ext>
            </a:extLst>
          </p:cNvPr>
          <p:cNvSpPr txBox="1"/>
          <p:nvPr/>
        </p:nvSpPr>
        <p:spPr>
          <a:xfrm>
            <a:off x="711352" y="5916789"/>
            <a:ext cx="10769295"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寿命の確率密度関数は、全死亡係数</a:t>
            </a:r>
            <a:r>
              <a:rPr kumimoji="1" lang="en-US" altLang="ja-JP" sz="2400" dirty="0"/>
              <a:t>(Z)</a:t>
            </a:r>
            <a:r>
              <a:rPr kumimoji="1" lang="ja-JP" altLang="en-US" sz="2400"/>
              <a:t>をパラメータとする指数分布である</a:t>
            </a:r>
          </a:p>
        </p:txBody>
      </p:sp>
      <p:pic>
        <p:nvPicPr>
          <p:cNvPr id="16" name="図 15">
            <a:extLst>
              <a:ext uri="{FF2B5EF4-FFF2-40B4-BE49-F238E27FC236}">
                <a16:creationId xmlns:a16="http://schemas.microsoft.com/office/drawing/2014/main" id="{76A33476-58CB-5944-ADE4-EE97B6081F2E}"/>
              </a:ext>
            </a:extLst>
          </p:cNvPr>
          <p:cNvPicPr>
            <a:picLocks noChangeAspect="1"/>
          </p:cNvPicPr>
          <p:nvPr/>
        </p:nvPicPr>
        <p:blipFill>
          <a:blip r:embed="rId8"/>
          <a:stretch>
            <a:fillRect/>
          </a:stretch>
        </p:blipFill>
        <p:spPr>
          <a:xfrm>
            <a:off x="373944" y="953199"/>
            <a:ext cx="10134600" cy="977900"/>
          </a:xfrm>
          <a:prstGeom prst="rect">
            <a:avLst/>
          </a:prstGeom>
        </p:spPr>
      </p:pic>
      <p:sp>
        <p:nvSpPr>
          <p:cNvPr id="17" name="テキスト ボックス 16">
            <a:extLst>
              <a:ext uri="{FF2B5EF4-FFF2-40B4-BE49-F238E27FC236}">
                <a16:creationId xmlns:a16="http://schemas.microsoft.com/office/drawing/2014/main" id="{4988B5D3-28F7-1141-8FE6-3C8E4154EA55}"/>
              </a:ext>
            </a:extLst>
          </p:cNvPr>
          <p:cNvSpPr txBox="1"/>
          <p:nvPr/>
        </p:nvSpPr>
        <p:spPr>
          <a:xfrm>
            <a:off x="433760" y="5271897"/>
            <a:ext cx="5032147" cy="369332"/>
          </a:xfrm>
          <a:prstGeom prst="rect">
            <a:avLst/>
          </a:prstGeom>
          <a:noFill/>
        </p:spPr>
        <p:txBody>
          <a:bodyPr wrap="none" rtlCol="0">
            <a:spAutoFit/>
          </a:bodyPr>
          <a:lstStyle/>
          <a:p>
            <a:r>
              <a:rPr kumimoji="1" lang="ja-JP" altLang="en-US"/>
              <a:t>累積分布関数を微分したものは確率密度関数！</a:t>
            </a:r>
          </a:p>
        </p:txBody>
      </p:sp>
    </p:spTree>
    <p:custDataLst>
      <p:tags r:id="rId1"/>
    </p:custDataLst>
    <p:extLst>
      <p:ext uri="{BB962C8B-B14F-4D97-AF65-F5344CB8AC3E}">
        <p14:creationId xmlns:p14="http://schemas.microsoft.com/office/powerpoint/2010/main" val="6641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animBg="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2DD1B0-9258-D646-AC85-52ECA2AA5CBE}"/>
              </a:ext>
            </a:extLst>
          </p:cNvPr>
          <p:cNvSpPr>
            <a:spLocks noGrp="1"/>
          </p:cNvSpPr>
          <p:nvPr>
            <p:ph type="title"/>
          </p:nvPr>
        </p:nvSpPr>
        <p:spPr/>
        <p:txBody>
          <a:bodyPr>
            <a:normAutofit fontScale="90000"/>
          </a:bodyPr>
          <a:lstStyle/>
          <a:p>
            <a:r>
              <a:rPr lang="ja-JP" altLang="en-US"/>
              <a:t>全死亡係数と平均寿命の関係</a:t>
            </a:r>
            <a:endParaRPr kumimoji="1" lang="ja-JP" altLang="en-US"/>
          </a:p>
        </p:txBody>
      </p:sp>
      <p:pic>
        <p:nvPicPr>
          <p:cNvPr id="4" name="図 3">
            <a:extLst>
              <a:ext uri="{FF2B5EF4-FFF2-40B4-BE49-F238E27FC236}">
                <a16:creationId xmlns:a16="http://schemas.microsoft.com/office/drawing/2014/main" id="{85F39964-DD49-194D-BE56-15860879B949}"/>
              </a:ext>
            </a:extLst>
          </p:cNvPr>
          <p:cNvPicPr>
            <a:picLocks noChangeAspect="1"/>
          </p:cNvPicPr>
          <p:nvPr/>
        </p:nvPicPr>
        <p:blipFill>
          <a:blip r:embed="rId4"/>
          <a:stretch>
            <a:fillRect/>
          </a:stretch>
        </p:blipFill>
        <p:spPr>
          <a:xfrm>
            <a:off x="701322" y="947860"/>
            <a:ext cx="3543300" cy="469900"/>
          </a:xfrm>
          <a:prstGeom prst="rect">
            <a:avLst/>
          </a:prstGeom>
        </p:spPr>
      </p:pic>
      <p:pic>
        <p:nvPicPr>
          <p:cNvPr id="5" name="図 4">
            <a:extLst>
              <a:ext uri="{FF2B5EF4-FFF2-40B4-BE49-F238E27FC236}">
                <a16:creationId xmlns:a16="http://schemas.microsoft.com/office/drawing/2014/main" id="{6CC4CCC7-57BB-C74B-B52F-6FF9258C06D3}"/>
              </a:ext>
            </a:extLst>
          </p:cNvPr>
          <p:cNvPicPr>
            <a:picLocks noChangeAspect="1"/>
          </p:cNvPicPr>
          <p:nvPr/>
        </p:nvPicPr>
        <p:blipFill>
          <a:blip r:embed="rId5"/>
          <a:stretch>
            <a:fillRect/>
          </a:stretch>
        </p:blipFill>
        <p:spPr>
          <a:xfrm>
            <a:off x="701322" y="1579733"/>
            <a:ext cx="4152900" cy="1079500"/>
          </a:xfrm>
          <a:prstGeom prst="rect">
            <a:avLst/>
          </a:prstGeom>
        </p:spPr>
      </p:pic>
      <p:pic>
        <p:nvPicPr>
          <p:cNvPr id="6" name="図 5">
            <a:extLst>
              <a:ext uri="{FF2B5EF4-FFF2-40B4-BE49-F238E27FC236}">
                <a16:creationId xmlns:a16="http://schemas.microsoft.com/office/drawing/2014/main" id="{514427C3-8361-6F4F-BAE7-17DF0FF33F97}"/>
              </a:ext>
            </a:extLst>
          </p:cNvPr>
          <p:cNvPicPr>
            <a:picLocks noChangeAspect="1"/>
          </p:cNvPicPr>
          <p:nvPr/>
        </p:nvPicPr>
        <p:blipFill>
          <a:blip r:embed="rId6"/>
          <a:stretch>
            <a:fillRect/>
          </a:stretch>
        </p:blipFill>
        <p:spPr>
          <a:xfrm>
            <a:off x="1597377" y="2683926"/>
            <a:ext cx="5588000" cy="1168400"/>
          </a:xfrm>
          <a:prstGeom prst="rect">
            <a:avLst/>
          </a:prstGeom>
        </p:spPr>
      </p:pic>
      <p:pic>
        <p:nvPicPr>
          <p:cNvPr id="7" name="図 6">
            <a:extLst>
              <a:ext uri="{FF2B5EF4-FFF2-40B4-BE49-F238E27FC236}">
                <a16:creationId xmlns:a16="http://schemas.microsoft.com/office/drawing/2014/main" id="{4D55AE83-6A58-2840-9450-E436666C70C1}"/>
              </a:ext>
            </a:extLst>
          </p:cNvPr>
          <p:cNvPicPr>
            <a:picLocks noChangeAspect="1"/>
          </p:cNvPicPr>
          <p:nvPr/>
        </p:nvPicPr>
        <p:blipFill>
          <a:blip r:embed="rId7"/>
          <a:stretch>
            <a:fillRect/>
          </a:stretch>
        </p:blipFill>
        <p:spPr>
          <a:xfrm>
            <a:off x="1597377" y="3996666"/>
            <a:ext cx="9664700" cy="1168400"/>
          </a:xfrm>
          <a:prstGeom prst="rect">
            <a:avLst/>
          </a:prstGeom>
        </p:spPr>
      </p:pic>
      <p:pic>
        <p:nvPicPr>
          <p:cNvPr id="8" name="図 7">
            <a:extLst>
              <a:ext uri="{FF2B5EF4-FFF2-40B4-BE49-F238E27FC236}">
                <a16:creationId xmlns:a16="http://schemas.microsoft.com/office/drawing/2014/main" id="{E76DCA22-AF86-1640-BC22-2380282C3117}"/>
              </a:ext>
            </a:extLst>
          </p:cNvPr>
          <p:cNvPicPr>
            <a:picLocks noChangeAspect="1"/>
          </p:cNvPicPr>
          <p:nvPr/>
        </p:nvPicPr>
        <p:blipFill>
          <a:blip r:embed="rId8"/>
          <a:stretch>
            <a:fillRect/>
          </a:stretch>
        </p:blipFill>
        <p:spPr>
          <a:xfrm>
            <a:off x="1597377" y="5323112"/>
            <a:ext cx="863600" cy="939800"/>
          </a:xfrm>
          <a:prstGeom prst="rect">
            <a:avLst/>
          </a:prstGeom>
        </p:spPr>
      </p:pic>
    </p:spTree>
    <p:custDataLst>
      <p:tags r:id="rId1"/>
    </p:custDataLst>
    <p:extLst>
      <p:ext uri="{BB962C8B-B14F-4D97-AF65-F5344CB8AC3E}">
        <p14:creationId xmlns:p14="http://schemas.microsoft.com/office/powerpoint/2010/main" val="127242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EBAAA-CEB2-F741-8818-214FC7769851}"/>
              </a:ext>
            </a:extLst>
          </p:cNvPr>
          <p:cNvSpPr>
            <a:spLocks noGrp="1"/>
          </p:cNvSpPr>
          <p:nvPr>
            <p:ph type="title"/>
          </p:nvPr>
        </p:nvSpPr>
        <p:spPr/>
        <p:txBody>
          <a:bodyPr>
            <a:normAutofit fontScale="90000"/>
          </a:bodyPr>
          <a:lstStyle/>
          <a:p>
            <a:r>
              <a:rPr lang="ja-JP" altLang="en-US"/>
              <a:t>全死亡係数と平均寿命の関係</a:t>
            </a:r>
            <a:endParaRPr kumimoji="1" lang="ja-JP" altLang="en-US"/>
          </a:p>
        </p:txBody>
      </p:sp>
      <p:pic>
        <p:nvPicPr>
          <p:cNvPr id="4" name="図 3">
            <a:extLst>
              <a:ext uri="{FF2B5EF4-FFF2-40B4-BE49-F238E27FC236}">
                <a16:creationId xmlns:a16="http://schemas.microsoft.com/office/drawing/2014/main" id="{86BB7D31-0EB0-A54D-A663-6A8229A4B1B3}"/>
              </a:ext>
            </a:extLst>
          </p:cNvPr>
          <p:cNvPicPr>
            <a:picLocks noChangeAspect="1"/>
          </p:cNvPicPr>
          <p:nvPr/>
        </p:nvPicPr>
        <p:blipFill>
          <a:blip r:embed="rId4"/>
          <a:stretch>
            <a:fillRect/>
          </a:stretch>
        </p:blipFill>
        <p:spPr>
          <a:xfrm>
            <a:off x="5207000" y="1186745"/>
            <a:ext cx="1778000" cy="939800"/>
          </a:xfrm>
          <a:prstGeom prst="rect">
            <a:avLst/>
          </a:prstGeom>
        </p:spPr>
      </p:pic>
      <p:pic>
        <p:nvPicPr>
          <p:cNvPr id="5" name="図 4">
            <a:extLst>
              <a:ext uri="{FF2B5EF4-FFF2-40B4-BE49-F238E27FC236}">
                <a16:creationId xmlns:a16="http://schemas.microsoft.com/office/drawing/2014/main" id="{71B465EF-7787-8949-8387-D8768572D76E}"/>
              </a:ext>
            </a:extLst>
          </p:cNvPr>
          <p:cNvPicPr>
            <a:picLocks noChangeAspect="1"/>
          </p:cNvPicPr>
          <p:nvPr/>
        </p:nvPicPr>
        <p:blipFill>
          <a:blip r:embed="rId5"/>
          <a:stretch>
            <a:fillRect/>
          </a:stretch>
        </p:blipFill>
        <p:spPr>
          <a:xfrm>
            <a:off x="5486400" y="2733322"/>
            <a:ext cx="1219200" cy="939800"/>
          </a:xfrm>
          <a:prstGeom prst="rect">
            <a:avLst/>
          </a:prstGeom>
        </p:spPr>
      </p:pic>
      <p:sp>
        <p:nvSpPr>
          <p:cNvPr id="6" name="テキスト ボックス 5">
            <a:extLst>
              <a:ext uri="{FF2B5EF4-FFF2-40B4-BE49-F238E27FC236}">
                <a16:creationId xmlns:a16="http://schemas.microsoft.com/office/drawing/2014/main" id="{EFBC7AC9-23F4-514E-BB4A-DB0DCBCCDE81}"/>
              </a:ext>
            </a:extLst>
          </p:cNvPr>
          <p:cNvSpPr txBox="1"/>
          <p:nvPr/>
        </p:nvSpPr>
        <p:spPr>
          <a:xfrm>
            <a:off x="4231713" y="3818234"/>
            <a:ext cx="1606530" cy="461665"/>
          </a:xfrm>
          <a:prstGeom prst="rect">
            <a:avLst/>
          </a:prstGeom>
          <a:noFill/>
        </p:spPr>
        <p:txBody>
          <a:bodyPr wrap="none" rtlCol="0">
            <a:spAutoFit/>
          </a:bodyPr>
          <a:lstStyle/>
          <a:p>
            <a:r>
              <a:rPr lang="en-US" altLang="ja-JP" sz="2400" dirty="0"/>
              <a:t>Z</a:t>
            </a:r>
            <a:r>
              <a:rPr lang="ja-JP" altLang="en-US" sz="2400"/>
              <a:t>の推定値</a:t>
            </a:r>
            <a:endParaRPr kumimoji="1" lang="ja-JP" altLang="en-US" sz="2400"/>
          </a:p>
        </p:txBody>
      </p:sp>
      <p:sp>
        <p:nvSpPr>
          <p:cNvPr id="7" name="テキスト ボックス 6">
            <a:extLst>
              <a:ext uri="{FF2B5EF4-FFF2-40B4-BE49-F238E27FC236}">
                <a16:creationId xmlns:a16="http://schemas.microsoft.com/office/drawing/2014/main" id="{DB158A96-0426-DF4F-B59A-3D23DA762A91}"/>
              </a:ext>
            </a:extLst>
          </p:cNvPr>
          <p:cNvSpPr txBox="1"/>
          <p:nvPr/>
        </p:nvSpPr>
        <p:spPr>
          <a:xfrm>
            <a:off x="6985000" y="3829289"/>
            <a:ext cx="1524776" cy="461665"/>
          </a:xfrm>
          <a:prstGeom prst="rect">
            <a:avLst/>
          </a:prstGeom>
          <a:noFill/>
        </p:spPr>
        <p:txBody>
          <a:bodyPr wrap="none" rtlCol="0">
            <a:spAutoFit/>
          </a:bodyPr>
          <a:lstStyle/>
          <a:p>
            <a:r>
              <a:rPr lang="en-US" altLang="ja-JP" sz="2400" dirty="0"/>
              <a:t>t</a:t>
            </a:r>
            <a:r>
              <a:rPr lang="ja-JP" altLang="en-US" sz="2400"/>
              <a:t>の平均値</a:t>
            </a:r>
            <a:endParaRPr kumimoji="1" lang="ja-JP" altLang="en-US" sz="2400"/>
          </a:p>
        </p:txBody>
      </p:sp>
      <p:cxnSp>
        <p:nvCxnSpPr>
          <p:cNvPr id="9" name="直線コネクタ 8">
            <a:extLst>
              <a:ext uri="{FF2B5EF4-FFF2-40B4-BE49-F238E27FC236}">
                <a16:creationId xmlns:a16="http://schemas.microsoft.com/office/drawing/2014/main" id="{E643152B-FA77-F64B-8248-AFDA564F1397}"/>
              </a:ext>
            </a:extLst>
          </p:cNvPr>
          <p:cNvCxnSpPr>
            <a:stCxn id="6" idx="0"/>
          </p:cNvCxnSpPr>
          <p:nvPr/>
        </p:nvCxnSpPr>
        <p:spPr>
          <a:xfrm flipV="1">
            <a:off x="5034978" y="3429000"/>
            <a:ext cx="530444" cy="389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F782F78-4575-1E4E-8938-6D016F14D92D}"/>
              </a:ext>
            </a:extLst>
          </p:cNvPr>
          <p:cNvCxnSpPr>
            <a:cxnSpLocks/>
            <a:endCxn id="7" idx="0"/>
          </p:cNvCxnSpPr>
          <p:nvPr/>
        </p:nvCxnSpPr>
        <p:spPr>
          <a:xfrm>
            <a:off x="6705600" y="3552944"/>
            <a:ext cx="1041788" cy="276345"/>
          </a:xfrm>
          <a:prstGeom prst="line">
            <a:avLst/>
          </a:prstGeom>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250E2C48-63ED-9445-AD21-568E6A6158D9}"/>
              </a:ext>
            </a:extLst>
          </p:cNvPr>
          <p:cNvSpPr txBox="1"/>
          <p:nvPr/>
        </p:nvSpPr>
        <p:spPr>
          <a:xfrm>
            <a:off x="563075" y="5519445"/>
            <a:ext cx="11065850"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kumimoji="1" lang="ja-JP" altLang="en-US" sz="2400"/>
              <a:t>標識放流によって</a:t>
            </a:r>
            <a:r>
              <a:rPr kumimoji="1" lang="en-US" altLang="ja-JP" sz="2400" dirty="0"/>
              <a:t>t</a:t>
            </a:r>
            <a:r>
              <a:rPr kumimoji="1" lang="ja-JP" altLang="en-US" sz="2400"/>
              <a:t>の平均値を得るには、どのようなサンプルをすれば良いか？</a:t>
            </a:r>
          </a:p>
        </p:txBody>
      </p:sp>
    </p:spTree>
    <p:custDataLst>
      <p:tags r:id="rId1"/>
    </p:custDataLst>
    <p:extLst>
      <p:ext uri="{BB962C8B-B14F-4D97-AF65-F5344CB8AC3E}">
        <p14:creationId xmlns:p14="http://schemas.microsoft.com/office/powerpoint/2010/main" val="1069966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5.7"/>
</p:tagLst>
</file>

<file path=ppt/tags/tag10.xml><?xml version="1.0" encoding="utf-8"?>
<p:tagLst xmlns:a="http://schemas.openxmlformats.org/drawingml/2006/main" xmlns:r="http://schemas.openxmlformats.org/officeDocument/2006/relationships" xmlns:p="http://schemas.openxmlformats.org/presentationml/2006/main">
  <p:tag name="TIMING" val="|18.1"/>
</p:tagLst>
</file>

<file path=ppt/tags/tag11.xml><?xml version="1.0" encoding="utf-8"?>
<p:tagLst xmlns:a="http://schemas.openxmlformats.org/drawingml/2006/main" xmlns:r="http://schemas.openxmlformats.org/officeDocument/2006/relationships" xmlns:p="http://schemas.openxmlformats.org/presentationml/2006/main">
  <p:tag name="TIMING" val="|22.1"/>
</p:tagLst>
</file>

<file path=ppt/tags/tag12.xml><?xml version="1.0" encoding="utf-8"?>
<p:tagLst xmlns:a="http://schemas.openxmlformats.org/drawingml/2006/main" xmlns:r="http://schemas.openxmlformats.org/officeDocument/2006/relationships" xmlns:p="http://schemas.openxmlformats.org/presentationml/2006/main">
  <p:tag name="TIMING" val="|21.8|0.1|16.3"/>
</p:tagLst>
</file>

<file path=ppt/tags/tag13.xml><?xml version="1.0" encoding="utf-8"?>
<p:tagLst xmlns:a="http://schemas.openxmlformats.org/drawingml/2006/main" xmlns:r="http://schemas.openxmlformats.org/officeDocument/2006/relationships" xmlns:p="http://schemas.openxmlformats.org/presentationml/2006/main">
  <p:tag name="TIMING" val="|56.6"/>
</p:tagLst>
</file>

<file path=ppt/tags/tag2.xml><?xml version="1.0" encoding="utf-8"?>
<p:tagLst xmlns:a="http://schemas.openxmlformats.org/drawingml/2006/main" xmlns:r="http://schemas.openxmlformats.org/officeDocument/2006/relationships" xmlns:p="http://schemas.openxmlformats.org/presentationml/2006/main">
  <p:tag name="TIMING" val="|15.7|5.9|21.8"/>
</p:tagLst>
</file>

<file path=ppt/tags/tag3.xml><?xml version="1.0" encoding="utf-8"?>
<p:tagLst xmlns:a="http://schemas.openxmlformats.org/drawingml/2006/main" xmlns:r="http://schemas.openxmlformats.org/officeDocument/2006/relationships" xmlns:p="http://schemas.openxmlformats.org/presentationml/2006/main">
  <p:tag name="TIMING" val="|20.2|40|4.5|10.3"/>
</p:tagLst>
</file>

<file path=ppt/tags/tag4.xml><?xml version="1.0" encoding="utf-8"?>
<p:tagLst xmlns:a="http://schemas.openxmlformats.org/drawingml/2006/main" xmlns:r="http://schemas.openxmlformats.org/officeDocument/2006/relationships" xmlns:p="http://schemas.openxmlformats.org/presentationml/2006/main">
  <p:tag name="TIMING" val="|2.9|4.1|6.9|16.2|26.9"/>
</p:tagLst>
</file>

<file path=ppt/tags/tag5.xml><?xml version="1.0" encoding="utf-8"?>
<p:tagLst xmlns:a="http://schemas.openxmlformats.org/drawingml/2006/main" xmlns:r="http://schemas.openxmlformats.org/officeDocument/2006/relationships" xmlns:p="http://schemas.openxmlformats.org/presentationml/2006/main">
  <p:tag name="TIMING" val="|6.9|12.9|9.4|1.7"/>
</p:tagLst>
</file>

<file path=ppt/tags/tag6.xml><?xml version="1.0" encoding="utf-8"?>
<p:tagLst xmlns:a="http://schemas.openxmlformats.org/drawingml/2006/main" xmlns:r="http://schemas.openxmlformats.org/officeDocument/2006/relationships" xmlns:p="http://schemas.openxmlformats.org/presentationml/2006/main">
  <p:tag name="TIMING" val="|10.9|13.4"/>
</p:tagLst>
</file>

<file path=ppt/tags/tag7.xml><?xml version="1.0" encoding="utf-8"?>
<p:tagLst xmlns:a="http://schemas.openxmlformats.org/drawingml/2006/main" xmlns:r="http://schemas.openxmlformats.org/officeDocument/2006/relationships" xmlns:p="http://schemas.openxmlformats.org/presentationml/2006/main">
  <p:tag name="TIMING" val="|6.6|18.3"/>
</p:tagLst>
</file>

<file path=ppt/tags/tag8.xml><?xml version="1.0" encoding="utf-8"?>
<p:tagLst xmlns:a="http://schemas.openxmlformats.org/drawingml/2006/main" xmlns:r="http://schemas.openxmlformats.org/officeDocument/2006/relationships" xmlns:p="http://schemas.openxmlformats.org/presentationml/2006/main">
  <p:tag name="TIMING" val="|31.7"/>
</p:tagLst>
</file>

<file path=ppt/tags/tag9.xml><?xml version="1.0" encoding="utf-8"?>
<p:tagLst xmlns:a="http://schemas.openxmlformats.org/drawingml/2006/main" xmlns:r="http://schemas.openxmlformats.org/officeDocument/2006/relationships" xmlns:p="http://schemas.openxmlformats.org/presentationml/2006/main">
  <p:tag name="TIMING" val="|36.3|19.8"/>
</p:tagLst>
</file>

<file path=ppt/theme/theme1.xml><?xml version="1.0" encoding="utf-8"?>
<a:theme xmlns:a="http://schemas.openxmlformats.org/drawingml/2006/main" name="ホワイト">
  <a:themeElements>
    <a:clrScheme name="ペーパー">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42469</TotalTime>
  <Words>2271</Words>
  <Application>Microsoft Macintosh PowerPoint</Application>
  <PresentationFormat>Widescreen</PresentationFormat>
  <Paragraphs>198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Yu Gothic</vt:lpstr>
      <vt:lpstr>Yu Gothic Light</vt:lpstr>
      <vt:lpstr>Arial</vt:lpstr>
      <vt:lpstr>ホワイト</vt:lpstr>
      <vt:lpstr>標識再捕法と遺伝情報の利活用（２）</vt:lpstr>
      <vt:lpstr>本動画の位置付けと目的</vt:lpstr>
      <vt:lpstr>本動画で扱う内容</vt:lpstr>
      <vt:lpstr>全死亡係数と平均寿命の関係</vt:lpstr>
      <vt:lpstr>全死亡係数と平均寿命の関係</vt:lpstr>
      <vt:lpstr>全死亡係数と平均寿命の関係</vt:lpstr>
      <vt:lpstr>全死亡係数と平均寿命の関係</vt:lpstr>
      <vt:lpstr>全死亡係数と平均寿命の関係</vt:lpstr>
      <vt:lpstr>全死亡係数と平均寿命の関係</vt:lpstr>
      <vt:lpstr>全死亡係数の推定</vt:lpstr>
      <vt:lpstr>全死亡係数の推定</vt:lpstr>
      <vt:lpstr>全死亡係数の推定</vt:lpstr>
      <vt:lpstr>漁獲死亡係数と自然死亡係数の推定</vt:lpstr>
      <vt:lpstr>漁獲死亡係数と自然死亡係数の推定</vt:lpstr>
      <vt:lpstr>個体ベースシミュレーションによる確認</vt:lpstr>
      <vt:lpstr>留意点</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get reference points in ALB?</dc:title>
  <dc:creator>秋田 鉄也</dc:creator>
  <cp:lastModifiedBy>秋田 鉄也</cp:lastModifiedBy>
  <cp:revision>1267</cp:revision>
  <cp:lastPrinted>2019-10-08T01:56:23Z</cp:lastPrinted>
  <dcterms:created xsi:type="dcterms:W3CDTF">2016-10-25T01:04:45Z</dcterms:created>
  <dcterms:modified xsi:type="dcterms:W3CDTF">2021-08-04T04:16:04Z</dcterms:modified>
</cp:coreProperties>
</file>