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tags/tag10.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sldIdLst>
    <p:sldId id="679" r:id="rId2"/>
    <p:sldId id="680" r:id="rId3"/>
    <p:sldId id="681" r:id="rId4"/>
    <p:sldId id="684" r:id="rId5"/>
    <p:sldId id="688" r:id="rId6"/>
    <p:sldId id="685" r:id="rId7"/>
    <p:sldId id="686" r:id="rId8"/>
    <p:sldId id="682" r:id="rId9"/>
    <p:sldId id="683" r:id="rId10"/>
    <p:sldId id="645" r:id="rId11"/>
    <p:sldId id="557" r:id="rId12"/>
    <p:sldId id="560" r:id="rId13"/>
    <p:sldId id="651" r:id="rId14"/>
    <p:sldId id="650" r:id="rId15"/>
    <p:sldId id="654" r:id="rId16"/>
    <p:sldId id="656" r:id="rId17"/>
    <p:sldId id="657" r:id="rId18"/>
    <p:sldId id="658" r:id="rId19"/>
    <p:sldId id="659" r:id="rId20"/>
    <p:sldId id="687"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00FB92"/>
    <a:srgbClr val="73FDD6"/>
    <a:srgbClr val="B0D5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33"/>
    <p:restoredTop sz="82721"/>
  </p:normalViewPr>
  <p:slideViewPr>
    <p:cSldViewPr snapToGrid="0" snapToObjects="1">
      <p:cViewPr varScale="1">
        <p:scale>
          <a:sx n="105" d="100"/>
          <a:sy n="105" d="100"/>
        </p:scale>
        <p:origin x="1704" y="1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B47F34-AE42-1446-B502-0A4EC7DD8FFD}" type="datetimeFigureOut">
              <a:rPr kumimoji="1" lang="ja-JP" altLang="en-US" smtClean="0"/>
              <a:t>2021/8/4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6D22F7-B0A7-4845-AD32-7B5BAE43551C}" type="slidenum">
              <a:rPr kumimoji="1" lang="ja-JP" altLang="en-US" smtClean="0"/>
              <a:t>‹#›</a:t>
            </a:fld>
            <a:endParaRPr kumimoji="1" lang="ja-JP" altLang="en-US"/>
          </a:p>
        </p:txBody>
      </p:sp>
    </p:spTree>
    <p:extLst>
      <p:ext uri="{BB962C8B-B14F-4D97-AF65-F5344CB8AC3E}">
        <p14:creationId xmlns:p14="http://schemas.microsoft.com/office/powerpoint/2010/main" val="2537673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はい、それでは動画の方やっていきたいとおもいます。標識再補法と遺伝情報の利活用パート</a:t>
            </a:r>
            <a:r>
              <a:rPr kumimoji="1" lang="en-US" altLang="ja-JP" dirty="0"/>
              <a:t>3</a:t>
            </a:r>
            <a:r>
              <a:rPr kumimoji="1" lang="ja-JP" altLang="en-US"/>
              <a:t>と題しまして、資源尾数の推定方法について紹介します。</a:t>
            </a:r>
          </a:p>
        </p:txBody>
      </p:sp>
      <p:sp>
        <p:nvSpPr>
          <p:cNvPr id="4" name="スライド番号プレースホルダー 3"/>
          <p:cNvSpPr>
            <a:spLocks noGrp="1"/>
          </p:cNvSpPr>
          <p:nvPr>
            <p:ph type="sldNum" sz="quarter" idx="10"/>
          </p:nvPr>
        </p:nvSpPr>
        <p:spPr/>
        <p:txBody>
          <a:bodyPr/>
          <a:lstStyle/>
          <a:p>
            <a:fld id="{006D22F7-B0A7-4845-AD32-7B5BAE43551C}" type="slidenum">
              <a:rPr kumimoji="1" lang="ja-JP" altLang="en-US" smtClean="0"/>
              <a:t>1</a:t>
            </a:fld>
            <a:endParaRPr kumimoji="1" lang="ja-JP" altLang="en-US"/>
          </a:p>
        </p:txBody>
      </p:sp>
    </p:spTree>
    <p:extLst>
      <p:ext uri="{BB962C8B-B14F-4D97-AF65-F5344CB8AC3E}">
        <p14:creationId xmlns:p14="http://schemas.microsoft.com/office/powerpoint/2010/main" val="376866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標識再捕法を実施する際の注意点です。それは、今回の推定における仮定が満たされているかどうかという点で、１つ目は、個体群が閉じている、すなわち調査期間中に個体の移入出や加入がないことです。２つ目は、標識個体と無標式個体がよく混合された状態で、ランダムな再捕獲を実施するということです。３つ目は、標識装着による生存率への影響や標識脱落・未報告はないということです。また、推定したいのが親魚尾数である場合、親魚を捕獲・再捕獲する必要があります。捕獲数を大きく取らないと精度が保てないのは、これまで示したとおりですので、いつでも実施可能な方法ではないことがわかります。</a:t>
            </a:r>
          </a:p>
        </p:txBody>
      </p:sp>
      <p:sp>
        <p:nvSpPr>
          <p:cNvPr id="4" name="スライド番号プレースホルダー 3"/>
          <p:cNvSpPr>
            <a:spLocks noGrp="1"/>
          </p:cNvSpPr>
          <p:nvPr>
            <p:ph type="sldNum" sz="quarter" idx="5"/>
          </p:nvPr>
        </p:nvSpPr>
        <p:spPr/>
        <p:txBody>
          <a:bodyPr/>
          <a:lstStyle/>
          <a:p>
            <a:fld id="{006D22F7-B0A7-4845-AD32-7B5BAE43551C}" type="slidenum">
              <a:rPr kumimoji="1" lang="ja-JP" altLang="en-US" smtClean="0"/>
              <a:t>10</a:t>
            </a:fld>
            <a:endParaRPr kumimoji="1" lang="ja-JP" altLang="en-US"/>
          </a:p>
        </p:txBody>
      </p:sp>
    </p:spTree>
    <p:extLst>
      <p:ext uri="{BB962C8B-B14F-4D97-AF65-F5344CB8AC3E}">
        <p14:creationId xmlns:p14="http://schemas.microsoft.com/office/powerpoint/2010/main" val="1900031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ここからは、新しい方法である近親標識法について紹介します。まず初めは簡単のために、メスの親魚尾数の推定を考えます。今メスの親魚がラージ</a:t>
            </a:r>
            <a:r>
              <a:rPr kumimoji="1" lang="en-US" altLang="ja-JP" dirty="0"/>
              <a:t>N</a:t>
            </a:r>
            <a:r>
              <a:rPr kumimoji="1" lang="ja-JP" altLang="en-US"/>
              <a:t>個体いるとします、＜＞産卵期を終えた後にラージ</a:t>
            </a:r>
            <a:r>
              <a:rPr kumimoji="1" lang="en-US" altLang="ja-JP" dirty="0"/>
              <a:t>M</a:t>
            </a:r>
            <a:r>
              <a:rPr kumimoji="1" lang="ja-JP" altLang="en-US"/>
              <a:t>個体をサンプルするとします。また、スモール</a:t>
            </a:r>
            <a:r>
              <a:rPr kumimoji="1" lang="en-US" altLang="ja-JP" dirty="0"/>
              <a:t>n</a:t>
            </a:r>
            <a:r>
              <a:rPr kumimoji="1" lang="ja-JP" altLang="en-US"/>
              <a:t>個体の稚魚をサンプルします。親魚のサンプリングも稚魚のサンプリングも、一度きりで</a:t>
            </a:r>
            <a:r>
              <a:rPr kumimoji="1" lang="en-US" altLang="ja-JP" dirty="0"/>
              <a:t>OK</a:t>
            </a:r>
            <a:r>
              <a:rPr kumimoji="1" lang="ja-JP" altLang="en-US"/>
              <a:t>で、再び集団に戻す必要はありません。このとき、ラージ</a:t>
            </a:r>
            <a:r>
              <a:rPr kumimoji="1" lang="en-US" altLang="ja-JP" dirty="0"/>
              <a:t>M</a:t>
            </a:r>
            <a:r>
              <a:rPr kumimoji="1" lang="ja-JP" altLang="en-US"/>
              <a:t>サンプルの母親とスモール</a:t>
            </a:r>
            <a:r>
              <a:rPr kumimoji="1" lang="en-US" altLang="ja-JP" dirty="0"/>
              <a:t>n</a:t>
            </a:r>
            <a:r>
              <a:rPr kumimoji="1" lang="ja-JP" altLang="en-US"/>
              <a:t>サンプルの稚魚の間で、母子関係にあるペアはどのくらいあるかを</a:t>
            </a:r>
            <a:r>
              <a:rPr kumimoji="1" lang="en-US" altLang="ja-JP" dirty="0"/>
              <a:t>DNA</a:t>
            </a:r>
            <a:r>
              <a:rPr kumimoji="1" lang="ja-JP" altLang="en-US"/>
              <a:t>情報をもとに探します。こうして見つかったスモール</a:t>
            </a:r>
            <a:r>
              <a:rPr kumimoji="1" lang="en-US" altLang="ja-JP" dirty="0"/>
              <a:t>m</a:t>
            </a:r>
            <a:r>
              <a:rPr kumimoji="1" lang="ja-JP" altLang="en-US"/>
              <a:t>個体の母子ペアから、＜＞このような関係式が成立します。この式の形は、先ほど説明した標識再補法と全く同じ形になり、同様のラージ</a:t>
            </a:r>
            <a:r>
              <a:rPr kumimoji="1" lang="en-US" altLang="ja-JP" dirty="0"/>
              <a:t>N</a:t>
            </a:r>
            <a:r>
              <a:rPr kumimoji="1" lang="ja-JP" altLang="en-US"/>
              <a:t>の推定値が得られます。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a:p>
        </p:txBody>
      </p:sp>
      <p:sp>
        <p:nvSpPr>
          <p:cNvPr id="4" name="スライド番号プレースホルダー 3"/>
          <p:cNvSpPr>
            <a:spLocks noGrp="1"/>
          </p:cNvSpPr>
          <p:nvPr>
            <p:ph type="sldNum" sz="quarter" idx="5"/>
          </p:nvPr>
        </p:nvSpPr>
        <p:spPr/>
        <p:txBody>
          <a:bodyPr/>
          <a:lstStyle/>
          <a:p>
            <a:fld id="{006D22F7-B0A7-4845-AD32-7B5BAE43551C}" type="slidenum">
              <a:rPr kumimoji="1" lang="ja-JP" altLang="en-US" smtClean="0"/>
              <a:t>11</a:t>
            </a:fld>
            <a:endParaRPr kumimoji="1" lang="ja-JP" altLang="en-US"/>
          </a:p>
        </p:txBody>
      </p:sp>
    </p:spTree>
    <p:extLst>
      <p:ext uri="{BB962C8B-B14F-4D97-AF65-F5344CB8AC3E}">
        <p14:creationId xmlns:p14="http://schemas.microsoft.com/office/powerpoint/2010/main" val="3912604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この図の例ですと、サンプルした母親が</a:t>
            </a:r>
            <a:r>
              <a:rPr kumimoji="1" lang="en-US" altLang="ja-JP" dirty="0"/>
              <a:t>3</a:t>
            </a:r>
            <a:r>
              <a:rPr kumimoji="1" lang="ja-JP" altLang="en-US"/>
              <a:t>個体、稚魚の数が１０個体ですので、全てのペア、すなわち３０ペアについて、それぞれ個体の</a:t>
            </a:r>
            <a:r>
              <a:rPr kumimoji="1" lang="en-US" altLang="ja-JP" dirty="0"/>
              <a:t>DNA</a:t>
            </a:r>
            <a:r>
              <a:rPr kumimoji="1" lang="ja-JP" altLang="en-US"/>
              <a:t>情報を比較することで、親子かどうかを判定していきます。この例ですと、</a:t>
            </a:r>
            <a:r>
              <a:rPr kumimoji="1" lang="en-US" altLang="ja-JP" dirty="0"/>
              <a:t>6</a:t>
            </a:r>
            <a:r>
              <a:rPr kumimoji="1" lang="ja-JP" altLang="en-US"/>
              <a:t>ペア見つかりましたので、推定式に代入すると、３０わる６ということで、真の値である５個体と、たまたま一致しました。なお、</a:t>
            </a:r>
            <a:r>
              <a:rPr kumimoji="1" lang="en-US" altLang="ja-JP" dirty="0"/>
              <a:t>DNA</a:t>
            </a:r>
            <a:r>
              <a:rPr kumimoji="1" lang="ja-JP" altLang="en-US"/>
              <a:t>情報をどのように用いて親子関係を判別するのかについては、様々なソフトウェアがあるので今回は説明を省略いたします。</a:t>
            </a:r>
          </a:p>
        </p:txBody>
      </p:sp>
      <p:sp>
        <p:nvSpPr>
          <p:cNvPr id="4" name="スライド番号プレースホルダー 3"/>
          <p:cNvSpPr>
            <a:spLocks noGrp="1"/>
          </p:cNvSpPr>
          <p:nvPr>
            <p:ph type="sldNum" sz="quarter" idx="5"/>
          </p:nvPr>
        </p:nvSpPr>
        <p:spPr/>
        <p:txBody>
          <a:bodyPr/>
          <a:lstStyle/>
          <a:p>
            <a:fld id="{006D22F7-B0A7-4845-AD32-7B5BAE43551C}" type="slidenum">
              <a:rPr kumimoji="1" lang="ja-JP" altLang="en-US" smtClean="0"/>
              <a:t>12</a:t>
            </a:fld>
            <a:endParaRPr kumimoji="1" lang="ja-JP" altLang="en-US"/>
          </a:p>
        </p:txBody>
      </p:sp>
    </p:spTree>
    <p:extLst>
      <p:ext uri="{BB962C8B-B14F-4D97-AF65-F5344CB8AC3E}">
        <p14:creationId xmlns:p14="http://schemas.microsoft.com/office/powerpoint/2010/main" val="1771212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先ほどはメスの親魚量だけに着目しましたが、次はオスメス両方の親魚量の推定を考えます。左から親魚が、メス、オス、メス、オス、メスの順番に並んでいるとしましょう。スモール</a:t>
            </a:r>
            <a:r>
              <a:rPr kumimoji="1" lang="en-US" altLang="ja-JP" dirty="0"/>
              <a:t>m</a:t>
            </a:r>
            <a:r>
              <a:rPr kumimoji="1" lang="ja-JP" altLang="en-US"/>
              <a:t>は、</a:t>
            </a:r>
            <a:r>
              <a:rPr kumimoji="1" lang="en-US" altLang="ja-JP" dirty="0"/>
              <a:t>DNA</a:t>
            </a:r>
            <a:r>
              <a:rPr kumimoji="1" lang="ja-JP" altLang="en-US"/>
              <a:t>情報から見い出された親子間のリンクの数です。各稚魚から見て、必ず親は父と母の２個体が存在することから、ランダムに選ばれた親子ペアが真の親子である確率は</a:t>
            </a:r>
            <a:r>
              <a:rPr kumimoji="1" lang="en-US" altLang="ja-JP" dirty="0"/>
              <a:t>N</a:t>
            </a:r>
            <a:r>
              <a:rPr kumimoji="1" lang="ja-JP" altLang="en-US"/>
              <a:t>分の</a:t>
            </a:r>
            <a:r>
              <a:rPr kumimoji="1" lang="en-US" altLang="ja-JP" dirty="0"/>
              <a:t>2</a:t>
            </a:r>
            <a:r>
              <a:rPr kumimoji="1" lang="ja-JP" altLang="en-US"/>
              <a:t>であり、それに試行回数ラージ</a:t>
            </a:r>
            <a:r>
              <a:rPr kumimoji="1" lang="en-US" altLang="ja-JP" dirty="0"/>
              <a:t>M</a:t>
            </a:r>
            <a:r>
              <a:rPr kumimoji="1" lang="ja-JP" altLang="en-US"/>
              <a:t>かけるスモール</a:t>
            </a:r>
            <a:r>
              <a:rPr kumimoji="1" lang="en-US" altLang="ja-JP" dirty="0"/>
              <a:t>n</a:t>
            </a:r>
            <a:r>
              <a:rPr kumimoji="1" lang="ja-JP" altLang="en-US"/>
              <a:t>をかけたものが、実際に見つかるペア数スモール</a:t>
            </a:r>
            <a:r>
              <a:rPr kumimoji="1" lang="en-US" altLang="ja-JP" dirty="0"/>
              <a:t>m</a:t>
            </a:r>
            <a:r>
              <a:rPr kumimoji="1" lang="ja-JP" altLang="en-US"/>
              <a:t>の期待値となる、とすると解釈しやすいと思います。この関係式から先ほどと似た推定式が得られますが、以前の式に２が追加された形になっています。</a:t>
            </a:r>
          </a:p>
        </p:txBody>
      </p:sp>
      <p:sp>
        <p:nvSpPr>
          <p:cNvPr id="4" name="スライド番号プレースホルダー 3"/>
          <p:cNvSpPr>
            <a:spLocks noGrp="1"/>
          </p:cNvSpPr>
          <p:nvPr>
            <p:ph type="sldNum" sz="quarter" idx="5"/>
          </p:nvPr>
        </p:nvSpPr>
        <p:spPr/>
        <p:txBody>
          <a:bodyPr/>
          <a:lstStyle/>
          <a:p>
            <a:fld id="{006D22F7-B0A7-4845-AD32-7B5BAE43551C}" type="slidenum">
              <a:rPr kumimoji="1" lang="ja-JP" altLang="en-US" smtClean="0"/>
              <a:t>13</a:t>
            </a:fld>
            <a:endParaRPr kumimoji="1" lang="ja-JP" altLang="en-US"/>
          </a:p>
        </p:txBody>
      </p:sp>
    </p:spTree>
    <p:extLst>
      <p:ext uri="{BB962C8B-B14F-4D97-AF65-F5344CB8AC3E}">
        <p14:creationId xmlns:p14="http://schemas.microsoft.com/office/powerpoint/2010/main" val="337215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近親標識法のメリットとデメリットについてまとめます。メリットは、漁獲情報によらずに資源推定する点です。また標識放流と異なり、１個体を複数回サンプルしなくて良い・稚仔魚から親魚尾数の情報を取得できる・標識の脱落・採捕の未報告に左右されないといった、標識放流の欠点を補う点があります。また、ある年の資源尾数を推定するのに、複数年サンプルを続けることで、比較可能な親子ペア数が指数的に増加する点も重要です。＜＞デメリットとしては、ゲノムを読んで親子判別をする必要があるということです。親子関係を判別するのに必要な</a:t>
            </a:r>
            <a:r>
              <a:rPr kumimoji="1" lang="en-US" altLang="ja-JP" dirty="0"/>
              <a:t>DNA</a:t>
            </a:r>
            <a:r>
              <a:rPr kumimoji="1" lang="ja-JP" altLang="en-US"/>
              <a:t>情報としては、マイクロサテライトだと数</a:t>
            </a:r>
            <a:r>
              <a:rPr kumimoji="1" lang="en-US" altLang="ja-JP" dirty="0"/>
              <a:t>10</a:t>
            </a:r>
            <a:r>
              <a:rPr kumimoji="1" lang="ja-JP" altLang="en-US"/>
              <a:t>座、</a:t>
            </a:r>
            <a:r>
              <a:rPr kumimoji="1" lang="en" altLang="ja-JP" dirty="0"/>
              <a:t>SNPs</a:t>
            </a:r>
            <a:r>
              <a:rPr kumimoji="1" lang="ja-JP" altLang="en-US"/>
              <a:t>だと約</a:t>
            </a:r>
            <a:r>
              <a:rPr kumimoji="1" lang="en" altLang="ja-JP" dirty="0"/>
              <a:t>100</a:t>
            </a:r>
            <a:r>
              <a:rPr kumimoji="1" lang="ja-JP" altLang="en-US"/>
              <a:t>座が要求されますが、そのためのコストがかかります。それらのコストや人的リソースの観点から、親魚尾数が</a:t>
            </a:r>
            <a:r>
              <a:rPr kumimoji="1" lang="en-US" altLang="ja-JP" dirty="0"/>
              <a:t>100</a:t>
            </a:r>
            <a:r>
              <a:rPr kumimoji="1" lang="ja-JP" altLang="en-US"/>
              <a:t>万尾から１０００万尾程度の資源がターゲットだろうと思われます。また、大量個体の</a:t>
            </a:r>
            <a:r>
              <a:rPr kumimoji="1" lang="en-US" altLang="ja-JP" dirty="0"/>
              <a:t>DNA</a:t>
            </a:r>
            <a:r>
              <a:rPr kumimoji="1" lang="ja-JP" altLang="en-US"/>
              <a:t>を読むためにはゲノムサンプリング体制を構築する必要があります。現場で筋肉片をサンプルして冷凍保存するのか、冷凍のまま個体を保管して後からサンプルするのかなど、</a:t>
            </a:r>
            <a:r>
              <a:rPr kumimoji="1" lang="en-US" altLang="ja-JP" dirty="0"/>
              <a:t>DNA</a:t>
            </a:r>
            <a:r>
              <a:rPr kumimoji="1" lang="ja-JP" altLang="en-US"/>
              <a:t>の質を下げないようにサンプルするための体制整備が必要です。もちろんこれらを実施するには、サンプリング・ゲノム学・バイオインフォ・数理統計・資源学など専門が異なる複数研究者からなるチームの構築となります。</a:t>
            </a:r>
          </a:p>
          <a:p>
            <a:endParaRPr kumimoji="1" lang="ja-JP" altLang="en-US"/>
          </a:p>
        </p:txBody>
      </p:sp>
      <p:sp>
        <p:nvSpPr>
          <p:cNvPr id="4" name="スライド番号プレースホルダー 3"/>
          <p:cNvSpPr>
            <a:spLocks noGrp="1"/>
          </p:cNvSpPr>
          <p:nvPr>
            <p:ph type="sldNum" sz="quarter" idx="5"/>
          </p:nvPr>
        </p:nvSpPr>
        <p:spPr/>
        <p:txBody>
          <a:bodyPr/>
          <a:lstStyle/>
          <a:p>
            <a:fld id="{006D22F7-B0A7-4845-AD32-7B5BAE43551C}" type="slidenum">
              <a:rPr kumimoji="1" lang="ja-JP" altLang="en-US" smtClean="0"/>
              <a:t>14</a:t>
            </a:fld>
            <a:endParaRPr kumimoji="1" lang="ja-JP" altLang="en-US"/>
          </a:p>
        </p:txBody>
      </p:sp>
    </p:spTree>
    <p:extLst>
      <p:ext uri="{BB962C8B-B14F-4D97-AF65-F5344CB8AC3E}">
        <p14:creationId xmlns:p14="http://schemas.microsoft.com/office/powerpoint/2010/main" val="3136447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北米に生息するカワマスを対象とした、近親標識法の応用例を見てみましょう。このカワマス秋に産卵。卵は越冬して、春に生まれ、夏にサンプルされるとしています。サンプルはショッカーを用いて非侵襲的に実施されます。また各色は、コホートの違いを表し、サンプルからコホートは区別できるとします。例えば</a:t>
            </a:r>
            <a:r>
              <a:rPr kumimoji="1" lang="en-US" altLang="ja-JP" dirty="0"/>
              <a:t>4</a:t>
            </a:r>
            <a:r>
              <a:rPr kumimoji="1" lang="ja-JP" altLang="en-US"/>
              <a:t>つの期間にサンプルして、２０１５年の親魚尾数を推定する場合ですが、２０１５だけでなく、他の年にサンプルした個体も推定に使うことが可能です。親魚については、</a:t>
            </a:r>
            <a:r>
              <a:rPr kumimoji="1" lang="en-US" altLang="ja-JP" dirty="0"/>
              <a:t>2014,2015,2016,2017</a:t>
            </a:r>
            <a:r>
              <a:rPr kumimoji="1" lang="ja-JP" altLang="en-US"/>
              <a:t>にサンプルされた個体を利用します。稚魚については、</a:t>
            </a:r>
            <a:r>
              <a:rPr kumimoji="1" lang="en-US" altLang="ja-JP" dirty="0"/>
              <a:t>2015</a:t>
            </a:r>
            <a:r>
              <a:rPr kumimoji="1" lang="ja-JP" altLang="en-US"/>
              <a:t>年に産卵され</a:t>
            </a:r>
            <a:r>
              <a:rPr kumimoji="1" lang="en-US" altLang="ja-JP" dirty="0"/>
              <a:t>2017</a:t>
            </a:r>
            <a:r>
              <a:rPr kumimoji="1" lang="ja-JP" altLang="en-US"/>
              <a:t>年にサンプルされたコホートをサンプルします。＜＞数式の詳細については複雑なので割愛します。＜＞カワマスの場合、年齢ごとの生存率や相対的な繁殖力の情報が推定には必要となりました。</a:t>
            </a:r>
            <a:endParaRPr kumimoji="1" lang="en-US" altLang="ja-JP" dirty="0"/>
          </a:p>
        </p:txBody>
      </p:sp>
      <p:sp>
        <p:nvSpPr>
          <p:cNvPr id="4" name="スライド番号プレースホルダー 3"/>
          <p:cNvSpPr>
            <a:spLocks noGrp="1"/>
          </p:cNvSpPr>
          <p:nvPr>
            <p:ph type="sldNum" sz="quarter" idx="5"/>
          </p:nvPr>
        </p:nvSpPr>
        <p:spPr/>
        <p:txBody>
          <a:bodyPr/>
          <a:lstStyle/>
          <a:p>
            <a:fld id="{006D22F7-B0A7-4845-AD32-7B5BAE43551C}" type="slidenum">
              <a:rPr kumimoji="1" lang="ja-JP" altLang="en-US" smtClean="0"/>
              <a:t>15</a:t>
            </a:fld>
            <a:endParaRPr kumimoji="1" lang="ja-JP" altLang="en-US"/>
          </a:p>
        </p:txBody>
      </p:sp>
    </p:spTree>
    <p:extLst>
      <p:ext uri="{BB962C8B-B14F-4D97-AF65-F5344CB8AC3E}">
        <p14:creationId xmlns:p14="http://schemas.microsoft.com/office/powerpoint/2010/main" val="2062024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うして得られた近親標識法による推定結果は、大量個体をサンプルした標識放流法の推定結果とほぼ同じであるという結果になりました。黒が標識放流法の推定結果で、赤が近親標識法の推定結果で、河川ごとに別々に推定しています。この結果から、近親標識法は信用に足る方法であったと著者らは結論づけています。</a:t>
            </a:r>
          </a:p>
        </p:txBody>
      </p:sp>
      <p:sp>
        <p:nvSpPr>
          <p:cNvPr id="4" name="スライド番号プレースホルダー 3"/>
          <p:cNvSpPr>
            <a:spLocks noGrp="1"/>
          </p:cNvSpPr>
          <p:nvPr>
            <p:ph type="sldNum" sz="quarter" idx="5"/>
          </p:nvPr>
        </p:nvSpPr>
        <p:spPr/>
        <p:txBody>
          <a:bodyPr/>
          <a:lstStyle/>
          <a:p>
            <a:fld id="{006D22F7-B0A7-4845-AD32-7B5BAE43551C}" type="slidenum">
              <a:rPr kumimoji="1" lang="ja-JP" altLang="en-US" smtClean="0"/>
              <a:t>16</a:t>
            </a:fld>
            <a:endParaRPr kumimoji="1" lang="ja-JP" altLang="en-US"/>
          </a:p>
        </p:txBody>
      </p:sp>
    </p:spTree>
    <p:extLst>
      <p:ext uri="{BB962C8B-B14F-4D97-AF65-F5344CB8AC3E}">
        <p14:creationId xmlns:p14="http://schemas.microsoft.com/office/powerpoint/2010/main" val="2749953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次の例ですが、これは南マグロの資源推定になります。近親標識法の応用としては、世界で初めて大規模に実施された個体数推定結果となります。１４０００個体からサンプルされた</a:t>
            </a:r>
            <a:r>
              <a:rPr kumimoji="1" lang="en-US" altLang="ja-JP" dirty="0"/>
              <a:t>DNA</a:t>
            </a:r>
            <a:r>
              <a:rPr kumimoji="1" lang="ja-JP" altLang="en-US"/>
              <a:t>を用いて、のべ４５ペアの親子関係を見つけ、個体数推定をしたものです。</a:t>
            </a:r>
            <a:endParaRPr kumimoji="1" lang="ja-JP" altLang="en-US" dirty="0"/>
          </a:p>
        </p:txBody>
      </p:sp>
      <p:sp>
        <p:nvSpPr>
          <p:cNvPr id="4" name="スライド番号プレースホルダー 3"/>
          <p:cNvSpPr>
            <a:spLocks noGrp="1"/>
          </p:cNvSpPr>
          <p:nvPr>
            <p:ph type="sldNum" sz="quarter" idx="10"/>
          </p:nvPr>
        </p:nvSpPr>
        <p:spPr/>
        <p:txBody>
          <a:bodyPr/>
          <a:lstStyle/>
          <a:p>
            <a:fld id="{006D22F7-B0A7-4845-AD32-7B5BAE43551C}" type="slidenum">
              <a:rPr kumimoji="1" lang="ja-JP" altLang="en-US" smtClean="0"/>
              <a:t>17</a:t>
            </a:fld>
            <a:endParaRPr kumimoji="1" lang="ja-JP" altLang="en-US"/>
          </a:p>
        </p:txBody>
      </p:sp>
    </p:spTree>
    <p:extLst>
      <p:ext uri="{BB962C8B-B14F-4D97-AF65-F5344CB8AC3E}">
        <p14:creationId xmlns:p14="http://schemas.microsoft.com/office/powerpoint/2010/main" val="3751161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親魚尾数の推定値として、</a:t>
            </a:r>
            <a:r>
              <a:rPr kumimoji="1" lang="en-US" altLang="ja-JP" sz="1200" kern="1200" dirty="0">
                <a:solidFill>
                  <a:schemeClr val="tx1"/>
                </a:solidFill>
                <a:effectLst/>
                <a:latin typeface="+mn-lt"/>
                <a:ea typeface="+mn-ea"/>
                <a:cs typeface="+mn-cs"/>
              </a:rPr>
              <a:t>DNA</a:t>
            </a:r>
            <a:r>
              <a:rPr kumimoji="1" lang="ja-JP" altLang="en-US" sz="1200" kern="1200">
                <a:solidFill>
                  <a:schemeClr val="tx1"/>
                </a:solidFill>
                <a:effectLst/>
                <a:latin typeface="+mn-lt"/>
                <a:ea typeface="+mn-ea"/>
                <a:cs typeface="+mn-cs"/>
              </a:rPr>
              <a:t>情報を使わないで実施された資源評価の結果が、この３つの点です。それぞれ、楽観的・悲観的・中間的の３とおりのシナリオの素で実施された結果です。漁獲情報や</a:t>
            </a:r>
            <a:r>
              <a:rPr kumimoji="1" lang="en-US" altLang="ja-JP" sz="1200" kern="1200" dirty="0">
                <a:solidFill>
                  <a:schemeClr val="tx1"/>
                </a:solidFill>
                <a:effectLst/>
                <a:latin typeface="+mn-lt"/>
                <a:ea typeface="+mn-ea"/>
                <a:cs typeface="+mn-cs"/>
              </a:rPr>
              <a:t>CPUE</a:t>
            </a:r>
            <a:r>
              <a:rPr kumimoji="1" lang="ja-JP" altLang="en-US" sz="1200" kern="1200">
                <a:solidFill>
                  <a:schemeClr val="tx1"/>
                </a:solidFill>
                <a:effectLst/>
                <a:latin typeface="+mn-lt"/>
                <a:ea typeface="+mn-ea"/>
                <a:cs typeface="+mn-cs"/>
              </a:rPr>
              <a:t>データだけでなくに親子ペア数も加えた親魚尾数推定の結果、親子ペアを使わなかった結果よりも上振れして推定されたという結果になりました。なお、親子ペアを入れるとこれまでの方法よりも上振れする傾向にあるという理論的背景は特になく、南マグロではたまたま上振れしたという点に注意してください。</a:t>
            </a:r>
            <a:endParaRPr kumimoji="1" lang="ja-JP" altLang="en-US" dirty="0"/>
          </a:p>
        </p:txBody>
      </p:sp>
      <p:sp>
        <p:nvSpPr>
          <p:cNvPr id="4" name="スライド番号プレースホルダー 3"/>
          <p:cNvSpPr>
            <a:spLocks noGrp="1"/>
          </p:cNvSpPr>
          <p:nvPr>
            <p:ph type="sldNum" sz="quarter" idx="10"/>
          </p:nvPr>
        </p:nvSpPr>
        <p:spPr/>
        <p:txBody>
          <a:bodyPr/>
          <a:lstStyle/>
          <a:p>
            <a:fld id="{006D22F7-B0A7-4845-AD32-7B5BAE43551C}" type="slidenum">
              <a:rPr kumimoji="1" lang="ja-JP" altLang="en-US" smtClean="0"/>
              <a:t>18</a:t>
            </a:fld>
            <a:endParaRPr kumimoji="1" lang="ja-JP" altLang="en-US"/>
          </a:p>
        </p:txBody>
      </p:sp>
    </p:spTree>
    <p:extLst>
      <p:ext uri="{BB962C8B-B14F-4D97-AF65-F5344CB8AC3E}">
        <p14:creationId xmlns:p14="http://schemas.microsoft.com/office/powerpoint/2010/main" val="17296609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見出された親子ペアからは、親魚尾数だけでなく、繁殖に関する情報を得ることもできます。一般に、資源評価では産卵数は、産卵数は体重に比例するし、産卵の質は親魚の年齢や体重に問わずに一律とみなしています。南マグロでも、親魚の体重あたりの次世代への貢献量は、成熟後一定とする仮定が置かれていました。今回見つかった親子ペアから解析された結果によると、高齢ほど体重あたりの貢献度が大きいことがわかりました。</a:t>
            </a:r>
            <a:endParaRPr kumimoji="1" lang="en-US" altLang="ja-JP" dirty="0"/>
          </a:p>
        </p:txBody>
      </p:sp>
      <p:sp>
        <p:nvSpPr>
          <p:cNvPr id="4" name="スライド番号プレースホルダー 3"/>
          <p:cNvSpPr>
            <a:spLocks noGrp="1"/>
          </p:cNvSpPr>
          <p:nvPr>
            <p:ph type="sldNum" sz="quarter" idx="5"/>
          </p:nvPr>
        </p:nvSpPr>
        <p:spPr/>
        <p:txBody>
          <a:bodyPr/>
          <a:lstStyle/>
          <a:p>
            <a:fld id="{006D22F7-B0A7-4845-AD32-7B5BAE43551C}" type="slidenum">
              <a:rPr kumimoji="1" lang="ja-JP" altLang="en-US" smtClean="0"/>
              <a:t>19</a:t>
            </a:fld>
            <a:endParaRPr kumimoji="1" lang="ja-JP" altLang="en-US"/>
          </a:p>
        </p:txBody>
      </p:sp>
    </p:spTree>
    <p:extLst>
      <p:ext uri="{BB962C8B-B14F-4D97-AF65-F5344CB8AC3E}">
        <p14:creationId xmlns:p14="http://schemas.microsoft.com/office/powerpoint/2010/main" val="3852930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MR01からMR03までの一連の動画は、放流魚や天然資源を対象とした標識再補法によって、興味あるパラメータを推定することを目的としています。＜＞本動画では、天然資源を対象として、資源尾数を推定する方法を紹介します。</a:t>
            </a:r>
          </a:p>
        </p:txBody>
      </p:sp>
      <p:sp>
        <p:nvSpPr>
          <p:cNvPr id="4" name="Slide Number Placeholder 3"/>
          <p:cNvSpPr>
            <a:spLocks noGrp="1"/>
          </p:cNvSpPr>
          <p:nvPr>
            <p:ph type="sldNum" sz="quarter" idx="5"/>
          </p:nvPr>
        </p:nvSpPr>
        <p:spPr/>
        <p:txBody>
          <a:bodyPr/>
          <a:lstStyle/>
          <a:p>
            <a:fld id="{006D22F7-B0A7-4845-AD32-7B5BAE43551C}" type="slidenum">
              <a:rPr kumimoji="1" lang="ja-JP" altLang="en-US" smtClean="0"/>
              <a:t>2</a:t>
            </a:fld>
            <a:endParaRPr kumimoji="1" lang="ja-JP" altLang="en-US"/>
          </a:p>
        </p:txBody>
      </p:sp>
    </p:spTree>
    <p:extLst>
      <p:ext uri="{BB962C8B-B14F-4D97-AF65-F5344CB8AC3E}">
        <p14:creationId xmlns:p14="http://schemas.microsoft.com/office/powerpoint/2010/main" val="1689586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最後になりましたが、親子関係以外に着目した遺伝情報の活用について述べます。近親標識法の範疇ではありますが、親子関係だけでなく、サンプル中から見つかる兄弟関係についても親魚尾数や有効集団サイズの情報を持っているのですが、判別にはより多くの遺伝マーカーが必要となるため、親子ペア探索よりコストが大きくなります。近親ペアを見つけるには、多くの遺伝情報が必要となるのですが、これらの情報からは、遺伝的な集団構造がわかります。これは、大西洋クロマグロの例です。進化的な単位である有効集団サイズを推定したり、近年の環境適応に関連した遺伝領域の探索などにも使えるでしょう。今後の発展が望まれます。これにて、今回の動画を終了します。ご視聴ありがとうございました。</a:t>
            </a:r>
          </a:p>
        </p:txBody>
      </p:sp>
      <p:sp>
        <p:nvSpPr>
          <p:cNvPr id="4" name="スライド番号プレースホルダー 3"/>
          <p:cNvSpPr>
            <a:spLocks noGrp="1"/>
          </p:cNvSpPr>
          <p:nvPr>
            <p:ph type="sldNum" sz="quarter" idx="5"/>
          </p:nvPr>
        </p:nvSpPr>
        <p:spPr/>
        <p:txBody>
          <a:bodyPr/>
          <a:lstStyle/>
          <a:p>
            <a:fld id="{006D22F7-B0A7-4845-AD32-7B5BAE43551C}" type="slidenum">
              <a:rPr kumimoji="1" lang="ja-JP" altLang="en-US" smtClean="0"/>
              <a:t>20</a:t>
            </a:fld>
            <a:endParaRPr kumimoji="1" lang="ja-JP" altLang="en-US"/>
          </a:p>
        </p:txBody>
      </p:sp>
    </p:spTree>
    <p:extLst>
      <p:ext uri="{BB962C8B-B14F-4D97-AF65-F5344CB8AC3E}">
        <p14:creationId xmlns:p14="http://schemas.microsoft.com/office/powerpoint/2010/main" val="2346134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本動画では、まず初めに標識再補法による個体数の推定とその推定値の変動幅を評価する方法について説明します。次に、近親標識法という、新しい手法を紹介します。これは、標識再補法と数学的には非常に似ているのですが、遺伝情報から</a:t>
            </a:r>
            <a:r>
              <a:rPr kumimoji="1" lang="ja-JP" altLang="en-JP"/>
              <a:t>近親</a:t>
            </a:r>
            <a:r>
              <a:rPr kumimoji="1" lang="ja-JP" altLang="en-US"/>
              <a:t>関係となるペアを探すという方法になっており、遺伝情報の利活用として今回紹介します。</a:t>
            </a:r>
          </a:p>
        </p:txBody>
      </p:sp>
      <p:sp>
        <p:nvSpPr>
          <p:cNvPr id="4" name="スライド番号プレースホルダー 3"/>
          <p:cNvSpPr>
            <a:spLocks noGrp="1"/>
          </p:cNvSpPr>
          <p:nvPr>
            <p:ph type="sldNum" sz="quarter" idx="5"/>
          </p:nvPr>
        </p:nvSpPr>
        <p:spPr/>
        <p:txBody>
          <a:bodyPr/>
          <a:lstStyle/>
          <a:p>
            <a:fld id="{006D22F7-B0A7-4845-AD32-7B5BAE43551C}" type="slidenum">
              <a:rPr kumimoji="1" lang="ja-JP" altLang="en-US" smtClean="0"/>
              <a:t>3</a:t>
            </a:fld>
            <a:endParaRPr kumimoji="1" lang="ja-JP" altLang="en-US"/>
          </a:p>
        </p:txBody>
      </p:sp>
    </p:spTree>
    <p:extLst>
      <p:ext uri="{BB962C8B-B14F-4D97-AF65-F5344CB8AC3E}">
        <p14:creationId xmlns:p14="http://schemas.microsoft.com/office/powerpoint/2010/main" val="2272088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まず初めに、標識再補法について説明します。今、資源尾数がラージN匹いるとします。このラージNの数字こそが推定によって知りたい値です。ラージN個体のうちからサンプリングによってラージM個体を捕獲し、標識を装着したのちに放流したとします。そして、標識がついた個体とそうでない個体が十分にミックスしたのちに、＜＞再度サンプリングによってスモールn個体を捕獲します。このスモールn個体のうち、標識がついていた個体がスモールm個体いたとしましょう。＜＞この時、これら４つの値は、＜＞このような関係になります。すなわち、集団全体中で標識個体が含まれる割合は、再捕獲集団の中で標識個体が含まれる割合に等しいということです。この関係式を変形してラージNを左辺に持ってくると、右辺ががラージNの推定量になります。ハットは推定量を意味しています。</a:t>
            </a:r>
          </a:p>
        </p:txBody>
      </p:sp>
      <p:sp>
        <p:nvSpPr>
          <p:cNvPr id="4" name="Slide Number Placeholder 3"/>
          <p:cNvSpPr>
            <a:spLocks noGrp="1"/>
          </p:cNvSpPr>
          <p:nvPr>
            <p:ph type="sldNum" sz="quarter" idx="5"/>
          </p:nvPr>
        </p:nvSpPr>
        <p:spPr/>
        <p:txBody>
          <a:bodyPr/>
          <a:lstStyle/>
          <a:p>
            <a:fld id="{006D22F7-B0A7-4845-AD32-7B5BAE43551C}" type="slidenum">
              <a:rPr kumimoji="1" lang="ja-JP" altLang="en-US" smtClean="0"/>
              <a:t>4</a:t>
            </a:fld>
            <a:endParaRPr kumimoji="1" lang="ja-JP" altLang="en-US"/>
          </a:p>
        </p:txBody>
      </p:sp>
    </p:spTree>
    <p:extLst>
      <p:ext uri="{BB962C8B-B14F-4D97-AF65-F5344CB8AC3E}">
        <p14:creationId xmlns:p14="http://schemas.microsoft.com/office/powerpoint/2010/main" val="2828403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この式から資源尾数が推定できましたが、</a:t>
            </a:r>
            <a:r>
              <a:rPr lang="en-JP"/>
              <a:t>得られた推定値はどの程度確からしいのでしょうか？＜＞実際、標識再補</a:t>
            </a:r>
            <a:r>
              <a:rPr lang="ja-JP" altLang="en-US"/>
              <a:t>法</a:t>
            </a:r>
            <a:r>
              <a:rPr lang="en-JP"/>
              <a:t>では</a:t>
            </a:r>
            <a:r>
              <a:rPr lang="en-JP" dirty="0"/>
              <a:t>、推定精度が問題になります。具体的には、推定値は真の値からどのくらいばらつくのか？サンプルの数は十分かどうかが問題になります。そこで、推定値の変動係数CVで評価することが望ましいのですが、そのためには数理統計的な取り扱いが必須になります。＜＞再捕獲したうち標識がついていた個体の数スモールm</a:t>
            </a:r>
            <a:r>
              <a:rPr lang="en-JP"/>
              <a:t>は確率変数になるので、理論的にはスモ</a:t>
            </a:r>
            <a:r>
              <a:rPr lang="en-JP" dirty="0"/>
              <a:t>ールmの期待値とするのが正しくて、それを観測値mobsで置き換えてNでまとめたものが推定量となるわけです。また、確率変数スモールmは、</a:t>
            </a:r>
            <a:r>
              <a:rPr lang="en-JP"/>
              <a:t>超幾何分布に従うことが知られています。＜＞この括弧は組み合わせですので、非常に複雑な式になるのですが、一旦式の形は置いておいて、この確率分布の期待値と分散が理論的に知られているという点だけ覚えておきましょう。</a:t>
            </a:r>
            <a:endParaRPr lang="en-JP" dirty="0"/>
          </a:p>
        </p:txBody>
      </p:sp>
      <p:sp>
        <p:nvSpPr>
          <p:cNvPr id="4" name="Slide Number Placeholder 3"/>
          <p:cNvSpPr>
            <a:spLocks noGrp="1"/>
          </p:cNvSpPr>
          <p:nvPr>
            <p:ph type="sldNum" sz="quarter" idx="5"/>
          </p:nvPr>
        </p:nvSpPr>
        <p:spPr/>
        <p:txBody>
          <a:bodyPr/>
          <a:lstStyle/>
          <a:p>
            <a:fld id="{006D22F7-B0A7-4845-AD32-7B5BAE43551C}" type="slidenum">
              <a:rPr kumimoji="1" lang="ja-JP" altLang="en-US" smtClean="0"/>
              <a:t>5</a:t>
            </a:fld>
            <a:endParaRPr kumimoji="1" lang="ja-JP" altLang="en-US"/>
          </a:p>
        </p:txBody>
      </p:sp>
    </p:spTree>
    <p:extLst>
      <p:ext uri="{BB962C8B-B14F-4D97-AF65-F5344CB8AC3E}">
        <p14:creationId xmlns:p14="http://schemas.microsoft.com/office/powerpoint/2010/main" val="1018336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次は、変動係数</a:t>
            </a:r>
            <a:r>
              <a:rPr kumimoji="1" lang="en-US" altLang="ja-JP" dirty="0"/>
              <a:t>CV</a:t>
            </a:r>
            <a:r>
              <a:rPr kumimoji="1" lang="ja-JP" altLang="en-US"/>
              <a:t>で推定値を評価するために、まずは推定値の分散を計算します。＜＞スモール</a:t>
            </a:r>
            <a:r>
              <a:rPr kumimoji="1" lang="en-US" altLang="ja-JP" dirty="0"/>
              <a:t>m</a:t>
            </a:r>
            <a:r>
              <a:rPr kumimoji="1" lang="ja-JP" altLang="en-US"/>
              <a:t>は確率変数なので、それ以外の定数項は外に出します。分散なので二乗となります。スモール</a:t>
            </a:r>
            <a:r>
              <a:rPr kumimoji="1" lang="en-US" altLang="ja-JP" dirty="0"/>
              <a:t>m</a:t>
            </a:r>
            <a:r>
              <a:rPr kumimoji="1" lang="ja-JP" altLang="en-US"/>
              <a:t>分の１の計算は複雑ですが、よく質問されるポイントですので、次のスライドにまとめました。一旦その計算過程は置いておくとして、最終的にのような式で推定量の分散が与えられることがわかります。＜＞分散が与えられたら、あとは</a:t>
            </a:r>
            <a:r>
              <a:rPr kumimoji="1" lang="en-US" altLang="ja-JP" dirty="0"/>
              <a:t>CV</a:t>
            </a:r>
            <a:r>
              <a:rPr kumimoji="1" lang="ja-JP" altLang="en-US"/>
              <a:t>の計算です。定義に従って、分散のルートをとったものをラージ</a:t>
            </a:r>
            <a:r>
              <a:rPr kumimoji="1" lang="en-US" altLang="ja-JP" dirty="0"/>
              <a:t>N</a:t>
            </a:r>
            <a:r>
              <a:rPr kumimoji="1" lang="ja-JP" altLang="en-US"/>
              <a:t>で割ることで、</a:t>
            </a:r>
            <a:r>
              <a:rPr kumimoji="1" lang="en-US" altLang="ja-JP" dirty="0"/>
              <a:t>CV</a:t>
            </a:r>
            <a:r>
              <a:rPr kumimoji="1" lang="ja-JP" altLang="en-US"/>
              <a:t>が得られます。</a:t>
            </a:r>
            <a:endParaRPr kumimoji="1" lang="en-US" altLang="ja-JP" dirty="0"/>
          </a:p>
        </p:txBody>
      </p:sp>
      <p:sp>
        <p:nvSpPr>
          <p:cNvPr id="4" name="スライド番号プレースホルダー 3"/>
          <p:cNvSpPr>
            <a:spLocks noGrp="1"/>
          </p:cNvSpPr>
          <p:nvPr>
            <p:ph type="sldNum" sz="quarter" idx="5"/>
          </p:nvPr>
        </p:nvSpPr>
        <p:spPr/>
        <p:txBody>
          <a:bodyPr/>
          <a:lstStyle/>
          <a:p>
            <a:fld id="{006D22F7-B0A7-4845-AD32-7B5BAE43551C}" type="slidenum">
              <a:rPr kumimoji="1" lang="ja-JP" altLang="en-US" smtClean="0"/>
              <a:t>6</a:t>
            </a:fld>
            <a:endParaRPr kumimoji="1" lang="ja-JP" altLang="en-US"/>
          </a:p>
        </p:txBody>
      </p:sp>
    </p:spTree>
    <p:extLst>
      <p:ext uri="{BB962C8B-B14F-4D97-AF65-F5344CB8AC3E}">
        <p14:creationId xmlns:p14="http://schemas.microsoft.com/office/powerpoint/2010/main" val="2906581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それでは、先ほど飛ばしてしまった、スモール</a:t>
            </a:r>
            <a:r>
              <a:rPr kumimoji="1" lang="en-US" altLang="ja-JP" dirty="0"/>
              <a:t>m</a:t>
            </a:r>
            <a:r>
              <a:rPr kumimoji="1" lang="ja-JP" altLang="en-US"/>
              <a:t>分の１の分散についてです。まず初めに、</a:t>
            </a:r>
            <a:r>
              <a:rPr kumimoji="1" lang="en-US" altLang="ja-JP" dirty="0"/>
              <a:t>1/m</a:t>
            </a:r>
            <a:r>
              <a:rPr kumimoji="1" lang="ja-JP" altLang="en-US"/>
              <a:t>を、その期待値周りで１次の項までテーラー展開します。</a:t>
            </a:r>
            <a:r>
              <a:rPr kumimoji="1" lang="en-US" altLang="ja-JP" dirty="0"/>
              <a:t>f(m)=1/m</a:t>
            </a:r>
            <a:r>
              <a:rPr kumimoji="1" lang="ja-JP" altLang="en-US"/>
              <a:t>の時、その一回微分した値に</a:t>
            </a:r>
            <a:r>
              <a:rPr kumimoji="1" lang="en-US" altLang="ja-JP" dirty="0"/>
              <a:t>m</a:t>
            </a:r>
            <a:r>
              <a:rPr kumimoji="1" lang="ja-JP" altLang="en-US"/>
              <a:t>の期待値を代入すると、</a:t>
            </a:r>
            <a:r>
              <a:rPr kumimoji="1" lang="en-US" altLang="ja-JP" dirty="0"/>
              <a:t>-1/E[m]^2</a:t>
            </a:r>
            <a:r>
              <a:rPr kumimoji="1" lang="ja-JP" altLang="en-US"/>
              <a:t>が得られることに注意しましょう。＜＞得られた関係式の両辺の分散を取ることで、</a:t>
            </a:r>
            <a:r>
              <a:rPr kumimoji="1" lang="en-US" altLang="ja-JP" dirty="0"/>
              <a:t>1/m</a:t>
            </a:r>
            <a:r>
              <a:rPr kumimoji="1" lang="ja-JP" altLang="en-US"/>
              <a:t>の分散が得られます。分散なのでマイナスの項はプラスになります。また、</a:t>
            </a:r>
            <a:r>
              <a:rPr kumimoji="1" lang="en-US" altLang="ja-JP" dirty="0"/>
              <a:t>E[m]</a:t>
            </a:r>
            <a:r>
              <a:rPr kumimoji="1" lang="ja-JP" altLang="en-US"/>
              <a:t>は定数なので、分散の計算では消えてしまうため、このような簡単な形になります。ここまでの近似方法はデルタ方と呼ばれます。＜＞ここでもう一つ近似があり、今、資源尾数ラージ</a:t>
            </a:r>
            <a:r>
              <a:rPr kumimoji="1" lang="en-US" altLang="ja-JP" dirty="0"/>
              <a:t>N</a:t>
            </a:r>
            <a:r>
              <a:rPr kumimoji="1" lang="ja-JP" altLang="en-US"/>
              <a:t>は、標識数ラージ</a:t>
            </a:r>
            <a:r>
              <a:rPr kumimoji="1" lang="en-US" altLang="ja-JP" dirty="0"/>
              <a:t>M</a:t>
            </a:r>
            <a:r>
              <a:rPr kumimoji="1" lang="ja-JP" altLang="en-US"/>
              <a:t>や、再捕獲数スモール</a:t>
            </a:r>
            <a:r>
              <a:rPr kumimoji="1" lang="en-US" altLang="ja-JP" dirty="0"/>
              <a:t>n</a:t>
            </a:r>
            <a:r>
              <a:rPr kumimoji="1" lang="ja-JP" altLang="en-US"/>
              <a:t>よりもずっと小さいとみなせることから、スモール</a:t>
            </a:r>
            <a:r>
              <a:rPr kumimoji="1" lang="en-US" altLang="ja-JP" dirty="0"/>
              <a:t>m</a:t>
            </a:r>
            <a:r>
              <a:rPr kumimoji="1" lang="ja-JP" altLang="en-US"/>
              <a:t>はポアソン分布に従うと近似することができます。その場合は平均と分散は同じであるため、最終的にこのような簡単な式が得られたということです。</a:t>
            </a:r>
          </a:p>
        </p:txBody>
      </p:sp>
      <p:sp>
        <p:nvSpPr>
          <p:cNvPr id="4" name="スライド番号プレースホルダー 3"/>
          <p:cNvSpPr>
            <a:spLocks noGrp="1"/>
          </p:cNvSpPr>
          <p:nvPr>
            <p:ph type="sldNum" sz="quarter" idx="5"/>
          </p:nvPr>
        </p:nvSpPr>
        <p:spPr/>
        <p:txBody>
          <a:bodyPr/>
          <a:lstStyle/>
          <a:p>
            <a:fld id="{006D22F7-B0A7-4845-AD32-7B5BAE43551C}" type="slidenum">
              <a:rPr kumimoji="1" lang="ja-JP" altLang="en-US" smtClean="0"/>
              <a:t>7</a:t>
            </a:fld>
            <a:endParaRPr kumimoji="1" lang="ja-JP" altLang="en-US"/>
          </a:p>
        </p:txBody>
      </p:sp>
    </p:spTree>
    <p:extLst>
      <p:ext uri="{BB962C8B-B14F-4D97-AF65-F5344CB8AC3E}">
        <p14:creationId xmlns:p14="http://schemas.microsoft.com/office/powerpoint/2010/main" val="1159720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推定値の変動係数</a:t>
            </a:r>
            <a:r>
              <a:rPr kumimoji="1" lang="en-US" altLang="ja-JP" dirty="0"/>
              <a:t>CV</a:t>
            </a:r>
            <a:r>
              <a:rPr kumimoji="1" lang="ja-JP" altLang="en-US"/>
              <a:t>の式が得られましたので、実際にどのくらいの</a:t>
            </a:r>
            <a:r>
              <a:rPr kumimoji="1" lang="en-US" altLang="ja-JP" dirty="0"/>
              <a:t>CV</a:t>
            </a:r>
            <a:r>
              <a:rPr kumimoji="1" lang="ja-JP" altLang="en-US"/>
              <a:t>になるのか様々な状況を想定して計算してみましょう。具体的に、資源尾数を</a:t>
            </a:r>
            <a:r>
              <a:rPr kumimoji="1" lang="en-US" altLang="ja-JP" dirty="0"/>
              <a:t>1000</a:t>
            </a:r>
            <a:r>
              <a:rPr kumimoji="1" lang="ja-JP" altLang="en-US"/>
              <a:t>匹から</a:t>
            </a:r>
            <a:r>
              <a:rPr kumimoji="1" lang="en-US" altLang="ja-JP" dirty="0"/>
              <a:t>1</a:t>
            </a:r>
            <a:r>
              <a:rPr kumimoji="1" lang="ja-JP" altLang="en-US"/>
              <a:t>億匹まで想定して、それぞれ、変動係数が</a:t>
            </a:r>
            <a:r>
              <a:rPr kumimoji="1" lang="en-US" altLang="ja-JP" dirty="0"/>
              <a:t>20%</a:t>
            </a:r>
            <a:r>
              <a:rPr kumimoji="1" lang="ja-JP" altLang="en-US"/>
              <a:t>や</a:t>
            </a:r>
            <a:r>
              <a:rPr kumimoji="1" lang="en-US" altLang="ja-JP" dirty="0"/>
              <a:t>40%</a:t>
            </a:r>
            <a:r>
              <a:rPr kumimoji="1" lang="ja-JP" altLang="en-US"/>
              <a:t>を満たすには、どのくら捕獲数が必要かということを示した表がこちらになります。簡単のため、標識数ラージ</a:t>
            </a:r>
            <a:r>
              <a:rPr kumimoji="1" lang="en-US" altLang="ja-JP" dirty="0"/>
              <a:t>M</a:t>
            </a:r>
            <a:r>
              <a:rPr kumimoji="1" lang="ja-JP" altLang="en-US"/>
              <a:t>と再捕獲数スモール</a:t>
            </a:r>
            <a:r>
              <a:rPr kumimoji="1" lang="en-US" altLang="ja-JP" dirty="0"/>
              <a:t>n</a:t>
            </a:r>
            <a:r>
              <a:rPr kumimoji="1" lang="ja-JP" altLang="en-US"/>
              <a:t>は同じとしました。変動係数</a:t>
            </a:r>
            <a:r>
              <a:rPr kumimoji="1" lang="en-US" altLang="ja-JP" dirty="0"/>
              <a:t>20%</a:t>
            </a:r>
            <a:r>
              <a:rPr kumimoji="1" lang="ja-JP" altLang="en-US"/>
              <a:t>はかなり正確、変動係数</a:t>
            </a:r>
            <a:r>
              <a:rPr kumimoji="1" lang="en-US" altLang="ja-JP" dirty="0"/>
              <a:t>40%</a:t>
            </a:r>
            <a:r>
              <a:rPr kumimoji="1" lang="ja-JP" altLang="en-US"/>
              <a:t>はギリギリ許容されるレベル、という認識で良いと思います。いずれにせよ、かなりの捕獲数が必要なことがこ表からわかります。事前に資源尾数のオーダーが分かっている場合は、このようにして必要な捕獲数を見積もることができます。一方、資源尾数のオーダーが分かっていない時などは、実際に標識放流法を実施して、その結果から評価することができます。＜＞どのような方法かというと、再捕獲したうち標識がついていた個体数スモール</a:t>
            </a:r>
            <a:r>
              <a:rPr kumimoji="1" lang="en-US" altLang="ja-JP" dirty="0"/>
              <a:t>m</a:t>
            </a:r>
            <a:r>
              <a:rPr kumimoji="1" lang="ja-JP" altLang="en-US"/>
              <a:t>の観測値から、その資源尾数</a:t>
            </a:r>
            <a:r>
              <a:rPr kumimoji="1" lang="en-US" altLang="ja-JP" dirty="0"/>
              <a:t>N</a:t>
            </a:r>
            <a:r>
              <a:rPr kumimoji="1" lang="ja-JP" altLang="en-US"/>
              <a:t>の推定値の確からしさを</a:t>
            </a:r>
            <a:r>
              <a:rPr kumimoji="1" lang="en-US" altLang="ja-JP" dirty="0"/>
              <a:t>CV</a:t>
            </a:r>
            <a:r>
              <a:rPr kumimoji="1" lang="ja-JP" altLang="en-US"/>
              <a:t>から評価することもできます。先程の</a:t>
            </a:r>
            <a:r>
              <a:rPr kumimoji="1" lang="en-US" altLang="ja-JP" dirty="0"/>
              <a:t>CV</a:t>
            </a:r>
            <a:r>
              <a:rPr kumimoji="1" lang="ja-JP" altLang="en-US"/>
              <a:t>の式に、</a:t>
            </a:r>
            <a:r>
              <a:rPr kumimoji="1" lang="en-US" altLang="ja-JP" dirty="0"/>
              <a:t>N</a:t>
            </a:r>
            <a:r>
              <a:rPr kumimoji="1" lang="ja-JP" altLang="en-US"/>
              <a:t>の推定値を代入すると、このような形の</a:t>
            </a:r>
            <a:r>
              <a:rPr kumimoji="1" lang="en-US" altLang="ja-JP" dirty="0"/>
              <a:t>CV</a:t>
            </a:r>
            <a:r>
              <a:rPr kumimoji="1" lang="ja-JP" altLang="en-US"/>
              <a:t>が得られます。この式から、標識再捕獲数と</a:t>
            </a:r>
            <a:r>
              <a:rPr kumimoji="1" lang="en-US" altLang="ja-JP" dirty="0"/>
              <a:t>CV</a:t>
            </a:r>
            <a:r>
              <a:rPr kumimoji="1" lang="ja-JP" altLang="en-US"/>
              <a:t>との関係が判明します。現実的には、標識再捕獲数が</a:t>
            </a:r>
            <a:r>
              <a:rPr kumimoji="1" lang="en-US" altLang="ja-JP" dirty="0"/>
              <a:t>2</a:t>
            </a:r>
            <a:r>
              <a:rPr kumimoji="1" lang="ja-JP" altLang="en-US"/>
              <a:t>桁に行ったかどうかが、推定値が使えるかどうかの目安になると考えられます。もちろん変動係数</a:t>
            </a:r>
            <a:r>
              <a:rPr kumimoji="1" lang="en-US" altLang="ja-JP" dirty="0"/>
              <a:t>40%</a:t>
            </a:r>
            <a:r>
              <a:rPr kumimoji="1" lang="ja-JP" altLang="en-US"/>
              <a:t>を許容できるのであれば、標識再捕獲数が</a:t>
            </a:r>
            <a:r>
              <a:rPr kumimoji="1" lang="en-US" altLang="ja-JP" dirty="0"/>
              <a:t>7,8,9</a:t>
            </a:r>
            <a:r>
              <a:rPr kumimoji="1" lang="ja-JP" altLang="en-US"/>
              <a:t>個体であっても問題ありません。</a:t>
            </a:r>
          </a:p>
        </p:txBody>
      </p:sp>
      <p:sp>
        <p:nvSpPr>
          <p:cNvPr id="4" name="スライド番号プレースホルダー 3"/>
          <p:cNvSpPr>
            <a:spLocks noGrp="1"/>
          </p:cNvSpPr>
          <p:nvPr>
            <p:ph type="sldNum" sz="quarter" idx="5"/>
          </p:nvPr>
        </p:nvSpPr>
        <p:spPr/>
        <p:txBody>
          <a:bodyPr/>
          <a:lstStyle/>
          <a:p>
            <a:fld id="{006D22F7-B0A7-4845-AD32-7B5BAE43551C}" type="slidenum">
              <a:rPr kumimoji="1" lang="ja-JP" altLang="en-US" smtClean="0"/>
              <a:t>8</a:t>
            </a:fld>
            <a:endParaRPr kumimoji="1" lang="ja-JP" altLang="en-US"/>
          </a:p>
        </p:txBody>
      </p:sp>
    </p:spTree>
    <p:extLst>
      <p:ext uri="{BB962C8B-B14F-4D97-AF65-F5344CB8AC3E}">
        <p14:creationId xmlns:p14="http://schemas.microsoft.com/office/powerpoint/2010/main" val="3280230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それでは、実際に変動係数２０％・４０％・１００％の時、どのくらい推定値がばらつくのか、シミュレーションでみてみましょう。左側が標識再捕獲数スモール</a:t>
            </a:r>
            <a:r>
              <a:rPr kumimoji="1" lang="en-US" altLang="ja-JP" dirty="0"/>
              <a:t>m</a:t>
            </a:r>
            <a:r>
              <a:rPr kumimoji="1" lang="ja-JP" altLang="en-US"/>
              <a:t>のヒストグラム、右側が資源尾数の推定値のヒストグラムです。資源尾数が</a:t>
            </a:r>
            <a:r>
              <a:rPr kumimoji="1" lang="en-US" altLang="ja-JP" dirty="0"/>
              <a:t>1</a:t>
            </a:r>
            <a:r>
              <a:rPr kumimoji="1" lang="ja-JP" altLang="en-US"/>
              <a:t>億匹の時、捕獲数が</a:t>
            </a:r>
            <a:r>
              <a:rPr kumimoji="1" lang="en-US" altLang="ja-JP" dirty="0"/>
              <a:t>50000</a:t>
            </a:r>
            <a:r>
              <a:rPr kumimoji="1" lang="ja-JP" altLang="en-US"/>
              <a:t>であれば、変動係数</a:t>
            </a:r>
            <a:r>
              <a:rPr kumimoji="1" lang="en-US" altLang="ja-JP" dirty="0"/>
              <a:t>20%</a:t>
            </a:r>
            <a:r>
              <a:rPr kumimoji="1" lang="ja-JP" altLang="en-US"/>
              <a:t>を満たすのですが、この時、再捕獲された標識個体数は</a:t>
            </a:r>
            <a:r>
              <a:rPr kumimoji="1" lang="en-US" altLang="ja-JP" dirty="0"/>
              <a:t>25</a:t>
            </a:r>
            <a:r>
              <a:rPr kumimoji="1" lang="ja-JP" altLang="en-US"/>
              <a:t>個体くらいいて、推定値も真の値の近くに集まります。赤の縦線が真の値です。捕獲数が半分になると、変動係数４０％となり、もっとばらつくようになります。捕獲数がもっと減って</a:t>
            </a:r>
            <a:r>
              <a:rPr kumimoji="1" lang="en-US" altLang="ja-JP" dirty="0"/>
              <a:t>10000</a:t>
            </a:r>
            <a:r>
              <a:rPr kumimoji="1" lang="ja-JP" altLang="en-US"/>
              <a:t>程度だと、一匹も標識再捕獲が見つからない可能性がぐんと高まり、資源尾数の推定もうまく行きません。これは</a:t>
            </a:r>
            <a:r>
              <a:rPr kumimoji="1" lang="en-US" altLang="ja-JP" dirty="0"/>
              <a:t>R</a:t>
            </a:r>
            <a:r>
              <a:rPr kumimoji="1" lang="ja-JP" altLang="en-US"/>
              <a:t>言語のコードで、配布される予定です。推定値の分母に＋１をしているのは、１個体も再捕獲で見つからない場合、分母がゼロになるのを防ぐという効果だけでなく、より良い推定量にするという効果があるのですが、非常に難しい数学を必要となるので、今回はそのカラクリは説明しません。</a:t>
            </a:r>
            <a:endParaRPr kumimoji="1" lang="en-US" altLang="ja-JP" dirty="0"/>
          </a:p>
        </p:txBody>
      </p:sp>
      <p:sp>
        <p:nvSpPr>
          <p:cNvPr id="4" name="スライド番号プレースホルダー 3"/>
          <p:cNvSpPr>
            <a:spLocks noGrp="1"/>
          </p:cNvSpPr>
          <p:nvPr>
            <p:ph type="sldNum" sz="quarter" idx="5"/>
          </p:nvPr>
        </p:nvSpPr>
        <p:spPr/>
        <p:txBody>
          <a:bodyPr/>
          <a:lstStyle/>
          <a:p>
            <a:fld id="{006D22F7-B0A7-4845-AD32-7B5BAE43551C}" type="slidenum">
              <a:rPr kumimoji="1" lang="ja-JP" altLang="en-US" smtClean="0"/>
              <a:t>9</a:t>
            </a:fld>
            <a:endParaRPr kumimoji="1" lang="ja-JP" altLang="en-US"/>
          </a:p>
        </p:txBody>
      </p:sp>
    </p:spTree>
    <p:extLst>
      <p:ext uri="{BB962C8B-B14F-4D97-AF65-F5344CB8AC3E}">
        <p14:creationId xmlns:p14="http://schemas.microsoft.com/office/powerpoint/2010/main" val="385548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a:solidFill>
            <a:schemeClr val="bg2"/>
          </a:solidFill>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6" name="スライド番号プレースホルダー 5"/>
          <p:cNvSpPr>
            <a:spLocks noGrp="1"/>
          </p:cNvSpPr>
          <p:nvPr>
            <p:ph type="sldNum" sz="quarter" idx="12"/>
          </p:nvPr>
        </p:nvSpPr>
        <p:spPr>
          <a:noFill/>
        </p:spPr>
        <p:txBody>
          <a:bodyPr/>
          <a:lstStyle>
            <a:lvl1pPr>
              <a:defRPr>
                <a:solidFill>
                  <a:schemeClr val="tx1"/>
                </a:solidFill>
              </a:defRPr>
            </a:lvl1pPr>
          </a:lstStyle>
          <a:p>
            <a:fld id="{0F20D39B-D754-A647-AF43-F2D6D3AB1632}" type="slidenum">
              <a:rPr lang="ja-JP" altLang="en-US" smtClean="0"/>
              <a:pPr/>
              <a:t>‹#›</a:t>
            </a:fld>
            <a:r>
              <a:rPr lang="en-US" altLang="ja-JP"/>
              <a:t>/76</a:t>
            </a:r>
            <a:endParaRPr lang="ja-JP" altLang="en-US"/>
          </a:p>
        </p:txBody>
      </p:sp>
    </p:spTree>
    <p:extLst>
      <p:ext uri="{BB962C8B-B14F-4D97-AF65-F5344CB8AC3E}">
        <p14:creationId xmlns:p14="http://schemas.microsoft.com/office/powerpoint/2010/main" val="130004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F20D39B-D754-A647-AF43-F2D6D3AB1632}" type="slidenum">
              <a:rPr kumimoji="1" lang="ja-JP" altLang="en-US" smtClean="0"/>
              <a:t>‹#›</a:t>
            </a:fld>
            <a:endParaRPr kumimoji="1" lang="ja-JP" altLang="en-US"/>
          </a:p>
        </p:txBody>
      </p:sp>
    </p:spTree>
    <p:extLst>
      <p:ext uri="{BB962C8B-B14F-4D97-AF65-F5344CB8AC3E}">
        <p14:creationId xmlns:p14="http://schemas.microsoft.com/office/powerpoint/2010/main" val="592832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F20D39B-D754-A647-AF43-F2D6D3AB1632}" type="slidenum">
              <a:rPr kumimoji="1" lang="ja-JP" altLang="en-US" smtClean="0"/>
              <a:t>‹#›</a:t>
            </a:fld>
            <a:endParaRPr kumimoji="1" lang="ja-JP" altLang="en-US"/>
          </a:p>
        </p:txBody>
      </p:sp>
    </p:spTree>
    <p:extLst>
      <p:ext uri="{BB962C8B-B14F-4D97-AF65-F5344CB8AC3E}">
        <p14:creationId xmlns:p14="http://schemas.microsoft.com/office/powerpoint/2010/main" val="1564029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solidFill>
            <a:schemeClr val="bg2"/>
          </a:solidFill>
        </p:spPr>
        <p:txBody>
          <a:bodyPr/>
          <a:lstStyle>
            <a:lvl1pPr>
              <a:defRPr b="1">
                <a:solidFill>
                  <a:schemeClr val="tx2"/>
                </a:solidFill>
              </a:defRPr>
            </a:lvl1p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9912926" y="6492874"/>
            <a:ext cx="2279073" cy="365125"/>
          </a:xfrm>
          <a:noFill/>
        </p:spPr>
        <p:txBody>
          <a:bodyPr/>
          <a:lstStyle>
            <a:lvl1pPr>
              <a:defRPr sz="1400">
                <a:solidFill>
                  <a:schemeClr val="tx1"/>
                </a:solidFill>
              </a:defRPr>
            </a:lvl1pPr>
          </a:lstStyle>
          <a:p>
            <a:fld id="{0F20D39B-D754-A647-AF43-F2D6D3AB1632}" type="slidenum">
              <a:rPr lang="ja-JP" altLang="en-US" smtClean="0"/>
              <a:pPr/>
              <a:t>‹#›</a:t>
            </a:fld>
            <a:r>
              <a:rPr lang="en-US" altLang="ja-JP" dirty="0"/>
              <a:t>/76</a:t>
            </a:r>
            <a:endParaRPr lang="ja-JP" altLang="en-US" dirty="0"/>
          </a:p>
        </p:txBody>
      </p:sp>
    </p:spTree>
    <p:extLst>
      <p:ext uri="{BB962C8B-B14F-4D97-AF65-F5344CB8AC3E}">
        <p14:creationId xmlns:p14="http://schemas.microsoft.com/office/powerpoint/2010/main" val="1280529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a:solidFill>
            <a:schemeClr val="bg2"/>
          </a:solidFill>
        </p:spPr>
        <p:txBody>
          <a:bodyPr anchor="b"/>
          <a:lstStyle>
            <a:lvl1pPr>
              <a:defRPr sz="6000">
                <a:solidFill>
                  <a:schemeClr val="tx2"/>
                </a:solidFill>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7" name="スライド番号プレースホルダー 5"/>
          <p:cNvSpPr>
            <a:spLocks noGrp="1"/>
          </p:cNvSpPr>
          <p:nvPr>
            <p:ph type="sldNum" sz="quarter" idx="12"/>
          </p:nvPr>
        </p:nvSpPr>
        <p:spPr>
          <a:xfrm>
            <a:off x="9912926" y="6492874"/>
            <a:ext cx="2279073" cy="365125"/>
          </a:xfrm>
          <a:noFill/>
        </p:spPr>
        <p:txBody>
          <a:bodyPr/>
          <a:lstStyle>
            <a:lvl1pPr>
              <a:defRPr sz="1400">
                <a:solidFill>
                  <a:schemeClr val="tx1"/>
                </a:solidFill>
              </a:defRPr>
            </a:lvl1pPr>
          </a:lstStyle>
          <a:p>
            <a:fld id="{0F20D39B-D754-A647-AF43-F2D6D3AB1632}" type="slidenum">
              <a:rPr lang="ja-JP" altLang="en-US" smtClean="0"/>
              <a:pPr/>
              <a:t>‹#›</a:t>
            </a:fld>
            <a:r>
              <a:rPr lang="en-US" altLang="ja-JP" dirty="0"/>
              <a:t>/76</a:t>
            </a:r>
            <a:endParaRPr lang="ja-JP" altLang="en-US" dirty="0"/>
          </a:p>
        </p:txBody>
      </p:sp>
    </p:spTree>
    <p:extLst>
      <p:ext uri="{BB962C8B-B14F-4D97-AF65-F5344CB8AC3E}">
        <p14:creationId xmlns:p14="http://schemas.microsoft.com/office/powerpoint/2010/main" val="192542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F20D39B-D754-A647-AF43-F2D6D3AB1632}" type="slidenum">
              <a:rPr kumimoji="1" lang="ja-JP" altLang="en-US" smtClean="0"/>
              <a:t>‹#›</a:t>
            </a:fld>
            <a:endParaRPr kumimoji="1" lang="ja-JP" altLang="en-US"/>
          </a:p>
        </p:txBody>
      </p:sp>
    </p:spTree>
    <p:extLst>
      <p:ext uri="{BB962C8B-B14F-4D97-AF65-F5344CB8AC3E}">
        <p14:creationId xmlns:p14="http://schemas.microsoft.com/office/powerpoint/2010/main" val="234092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F20D39B-D754-A647-AF43-F2D6D3AB1632}" type="slidenum">
              <a:rPr kumimoji="1" lang="ja-JP" altLang="en-US" smtClean="0"/>
              <a:t>‹#›</a:t>
            </a:fld>
            <a:endParaRPr kumimoji="1" lang="ja-JP" altLang="en-US"/>
          </a:p>
        </p:txBody>
      </p:sp>
    </p:spTree>
    <p:extLst>
      <p:ext uri="{BB962C8B-B14F-4D97-AF65-F5344CB8AC3E}">
        <p14:creationId xmlns:p14="http://schemas.microsoft.com/office/powerpoint/2010/main" val="201143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solidFill>
            <a:schemeClr val="bg2"/>
          </a:solidFill>
        </p:spPr>
        <p:txBody>
          <a:bodyPr/>
          <a:lstStyle>
            <a:lvl1pPr>
              <a:defRPr b="1">
                <a:solidFill>
                  <a:schemeClr val="tx2"/>
                </a:solidFill>
              </a:defRPr>
            </a:lvl1pPr>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9912926" y="6492874"/>
            <a:ext cx="2279073" cy="365125"/>
          </a:xfrm>
          <a:noFill/>
        </p:spPr>
        <p:txBody>
          <a:bodyPr/>
          <a:lstStyle>
            <a:lvl1pPr>
              <a:defRPr sz="1400">
                <a:solidFill>
                  <a:schemeClr val="tx1"/>
                </a:solidFill>
              </a:defRPr>
            </a:lvl1pPr>
          </a:lstStyle>
          <a:p>
            <a:fld id="{0F20D39B-D754-A647-AF43-F2D6D3AB1632}" type="slidenum">
              <a:rPr lang="ja-JP" altLang="en-US" smtClean="0"/>
              <a:pPr/>
              <a:t>‹#›</a:t>
            </a:fld>
            <a:r>
              <a:rPr lang="en-US" altLang="ja-JP" dirty="0"/>
              <a:t>/76</a:t>
            </a:r>
            <a:endParaRPr lang="ja-JP" altLang="en-US" dirty="0"/>
          </a:p>
        </p:txBody>
      </p:sp>
    </p:spTree>
    <p:extLst>
      <p:ext uri="{BB962C8B-B14F-4D97-AF65-F5344CB8AC3E}">
        <p14:creationId xmlns:p14="http://schemas.microsoft.com/office/powerpoint/2010/main" val="48772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24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F20D39B-D754-A647-AF43-F2D6D3AB1632}" type="slidenum">
              <a:rPr kumimoji="1" lang="ja-JP" altLang="en-US" smtClean="0"/>
              <a:t>‹#›</a:t>
            </a:fld>
            <a:endParaRPr kumimoji="1" lang="ja-JP" altLang="en-US"/>
          </a:p>
        </p:txBody>
      </p:sp>
    </p:spTree>
    <p:extLst>
      <p:ext uri="{BB962C8B-B14F-4D97-AF65-F5344CB8AC3E}">
        <p14:creationId xmlns:p14="http://schemas.microsoft.com/office/powerpoint/2010/main" val="224902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F20D39B-D754-A647-AF43-F2D6D3AB1632}" type="slidenum">
              <a:rPr kumimoji="1" lang="ja-JP" altLang="en-US" smtClean="0"/>
              <a:t>‹#›</a:t>
            </a:fld>
            <a:endParaRPr kumimoji="1" lang="ja-JP" altLang="en-US"/>
          </a:p>
        </p:txBody>
      </p:sp>
    </p:spTree>
    <p:extLst>
      <p:ext uri="{BB962C8B-B14F-4D97-AF65-F5344CB8AC3E}">
        <p14:creationId xmlns:p14="http://schemas.microsoft.com/office/powerpoint/2010/main" val="37185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0" y="0"/>
            <a:ext cx="12192000" cy="675249"/>
          </a:xfrm>
          <a:prstGeom prst="rect">
            <a:avLst/>
          </a:prstGeom>
          <a:solidFill>
            <a:schemeClr val="tx2">
              <a:lumMod val="60000"/>
              <a:lumOff val="40000"/>
            </a:schemeClr>
          </a:solidFill>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139483"/>
            <a:ext cx="10515600" cy="5037480"/>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1" y="6492875"/>
            <a:ext cx="3348111" cy="365125"/>
          </a:xfrm>
          <a:prstGeom prst="rect">
            <a:avLst/>
          </a:prstGeom>
          <a:solidFill>
            <a:schemeClr val="tx2">
              <a:lumMod val="60000"/>
              <a:lumOff val="40000"/>
            </a:schemeClr>
          </a:solidFill>
        </p:spPr>
        <p:txBody>
          <a:bodyPr vert="horz" lIns="91440" tIns="45720" rIns="91440" bIns="45720" rtlCol="0" anchor="ctr"/>
          <a:lstStyle>
            <a:lvl1pPr algn="l">
              <a:defRPr sz="1200">
                <a:solidFill>
                  <a:schemeClr val="bg1"/>
                </a:solidFill>
              </a:defRPr>
            </a:lvl1pPr>
          </a:lstStyle>
          <a:p>
            <a:endParaRPr lang="de-DE" altLang="ja-JP" dirty="0"/>
          </a:p>
        </p:txBody>
      </p:sp>
      <p:sp>
        <p:nvSpPr>
          <p:cNvPr id="5" name="フッター プレースホルダー 4"/>
          <p:cNvSpPr>
            <a:spLocks noGrp="1"/>
          </p:cNvSpPr>
          <p:nvPr>
            <p:ph type="ftr" sz="quarter" idx="3"/>
          </p:nvPr>
        </p:nvSpPr>
        <p:spPr>
          <a:xfrm>
            <a:off x="3348110" y="6492873"/>
            <a:ext cx="5495780" cy="365125"/>
          </a:xfrm>
          <a:prstGeom prst="rect">
            <a:avLst/>
          </a:prstGeom>
          <a:solidFill>
            <a:schemeClr val="tx2">
              <a:lumMod val="60000"/>
              <a:lumOff val="40000"/>
            </a:schemeClr>
          </a:solidFill>
        </p:spPr>
        <p:txBody>
          <a:bodyPr vert="horz" lIns="91440" tIns="45720" rIns="91440" bIns="45720" rtlCol="0" anchor="ctr"/>
          <a:lstStyle>
            <a:lvl1pPr algn="ctr">
              <a:defRPr sz="1200">
                <a:solidFill>
                  <a:schemeClr val="bg1"/>
                </a:solidFill>
              </a:defRPr>
            </a:lvl1pPr>
          </a:lstStyle>
          <a:p>
            <a:endParaRPr lang="ja-JP" altLang="en-US" dirty="0"/>
          </a:p>
        </p:txBody>
      </p:sp>
      <p:sp>
        <p:nvSpPr>
          <p:cNvPr id="6" name="スライド番号プレースホルダー 5"/>
          <p:cNvSpPr>
            <a:spLocks noGrp="1"/>
          </p:cNvSpPr>
          <p:nvPr>
            <p:ph type="sldNum" sz="quarter" idx="4"/>
          </p:nvPr>
        </p:nvSpPr>
        <p:spPr>
          <a:xfrm>
            <a:off x="8843890" y="6492874"/>
            <a:ext cx="3348110" cy="365125"/>
          </a:xfrm>
          <a:prstGeom prst="rect">
            <a:avLst/>
          </a:prstGeom>
          <a:solidFill>
            <a:schemeClr val="tx2">
              <a:lumMod val="60000"/>
              <a:lumOff val="40000"/>
            </a:schemeClr>
          </a:solidFill>
        </p:spPr>
        <p:txBody>
          <a:bodyPr vert="horz" lIns="91440" tIns="45720" rIns="91440" bIns="45720" rtlCol="0" anchor="ctr"/>
          <a:lstStyle>
            <a:lvl1pPr algn="r">
              <a:defRPr sz="1200">
                <a:solidFill>
                  <a:schemeClr val="bg1"/>
                </a:solidFill>
              </a:defRPr>
            </a:lvl1pPr>
          </a:lstStyle>
          <a:p>
            <a:fld id="{0F20D39B-D754-A647-AF43-F2D6D3AB1632}" type="slidenum">
              <a:rPr lang="ja-JP" altLang="en-US" smtClean="0"/>
              <a:pPr/>
              <a:t>‹#›</a:t>
            </a:fld>
            <a:endParaRPr lang="ja-JP" altLang="en-US"/>
          </a:p>
        </p:txBody>
      </p:sp>
    </p:spTree>
    <p:extLst>
      <p:ext uri="{BB962C8B-B14F-4D97-AF65-F5344CB8AC3E}">
        <p14:creationId xmlns:p14="http://schemas.microsoft.com/office/powerpoint/2010/main" val="1369039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590.png"/><Relationship Id="rId2" Type="http://schemas.openxmlformats.org/officeDocument/2006/relationships/slideLayout" Target="../slideLayouts/slideLayout6.xml"/><Relationship Id="rId1" Type="http://schemas.openxmlformats.org/officeDocument/2006/relationships/tags" Target="../tags/tag7.xml"/><Relationship Id="rId6" Type="http://schemas.openxmlformats.org/officeDocument/2006/relationships/image" Target="../media/image58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6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5.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notesSlide" Target="../notesSlides/notesSlide15.xml"/><Relationship Id="rId7" Type="http://schemas.openxmlformats.org/officeDocument/2006/relationships/image" Target="../media/image11.tiff"/><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image" Target="../media/image65.png"/><Relationship Id="rId11" Type="http://schemas.openxmlformats.org/officeDocument/2006/relationships/image" Target="../media/image69.png"/><Relationship Id="rId10" Type="http://schemas.openxmlformats.org/officeDocument/2006/relationships/image" Target="../media/image68.png"/><Relationship Id="rId9" Type="http://schemas.openxmlformats.org/officeDocument/2006/relationships/image" Target="../media/image6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0.xml"/><Relationship Id="rId5" Type="http://schemas.openxmlformats.org/officeDocument/2006/relationships/image" Target="../media/image12.png"/><Relationship Id="rId4" Type="http://schemas.openxmlformats.org/officeDocument/2006/relationships/image" Target="../media/image11.tiff"/></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image" Target="../media/image500.png"/></Relationships>
</file>

<file path=ppt/slides/_rels/slide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5.xml"/><Relationship Id="rId7"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image" Target="../media/image500.png"/><Relationship Id="rId11" Type="http://schemas.openxmlformats.org/officeDocument/2006/relationships/image" Target="../media/image6.png"/><Relationship Id="rId10" Type="http://schemas.openxmlformats.org/officeDocument/2006/relationships/image" Target="../media/image5.png"/><Relationship Id="rId9" Type="http://schemas.openxmlformats.org/officeDocument/2006/relationships/image" Target="../media/image40.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6.xml"/><Relationship Id="rId7" Type="http://schemas.openxmlformats.org/officeDocument/2006/relationships/image" Target="../media/image510.png"/><Relationship Id="rId2" Type="http://schemas.openxmlformats.org/officeDocument/2006/relationships/slideLayout" Target="../slideLayouts/slideLayout6.xml"/><Relationship Id="rId1" Type="http://schemas.openxmlformats.org/officeDocument/2006/relationships/tags" Target="../tags/tag4.xml"/><Relationship Id="rId6" Type="http://schemas.openxmlformats.org/officeDocument/2006/relationships/image" Target="../media/image500.png"/><Relationship Id="rId11" Type="http://schemas.openxmlformats.org/officeDocument/2006/relationships/image" Target="../media/image40.png"/><Relationship Id="rId10" Type="http://schemas.openxmlformats.org/officeDocument/2006/relationships/image" Target="../media/image30.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5.emf"/><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notesSlide" Target="../notesSlides/notesSlide8.xml"/><Relationship Id="rId7" Type="http://schemas.openxmlformats.org/officeDocument/2006/relationships/image" Target="../media/image14.png"/><Relationship Id="rId2" Type="http://schemas.openxmlformats.org/officeDocument/2006/relationships/slideLayout" Target="../slideLayouts/slideLayout6.xml"/><Relationship Id="rId1" Type="http://schemas.openxmlformats.org/officeDocument/2006/relationships/tags" Target="../tags/tag6.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0.emf"/><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940419" y="1049765"/>
            <a:ext cx="10668001" cy="2061126"/>
          </a:xfrm>
        </p:spPr>
        <p:txBody>
          <a:bodyPr anchor="ctr">
            <a:noAutofit/>
          </a:bodyPr>
          <a:lstStyle/>
          <a:p>
            <a:pPr>
              <a:lnSpc>
                <a:spcPct val="150000"/>
              </a:lnSpc>
            </a:pPr>
            <a:r>
              <a:rPr kumimoji="1" lang="ja-JP" altLang="en-US" sz="4800" b="1">
                <a:solidFill>
                  <a:schemeClr val="tx2"/>
                </a:solidFill>
              </a:rPr>
              <a:t>標識</a:t>
            </a:r>
            <a:r>
              <a:rPr lang="ja-JP" altLang="en-US" sz="4800" b="1">
                <a:solidFill>
                  <a:schemeClr val="tx2"/>
                </a:solidFill>
              </a:rPr>
              <a:t>再</a:t>
            </a:r>
            <a:r>
              <a:rPr kumimoji="1" lang="ja-JP" altLang="en-US" sz="4800" b="1">
                <a:solidFill>
                  <a:schemeClr val="tx2"/>
                </a:solidFill>
              </a:rPr>
              <a:t>捕法と遺伝情報の利活用（３）</a:t>
            </a:r>
            <a:endParaRPr kumimoji="1" lang="ja-JP" altLang="en-US" sz="4800" b="1" dirty="0">
              <a:solidFill>
                <a:schemeClr val="tx2"/>
              </a:solidFill>
            </a:endParaRPr>
          </a:p>
        </p:txBody>
      </p:sp>
      <p:sp>
        <p:nvSpPr>
          <p:cNvPr id="4" name="テキスト ボックス 3">
            <a:extLst>
              <a:ext uri="{FF2B5EF4-FFF2-40B4-BE49-F238E27FC236}">
                <a16:creationId xmlns:a16="http://schemas.microsoft.com/office/drawing/2014/main" id="{DD15D931-FF5D-5047-A809-F2CCF04DCA82}"/>
              </a:ext>
            </a:extLst>
          </p:cNvPr>
          <p:cNvSpPr txBox="1"/>
          <p:nvPr/>
        </p:nvSpPr>
        <p:spPr>
          <a:xfrm>
            <a:off x="0" y="0"/>
            <a:ext cx="3331361" cy="707886"/>
          </a:xfrm>
          <a:prstGeom prst="rect">
            <a:avLst/>
          </a:prstGeom>
          <a:noFill/>
        </p:spPr>
        <p:txBody>
          <a:bodyPr wrap="none" rtlCol="0">
            <a:spAutoFit/>
          </a:bodyPr>
          <a:lstStyle/>
          <a:p>
            <a:r>
              <a:rPr kumimoji="1" lang="en-US" altLang="ja-JP" sz="4000" dirty="0"/>
              <a:t>MR-03(2021)</a:t>
            </a:r>
            <a:endParaRPr kumimoji="1" lang="ja-JP" altLang="en-US" sz="4000"/>
          </a:p>
        </p:txBody>
      </p:sp>
      <p:pic>
        <p:nvPicPr>
          <p:cNvPr id="5" name="図 4">
            <a:extLst>
              <a:ext uri="{FF2B5EF4-FFF2-40B4-BE49-F238E27FC236}">
                <a16:creationId xmlns:a16="http://schemas.microsoft.com/office/drawing/2014/main" id="{B1EBF8EF-07AA-A04F-92F9-EE1BE4810AF4}"/>
              </a:ext>
            </a:extLst>
          </p:cNvPr>
          <p:cNvPicPr>
            <a:picLocks noChangeAspect="1"/>
          </p:cNvPicPr>
          <p:nvPr/>
        </p:nvPicPr>
        <p:blipFill>
          <a:blip r:embed="rId3"/>
          <a:stretch>
            <a:fillRect/>
          </a:stretch>
        </p:blipFill>
        <p:spPr>
          <a:xfrm>
            <a:off x="3816313" y="5314941"/>
            <a:ext cx="3358338" cy="1375645"/>
          </a:xfrm>
          <a:prstGeom prst="rect">
            <a:avLst/>
          </a:prstGeom>
        </p:spPr>
      </p:pic>
      <p:sp>
        <p:nvSpPr>
          <p:cNvPr id="9" name="字幕 8">
            <a:extLst>
              <a:ext uri="{FF2B5EF4-FFF2-40B4-BE49-F238E27FC236}">
                <a16:creationId xmlns:a16="http://schemas.microsoft.com/office/drawing/2014/main" id="{1CB903A6-8996-9F49-96CF-C3C19EB8E6AB}"/>
              </a:ext>
            </a:extLst>
          </p:cNvPr>
          <p:cNvSpPr>
            <a:spLocks noGrp="1"/>
          </p:cNvSpPr>
          <p:nvPr>
            <p:ph type="subTitle" idx="1"/>
          </p:nvPr>
        </p:nvSpPr>
        <p:spPr>
          <a:xfrm>
            <a:off x="6096000" y="5597961"/>
            <a:ext cx="5917580" cy="1092625"/>
          </a:xfrm>
        </p:spPr>
        <p:txBody>
          <a:bodyPr/>
          <a:lstStyle/>
          <a:p>
            <a:pPr algn="r"/>
            <a:r>
              <a:rPr lang="ja-JP" altLang="en-US"/>
              <a:t>動画作成者　漁業情報解析部　秋田鉄也</a:t>
            </a:r>
            <a:endParaRPr lang="en-US" altLang="ja-JP" dirty="0"/>
          </a:p>
          <a:p>
            <a:pPr algn="r"/>
            <a:r>
              <a:rPr lang="en-US" altLang="ja-JP" dirty="0"/>
              <a:t>akitatetsuya1981@affrc.go.jp</a:t>
            </a:r>
            <a:endParaRPr lang="ja-JP" altLang="en-US"/>
          </a:p>
        </p:txBody>
      </p:sp>
      <p:sp>
        <p:nvSpPr>
          <p:cNvPr id="10" name="テキスト ボックス 9">
            <a:extLst>
              <a:ext uri="{FF2B5EF4-FFF2-40B4-BE49-F238E27FC236}">
                <a16:creationId xmlns:a16="http://schemas.microsoft.com/office/drawing/2014/main" id="{9E809A59-7F99-FC49-8F78-E192127CB3F1}"/>
              </a:ext>
            </a:extLst>
          </p:cNvPr>
          <p:cNvSpPr txBox="1"/>
          <p:nvPr/>
        </p:nvSpPr>
        <p:spPr>
          <a:xfrm>
            <a:off x="4208303" y="3747110"/>
            <a:ext cx="3775393" cy="70788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4000"/>
              <a:t>資源尾数の推定</a:t>
            </a:r>
          </a:p>
        </p:txBody>
      </p:sp>
    </p:spTree>
    <p:extLst>
      <p:ext uri="{BB962C8B-B14F-4D97-AF65-F5344CB8AC3E}">
        <p14:creationId xmlns:p14="http://schemas.microsoft.com/office/powerpoint/2010/main" val="2683866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AEF9F856-9B71-194B-8FA6-46607F34F879}"/>
              </a:ext>
            </a:extLst>
          </p:cNvPr>
          <p:cNvSpPr>
            <a:spLocks noGrp="1"/>
          </p:cNvSpPr>
          <p:nvPr>
            <p:ph type="title"/>
          </p:nvPr>
        </p:nvSpPr>
        <p:spPr/>
        <p:txBody>
          <a:bodyPr>
            <a:noAutofit/>
          </a:bodyPr>
          <a:lstStyle/>
          <a:p>
            <a:r>
              <a:rPr lang="ja-JP" altLang="en-US" sz="3600"/>
              <a:t>標識再補法による個体数の推定および推定値の変動幅</a:t>
            </a:r>
            <a:endParaRPr kumimoji="1" lang="ja-JP" altLang="en-US" sz="3600"/>
          </a:p>
        </p:txBody>
      </p:sp>
      <p:sp>
        <p:nvSpPr>
          <p:cNvPr id="4" name="コンテンツ プレースホルダー 3">
            <a:extLst>
              <a:ext uri="{FF2B5EF4-FFF2-40B4-BE49-F238E27FC236}">
                <a16:creationId xmlns:a16="http://schemas.microsoft.com/office/drawing/2014/main" id="{B9C618D6-C0E0-DF45-944A-3E18F8C9D727}"/>
              </a:ext>
            </a:extLst>
          </p:cNvPr>
          <p:cNvSpPr>
            <a:spLocks noGrp="1"/>
          </p:cNvSpPr>
          <p:nvPr>
            <p:ph idx="1"/>
          </p:nvPr>
        </p:nvSpPr>
        <p:spPr/>
        <p:txBody>
          <a:bodyPr/>
          <a:lstStyle/>
          <a:p>
            <a:r>
              <a:rPr kumimoji="1" lang="ja-JP" altLang="en-US"/>
              <a:t>再捕数が超幾何分布に従うために満たす仮定：</a:t>
            </a:r>
            <a:endParaRPr kumimoji="1" lang="en-US" altLang="ja-JP" dirty="0"/>
          </a:p>
          <a:p>
            <a:pPr lvl="1"/>
            <a:endParaRPr lang="en-US" altLang="ja-JP" dirty="0"/>
          </a:p>
          <a:p>
            <a:pPr lvl="1"/>
            <a:r>
              <a:rPr lang="ja-JP" altLang="en-US"/>
              <a:t>個体群が閉じている</a:t>
            </a:r>
            <a:endParaRPr lang="en-US" altLang="ja-JP" dirty="0"/>
          </a:p>
          <a:p>
            <a:pPr lvl="2"/>
            <a:r>
              <a:rPr lang="ja-JP" altLang="en-US"/>
              <a:t>調査期間中に、個体の移入出や加入がない</a:t>
            </a:r>
            <a:endParaRPr lang="en-US" altLang="ja-JP" dirty="0"/>
          </a:p>
          <a:p>
            <a:pPr lvl="1"/>
            <a:endParaRPr kumimoji="1" lang="en-US" altLang="ja-JP" dirty="0"/>
          </a:p>
          <a:p>
            <a:pPr lvl="1"/>
            <a:r>
              <a:rPr kumimoji="1" lang="ja-JP" altLang="en-US"/>
              <a:t>標識個体と無標識個体がよく混合している</a:t>
            </a:r>
            <a:endParaRPr kumimoji="1" lang="en-US" altLang="ja-JP" dirty="0"/>
          </a:p>
          <a:p>
            <a:pPr lvl="2"/>
            <a:r>
              <a:rPr lang="ja-JP" altLang="en-US"/>
              <a:t>再捕獲はランダムに実施される</a:t>
            </a:r>
            <a:endParaRPr lang="en-US" altLang="ja-JP" dirty="0"/>
          </a:p>
          <a:p>
            <a:pPr lvl="1"/>
            <a:endParaRPr kumimoji="1" lang="en-US" altLang="ja-JP" dirty="0"/>
          </a:p>
          <a:p>
            <a:pPr lvl="1"/>
            <a:r>
              <a:rPr kumimoji="1" lang="ja-JP" altLang="en-US"/>
              <a:t>標識装着による生存率への影響や標識脱落・未報告はない</a:t>
            </a:r>
            <a:endParaRPr kumimoji="1" lang="en-US" altLang="ja-JP" dirty="0"/>
          </a:p>
          <a:p>
            <a:pPr lvl="1"/>
            <a:endParaRPr lang="en-US" altLang="ja-JP" dirty="0"/>
          </a:p>
          <a:p>
            <a:r>
              <a:rPr lang="ja-JP" altLang="en-US"/>
              <a:t>推定したいのが親魚尾数であれば、親魚を捕獲・再捕獲する必要あり</a:t>
            </a:r>
            <a:endParaRPr kumimoji="1" lang="ja-JP" altLang="en-US"/>
          </a:p>
        </p:txBody>
      </p:sp>
    </p:spTree>
    <p:extLst>
      <p:ext uri="{BB962C8B-B14F-4D97-AF65-F5344CB8AC3E}">
        <p14:creationId xmlns:p14="http://schemas.microsoft.com/office/powerpoint/2010/main" val="2424757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3600"/>
              <a:t>近親標識法による個体数の推定</a:t>
            </a:r>
            <a:endParaRPr lang="en-US" altLang="ja-JP" sz="3600" dirty="0"/>
          </a:p>
        </p:txBody>
      </p:sp>
      <p:sp>
        <p:nvSpPr>
          <p:cNvPr id="3" name="円/楕円 2"/>
          <p:cNvSpPr>
            <a:spLocks noChangeAspect="1"/>
          </p:cNvSpPr>
          <p:nvPr/>
        </p:nvSpPr>
        <p:spPr>
          <a:xfrm>
            <a:off x="814410" y="1473929"/>
            <a:ext cx="593835" cy="544393"/>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sz="3200"/>
          </a:p>
        </p:txBody>
      </p:sp>
      <p:sp>
        <p:nvSpPr>
          <p:cNvPr id="4" name="円/楕円 3"/>
          <p:cNvSpPr>
            <a:spLocks noChangeAspect="1"/>
          </p:cNvSpPr>
          <p:nvPr/>
        </p:nvSpPr>
        <p:spPr>
          <a:xfrm>
            <a:off x="1911386" y="1473929"/>
            <a:ext cx="593835" cy="54439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sz="3200"/>
          </a:p>
        </p:txBody>
      </p:sp>
      <p:sp>
        <p:nvSpPr>
          <p:cNvPr id="5" name="円/楕円 4"/>
          <p:cNvSpPr>
            <a:spLocks noChangeAspect="1"/>
          </p:cNvSpPr>
          <p:nvPr/>
        </p:nvSpPr>
        <p:spPr>
          <a:xfrm>
            <a:off x="3008361" y="1473929"/>
            <a:ext cx="593835" cy="544393"/>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sz="3200"/>
          </a:p>
        </p:txBody>
      </p:sp>
      <p:sp>
        <p:nvSpPr>
          <p:cNvPr id="6" name="円/楕円 5"/>
          <p:cNvSpPr>
            <a:spLocks noChangeAspect="1"/>
          </p:cNvSpPr>
          <p:nvPr/>
        </p:nvSpPr>
        <p:spPr>
          <a:xfrm>
            <a:off x="4105337" y="1473929"/>
            <a:ext cx="593835" cy="544393"/>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3200"/>
          </a:p>
        </p:txBody>
      </p:sp>
      <p:sp>
        <p:nvSpPr>
          <p:cNvPr id="7" name="円/楕円 6"/>
          <p:cNvSpPr>
            <a:spLocks noChangeAspect="1"/>
          </p:cNvSpPr>
          <p:nvPr/>
        </p:nvSpPr>
        <p:spPr>
          <a:xfrm>
            <a:off x="5202312" y="1472627"/>
            <a:ext cx="593835" cy="544393"/>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3200"/>
          </a:p>
        </p:txBody>
      </p:sp>
      <p:grpSp>
        <p:nvGrpSpPr>
          <p:cNvPr id="8" name="図形グループ 7"/>
          <p:cNvGrpSpPr/>
          <p:nvPr/>
        </p:nvGrpSpPr>
        <p:grpSpPr>
          <a:xfrm>
            <a:off x="814410" y="2018322"/>
            <a:ext cx="5150167" cy="2759842"/>
            <a:chOff x="1363048" y="2499583"/>
            <a:chExt cx="5150167" cy="2759842"/>
          </a:xfrm>
        </p:grpSpPr>
        <p:sp>
          <p:nvSpPr>
            <p:cNvPr id="9" name="円/楕円 8"/>
            <p:cNvSpPr>
              <a:spLocks noChangeAspect="1"/>
            </p:cNvSpPr>
            <p:nvPr/>
          </p:nvSpPr>
          <p:spPr>
            <a:xfrm>
              <a:off x="1363048" y="3559929"/>
              <a:ext cx="415683" cy="381073"/>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sz="3200"/>
            </a:p>
          </p:txBody>
        </p:sp>
        <p:sp>
          <p:nvSpPr>
            <p:cNvPr id="10" name="円/楕円 9"/>
            <p:cNvSpPr>
              <a:spLocks noChangeAspect="1"/>
            </p:cNvSpPr>
            <p:nvPr/>
          </p:nvSpPr>
          <p:spPr>
            <a:xfrm>
              <a:off x="1955264" y="3551588"/>
              <a:ext cx="415683" cy="381073"/>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sz="3200"/>
            </a:p>
          </p:txBody>
        </p:sp>
        <p:sp>
          <p:nvSpPr>
            <p:cNvPr id="11" name="円/楕円 10"/>
            <p:cNvSpPr>
              <a:spLocks noChangeAspect="1"/>
            </p:cNvSpPr>
            <p:nvPr/>
          </p:nvSpPr>
          <p:spPr>
            <a:xfrm>
              <a:off x="2549099" y="3545664"/>
              <a:ext cx="415683" cy="38107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sz="3200"/>
            </a:p>
          </p:txBody>
        </p:sp>
        <p:sp>
          <p:nvSpPr>
            <p:cNvPr id="12" name="円/楕円 11"/>
            <p:cNvSpPr>
              <a:spLocks noChangeAspect="1"/>
            </p:cNvSpPr>
            <p:nvPr/>
          </p:nvSpPr>
          <p:spPr>
            <a:xfrm>
              <a:off x="3141316" y="3545663"/>
              <a:ext cx="415683" cy="38107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sz="3200"/>
            </a:p>
          </p:txBody>
        </p:sp>
        <p:sp>
          <p:nvSpPr>
            <p:cNvPr id="13" name="円/楕円 12"/>
            <p:cNvSpPr>
              <a:spLocks noChangeAspect="1"/>
            </p:cNvSpPr>
            <p:nvPr/>
          </p:nvSpPr>
          <p:spPr>
            <a:xfrm>
              <a:off x="3735150" y="3546658"/>
              <a:ext cx="415683" cy="38107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sz="3200"/>
            </a:p>
          </p:txBody>
        </p:sp>
        <p:sp>
          <p:nvSpPr>
            <p:cNvPr id="14" name="円/楕円 13"/>
            <p:cNvSpPr>
              <a:spLocks noChangeAspect="1"/>
            </p:cNvSpPr>
            <p:nvPr/>
          </p:nvSpPr>
          <p:spPr>
            <a:xfrm>
              <a:off x="4325745" y="3559830"/>
              <a:ext cx="415683" cy="381073"/>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sz="3200"/>
            </a:p>
          </p:txBody>
        </p:sp>
        <p:sp>
          <p:nvSpPr>
            <p:cNvPr id="15" name="円/楕円 14"/>
            <p:cNvSpPr>
              <a:spLocks noChangeAspect="1"/>
            </p:cNvSpPr>
            <p:nvPr/>
          </p:nvSpPr>
          <p:spPr>
            <a:xfrm>
              <a:off x="4916341" y="3551668"/>
              <a:ext cx="415683" cy="381073"/>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sz="3200"/>
            </a:p>
          </p:txBody>
        </p:sp>
        <p:sp>
          <p:nvSpPr>
            <p:cNvPr id="16" name="円/楕円 15"/>
            <p:cNvSpPr>
              <a:spLocks noChangeAspect="1"/>
            </p:cNvSpPr>
            <p:nvPr/>
          </p:nvSpPr>
          <p:spPr>
            <a:xfrm>
              <a:off x="5506937" y="3559830"/>
              <a:ext cx="415683" cy="38107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3200"/>
            </a:p>
          </p:txBody>
        </p:sp>
        <p:sp>
          <p:nvSpPr>
            <p:cNvPr id="17" name="円/楕円 16"/>
            <p:cNvSpPr>
              <a:spLocks noChangeAspect="1"/>
            </p:cNvSpPr>
            <p:nvPr/>
          </p:nvSpPr>
          <p:spPr>
            <a:xfrm>
              <a:off x="6097532" y="3559830"/>
              <a:ext cx="415683" cy="38107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3200"/>
            </a:p>
          </p:txBody>
        </p:sp>
        <p:sp>
          <p:nvSpPr>
            <p:cNvPr id="18" name="円/楕円 17"/>
            <p:cNvSpPr>
              <a:spLocks noChangeAspect="1"/>
            </p:cNvSpPr>
            <p:nvPr/>
          </p:nvSpPr>
          <p:spPr>
            <a:xfrm>
              <a:off x="1363048" y="4219638"/>
              <a:ext cx="415683" cy="381073"/>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sz="3200"/>
            </a:p>
          </p:txBody>
        </p:sp>
        <p:sp>
          <p:nvSpPr>
            <p:cNvPr id="19" name="円/楕円 18"/>
            <p:cNvSpPr>
              <a:spLocks noChangeAspect="1"/>
            </p:cNvSpPr>
            <p:nvPr/>
          </p:nvSpPr>
          <p:spPr>
            <a:xfrm>
              <a:off x="1955264" y="4211297"/>
              <a:ext cx="415683" cy="381073"/>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sz="3200"/>
            </a:p>
          </p:txBody>
        </p:sp>
        <p:sp>
          <p:nvSpPr>
            <p:cNvPr id="20" name="円/楕円 19"/>
            <p:cNvSpPr>
              <a:spLocks noChangeAspect="1"/>
            </p:cNvSpPr>
            <p:nvPr/>
          </p:nvSpPr>
          <p:spPr>
            <a:xfrm>
              <a:off x="2549099" y="4205373"/>
              <a:ext cx="415683" cy="38107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sz="3200"/>
            </a:p>
          </p:txBody>
        </p:sp>
        <p:sp>
          <p:nvSpPr>
            <p:cNvPr id="21" name="円/楕円 20"/>
            <p:cNvSpPr>
              <a:spLocks noChangeAspect="1"/>
            </p:cNvSpPr>
            <p:nvPr/>
          </p:nvSpPr>
          <p:spPr>
            <a:xfrm>
              <a:off x="3141316" y="4205372"/>
              <a:ext cx="415683" cy="38107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sz="3200"/>
            </a:p>
          </p:txBody>
        </p:sp>
        <p:sp>
          <p:nvSpPr>
            <p:cNvPr id="22" name="円/楕円 21"/>
            <p:cNvSpPr>
              <a:spLocks noChangeAspect="1"/>
            </p:cNvSpPr>
            <p:nvPr/>
          </p:nvSpPr>
          <p:spPr>
            <a:xfrm>
              <a:off x="3735150" y="4206367"/>
              <a:ext cx="415683" cy="38107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sz="3200"/>
            </a:p>
          </p:txBody>
        </p:sp>
        <p:sp>
          <p:nvSpPr>
            <p:cNvPr id="23" name="円/楕円 22"/>
            <p:cNvSpPr>
              <a:spLocks noChangeAspect="1"/>
            </p:cNvSpPr>
            <p:nvPr/>
          </p:nvSpPr>
          <p:spPr>
            <a:xfrm>
              <a:off x="4325745" y="4219540"/>
              <a:ext cx="415683" cy="381073"/>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sz="3200"/>
            </a:p>
          </p:txBody>
        </p:sp>
        <p:sp>
          <p:nvSpPr>
            <p:cNvPr id="24" name="円/楕円 23"/>
            <p:cNvSpPr>
              <a:spLocks noChangeAspect="1"/>
            </p:cNvSpPr>
            <p:nvPr/>
          </p:nvSpPr>
          <p:spPr>
            <a:xfrm>
              <a:off x="4916341" y="4211377"/>
              <a:ext cx="415683" cy="38107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3200"/>
            </a:p>
          </p:txBody>
        </p:sp>
        <p:sp>
          <p:nvSpPr>
            <p:cNvPr id="25" name="円/楕円 24"/>
            <p:cNvSpPr>
              <a:spLocks noChangeAspect="1"/>
            </p:cNvSpPr>
            <p:nvPr/>
          </p:nvSpPr>
          <p:spPr>
            <a:xfrm>
              <a:off x="5506937" y="4219540"/>
              <a:ext cx="415683" cy="38107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3200"/>
            </a:p>
          </p:txBody>
        </p:sp>
        <p:sp>
          <p:nvSpPr>
            <p:cNvPr id="26" name="円/楕円 25"/>
            <p:cNvSpPr>
              <a:spLocks noChangeAspect="1"/>
            </p:cNvSpPr>
            <p:nvPr/>
          </p:nvSpPr>
          <p:spPr>
            <a:xfrm>
              <a:off x="6097532" y="4219540"/>
              <a:ext cx="415683" cy="38107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3200"/>
            </a:p>
          </p:txBody>
        </p:sp>
        <p:sp>
          <p:nvSpPr>
            <p:cNvPr id="27" name="円/楕円 26"/>
            <p:cNvSpPr>
              <a:spLocks noChangeAspect="1"/>
            </p:cNvSpPr>
            <p:nvPr/>
          </p:nvSpPr>
          <p:spPr>
            <a:xfrm>
              <a:off x="1363048" y="4878352"/>
              <a:ext cx="415683" cy="38107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sz="3200"/>
            </a:p>
          </p:txBody>
        </p:sp>
        <p:sp>
          <p:nvSpPr>
            <p:cNvPr id="28" name="円/楕円 27"/>
            <p:cNvSpPr>
              <a:spLocks noChangeAspect="1"/>
            </p:cNvSpPr>
            <p:nvPr/>
          </p:nvSpPr>
          <p:spPr>
            <a:xfrm>
              <a:off x="1955264" y="4870010"/>
              <a:ext cx="415683" cy="381073"/>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sz="3200"/>
            </a:p>
          </p:txBody>
        </p:sp>
        <p:sp>
          <p:nvSpPr>
            <p:cNvPr id="29" name="円/楕円 28"/>
            <p:cNvSpPr>
              <a:spLocks noChangeAspect="1"/>
            </p:cNvSpPr>
            <p:nvPr/>
          </p:nvSpPr>
          <p:spPr>
            <a:xfrm>
              <a:off x="2549099" y="4864087"/>
              <a:ext cx="415683" cy="38107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sz="3200"/>
            </a:p>
          </p:txBody>
        </p:sp>
        <p:sp>
          <p:nvSpPr>
            <p:cNvPr id="30" name="円/楕円 29"/>
            <p:cNvSpPr>
              <a:spLocks noChangeAspect="1"/>
            </p:cNvSpPr>
            <p:nvPr/>
          </p:nvSpPr>
          <p:spPr>
            <a:xfrm>
              <a:off x="3141316" y="4864085"/>
              <a:ext cx="415683" cy="38107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sz="3200"/>
            </a:p>
          </p:txBody>
        </p:sp>
        <p:sp>
          <p:nvSpPr>
            <p:cNvPr id="31" name="円/楕円 30"/>
            <p:cNvSpPr>
              <a:spLocks noChangeAspect="1"/>
            </p:cNvSpPr>
            <p:nvPr/>
          </p:nvSpPr>
          <p:spPr>
            <a:xfrm>
              <a:off x="3735150" y="4865081"/>
              <a:ext cx="415683" cy="38107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sz="3200"/>
            </a:p>
          </p:txBody>
        </p:sp>
        <p:sp>
          <p:nvSpPr>
            <p:cNvPr id="32" name="円/楕円 31"/>
            <p:cNvSpPr>
              <a:spLocks noChangeAspect="1"/>
            </p:cNvSpPr>
            <p:nvPr/>
          </p:nvSpPr>
          <p:spPr>
            <a:xfrm>
              <a:off x="4325745" y="4878253"/>
              <a:ext cx="415683" cy="381073"/>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sz="3200"/>
            </a:p>
          </p:txBody>
        </p:sp>
        <p:sp>
          <p:nvSpPr>
            <p:cNvPr id="33" name="円/楕円 32"/>
            <p:cNvSpPr>
              <a:spLocks noChangeAspect="1"/>
            </p:cNvSpPr>
            <p:nvPr/>
          </p:nvSpPr>
          <p:spPr>
            <a:xfrm>
              <a:off x="4916341" y="4870091"/>
              <a:ext cx="415683" cy="38107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3200"/>
            </a:p>
          </p:txBody>
        </p:sp>
        <p:sp>
          <p:nvSpPr>
            <p:cNvPr id="34" name="円/楕円 33"/>
            <p:cNvSpPr>
              <a:spLocks noChangeAspect="1"/>
            </p:cNvSpPr>
            <p:nvPr/>
          </p:nvSpPr>
          <p:spPr>
            <a:xfrm>
              <a:off x="5506937" y="4878253"/>
              <a:ext cx="415683" cy="38107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3200"/>
            </a:p>
          </p:txBody>
        </p:sp>
        <p:sp>
          <p:nvSpPr>
            <p:cNvPr id="35" name="円/楕円 34"/>
            <p:cNvSpPr>
              <a:spLocks noChangeAspect="1"/>
            </p:cNvSpPr>
            <p:nvPr/>
          </p:nvSpPr>
          <p:spPr>
            <a:xfrm>
              <a:off x="6097532" y="4878253"/>
              <a:ext cx="415683" cy="38107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3200"/>
            </a:p>
          </p:txBody>
        </p:sp>
        <p:cxnSp>
          <p:nvCxnSpPr>
            <p:cNvPr id="36" name="直線矢印コネクタ 35"/>
            <p:cNvCxnSpPr>
              <a:stCxn id="28" idx="4"/>
              <a:endCxn id="33" idx="0"/>
            </p:cNvCxnSpPr>
            <p:nvPr/>
          </p:nvCxnSpPr>
          <p:spPr>
            <a:xfrm flipH="1">
              <a:off x="1570891" y="2499583"/>
              <a:ext cx="89075" cy="1060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線矢印コネクタ 36"/>
            <p:cNvCxnSpPr>
              <a:stCxn id="28" idx="4"/>
              <a:endCxn id="43" idx="0"/>
            </p:cNvCxnSpPr>
            <p:nvPr/>
          </p:nvCxnSpPr>
          <p:spPr>
            <a:xfrm flipH="1">
              <a:off x="1570891" y="2499583"/>
              <a:ext cx="89075" cy="17200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線矢印コネクタ 37"/>
            <p:cNvCxnSpPr>
              <a:stCxn id="28" idx="4"/>
              <a:endCxn id="34" idx="0"/>
            </p:cNvCxnSpPr>
            <p:nvPr/>
          </p:nvCxnSpPr>
          <p:spPr>
            <a:xfrm>
              <a:off x="1659966" y="2499583"/>
              <a:ext cx="503140" cy="10520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p:cNvCxnSpPr>
              <a:stCxn id="28" idx="4"/>
              <a:endCxn id="44" idx="0"/>
            </p:cNvCxnSpPr>
            <p:nvPr/>
          </p:nvCxnSpPr>
          <p:spPr>
            <a:xfrm>
              <a:off x="1659966" y="2499583"/>
              <a:ext cx="503140" cy="1711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線矢印コネクタ 39"/>
            <p:cNvCxnSpPr>
              <a:stCxn id="28" idx="4"/>
              <a:endCxn id="53" idx="0"/>
            </p:cNvCxnSpPr>
            <p:nvPr/>
          </p:nvCxnSpPr>
          <p:spPr>
            <a:xfrm>
              <a:off x="1659966" y="2499583"/>
              <a:ext cx="503140" cy="23704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線矢印コネクタ 40"/>
            <p:cNvCxnSpPr>
              <a:stCxn id="29" idx="4"/>
              <a:endCxn id="52" idx="0"/>
            </p:cNvCxnSpPr>
            <p:nvPr/>
          </p:nvCxnSpPr>
          <p:spPr>
            <a:xfrm flipH="1">
              <a:off x="1570891" y="2499583"/>
              <a:ext cx="1186051" cy="2378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線矢印コネクタ 41"/>
            <p:cNvCxnSpPr>
              <a:stCxn id="29" idx="4"/>
              <a:endCxn id="36" idx="0"/>
            </p:cNvCxnSpPr>
            <p:nvPr/>
          </p:nvCxnSpPr>
          <p:spPr>
            <a:xfrm>
              <a:off x="2756941" y="2499583"/>
              <a:ext cx="0" cy="10460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線矢印コネクタ 42"/>
            <p:cNvCxnSpPr>
              <a:stCxn id="29" idx="4"/>
              <a:endCxn id="37" idx="0"/>
            </p:cNvCxnSpPr>
            <p:nvPr/>
          </p:nvCxnSpPr>
          <p:spPr>
            <a:xfrm>
              <a:off x="2756941" y="2499583"/>
              <a:ext cx="592217" cy="1046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線矢印コネクタ 43"/>
            <p:cNvCxnSpPr>
              <a:stCxn id="29" idx="4"/>
              <a:endCxn id="46" idx="0"/>
            </p:cNvCxnSpPr>
            <p:nvPr/>
          </p:nvCxnSpPr>
          <p:spPr>
            <a:xfrm>
              <a:off x="2756941" y="2499583"/>
              <a:ext cx="592217" cy="17057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線矢印コネクタ 44"/>
            <p:cNvCxnSpPr>
              <a:stCxn id="29" idx="4"/>
              <a:endCxn id="45" idx="7"/>
            </p:cNvCxnSpPr>
            <p:nvPr/>
          </p:nvCxnSpPr>
          <p:spPr>
            <a:xfrm>
              <a:off x="2756941" y="2499583"/>
              <a:ext cx="146966" cy="17615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p:cNvCxnSpPr>
              <a:stCxn id="29" idx="4"/>
              <a:endCxn id="54" idx="1"/>
            </p:cNvCxnSpPr>
            <p:nvPr/>
          </p:nvCxnSpPr>
          <p:spPr>
            <a:xfrm flipH="1">
              <a:off x="2609974" y="2499583"/>
              <a:ext cx="146968" cy="24203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p:cNvCxnSpPr>
              <a:stCxn id="29" idx="4"/>
              <a:endCxn id="55" idx="0"/>
            </p:cNvCxnSpPr>
            <p:nvPr/>
          </p:nvCxnSpPr>
          <p:spPr>
            <a:xfrm>
              <a:off x="2756941" y="2499583"/>
              <a:ext cx="592217" cy="2364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線矢印コネクタ 47"/>
            <p:cNvCxnSpPr>
              <a:stCxn id="29" idx="4"/>
              <a:endCxn id="56" idx="0"/>
            </p:cNvCxnSpPr>
            <p:nvPr/>
          </p:nvCxnSpPr>
          <p:spPr>
            <a:xfrm>
              <a:off x="2756941" y="2499583"/>
              <a:ext cx="1186051" cy="23654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p:cNvCxnSpPr>
              <a:stCxn id="29" idx="4"/>
              <a:endCxn id="47" idx="0"/>
            </p:cNvCxnSpPr>
            <p:nvPr/>
          </p:nvCxnSpPr>
          <p:spPr>
            <a:xfrm>
              <a:off x="2756941" y="2499583"/>
              <a:ext cx="1186051" cy="1706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a:stCxn id="29" idx="4"/>
              <a:endCxn id="38" idx="0"/>
            </p:cNvCxnSpPr>
            <p:nvPr/>
          </p:nvCxnSpPr>
          <p:spPr>
            <a:xfrm>
              <a:off x="2756941" y="2499583"/>
              <a:ext cx="1186051" cy="1047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p:cNvCxnSpPr>
              <a:stCxn id="30" idx="4"/>
              <a:endCxn id="57" idx="0"/>
            </p:cNvCxnSpPr>
            <p:nvPr/>
          </p:nvCxnSpPr>
          <p:spPr>
            <a:xfrm>
              <a:off x="3853917" y="2499583"/>
              <a:ext cx="679671" cy="23786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a:stCxn id="30" idx="4"/>
              <a:endCxn id="48" idx="0"/>
            </p:cNvCxnSpPr>
            <p:nvPr/>
          </p:nvCxnSpPr>
          <p:spPr>
            <a:xfrm>
              <a:off x="3853917" y="2499583"/>
              <a:ext cx="679671" cy="17199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線矢印コネクタ 52"/>
            <p:cNvCxnSpPr>
              <a:stCxn id="30" idx="4"/>
              <a:endCxn id="39" idx="0"/>
            </p:cNvCxnSpPr>
            <p:nvPr/>
          </p:nvCxnSpPr>
          <p:spPr>
            <a:xfrm>
              <a:off x="3853917" y="2499583"/>
              <a:ext cx="679671" cy="10602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線矢印コネクタ 53"/>
            <p:cNvCxnSpPr>
              <a:stCxn id="30" idx="4"/>
              <a:endCxn id="40" idx="0"/>
            </p:cNvCxnSpPr>
            <p:nvPr/>
          </p:nvCxnSpPr>
          <p:spPr>
            <a:xfrm>
              <a:off x="3853917" y="2499583"/>
              <a:ext cx="1270267" cy="1052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線矢印コネクタ 54"/>
            <p:cNvCxnSpPr>
              <a:stCxn id="31" idx="4"/>
              <a:endCxn id="49" idx="1"/>
            </p:cNvCxnSpPr>
            <p:nvPr/>
          </p:nvCxnSpPr>
          <p:spPr>
            <a:xfrm>
              <a:off x="4950892" y="2499583"/>
              <a:ext cx="26323" cy="17676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線矢印コネクタ 55"/>
            <p:cNvCxnSpPr>
              <a:stCxn id="31" idx="4"/>
              <a:endCxn id="58" idx="0"/>
            </p:cNvCxnSpPr>
            <p:nvPr/>
          </p:nvCxnSpPr>
          <p:spPr>
            <a:xfrm>
              <a:off x="4950892" y="2499583"/>
              <a:ext cx="173291" cy="23705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p:cNvCxnSpPr>
              <a:stCxn id="31" idx="4"/>
              <a:endCxn id="59" idx="0"/>
            </p:cNvCxnSpPr>
            <p:nvPr/>
          </p:nvCxnSpPr>
          <p:spPr>
            <a:xfrm>
              <a:off x="4950892" y="2499583"/>
              <a:ext cx="763887" cy="23786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p:cNvCxnSpPr>
              <a:stCxn id="31" idx="4"/>
              <a:endCxn id="60" idx="0"/>
            </p:cNvCxnSpPr>
            <p:nvPr/>
          </p:nvCxnSpPr>
          <p:spPr>
            <a:xfrm>
              <a:off x="4950892" y="2499583"/>
              <a:ext cx="1354482" cy="23786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p:cNvCxnSpPr>
              <a:stCxn id="31" idx="4"/>
              <a:endCxn id="50" idx="0"/>
            </p:cNvCxnSpPr>
            <p:nvPr/>
          </p:nvCxnSpPr>
          <p:spPr>
            <a:xfrm>
              <a:off x="4950892" y="2499583"/>
              <a:ext cx="763887" cy="17199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p:cNvCxnSpPr>
              <a:stCxn id="32" idx="4"/>
              <a:endCxn id="41" idx="0"/>
            </p:cNvCxnSpPr>
            <p:nvPr/>
          </p:nvCxnSpPr>
          <p:spPr>
            <a:xfrm flipH="1">
              <a:off x="5714779" y="2536919"/>
              <a:ext cx="333089" cy="10229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p:cNvCxnSpPr>
              <a:stCxn id="32" idx="4"/>
              <a:endCxn id="51" idx="1"/>
            </p:cNvCxnSpPr>
            <p:nvPr/>
          </p:nvCxnSpPr>
          <p:spPr>
            <a:xfrm>
              <a:off x="6047868" y="2536919"/>
              <a:ext cx="110539" cy="17384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p:cNvCxnSpPr>
              <a:stCxn id="32" idx="4"/>
              <a:endCxn id="42" idx="0"/>
            </p:cNvCxnSpPr>
            <p:nvPr/>
          </p:nvCxnSpPr>
          <p:spPr>
            <a:xfrm>
              <a:off x="6047868" y="2536919"/>
              <a:ext cx="257507" cy="10229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63" name="正方形/長方形 62"/>
          <p:cNvSpPr/>
          <p:nvPr/>
        </p:nvSpPr>
        <p:spPr>
          <a:xfrm>
            <a:off x="261660" y="1055311"/>
            <a:ext cx="6087236" cy="130774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64" name="正方形/長方形 63"/>
          <p:cNvSpPr/>
          <p:nvPr/>
        </p:nvSpPr>
        <p:spPr>
          <a:xfrm>
            <a:off x="547574" y="1274918"/>
            <a:ext cx="3301932" cy="899655"/>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65" name="テキスト ボックス 64"/>
          <p:cNvSpPr txBox="1"/>
          <p:nvPr/>
        </p:nvSpPr>
        <p:spPr>
          <a:xfrm>
            <a:off x="6046213" y="1946524"/>
            <a:ext cx="526107" cy="707886"/>
          </a:xfrm>
          <a:prstGeom prst="rect">
            <a:avLst/>
          </a:prstGeom>
          <a:solidFill>
            <a:schemeClr val="tx2">
              <a:lumMod val="60000"/>
              <a:lumOff val="40000"/>
            </a:schemeClr>
          </a:solidFill>
          <a:ln w="19050">
            <a:noFill/>
          </a:ln>
        </p:spPr>
        <p:txBody>
          <a:bodyPr wrap="none" rtlCol="0">
            <a:spAutoFit/>
          </a:bodyPr>
          <a:lstStyle/>
          <a:p>
            <a:r>
              <a:rPr kumimoji="1" lang="en-US" altLang="ja-JP" sz="4000" i="1">
                <a:latin typeface="Times" charset="0"/>
                <a:ea typeface="Times" charset="0"/>
                <a:cs typeface="Times" charset="0"/>
              </a:rPr>
              <a:t>N</a:t>
            </a:r>
            <a:endParaRPr kumimoji="1" lang="ja-JP" altLang="en-US" sz="4000" i="1" dirty="0">
              <a:latin typeface="Times" charset="0"/>
              <a:ea typeface="Times" charset="0"/>
              <a:cs typeface="Times" charset="0"/>
            </a:endParaRPr>
          </a:p>
        </p:txBody>
      </p:sp>
      <p:sp>
        <p:nvSpPr>
          <p:cNvPr id="66" name="テキスト ボックス 65"/>
          <p:cNvSpPr txBox="1"/>
          <p:nvPr/>
        </p:nvSpPr>
        <p:spPr>
          <a:xfrm>
            <a:off x="3582834" y="1123098"/>
            <a:ext cx="612668" cy="707886"/>
          </a:xfrm>
          <a:prstGeom prst="rect">
            <a:avLst/>
          </a:prstGeom>
          <a:solidFill>
            <a:schemeClr val="accent6">
              <a:lumMod val="60000"/>
              <a:lumOff val="40000"/>
            </a:schemeClr>
          </a:solidFill>
          <a:ln w="19050">
            <a:noFill/>
          </a:ln>
        </p:spPr>
        <p:txBody>
          <a:bodyPr wrap="none" rtlCol="0">
            <a:spAutoFit/>
          </a:bodyPr>
          <a:lstStyle/>
          <a:p>
            <a:r>
              <a:rPr kumimoji="1" lang="en-US" altLang="ja-JP" sz="4000" i="1">
                <a:latin typeface="Times" charset="0"/>
                <a:ea typeface="Times" charset="0"/>
                <a:cs typeface="Times" charset="0"/>
              </a:rPr>
              <a:t>M</a:t>
            </a:r>
            <a:endParaRPr kumimoji="1" lang="ja-JP" altLang="en-US" sz="4000" i="1" dirty="0">
              <a:latin typeface="Times" charset="0"/>
              <a:ea typeface="Times" charset="0"/>
              <a:cs typeface="Times" charset="0"/>
            </a:endParaRPr>
          </a:p>
        </p:txBody>
      </p:sp>
      <p:grpSp>
        <p:nvGrpSpPr>
          <p:cNvPr id="67" name="図形グループ 66"/>
          <p:cNvGrpSpPr/>
          <p:nvPr/>
        </p:nvGrpSpPr>
        <p:grpSpPr>
          <a:xfrm>
            <a:off x="2447329" y="3571459"/>
            <a:ext cx="3210814" cy="2270091"/>
            <a:chOff x="2995967" y="4052720"/>
            <a:chExt cx="3210814" cy="2270091"/>
          </a:xfrm>
        </p:grpSpPr>
        <p:sp>
          <p:nvSpPr>
            <p:cNvPr id="68" name="正方形/長方形 67"/>
            <p:cNvSpPr/>
            <p:nvPr/>
          </p:nvSpPr>
          <p:spPr>
            <a:xfrm>
              <a:off x="2995967" y="4052720"/>
              <a:ext cx="3051900" cy="1498617"/>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69" name="テキスト ボックス 68"/>
            <p:cNvSpPr txBox="1"/>
            <p:nvPr/>
          </p:nvSpPr>
          <p:spPr>
            <a:xfrm>
              <a:off x="5765636" y="5296633"/>
              <a:ext cx="441145" cy="707886"/>
            </a:xfrm>
            <a:prstGeom prst="rect">
              <a:avLst/>
            </a:prstGeom>
            <a:solidFill>
              <a:schemeClr val="accent4">
                <a:lumMod val="60000"/>
                <a:lumOff val="40000"/>
              </a:schemeClr>
            </a:solidFill>
            <a:ln w="19050">
              <a:noFill/>
            </a:ln>
          </p:spPr>
          <p:txBody>
            <a:bodyPr wrap="none" rtlCol="0">
              <a:spAutoFit/>
            </a:bodyPr>
            <a:lstStyle/>
            <a:p>
              <a:r>
                <a:rPr kumimoji="1" lang="en-US" altLang="ja-JP" sz="4000" i="1" dirty="0">
                  <a:latin typeface="Times" charset="0"/>
                  <a:ea typeface="Times" charset="0"/>
                  <a:cs typeface="Times" charset="0"/>
                </a:rPr>
                <a:t>n</a:t>
              </a:r>
              <a:endParaRPr kumimoji="1" lang="ja-JP" altLang="en-US" sz="4000" i="1" dirty="0">
                <a:latin typeface="Times" charset="0"/>
                <a:ea typeface="Times" charset="0"/>
                <a:cs typeface="Times" charset="0"/>
              </a:endParaRPr>
            </a:p>
          </p:txBody>
        </p:sp>
        <p:sp>
          <p:nvSpPr>
            <p:cNvPr id="70" name="右中かっこ 69"/>
            <p:cNvSpPr/>
            <p:nvPr/>
          </p:nvSpPr>
          <p:spPr>
            <a:xfrm rot="5400000">
              <a:off x="3344868" y="4382893"/>
              <a:ext cx="1180963" cy="158807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3200"/>
            </a:p>
          </p:txBody>
        </p:sp>
        <p:sp>
          <p:nvSpPr>
            <p:cNvPr id="71" name="テキスト ボックス 70"/>
            <p:cNvSpPr txBox="1"/>
            <p:nvPr/>
          </p:nvSpPr>
          <p:spPr>
            <a:xfrm>
              <a:off x="3721932" y="5614925"/>
              <a:ext cx="554960" cy="707886"/>
            </a:xfrm>
            <a:prstGeom prst="rect">
              <a:avLst/>
            </a:prstGeom>
            <a:noFill/>
            <a:ln w="19050">
              <a:noFill/>
            </a:ln>
          </p:spPr>
          <p:txBody>
            <a:bodyPr wrap="none" rtlCol="0">
              <a:spAutoFit/>
            </a:bodyPr>
            <a:lstStyle/>
            <a:p>
              <a:r>
                <a:rPr lang="en-US" altLang="ja-JP" sz="4000" i="1" dirty="0">
                  <a:latin typeface="Times" charset="0"/>
                  <a:ea typeface="Times" charset="0"/>
                  <a:cs typeface="Times" charset="0"/>
                </a:rPr>
                <a:t>m</a:t>
              </a:r>
              <a:endParaRPr kumimoji="1" lang="ja-JP" altLang="en-US" sz="4000" i="1" dirty="0">
                <a:latin typeface="Times" charset="0"/>
                <a:ea typeface="Times" charset="0"/>
                <a:cs typeface="Times" charset="0"/>
              </a:endParaRPr>
            </a:p>
          </p:txBody>
        </p:sp>
      </p:grpSp>
      <p:grpSp>
        <p:nvGrpSpPr>
          <p:cNvPr id="78" name="図形グループ 77"/>
          <p:cNvGrpSpPr/>
          <p:nvPr/>
        </p:nvGrpSpPr>
        <p:grpSpPr>
          <a:xfrm>
            <a:off x="8914196" y="943335"/>
            <a:ext cx="1955528" cy="2830334"/>
            <a:chOff x="5595936" y="2292010"/>
            <a:chExt cx="1955528" cy="2830334"/>
          </a:xfrm>
        </p:grpSpPr>
        <mc:AlternateContent xmlns:mc="http://schemas.openxmlformats.org/markup-compatibility/2006" xmlns:a14="http://schemas.microsoft.com/office/drawing/2010/main">
          <mc:Choice Requires="a14">
            <p:sp>
              <p:nvSpPr>
                <p:cNvPr id="79" name="テキスト ボックス 78"/>
                <p:cNvSpPr txBox="1"/>
                <p:nvPr/>
              </p:nvSpPr>
              <p:spPr>
                <a:xfrm>
                  <a:off x="5595936" y="2292010"/>
                  <a:ext cx="1700850" cy="11524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bg-BG" altLang="ja-JP" sz="4000" i="1" smtClean="0">
                                <a:latin typeface="Cambria Math" panose="02040503050406030204" pitchFamily="18" charset="0"/>
                              </a:rPr>
                            </m:ctrlPr>
                          </m:fPr>
                          <m:num>
                            <m:r>
                              <a:rPr kumimoji="1" lang="en-US" altLang="ja-JP" sz="4000" b="0" i="1" smtClean="0">
                                <a:solidFill>
                                  <a:schemeClr val="tx1"/>
                                </a:solidFill>
                                <a:latin typeface="Cambria Math" charset="0"/>
                              </a:rPr>
                              <m:t>𝑀</m:t>
                            </m:r>
                          </m:num>
                          <m:den>
                            <m:r>
                              <a:rPr kumimoji="1" lang="en-US" altLang="ja-JP" sz="4000" b="0" i="1" smtClean="0">
                                <a:solidFill>
                                  <a:schemeClr val="tx1"/>
                                </a:solidFill>
                                <a:latin typeface="Cambria Math" charset="0"/>
                              </a:rPr>
                              <m:t>𝑁</m:t>
                            </m:r>
                          </m:den>
                        </m:f>
                        <m:r>
                          <a:rPr kumimoji="1" lang="bg-BG" altLang="ja-JP" sz="4000" i="1" smtClean="0">
                            <a:latin typeface="Cambria Math" charset="0"/>
                            <a:ea typeface="Cambria Math" charset="0"/>
                            <a:cs typeface="Cambria Math" charset="0"/>
                          </a:rPr>
                          <m:t>=</m:t>
                        </m:r>
                        <m:f>
                          <m:fPr>
                            <m:ctrlPr>
                              <a:rPr kumimoji="1" lang="bg-BG" altLang="ja-JP" sz="4000" i="1" smtClean="0">
                                <a:latin typeface="Cambria Math" panose="02040503050406030204" pitchFamily="18" charset="0"/>
                                <a:ea typeface="Cambria Math" charset="0"/>
                                <a:cs typeface="Cambria Math" charset="0"/>
                              </a:rPr>
                            </m:ctrlPr>
                          </m:fPr>
                          <m:num>
                            <m:r>
                              <a:rPr kumimoji="1" lang="en-US" altLang="ja-JP" sz="4000" b="0" i="1" smtClean="0">
                                <a:latin typeface="Cambria Math" panose="02040503050406030204" pitchFamily="18" charset="0"/>
                                <a:ea typeface="Cambria Math" charset="0"/>
                                <a:cs typeface="Cambria Math" charset="0"/>
                              </a:rPr>
                              <m:t>𝑚</m:t>
                            </m:r>
                          </m:num>
                          <m:den>
                            <m:r>
                              <a:rPr kumimoji="1" lang="en-US" altLang="ja-JP" sz="4000" b="0" i="1" smtClean="0">
                                <a:latin typeface="Cambria Math" panose="02040503050406030204" pitchFamily="18" charset="0"/>
                                <a:ea typeface="Cambria Math" charset="0"/>
                                <a:cs typeface="Cambria Math" charset="0"/>
                              </a:rPr>
                              <m:t>𝑛</m:t>
                            </m:r>
                          </m:den>
                        </m:f>
                      </m:oMath>
                    </m:oMathPara>
                  </a14:m>
                  <a:endParaRPr kumimoji="1" lang="en-US" altLang="ja-JP" sz="4000" dirty="0">
                    <a:ea typeface="Cambria Math" charset="0"/>
                    <a:cs typeface="Cambria Math" charset="0"/>
                  </a:endParaRPr>
                </a:p>
              </p:txBody>
            </p:sp>
          </mc:Choice>
          <mc:Fallback xmlns="">
            <p:sp>
              <p:nvSpPr>
                <p:cNvPr id="79" name="テキスト ボックス 78"/>
                <p:cNvSpPr txBox="1">
                  <a:spLocks noRot="1" noChangeAspect="1" noMove="1" noResize="1" noEditPoints="1" noAdjustHandles="1" noChangeArrowheads="1" noChangeShapeType="1" noTextEdit="1"/>
                </p:cNvSpPr>
                <p:nvPr/>
              </p:nvSpPr>
              <p:spPr>
                <a:xfrm>
                  <a:off x="5595936" y="2292010"/>
                  <a:ext cx="1700850" cy="1152431"/>
                </a:xfrm>
                <a:prstGeom prst="rect">
                  <a:avLst/>
                </a:prstGeom>
                <a:blipFill>
                  <a:blip r:embed="rId6"/>
                  <a:stretch>
                    <a:fillRect l="-4444" r="-2222"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p:cNvSpPr txBox="1"/>
                <p:nvPr/>
              </p:nvSpPr>
              <p:spPr>
                <a:xfrm>
                  <a:off x="5610163" y="3969913"/>
                  <a:ext cx="1941301" cy="11524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4000" i="1" smtClean="0">
                                <a:latin typeface="Cambria Math" panose="02040503050406030204" pitchFamily="18" charset="0"/>
                              </a:rPr>
                            </m:ctrlPr>
                          </m:accPr>
                          <m:e>
                            <m:r>
                              <a:rPr kumimoji="1" lang="en-US" altLang="ja-JP" sz="4000" b="0" i="1" smtClean="0">
                                <a:latin typeface="Cambria Math" charset="0"/>
                              </a:rPr>
                              <m:t>𝑁</m:t>
                            </m:r>
                          </m:e>
                        </m:acc>
                        <m:r>
                          <a:rPr kumimoji="1" lang="bg-BG" altLang="ja-JP" sz="4000" i="1" smtClean="0">
                            <a:latin typeface="Cambria Math" charset="0"/>
                            <a:ea typeface="Cambria Math" charset="0"/>
                            <a:cs typeface="Cambria Math" charset="0"/>
                          </a:rPr>
                          <m:t>=</m:t>
                        </m:r>
                        <m:f>
                          <m:fPr>
                            <m:ctrlPr>
                              <a:rPr kumimoji="1" lang="bg-BG" altLang="ja-JP" sz="4000" i="1" smtClean="0">
                                <a:latin typeface="Cambria Math" panose="02040503050406030204" pitchFamily="18" charset="0"/>
                                <a:ea typeface="Cambria Math" charset="0"/>
                                <a:cs typeface="Cambria Math" charset="0"/>
                              </a:rPr>
                            </m:ctrlPr>
                          </m:fPr>
                          <m:num>
                            <m:r>
                              <a:rPr kumimoji="1" lang="en-US" altLang="ja-JP" sz="4000" b="0" i="1" smtClean="0">
                                <a:latin typeface="Cambria Math" charset="0"/>
                                <a:ea typeface="Cambria Math" charset="0"/>
                                <a:cs typeface="Cambria Math" charset="0"/>
                              </a:rPr>
                              <m:t>𝑀𝑛</m:t>
                            </m:r>
                          </m:num>
                          <m:den>
                            <m:r>
                              <a:rPr lang="en-US" altLang="ja-JP" sz="4000" b="0" i="1" smtClean="0">
                                <a:latin typeface="Cambria Math" panose="02040503050406030204" pitchFamily="18" charset="0"/>
                                <a:ea typeface="Cambria Math" charset="0"/>
                                <a:cs typeface="Cambria Math" charset="0"/>
                              </a:rPr>
                              <m:t>𝑚</m:t>
                            </m:r>
                          </m:den>
                        </m:f>
                      </m:oMath>
                    </m:oMathPara>
                  </a14:m>
                  <a:endParaRPr kumimoji="1" lang="en-US" altLang="ja-JP" sz="4000" dirty="0">
                    <a:ea typeface="Cambria Math" charset="0"/>
                    <a:cs typeface="Cambria Math" charset="0"/>
                  </a:endParaRPr>
                </a:p>
              </p:txBody>
            </p:sp>
          </mc:Choice>
          <mc:Fallback xmlns="">
            <p:sp>
              <p:nvSpPr>
                <p:cNvPr id="80" name="テキスト ボックス 79"/>
                <p:cNvSpPr txBox="1">
                  <a:spLocks noRot="1" noChangeAspect="1" noMove="1" noResize="1" noEditPoints="1" noAdjustHandles="1" noChangeArrowheads="1" noChangeShapeType="1" noTextEdit="1"/>
                </p:cNvSpPr>
                <p:nvPr/>
              </p:nvSpPr>
              <p:spPr>
                <a:xfrm>
                  <a:off x="5610163" y="3969913"/>
                  <a:ext cx="1941301" cy="1152431"/>
                </a:xfrm>
                <a:prstGeom prst="rect">
                  <a:avLst/>
                </a:prstGeom>
                <a:blipFill>
                  <a:blip r:embed="rId7"/>
                  <a:stretch>
                    <a:fillRect l="-4545" r="-3896" b="-10870"/>
                  </a:stretch>
                </a:blipFill>
              </p:spPr>
              <p:txBody>
                <a:bodyPr/>
                <a:lstStyle/>
                <a:p>
                  <a:r>
                    <a:rPr lang="ja-JP" altLang="en-US">
                      <a:noFill/>
                    </a:rPr>
                    <a:t> </a:t>
                  </a:r>
                </a:p>
              </p:txBody>
            </p:sp>
          </mc:Fallback>
        </mc:AlternateContent>
      </p:grpSp>
      <p:sp>
        <p:nvSpPr>
          <p:cNvPr id="72" name="テキスト ボックス 71">
            <a:extLst>
              <a:ext uri="{FF2B5EF4-FFF2-40B4-BE49-F238E27FC236}">
                <a16:creationId xmlns:a16="http://schemas.microsoft.com/office/drawing/2014/main" id="{4F0A2041-B37C-D141-911C-484008DEE982}"/>
              </a:ext>
            </a:extLst>
          </p:cNvPr>
          <p:cNvSpPr txBox="1"/>
          <p:nvPr/>
        </p:nvSpPr>
        <p:spPr>
          <a:xfrm>
            <a:off x="-755" y="6488667"/>
            <a:ext cx="3387466" cy="369332"/>
          </a:xfrm>
          <a:prstGeom prst="rect">
            <a:avLst/>
          </a:prstGeom>
          <a:noFill/>
        </p:spPr>
        <p:txBody>
          <a:bodyPr wrap="none" rtlCol="0">
            <a:spAutoFit/>
          </a:bodyPr>
          <a:lstStyle/>
          <a:p>
            <a:r>
              <a:rPr kumimoji="1" lang="en-US" altLang="ja-JP" dirty="0" err="1"/>
              <a:t>Bravington</a:t>
            </a:r>
            <a:r>
              <a:rPr kumimoji="1" lang="en-US" altLang="ja-JP" dirty="0"/>
              <a:t> et al 2016 </a:t>
            </a:r>
            <a:r>
              <a:rPr kumimoji="1" lang="en-US" altLang="ja-JP" dirty="0" err="1"/>
              <a:t>Stat.Sci</a:t>
            </a:r>
            <a:r>
              <a:rPr kumimoji="1" lang="en-US" altLang="ja-JP" dirty="0"/>
              <a:t>.</a:t>
            </a:r>
            <a:endParaRPr kumimoji="1" lang="ja-JP" altLang="en-US"/>
          </a:p>
        </p:txBody>
      </p:sp>
    </p:spTree>
    <p:custDataLst>
      <p:tags r:id="rId1"/>
    </p:custDataLst>
    <p:extLst>
      <p:ext uri="{BB962C8B-B14F-4D97-AF65-F5344CB8AC3E}">
        <p14:creationId xmlns:p14="http://schemas.microsoft.com/office/powerpoint/2010/main" val="271640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3600"/>
              <a:t>近親標識法による個体数の推定</a:t>
            </a:r>
            <a:endParaRPr kumimoji="1" lang="ja-JP" altLang="en-US" sz="3200" dirty="0"/>
          </a:p>
        </p:txBody>
      </p:sp>
      <p:sp>
        <p:nvSpPr>
          <p:cNvPr id="87" name="円/楕円 86"/>
          <p:cNvSpPr>
            <a:spLocks noChangeAspect="1"/>
          </p:cNvSpPr>
          <p:nvPr/>
        </p:nvSpPr>
        <p:spPr>
          <a:xfrm>
            <a:off x="7785239" y="1745333"/>
            <a:ext cx="360000" cy="319806"/>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a:p>
        </p:txBody>
      </p:sp>
      <p:grpSp>
        <p:nvGrpSpPr>
          <p:cNvPr id="89" name="図形グループ 88"/>
          <p:cNvGrpSpPr/>
          <p:nvPr/>
        </p:nvGrpSpPr>
        <p:grpSpPr>
          <a:xfrm>
            <a:off x="8162622" y="1516870"/>
            <a:ext cx="2617071" cy="880369"/>
            <a:chOff x="6695618" y="1393278"/>
            <a:chExt cx="2617071" cy="880369"/>
          </a:xfrm>
        </p:grpSpPr>
        <p:sp>
          <p:nvSpPr>
            <p:cNvPr id="73" name="円/楕円 72"/>
            <p:cNvSpPr>
              <a:spLocks noChangeAspect="1"/>
            </p:cNvSpPr>
            <p:nvPr/>
          </p:nvSpPr>
          <p:spPr>
            <a:xfrm>
              <a:off x="7550655" y="1482954"/>
              <a:ext cx="251999" cy="22386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74" name="円/楕円 73"/>
            <p:cNvSpPr>
              <a:spLocks noChangeAspect="1"/>
            </p:cNvSpPr>
            <p:nvPr/>
          </p:nvSpPr>
          <p:spPr>
            <a:xfrm>
              <a:off x="7910654" y="1483539"/>
              <a:ext cx="251999" cy="22386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75" name="円/楕円 74"/>
            <p:cNvSpPr>
              <a:spLocks noChangeAspect="1"/>
            </p:cNvSpPr>
            <p:nvPr/>
          </p:nvSpPr>
          <p:spPr>
            <a:xfrm>
              <a:off x="8268690" y="1491277"/>
              <a:ext cx="251999" cy="223863"/>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76" name="円/楕円 75"/>
            <p:cNvSpPr>
              <a:spLocks noChangeAspect="1"/>
            </p:cNvSpPr>
            <p:nvPr/>
          </p:nvSpPr>
          <p:spPr>
            <a:xfrm>
              <a:off x="8626726" y="1486482"/>
              <a:ext cx="251999" cy="22386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7" name="円/楕円 76"/>
            <p:cNvSpPr>
              <a:spLocks noChangeAspect="1"/>
            </p:cNvSpPr>
            <p:nvPr/>
          </p:nvSpPr>
          <p:spPr>
            <a:xfrm>
              <a:off x="8984762" y="1491277"/>
              <a:ext cx="251999" cy="22386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8" name="円/楕円 77"/>
            <p:cNvSpPr>
              <a:spLocks noChangeAspect="1"/>
            </p:cNvSpPr>
            <p:nvPr/>
          </p:nvSpPr>
          <p:spPr>
            <a:xfrm>
              <a:off x="7550655" y="1869918"/>
              <a:ext cx="251999" cy="22386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79" name="円/楕円 78"/>
            <p:cNvSpPr>
              <a:spLocks noChangeAspect="1"/>
            </p:cNvSpPr>
            <p:nvPr/>
          </p:nvSpPr>
          <p:spPr>
            <a:xfrm>
              <a:off x="7910654" y="1870503"/>
              <a:ext cx="251999" cy="22386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80" name="円/楕円 79"/>
            <p:cNvSpPr>
              <a:spLocks noChangeAspect="1"/>
            </p:cNvSpPr>
            <p:nvPr/>
          </p:nvSpPr>
          <p:spPr>
            <a:xfrm>
              <a:off x="8268690" y="1878241"/>
              <a:ext cx="251999" cy="223863"/>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81" name="円/楕円 80"/>
            <p:cNvSpPr>
              <a:spLocks noChangeAspect="1"/>
            </p:cNvSpPr>
            <p:nvPr/>
          </p:nvSpPr>
          <p:spPr>
            <a:xfrm>
              <a:off x="8626726" y="1873446"/>
              <a:ext cx="251999" cy="22386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2" name="円/楕円 81"/>
            <p:cNvSpPr>
              <a:spLocks noChangeAspect="1"/>
            </p:cNvSpPr>
            <p:nvPr/>
          </p:nvSpPr>
          <p:spPr>
            <a:xfrm>
              <a:off x="8984762" y="1878241"/>
              <a:ext cx="251999" cy="22386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3" name="正方形/長方形 82"/>
            <p:cNvSpPr/>
            <p:nvPr/>
          </p:nvSpPr>
          <p:spPr>
            <a:xfrm>
              <a:off x="7462540" y="1393278"/>
              <a:ext cx="1850149" cy="880369"/>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p:cNvSpPr txBox="1"/>
            <p:nvPr/>
          </p:nvSpPr>
          <p:spPr>
            <a:xfrm>
              <a:off x="6695618" y="1427548"/>
              <a:ext cx="697627" cy="707886"/>
            </a:xfrm>
            <a:prstGeom prst="rect">
              <a:avLst/>
            </a:prstGeom>
            <a:noFill/>
          </p:spPr>
          <p:txBody>
            <a:bodyPr wrap="none" rtlCol="0">
              <a:spAutoFit/>
            </a:bodyPr>
            <a:lstStyle/>
            <a:p>
              <a:r>
                <a:rPr kumimoji="1" lang="en-US" altLang="ja-JP" sz="4000" dirty="0"/>
                <a:t>×</a:t>
              </a:r>
              <a:endParaRPr kumimoji="1" lang="ja-JP" altLang="en-US" sz="4000" dirty="0"/>
            </a:p>
          </p:txBody>
        </p:sp>
      </p:grpSp>
      <p:grpSp>
        <p:nvGrpSpPr>
          <p:cNvPr id="90" name="図形グループ 89"/>
          <p:cNvGrpSpPr/>
          <p:nvPr/>
        </p:nvGrpSpPr>
        <p:grpSpPr>
          <a:xfrm>
            <a:off x="8162622" y="2751617"/>
            <a:ext cx="2617071" cy="880369"/>
            <a:chOff x="6695618" y="1393278"/>
            <a:chExt cx="2617071" cy="880369"/>
          </a:xfrm>
        </p:grpSpPr>
        <p:sp>
          <p:nvSpPr>
            <p:cNvPr id="91" name="円/楕円 90"/>
            <p:cNvSpPr>
              <a:spLocks noChangeAspect="1"/>
            </p:cNvSpPr>
            <p:nvPr/>
          </p:nvSpPr>
          <p:spPr>
            <a:xfrm>
              <a:off x="7550655" y="1482954"/>
              <a:ext cx="251999" cy="22386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92" name="円/楕円 91"/>
            <p:cNvSpPr>
              <a:spLocks noChangeAspect="1"/>
            </p:cNvSpPr>
            <p:nvPr/>
          </p:nvSpPr>
          <p:spPr>
            <a:xfrm>
              <a:off x="7910654" y="1483539"/>
              <a:ext cx="251999" cy="22386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93" name="円/楕円 92"/>
            <p:cNvSpPr>
              <a:spLocks noChangeAspect="1"/>
            </p:cNvSpPr>
            <p:nvPr/>
          </p:nvSpPr>
          <p:spPr>
            <a:xfrm>
              <a:off x="8268690" y="1491277"/>
              <a:ext cx="251999" cy="223863"/>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94" name="円/楕円 93"/>
            <p:cNvSpPr>
              <a:spLocks noChangeAspect="1"/>
            </p:cNvSpPr>
            <p:nvPr/>
          </p:nvSpPr>
          <p:spPr>
            <a:xfrm>
              <a:off x="8626726" y="1486482"/>
              <a:ext cx="251999" cy="22386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5" name="円/楕円 94"/>
            <p:cNvSpPr>
              <a:spLocks noChangeAspect="1"/>
            </p:cNvSpPr>
            <p:nvPr/>
          </p:nvSpPr>
          <p:spPr>
            <a:xfrm>
              <a:off x="8984762" y="1491277"/>
              <a:ext cx="251999" cy="22386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6" name="円/楕円 95"/>
            <p:cNvSpPr>
              <a:spLocks noChangeAspect="1"/>
            </p:cNvSpPr>
            <p:nvPr/>
          </p:nvSpPr>
          <p:spPr>
            <a:xfrm>
              <a:off x="7550655" y="1869918"/>
              <a:ext cx="251999" cy="22386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97" name="円/楕円 96"/>
            <p:cNvSpPr>
              <a:spLocks noChangeAspect="1"/>
            </p:cNvSpPr>
            <p:nvPr/>
          </p:nvSpPr>
          <p:spPr>
            <a:xfrm>
              <a:off x="7910654" y="1870503"/>
              <a:ext cx="251999" cy="22386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98" name="円/楕円 97"/>
            <p:cNvSpPr>
              <a:spLocks noChangeAspect="1"/>
            </p:cNvSpPr>
            <p:nvPr/>
          </p:nvSpPr>
          <p:spPr>
            <a:xfrm>
              <a:off x="8268690" y="1878241"/>
              <a:ext cx="251999" cy="223863"/>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99" name="円/楕円 98"/>
            <p:cNvSpPr>
              <a:spLocks noChangeAspect="1"/>
            </p:cNvSpPr>
            <p:nvPr/>
          </p:nvSpPr>
          <p:spPr>
            <a:xfrm>
              <a:off x="8626726" y="1873446"/>
              <a:ext cx="251999" cy="22386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0" name="円/楕円 99"/>
            <p:cNvSpPr>
              <a:spLocks noChangeAspect="1"/>
            </p:cNvSpPr>
            <p:nvPr/>
          </p:nvSpPr>
          <p:spPr>
            <a:xfrm>
              <a:off x="8984762" y="1878241"/>
              <a:ext cx="251999" cy="22386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1" name="正方形/長方形 100"/>
            <p:cNvSpPr/>
            <p:nvPr/>
          </p:nvSpPr>
          <p:spPr>
            <a:xfrm>
              <a:off x="7462540" y="1393278"/>
              <a:ext cx="1850149" cy="880369"/>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テキスト ボックス 101"/>
            <p:cNvSpPr txBox="1"/>
            <p:nvPr/>
          </p:nvSpPr>
          <p:spPr>
            <a:xfrm>
              <a:off x="6695618" y="1427548"/>
              <a:ext cx="697627" cy="707886"/>
            </a:xfrm>
            <a:prstGeom prst="rect">
              <a:avLst/>
            </a:prstGeom>
            <a:noFill/>
          </p:spPr>
          <p:txBody>
            <a:bodyPr wrap="none" rtlCol="0">
              <a:spAutoFit/>
            </a:bodyPr>
            <a:lstStyle/>
            <a:p>
              <a:r>
                <a:rPr kumimoji="1" lang="en-US" altLang="ja-JP" sz="4000" dirty="0"/>
                <a:t>×</a:t>
              </a:r>
              <a:endParaRPr kumimoji="1" lang="ja-JP" altLang="en-US" sz="4000" dirty="0"/>
            </a:p>
          </p:txBody>
        </p:sp>
      </p:grpSp>
      <p:grpSp>
        <p:nvGrpSpPr>
          <p:cNvPr id="103" name="図形グループ 102"/>
          <p:cNvGrpSpPr/>
          <p:nvPr/>
        </p:nvGrpSpPr>
        <p:grpSpPr>
          <a:xfrm>
            <a:off x="8162622" y="3966813"/>
            <a:ext cx="2617071" cy="880369"/>
            <a:chOff x="6695618" y="1393278"/>
            <a:chExt cx="2617071" cy="880369"/>
          </a:xfrm>
        </p:grpSpPr>
        <p:sp>
          <p:nvSpPr>
            <p:cNvPr id="104" name="円/楕円 103"/>
            <p:cNvSpPr>
              <a:spLocks noChangeAspect="1"/>
            </p:cNvSpPr>
            <p:nvPr/>
          </p:nvSpPr>
          <p:spPr>
            <a:xfrm>
              <a:off x="7550655" y="1482954"/>
              <a:ext cx="251999" cy="22386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105" name="円/楕円 104"/>
            <p:cNvSpPr>
              <a:spLocks noChangeAspect="1"/>
            </p:cNvSpPr>
            <p:nvPr/>
          </p:nvSpPr>
          <p:spPr>
            <a:xfrm>
              <a:off x="7910654" y="1483539"/>
              <a:ext cx="251999" cy="22386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106" name="円/楕円 105"/>
            <p:cNvSpPr>
              <a:spLocks noChangeAspect="1"/>
            </p:cNvSpPr>
            <p:nvPr/>
          </p:nvSpPr>
          <p:spPr>
            <a:xfrm>
              <a:off x="8268690" y="1491277"/>
              <a:ext cx="251999" cy="223863"/>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07" name="円/楕円 106"/>
            <p:cNvSpPr>
              <a:spLocks noChangeAspect="1"/>
            </p:cNvSpPr>
            <p:nvPr/>
          </p:nvSpPr>
          <p:spPr>
            <a:xfrm>
              <a:off x="8626726" y="1486482"/>
              <a:ext cx="251999" cy="22386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8" name="円/楕円 107"/>
            <p:cNvSpPr>
              <a:spLocks noChangeAspect="1"/>
            </p:cNvSpPr>
            <p:nvPr/>
          </p:nvSpPr>
          <p:spPr>
            <a:xfrm>
              <a:off x="8984762" y="1491277"/>
              <a:ext cx="251999" cy="22386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9" name="円/楕円 108"/>
            <p:cNvSpPr>
              <a:spLocks noChangeAspect="1"/>
            </p:cNvSpPr>
            <p:nvPr/>
          </p:nvSpPr>
          <p:spPr>
            <a:xfrm>
              <a:off x="7550655" y="1869918"/>
              <a:ext cx="251999" cy="22386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110" name="円/楕円 109"/>
            <p:cNvSpPr>
              <a:spLocks noChangeAspect="1"/>
            </p:cNvSpPr>
            <p:nvPr/>
          </p:nvSpPr>
          <p:spPr>
            <a:xfrm>
              <a:off x="7910654" y="1870503"/>
              <a:ext cx="251999" cy="22386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111" name="円/楕円 110"/>
            <p:cNvSpPr>
              <a:spLocks noChangeAspect="1"/>
            </p:cNvSpPr>
            <p:nvPr/>
          </p:nvSpPr>
          <p:spPr>
            <a:xfrm>
              <a:off x="8268690" y="1878241"/>
              <a:ext cx="251999" cy="223863"/>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12" name="円/楕円 111"/>
            <p:cNvSpPr>
              <a:spLocks noChangeAspect="1"/>
            </p:cNvSpPr>
            <p:nvPr/>
          </p:nvSpPr>
          <p:spPr>
            <a:xfrm>
              <a:off x="8626726" y="1873446"/>
              <a:ext cx="251999" cy="22386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3" name="円/楕円 112"/>
            <p:cNvSpPr>
              <a:spLocks noChangeAspect="1"/>
            </p:cNvSpPr>
            <p:nvPr/>
          </p:nvSpPr>
          <p:spPr>
            <a:xfrm>
              <a:off x="8984762" y="1878241"/>
              <a:ext cx="251999" cy="22386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4" name="正方形/長方形 113"/>
            <p:cNvSpPr/>
            <p:nvPr/>
          </p:nvSpPr>
          <p:spPr>
            <a:xfrm>
              <a:off x="7462540" y="1393278"/>
              <a:ext cx="1850149" cy="880369"/>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テキスト ボックス 114"/>
            <p:cNvSpPr txBox="1"/>
            <p:nvPr/>
          </p:nvSpPr>
          <p:spPr>
            <a:xfrm>
              <a:off x="6695618" y="1427548"/>
              <a:ext cx="697627" cy="707886"/>
            </a:xfrm>
            <a:prstGeom prst="rect">
              <a:avLst/>
            </a:prstGeom>
            <a:noFill/>
          </p:spPr>
          <p:txBody>
            <a:bodyPr wrap="none" rtlCol="0">
              <a:spAutoFit/>
            </a:bodyPr>
            <a:lstStyle/>
            <a:p>
              <a:r>
                <a:rPr kumimoji="1" lang="en-US" altLang="ja-JP" sz="4000" dirty="0"/>
                <a:t>×</a:t>
              </a:r>
              <a:endParaRPr kumimoji="1" lang="ja-JP" altLang="en-US" sz="4000" dirty="0"/>
            </a:p>
          </p:txBody>
        </p:sp>
      </p:grpSp>
      <p:sp>
        <p:nvSpPr>
          <p:cNvPr id="116" name="円/楕円 115"/>
          <p:cNvSpPr>
            <a:spLocks noChangeAspect="1"/>
          </p:cNvSpPr>
          <p:nvPr/>
        </p:nvSpPr>
        <p:spPr>
          <a:xfrm>
            <a:off x="7804586" y="2958802"/>
            <a:ext cx="360000" cy="319806"/>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117" name="円/楕円 116"/>
          <p:cNvSpPr>
            <a:spLocks noChangeAspect="1"/>
          </p:cNvSpPr>
          <p:nvPr/>
        </p:nvSpPr>
        <p:spPr>
          <a:xfrm>
            <a:off x="7802622" y="4176743"/>
            <a:ext cx="360000" cy="319806"/>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2581921" y="5769959"/>
            <a:ext cx="5246949" cy="830997"/>
          </a:xfrm>
          <a:prstGeom prst="rect">
            <a:avLst/>
          </a:prstGeom>
          <a:noFill/>
        </p:spPr>
        <p:txBody>
          <a:bodyPr wrap="none" rtlCol="0">
            <a:spAutoFit/>
          </a:bodyPr>
          <a:lstStyle/>
          <a:p>
            <a:r>
              <a:rPr lang="ja-JP" altLang="en-US" sz="2400"/>
              <a:t>比較ペア数</a:t>
            </a:r>
            <a:r>
              <a:rPr kumimoji="1" lang="en-US" altLang="ja-JP" sz="2400" dirty="0"/>
              <a:t>: </a:t>
            </a:r>
            <a:r>
              <a:rPr kumimoji="1" lang="en-US" altLang="ja-JP" sz="2400" dirty="0" err="1"/>
              <a:t>M×n</a:t>
            </a:r>
            <a:r>
              <a:rPr kumimoji="1" lang="en-US" altLang="ja-JP" sz="2400" dirty="0"/>
              <a:t> = 3</a:t>
            </a:r>
            <a:r>
              <a:rPr lang="en-US" altLang="ja-JP" sz="2400" dirty="0"/>
              <a:t>×10 = 30</a:t>
            </a:r>
            <a:r>
              <a:rPr lang="ja-JP" altLang="en-US" sz="2400"/>
              <a:t>ペア</a:t>
            </a:r>
            <a:endParaRPr kumimoji="1" lang="en-US" altLang="ja-JP" sz="2400" dirty="0"/>
          </a:p>
          <a:p>
            <a:r>
              <a:rPr lang="ja-JP" altLang="en-US" sz="2400"/>
              <a:t>見つかった母子ペア数：</a:t>
            </a:r>
            <a:r>
              <a:rPr lang="en-US" altLang="ja-JP" sz="2400" dirty="0"/>
              <a:t>m =</a:t>
            </a:r>
            <a:r>
              <a:rPr lang="ja-JP" altLang="en-US" sz="2400"/>
              <a:t>６ペア</a:t>
            </a:r>
            <a:endParaRPr kumimoji="1" lang="ja-JP" altLang="en-US" sz="2400" dirty="0"/>
          </a:p>
        </p:txBody>
      </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37E544F7-1E6E-A84F-87B0-78B9E3D87717}"/>
                  </a:ext>
                </a:extLst>
              </p:cNvPr>
              <p:cNvSpPr txBox="1"/>
              <p:nvPr/>
            </p:nvSpPr>
            <p:spPr>
              <a:xfrm>
                <a:off x="9231029" y="5571371"/>
                <a:ext cx="1941301" cy="11484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4000" i="1" smtClean="0">
                              <a:latin typeface="Cambria Math" panose="02040503050406030204" pitchFamily="18" charset="0"/>
                            </a:rPr>
                          </m:ctrlPr>
                        </m:accPr>
                        <m:e>
                          <m:r>
                            <a:rPr kumimoji="1" lang="en-US" altLang="ja-JP" sz="4000" b="0" i="1" smtClean="0">
                              <a:latin typeface="Cambria Math" charset="0"/>
                            </a:rPr>
                            <m:t>𝑁</m:t>
                          </m:r>
                        </m:e>
                      </m:acc>
                      <m:r>
                        <a:rPr kumimoji="1" lang="bg-BG" altLang="ja-JP" sz="4000" i="1" smtClean="0">
                          <a:latin typeface="Cambria Math" charset="0"/>
                          <a:ea typeface="Cambria Math" charset="0"/>
                          <a:cs typeface="Cambria Math" charset="0"/>
                        </a:rPr>
                        <m:t>=</m:t>
                      </m:r>
                      <m:f>
                        <m:fPr>
                          <m:ctrlPr>
                            <a:rPr kumimoji="1" lang="bg-BG" altLang="ja-JP" sz="4000" i="1" smtClean="0">
                              <a:latin typeface="Cambria Math" panose="02040503050406030204" pitchFamily="18" charset="0"/>
                              <a:ea typeface="Cambria Math" charset="0"/>
                              <a:cs typeface="Cambria Math" charset="0"/>
                            </a:rPr>
                          </m:ctrlPr>
                        </m:fPr>
                        <m:num>
                          <m:r>
                            <a:rPr kumimoji="1" lang="en-US" altLang="ja-JP" sz="4000" b="0" i="1" smtClean="0">
                              <a:latin typeface="Cambria Math" charset="0"/>
                              <a:ea typeface="Cambria Math" charset="0"/>
                              <a:cs typeface="Cambria Math" charset="0"/>
                            </a:rPr>
                            <m:t>𝑀𝑛</m:t>
                          </m:r>
                        </m:num>
                        <m:den>
                          <m:r>
                            <a:rPr kumimoji="1" lang="en-US" altLang="ja-JP" sz="4000" b="0" i="1" smtClean="0">
                              <a:latin typeface="Cambria Math" panose="02040503050406030204" pitchFamily="18" charset="0"/>
                              <a:ea typeface="Cambria Math" charset="0"/>
                              <a:cs typeface="Cambria Math" charset="0"/>
                            </a:rPr>
                            <m:t>𝑚</m:t>
                          </m:r>
                        </m:den>
                      </m:f>
                    </m:oMath>
                  </m:oMathPara>
                </a14:m>
                <a:endParaRPr kumimoji="1" lang="en-US" altLang="ja-JP" sz="4000" dirty="0">
                  <a:ea typeface="Cambria Math" charset="0"/>
                  <a:cs typeface="Cambria Math" charset="0"/>
                </a:endParaRPr>
              </a:p>
            </p:txBody>
          </p:sp>
        </mc:Choice>
        <mc:Fallback xmlns="">
          <p:sp>
            <p:nvSpPr>
              <p:cNvPr id="118" name="テキスト ボックス 117">
                <a:extLst>
                  <a:ext uri="{FF2B5EF4-FFF2-40B4-BE49-F238E27FC236}">
                    <a16:creationId xmlns:a16="http://schemas.microsoft.com/office/drawing/2014/main" id="{37E544F7-1E6E-A84F-87B0-78B9E3D87717}"/>
                  </a:ext>
                </a:extLst>
              </p:cNvPr>
              <p:cNvSpPr txBox="1">
                <a:spLocks noRot="1" noChangeAspect="1" noMove="1" noResize="1" noEditPoints="1" noAdjustHandles="1" noChangeArrowheads="1" noChangeShapeType="1" noTextEdit="1"/>
              </p:cNvSpPr>
              <p:nvPr/>
            </p:nvSpPr>
            <p:spPr>
              <a:xfrm>
                <a:off x="9231029" y="5571371"/>
                <a:ext cx="1941301" cy="1148456"/>
              </a:xfrm>
              <a:prstGeom prst="rect">
                <a:avLst/>
              </a:prstGeom>
              <a:blipFill>
                <a:blip r:embed="rId5"/>
                <a:stretch>
                  <a:fillRect l="-4545" r="-3896" b="-10989"/>
                </a:stretch>
              </a:blipFill>
            </p:spPr>
            <p:txBody>
              <a:bodyPr/>
              <a:lstStyle/>
              <a:p>
                <a:r>
                  <a:rPr lang="ja-JP" altLang="en-US">
                    <a:noFill/>
                  </a:rPr>
                  <a:t> </a:t>
                </a:r>
              </a:p>
            </p:txBody>
          </p:sp>
        </mc:Fallback>
      </mc:AlternateContent>
      <p:grpSp>
        <p:nvGrpSpPr>
          <p:cNvPr id="3" name="グループ化 2">
            <a:extLst>
              <a:ext uri="{FF2B5EF4-FFF2-40B4-BE49-F238E27FC236}">
                <a16:creationId xmlns:a16="http://schemas.microsoft.com/office/drawing/2014/main" id="{E1B01C45-DCCD-7A48-BC2A-A4D6767B13A3}"/>
              </a:ext>
            </a:extLst>
          </p:cNvPr>
          <p:cNvGrpSpPr/>
          <p:nvPr/>
        </p:nvGrpSpPr>
        <p:grpSpPr>
          <a:xfrm>
            <a:off x="261660" y="1055311"/>
            <a:ext cx="6310660" cy="4786239"/>
            <a:chOff x="261660" y="1055311"/>
            <a:chExt cx="6310660" cy="4786239"/>
          </a:xfrm>
        </p:grpSpPr>
        <p:sp>
          <p:nvSpPr>
            <p:cNvPr id="119" name="円/楕円 118">
              <a:extLst>
                <a:ext uri="{FF2B5EF4-FFF2-40B4-BE49-F238E27FC236}">
                  <a16:creationId xmlns:a16="http://schemas.microsoft.com/office/drawing/2014/main" id="{AE6DA84A-4EE7-D34C-A3A3-FDDDEBF96A34}"/>
                </a:ext>
              </a:extLst>
            </p:cNvPr>
            <p:cNvSpPr>
              <a:spLocks noChangeAspect="1"/>
            </p:cNvSpPr>
            <p:nvPr/>
          </p:nvSpPr>
          <p:spPr>
            <a:xfrm>
              <a:off x="814410" y="1473929"/>
              <a:ext cx="593835" cy="544393"/>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sz="3200"/>
            </a:p>
          </p:txBody>
        </p:sp>
        <p:sp>
          <p:nvSpPr>
            <p:cNvPr id="120" name="円/楕円 119">
              <a:extLst>
                <a:ext uri="{FF2B5EF4-FFF2-40B4-BE49-F238E27FC236}">
                  <a16:creationId xmlns:a16="http://schemas.microsoft.com/office/drawing/2014/main" id="{51FC039F-8382-EB4A-8D56-28C0AB6CDCC8}"/>
                </a:ext>
              </a:extLst>
            </p:cNvPr>
            <p:cNvSpPr>
              <a:spLocks noChangeAspect="1"/>
            </p:cNvSpPr>
            <p:nvPr/>
          </p:nvSpPr>
          <p:spPr>
            <a:xfrm>
              <a:off x="1911386" y="1473929"/>
              <a:ext cx="593835" cy="54439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sz="3200"/>
            </a:p>
          </p:txBody>
        </p:sp>
        <p:sp>
          <p:nvSpPr>
            <p:cNvPr id="121" name="円/楕円 120">
              <a:extLst>
                <a:ext uri="{FF2B5EF4-FFF2-40B4-BE49-F238E27FC236}">
                  <a16:creationId xmlns:a16="http://schemas.microsoft.com/office/drawing/2014/main" id="{DD386705-5077-4A48-AD86-B6E2A396A2D4}"/>
                </a:ext>
              </a:extLst>
            </p:cNvPr>
            <p:cNvSpPr>
              <a:spLocks noChangeAspect="1"/>
            </p:cNvSpPr>
            <p:nvPr/>
          </p:nvSpPr>
          <p:spPr>
            <a:xfrm>
              <a:off x="3008361" y="1473929"/>
              <a:ext cx="593835" cy="544393"/>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sz="3200"/>
            </a:p>
          </p:txBody>
        </p:sp>
        <p:sp>
          <p:nvSpPr>
            <p:cNvPr id="122" name="円/楕円 121">
              <a:extLst>
                <a:ext uri="{FF2B5EF4-FFF2-40B4-BE49-F238E27FC236}">
                  <a16:creationId xmlns:a16="http://schemas.microsoft.com/office/drawing/2014/main" id="{8DA29949-AB4A-F140-B4A2-721B81BB72DE}"/>
                </a:ext>
              </a:extLst>
            </p:cNvPr>
            <p:cNvSpPr>
              <a:spLocks noChangeAspect="1"/>
            </p:cNvSpPr>
            <p:nvPr/>
          </p:nvSpPr>
          <p:spPr>
            <a:xfrm>
              <a:off x="4105337" y="1473929"/>
              <a:ext cx="593835" cy="544393"/>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3200"/>
            </a:p>
          </p:txBody>
        </p:sp>
        <p:sp>
          <p:nvSpPr>
            <p:cNvPr id="123" name="円/楕円 122">
              <a:extLst>
                <a:ext uri="{FF2B5EF4-FFF2-40B4-BE49-F238E27FC236}">
                  <a16:creationId xmlns:a16="http://schemas.microsoft.com/office/drawing/2014/main" id="{E71340BC-A101-F246-B2D0-B7CBE3CBF399}"/>
                </a:ext>
              </a:extLst>
            </p:cNvPr>
            <p:cNvSpPr>
              <a:spLocks noChangeAspect="1"/>
            </p:cNvSpPr>
            <p:nvPr/>
          </p:nvSpPr>
          <p:spPr>
            <a:xfrm>
              <a:off x="5202312" y="1472627"/>
              <a:ext cx="593835" cy="544393"/>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3200"/>
            </a:p>
          </p:txBody>
        </p:sp>
        <p:grpSp>
          <p:nvGrpSpPr>
            <p:cNvPr id="124" name="図形グループ 7">
              <a:extLst>
                <a:ext uri="{FF2B5EF4-FFF2-40B4-BE49-F238E27FC236}">
                  <a16:creationId xmlns:a16="http://schemas.microsoft.com/office/drawing/2014/main" id="{6D43B83F-9294-B14B-9ABD-017C5B0CADC4}"/>
                </a:ext>
              </a:extLst>
            </p:cNvPr>
            <p:cNvGrpSpPr/>
            <p:nvPr/>
          </p:nvGrpSpPr>
          <p:grpSpPr>
            <a:xfrm>
              <a:off x="814410" y="2018322"/>
              <a:ext cx="5150167" cy="2759842"/>
              <a:chOff x="1363048" y="2499583"/>
              <a:chExt cx="5150167" cy="2759842"/>
            </a:xfrm>
          </p:grpSpPr>
          <p:sp>
            <p:nvSpPr>
              <p:cNvPr id="125" name="円/楕円 124">
                <a:extLst>
                  <a:ext uri="{FF2B5EF4-FFF2-40B4-BE49-F238E27FC236}">
                    <a16:creationId xmlns:a16="http://schemas.microsoft.com/office/drawing/2014/main" id="{A895E40A-55F3-594A-9350-BE3581564751}"/>
                  </a:ext>
                </a:extLst>
              </p:cNvPr>
              <p:cNvSpPr>
                <a:spLocks noChangeAspect="1"/>
              </p:cNvSpPr>
              <p:nvPr/>
            </p:nvSpPr>
            <p:spPr>
              <a:xfrm>
                <a:off x="1363048" y="3559929"/>
                <a:ext cx="415683" cy="381073"/>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sz="3200"/>
              </a:p>
            </p:txBody>
          </p:sp>
          <p:sp>
            <p:nvSpPr>
              <p:cNvPr id="126" name="円/楕円 125">
                <a:extLst>
                  <a:ext uri="{FF2B5EF4-FFF2-40B4-BE49-F238E27FC236}">
                    <a16:creationId xmlns:a16="http://schemas.microsoft.com/office/drawing/2014/main" id="{752B5EFE-8858-8742-BEA7-F9FCA0A905C4}"/>
                  </a:ext>
                </a:extLst>
              </p:cNvPr>
              <p:cNvSpPr>
                <a:spLocks noChangeAspect="1"/>
              </p:cNvSpPr>
              <p:nvPr/>
            </p:nvSpPr>
            <p:spPr>
              <a:xfrm>
                <a:off x="1955264" y="3551588"/>
                <a:ext cx="415683" cy="381073"/>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sz="3200"/>
              </a:p>
            </p:txBody>
          </p:sp>
          <p:sp>
            <p:nvSpPr>
              <p:cNvPr id="127" name="円/楕円 126">
                <a:extLst>
                  <a:ext uri="{FF2B5EF4-FFF2-40B4-BE49-F238E27FC236}">
                    <a16:creationId xmlns:a16="http://schemas.microsoft.com/office/drawing/2014/main" id="{1723D501-9E71-964B-BB7E-F1479D56CEB5}"/>
                  </a:ext>
                </a:extLst>
              </p:cNvPr>
              <p:cNvSpPr>
                <a:spLocks noChangeAspect="1"/>
              </p:cNvSpPr>
              <p:nvPr/>
            </p:nvSpPr>
            <p:spPr>
              <a:xfrm>
                <a:off x="2549099" y="3545664"/>
                <a:ext cx="415683" cy="38107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sz="3200"/>
              </a:p>
            </p:txBody>
          </p:sp>
          <p:sp>
            <p:nvSpPr>
              <p:cNvPr id="128" name="円/楕円 127">
                <a:extLst>
                  <a:ext uri="{FF2B5EF4-FFF2-40B4-BE49-F238E27FC236}">
                    <a16:creationId xmlns:a16="http://schemas.microsoft.com/office/drawing/2014/main" id="{556A5685-5D88-C344-9A7D-A365A64AC8FD}"/>
                  </a:ext>
                </a:extLst>
              </p:cNvPr>
              <p:cNvSpPr>
                <a:spLocks noChangeAspect="1"/>
              </p:cNvSpPr>
              <p:nvPr/>
            </p:nvSpPr>
            <p:spPr>
              <a:xfrm>
                <a:off x="3141316" y="3545663"/>
                <a:ext cx="415683" cy="38107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sz="3200"/>
              </a:p>
            </p:txBody>
          </p:sp>
          <p:sp>
            <p:nvSpPr>
              <p:cNvPr id="129" name="円/楕円 128">
                <a:extLst>
                  <a:ext uri="{FF2B5EF4-FFF2-40B4-BE49-F238E27FC236}">
                    <a16:creationId xmlns:a16="http://schemas.microsoft.com/office/drawing/2014/main" id="{2A21CBCB-352C-4645-B1E6-7C94A834E288}"/>
                  </a:ext>
                </a:extLst>
              </p:cNvPr>
              <p:cNvSpPr>
                <a:spLocks noChangeAspect="1"/>
              </p:cNvSpPr>
              <p:nvPr/>
            </p:nvSpPr>
            <p:spPr>
              <a:xfrm>
                <a:off x="3735150" y="3546658"/>
                <a:ext cx="415683" cy="38107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sz="3200"/>
              </a:p>
            </p:txBody>
          </p:sp>
          <p:sp>
            <p:nvSpPr>
              <p:cNvPr id="130" name="円/楕円 129">
                <a:extLst>
                  <a:ext uri="{FF2B5EF4-FFF2-40B4-BE49-F238E27FC236}">
                    <a16:creationId xmlns:a16="http://schemas.microsoft.com/office/drawing/2014/main" id="{6CE2BDCF-F5AD-2D4A-A9E7-BABFE011D91E}"/>
                  </a:ext>
                </a:extLst>
              </p:cNvPr>
              <p:cNvSpPr>
                <a:spLocks noChangeAspect="1"/>
              </p:cNvSpPr>
              <p:nvPr/>
            </p:nvSpPr>
            <p:spPr>
              <a:xfrm>
                <a:off x="4325745" y="3559830"/>
                <a:ext cx="415683" cy="381073"/>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sz="3200"/>
              </a:p>
            </p:txBody>
          </p:sp>
          <p:sp>
            <p:nvSpPr>
              <p:cNvPr id="131" name="円/楕円 130">
                <a:extLst>
                  <a:ext uri="{FF2B5EF4-FFF2-40B4-BE49-F238E27FC236}">
                    <a16:creationId xmlns:a16="http://schemas.microsoft.com/office/drawing/2014/main" id="{05002C1A-0756-6845-AA83-A3DBAD363263}"/>
                  </a:ext>
                </a:extLst>
              </p:cNvPr>
              <p:cNvSpPr>
                <a:spLocks noChangeAspect="1"/>
              </p:cNvSpPr>
              <p:nvPr/>
            </p:nvSpPr>
            <p:spPr>
              <a:xfrm>
                <a:off x="4916341" y="3551668"/>
                <a:ext cx="415683" cy="381073"/>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sz="3200"/>
              </a:p>
            </p:txBody>
          </p:sp>
          <p:sp>
            <p:nvSpPr>
              <p:cNvPr id="132" name="円/楕円 131">
                <a:extLst>
                  <a:ext uri="{FF2B5EF4-FFF2-40B4-BE49-F238E27FC236}">
                    <a16:creationId xmlns:a16="http://schemas.microsoft.com/office/drawing/2014/main" id="{0087F811-8015-784A-893F-0F2397394EBB}"/>
                  </a:ext>
                </a:extLst>
              </p:cNvPr>
              <p:cNvSpPr>
                <a:spLocks noChangeAspect="1"/>
              </p:cNvSpPr>
              <p:nvPr/>
            </p:nvSpPr>
            <p:spPr>
              <a:xfrm>
                <a:off x="5506937" y="3559830"/>
                <a:ext cx="415683" cy="38107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3200"/>
              </a:p>
            </p:txBody>
          </p:sp>
          <p:sp>
            <p:nvSpPr>
              <p:cNvPr id="133" name="円/楕円 132">
                <a:extLst>
                  <a:ext uri="{FF2B5EF4-FFF2-40B4-BE49-F238E27FC236}">
                    <a16:creationId xmlns:a16="http://schemas.microsoft.com/office/drawing/2014/main" id="{547864BE-B6C2-D241-BC83-E683D7701354}"/>
                  </a:ext>
                </a:extLst>
              </p:cNvPr>
              <p:cNvSpPr>
                <a:spLocks noChangeAspect="1"/>
              </p:cNvSpPr>
              <p:nvPr/>
            </p:nvSpPr>
            <p:spPr>
              <a:xfrm>
                <a:off x="6097532" y="3559830"/>
                <a:ext cx="415683" cy="38107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3200"/>
              </a:p>
            </p:txBody>
          </p:sp>
          <p:sp>
            <p:nvSpPr>
              <p:cNvPr id="134" name="円/楕円 133">
                <a:extLst>
                  <a:ext uri="{FF2B5EF4-FFF2-40B4-BE49-F238E27FC236}">
                    <a16:creationId xmlns:a16="http://schemas.microsoft.com/office/drawing/2014/main" id="{8B764977-8198-AB44-85CF-9FD7D8625FAB}"/>
                  </a:ext>
                </a:extLst>
              </p:cNvPr>
              <p:cNvSpPr>
                <a:spLocks noChangeAspect="1"/>
              </p:cNvSpPr>
              <p:nvPr/>
            </p:nvSpPr>
            <p:spPr>
              <a:xfrm>
                <a:off x="1363048" y="4219638"/>
                <a:ext cx="415683" cy="381073"/>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sz="3200"/>
              </a:p>
            </p:txBody>
          </p:sp>
          <p:sp>
            <p:nvSpPr>
              <p:cNvPr id="135" name="円/楕円 134">
                <a:extLst>
                  <a:ext uri="{FF2B5EF4-FFF2-40B4-BE49-F238E27FC236}">
                    <a16:creationId xmlns:a16="http://schemas.microsoft.com/office/drawing/2014/main" id="{2C4041F9-6009-CE49-8BE4-56604F4BAF3C}"/>
                  </a:ext>
                </a:extLst>
              </p:cNvPr>
              <p:cNvSpPr>
                <a:spLocks noChangeAspect="1"/>
              </p:cNvSpPr>
              <p:nvPr/>
            </p:nvSpPr>
            <p:spPr>
              <a:xfrm>
                <a:off x="1955264" y="4211297"/>
                <a:ext cx="415683" cy="381073"/>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sz="3200"/>
              </a:p>
            </p:txBody>
          </p:sp>
          <p:sp>
            <p:nvSpPr>
              <p:cNvPr id="136" name="円/楕円 135">
                <a:extLst>
                  <a:ext uri="{FF2B5EF4-FFF2-40B4-BE49-F238E27FC236}">
                    <a16:creationId xmlns:a16="http://schemas.microsoft.com/office/drawing/2014/main" id="{3D3D1C1B-EB1F-4246-AB6D-C08B5EF76201}"/>
                  </a:ext>
                </a:extLst>
              </p:cNvPr>
              <p:cNvSpPr>
                <a:spLocks noChangeAspect="1"/>
              </p:cNvSpPr>
              <p:nvPr/>
            </p:nvSpPr>
            <p:spPr>
              <a:xfrm>
                <a:off x="2549099" y="4205373"/>
                <a:ext cx="415683" cy="38107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sz="3200"/>
              </a:p>
            </p:txBody>
          </p:sp>
          <p:sp>
            <p:nvSpPr>
              <p:cNvPr id="137" name="円/楕円 136">
                <a:extLst>
                  <a:ext uri="{FF2B5EF4-FFF2-40B4-BE49-F238E27FC236}">
                    <a16:creationId xmlns:a16="http://schemas.microsoft.com/office/drawing/2014/main" id="{C5710AA4-54F6-8E4B-A148-D2287A791E2E}"/>
                  </a:ext>
                </a:extLst>
              </p:cNvPr>
              <p:cNvSpPr>
                <a:spLocks noChangeAspect="1"/>
              </p:cNvSpPr>
              <p:nvPr/>
            </p:nvSpPr>
            <p:spPr>
              <a:xfrm>
                <a:off x="3141316" y="4205372"/>
                <a:ext cx="415683" cy="38107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sz="3200"/>
              </a:p>
            </p:txBody>
          </p:sp>
          <p:sp>
            <p:nvSpPr>
              <p:cNvPr id="138" name="円/楕円 137">
                <a:extLst>
                  <a:ext uri="{FF2B5EF4-FFF2-40B4-BE49-F238E27FC236}">
                    <a16:creationId xmlns:a16="http://schemas.microsoft.com/office/drawing/2014/main" id="{CB90DD63-2E91-3443-B041-E08B8562F7A7}"/>
                  </a:ext>
                </a:extLst>
              </p:cNvPr>
              <p:cNvSpPr>
                <a:spLocks noChangeAspect="1"/>
              </p:cNvSpPr>
              <p:nvPr/>
            </p:nvSpPr>
            <p:spPr>
              <a:xfrm>
                <a:off x="3735150" y="4206367"/>
                <a:ext cx="415683" cy="38107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sz="3200"/>
              </a:p>
            </p:txBody>
          </p:sp>
          <p:sp>
            <p:nvSpPr>
              <p:cNvPr id="139" name="円/楕円 138">
                <a:extLst>
                  <a:ext uri="{FF2B5EF4-FFF2-40B4-BE49-F238E27FC236}">
                    <a16:creationId xmlns:a16="http://schemas.microsoft.com/office/drawing/2014/main" id="{1AF1F132-8E84-A745-86F2-65424009DE05}"/>
                  </a:ext>
                </a:extLst>
              </p:cNvPr>
              <p:cNvSpPr>
                <a:spLocks noChangeAspect="1"/>
              </p:cNvSpPr>
              <p:nvPr/>
            </p:nvSpPr>
            <p:spPr>
              <a:xfrm>
                <a:off x="4325745" y="4219540"/>
                <a:ext cx="415683" cy="381073"/>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sz="3200"/>
              </a:p>
            </p:txBody>
          </p:sp>
          <p:sp>
            <p:nvSpPr>
              <p:cNvPr id="140" name="円/楕円 139">
                <a:extLst>
                  <a:ext uri="{FF2B5EF4-FFF2-40B4-BE49-F238E27FC236}">
                    <a16:creationId xmlns:a16="http://schemas.microsoft.com/office/drawing/2014/main" id="{4C9A4142-0606-664D-9727-A08F76DAA18F}"/>
                  </a:ext>
                </a:extLst>
              </p:cNvPr>
              <p:cNvSpPr>
                <a:spLocks noChangeAspect="1"/>
              </p:cNvSpPr>
              <p:nvPr/>
            </p:nvSpPr>
            <p:spPr>
              <a:xfrm>
                <a:off x="4916341" y="4211377"/>
                <a:ext cx="415683" cy="38107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3200"/>
              </a:p>
            </p:txBody>
          </p:sp>
          <p:sp>
            <p:nvSpPr>
              <p:cNvPr id="141" name="円/楕円 140">
                <a:extLst>
                  <a:ext uri="{FF2B5EF4-FFF2-40B4-BE49-F238E27FC236}">
                    <a16:creationId xmlns:a16="http://schemas.microsoft.com/office/drawing/2014/main" id="{A2F663DB-E202-074B-830D-99772870A934}"/>
                  </a:ext>
                </a:extLst>
              </p:cNvPr>
              <p:cNvSpPr>
                <a:spLocks noChangeAspect="1"/>
              </p:cNvSpPr>
              <p:nvPr/>
            </p:nvSpPr>
            <p:spPr>
              <a:xfrm>
                <a:off x="5506937" y="4219540"/>
                <a:ext cx="415683" cy="38107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3200"/>
              </a:p>
            </p:txBody>
          </p:sp>
          <p:sp>
            <p:nvSpPr>
              <p:cNvPr id="142" name="円/楕円 141">
                <a:extLst>
                  <a:ext uri="{FF2B5EF4-FFF2-40B4-BE49-F238E27FC236}">
                    <a16:creationId xmlns:a16="http://schemas.microsoft.com/office/drawing/2014/main" id="{03D899B1-7CBF-9641-AC1C-4E5BCABE094E}"/>
                  </a:ext>
                </a:extLst>
              </p:cNvPr>
              <p:cNvSpPr>
                <a:spLocks noChangeAspect="1"/>
              </p:cNvSpPr>
              <p:nvPr/>
            </p:nvSpPr>
            <p:spPr>
              <a:xfrm>
                <a:off x="6097532" y="4219540"/>
                <a:ext cx="415683" cy="38107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3200"/>
              </a:p>
            </p:txBody>
          </p:sp>
          <p:sp>
            <p:nvSpPr>
              <p:cNvPr id="143" name="円/楕円 142">
                <a:extLst>
                  <a:ext uri="{FF2B5EF4-FFF2-40B4-BE49-F238E27FC236}">
                    <a16:creationId xmlns:a16="http://schemas.microsoft.com/office/drawing/2014/main" id="{5B479553-C129-4649-963D-E6B7EAB01F05}"/>
                  </a:ext>
                </a:extLst>
              </p:cNvPr>
              <p:cNvSpPr>
                <a:spLocks noChangeAspect="1"/>
              </p:cNvSpPr>
              <p:nvPr/>
            </p:nvSpPr>
            <p:spPr>
              <a:xfrm>
                <a:off x="1363048" y="4878352"/>
                <a:ext cx="415683" cy="38107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sz="3200"/>
              </a:p>
            </p:txBody>
          </p:sp>
          <p:sp>
            <p:nvSpPr>
              <p:cNvPr id="144" name="円/楕円 143">
                <a:extLst>
                  <a:ext uri="{FF2B5EF4-FFF2-40B4-BE49-F238E27FC236}">
                    <a16:creationId xmlns:a16="http://schemas.microsoft.com/office/drawing/2014/main" id="{5D04AFCC-55E2-A345-BE55-CC0F0E305F83}"/>
                  </a:ext>
                </a:extLst>
              </p:cNvPr>
              <p:cNvSpPr>
                <a:spLocks noChangeAspect="1"/>
              </p:cNvSpPr>
              <p:nvPr/>
            </p:nvSpPr>
            <p:spPr>
              <a:xfrm>
                <a:off x="1955264" y="4870010"/>
                <a:ext cx="415683" cy="381073"/>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sz="3200"/>
              </a:p>
            </p:txBody>
          </p:sp>
          <p:sp>
            <p:nvSpPr>
              <p:cNvPr id="145" name="円/楕円 144">
                <a:extLst>
                  <a:ext uri="{FF2B5EF4-FFF2-40B4-BE49-F238E27FC236}">
                    <a16:creationId xmlns:a16="http://schemas.microsoft.com/office/drawing/2014/main" id="{BA3991AD-B05E-4640-9FC1-FE051E7C21C2}"/>
                  </a:ext>
                </a:extLst>
              </p:cNvPr>
              <p:cNvSpPr>
                <a:spLocks noChangeAspect="1"/>
              </p:cNvSpPr>
              <p:nvPr/>
            </p:nvSpPr>
            <p:spPr>
              <a:xfrm>
                <a:off x="2549099" y="4864087"/>
                <a:ext cx="415683" cy="38107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sz="3200"/>
              </a:p>
            </p:txBody>
          </p:sp>
          <p:sp>
            <p:nvSpPr>
              <p:cNvPr id="146" name="円/楕円 145">
                <a:extLst>
                  <a:ext uri="{FF2B5EF4-FFF2-40B4-BE49-F238E27FC236}">
                    <a16:creationId xmlns:a16="http://schemas.microsoft.com/office/drawing/2014/main" id="{4BC11F94-4C05-1545-8DFB-8D96F5DCA23D}"/>
                  </a:ext>
                </a:extLst>
              </p:cNvPr>
              <p:cNvSpPr>
                <a:spLocks noChangeAspect="1"/>
              </p:cNvSpPr>
              <p:nvPr/>
            </p:nvSpPr>
            <p:spPr>
              <a:xfrm>
                <a:off x="3141316" y="4864085"/>
                <a:ext cx="415683" cy="38107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sz="3200"/>
              </a:p>
            </p:txBody>
          </p:sp>
          <p:sp>
            <p:nvSpPr>
              <p:cNvPr id="147" name="円/楕円 146">
                <a:extLst>
                  <a:ext uri="{FF2B5EF4-FFF2-40B4-BE49-F238E27FC236}">
                    <a16:creationId xmlns:a16="http://schemas.microsoft.com/office/drawing/2014/main" id="{1FB42AAB-745E-154D-9F4B-2282712B992A}"/>
                  </a:ext>
                </a:extLst>
              </p:cNvPr>
              <p:cNvSpPr>
                <a:spLocks noChangeAspect="1"/>
              </p:cNvSpPr>
              <p:nvPr/>
            </p:nvSpPr>
            <p:spPr>
              <a:xfrm>
                <a:off x="3735150" y="4865081"/>
                <a:ext cx="415683" cy="381073"/>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sz="3200"/>
              </a:p>
            </p:txBody>
          </p:sp>
          <p:sp>
            <p:nvSpPr>
              <p:cNvPr id="148" name="円/楕円 147">
                <a:extLst>
                  <a:ext uri="{FF2B5EF4-FFF2-40B4-BE49-F238E27FC236}">
                    <a16:creationId xmlns:a16="http://schemas.microsoft.com/office/drawing/2014/main" id="{25427D2F-5187-6D4D-BC99-F85BB92BB83E}"/>
                  </a:ext>
                </a:extLst>
              </p:cNvPr>
              <p:cNvSpPr>
                <a:spLocks noChangeAspect="1"/>
              </p:cNvSpPr>
              <p:nvPr/>
            </p:nvSpPr>
            <p:spPr>
              <a:xfrm>
                <a:off x="4325745" y="4878253"/>
                <a:ext cx="415683" cy="381073"/>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sz="3200"/>
              </a:p>
            </p:txBody>
          </p:sp>
          <p:sp>
            <p:nvSpPr>
              <p:cNvPr id="149" name="円/楕円 148">
                <a:extLst>
                  <a:ext uri="{FF2B5EF4-FFF2-40B4-BE49-F238E27FC236}">
                    <a16:creationId xmlns:a16="http://schemas.microsoft.com/office/drawing/2014/main" id="{3D046B8B-159C-3A44-9CF3-C28AE1A0BB35}"/>
                  </a:ext>
                </a:extLst>
              </p:cNvPr>
              <p:cNvSpPr>
                <a:spLocks noChangeAspect="1"/>
              </p:cNvSpPr>
              <p:nvPr/>
            </p:nvSpPr>
            <p:spPr>
              <a:xfrm>
                <a:off x="4916341" y="4870091"/>
                <a:ext cx="415683" cy="38107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3200"/>
              </a:p>
            </p:txBody>
          </p:sp>
          <p:sp>
            <p:nvSpPr>
              <p:cNvPr id="150" name="円/楕円 149">
                <a:extLst>
                  <a:ext uri="{FF2B5EF4-FFF2-40B4-BE49-F238E27FC236}">
                    <a16:creationId xmlns:a16="http://schemas.microsoft.com/office/drawing/2014/main" id="{726820A0-3438-F74C-B8A1-CE70BDEBC755}"/>
                  </a:ext>
                </a:extLst>
              </p:cNvPr>
              <p:cNvSpPr>
                <a:spLocks noChangeAspect="1"/>
              </p:cNvSpPr>
              <p:nvPr/>
            </p:nvSpPr>
            <p:spPr>
              <a:xfrm>
                <a:off x="5506937" y="4878253"/>
                <a:ext cx="415683" cy="38107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3200"/>
              </a:p>
            </p:txBody>
          </p:sp>
          <p:sp>
            <p:nvSpPr>
              <p:cNvPr id="151" name="円/楕円 150">
                <a:extLst>
                  <a:ext uri="{FF2B5EF4-FFF2-40B4-BE49-F238E27FC236}">
                    <a16:creationId xmlns:a16="http://schemas.microsoft.com/office/drawing/2014/main" id="{D36065C5-E5A8-4C44-8238-7C25B1EB22D7}"/>
                  </a:ext>
                </a:extLst>
              </p:cNvPr>
              <p:cNvSpPr>
                <a:spLocks noChangeAspect="1"/>
              </p:cNvSpPr>
              <p:nvPr/>
            </p:nvSpPr>
            <p:spPr>
              <a:xfrm>
                <a:off x="6097532" y="4878253"/>
                <a:ext cx="415683" cy="38107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3200"/>
              </a:p>
            </p:txBody>
          </p:sp>
          <p:cxnSp>
            <p:nvCxnSpPr>
              <p:cNvPr id="152" name="直線矢印コネクタ 151">
                <a:extLst>
                  <a:ext uri="{FF2B5EF4-FFF2-40B4-BE49-F238E27FC236}">
                    <a16:creationId xmlns:a16="http://schemas.microsoft.com/office/drawing/2014/main" id="{0E2015E2-2E03-5C43-831E-0DC36A39ABC6}"/>
                  </a:ext>
                </a:extLst>
              </p:cNvPr>
              <p:cNvCxnSpPr>
                <a:stCxn id="144" idx="4"/>
                <a:endCxn id="149" idx="0"/>
              </p:cNvCxnSpPr>
              <p:nvPr/>
            </p:nvCxnSpPr>
            <p:spPr>
              <a:xfrm flipH="1">
                <a:off x="1570891" y="2499583"/>
                <a:ext cx="89075" cy="1060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3" name="直線矢印コネクタ 152">
                <a:extLst>
                  <a:ext uri="{FF2B5EF4-FFF2-40B4-BE49-F238E27FC236}">
                    <a16:creationId xmlns:a16="http://schemas.microsoft.com/office/drawing/2014/main" id="{5A431075-ACDE-0449-A6EC-E3B959BE105C}"/>
                  </a:ext>
                </a:extLst>
              </p:cNvPr>
              <p:cNvCxnSpPr>
                <a:stCxn id="144" idx="4"/>
                <a:endCxn id="159" idx="0"/>
              </p:cNvCxnSpPr>
              <p:nvPr/>
            </p:nvCxnSpPr>
            <p:spPr>
              <a:xfrm flipH="1">
                <a:off x="1570891" y="2499583"/>
                <a:ext cx="89075" cy="17200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4" name="直線矢印コネクタ 153">
                <a:extLst>
                  <a:ext uri="{FF2B5EF4-FFF2-40B4-BE49-F238E27FC236}">
                    <a16:creationId xmlns:a16="http://schemas.microsoft.com/office/drawing/2014/main" id="{ED8867C4-B682-D046-8D12-0D3EA26F5D23}"/>
                  </a:ext>
                </a:extLst>
              </p:cNvPr>
              <p:cNvCxnSpPr>
                <a:stCxn id="144" idx="4"/>
                <a:endCxn id="150" idx="0"/>
              </p:cNvCxnSpPr>
              <p:nvPr/>
            </p:nvCxnSpPr>
            <p:spPr>
              <a:xfrm>
                <a:off x="1659966" y="2499583"/>
                <a:ext cx="503140" cy="10520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5" name="直線矢印コネクタ 154">
                <a:extLst>
                  <a:ext uri="{FF2B5EF4-FFF2-40B4-BE49-F238E27FC236}">
                    <a16:creationId xmlns:a16="http://schemas.microsoft.com/office/drawing/2014/main" id="{432EBE1D-1389-9240-8F9F-121D9DE3D5C4}"/>
                  </a:ext>
                </a:extLst>
              </p:cNvPr>
              <p:cNvCxnSpPr>
                <a:stCxn id="144" idx="4"/>
                <a:endCxn id="160" idx="0"/>
              </p:cNvCxnSpPr>
              <p:nvPr/>
            </p:nvCxnSpPr>
            <p:spPr>
              <a:xfrm>
                <a:off x="1659966" y="2499583"/>
                <a:ext cx="503140" cy="1711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6" name="直線矢印コネクタ 155">
                <a:extLst>
                  <a:ext uri="{FF2B5EF4-FFF2-40B4-BE49-F238E27FC236}">
                    <a16:creationId xmlns:a16="http://schemas.microsoft.com/office/drawing/2014/main" id="{2F88E5A7-6F87-7241-B79F-ACE11F3BDD40}"/>
                  </a:ext>
                </a:extLst>
              </p:cNvPr>
              <p:cNvCxnSpPr>
                <a:stCxn id="144" idx="4"/>
                <a:endCxn id="169" idx="0"/>
              </p:cNvCxnSpPr>
              <p:nvPr/>
            </p:nvCxnSpPr>
            <p:spPr>
              <a:xfrm>
                <a:off x="1659966" y="2499583"/>
                <a:ext cx="503140" cy="23704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7" name="直線矢印コネクタ 156">
                <a:extLst>
                  <a:ext uri="{FF2B5EF4-FFF2-40B4-BE49-F238E27FC236}">
                    <a16:creationId xmlns:a16="http://schemas.microsoft.com/office/drawing/2014/main" id="{A9FD718B-EE9F-634F-BE75-72ACDA66FFBD}"/>
                  </a:ext>
                </a:extLst>
              </p:cNvPr>
              <p:cNvCxnSpPr>
                <a:stCxn id="145" idx="4"/>
                <a:endCxn id="168" idx="0"/>
              </p:cNvCxnSpPr>
              <p:nvPr/>
            </p:nvCxnSpPr>
            <p:spPr>
              <a:xfrm flipH="1">
                <a:off x="1570891" y="2499583"/>
                <a:ext cx="1186051" cy="2378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8" name="直線矢印コネクタ 157">
                <a:extLst>
                  <a:ext uri="{FF2B5EF4-FFF2-40B4-BE49-F238E27FC236}">
                    <a16:creationId xmlns:a16="http://schemas.microsoft.com/office/drawing/2014/main" id="{FC3B375C-E99D-F341-BDE5-CAFDFE8D9AB0}"/>
                  </a:ext>
                </a:extLst>
              </p:cNvPr>
              <p:cNvCxnSpPr>
                <a:stCxn id="145" idx="4"/>
                <a:endCxn id="152" idx="0"/>
              </p:cNvCxnSpPr>
              <p:nvPr/>
            </p:nvCxnSpPr>
            <p:spPr>
              <a:xfrm>
                <a:off x="2756941" y="2499583"/>
                <a:ext cx="0" cy="10460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9" name="直線矢印コネクタ 158">
                <a:extLst>
                  <a:ext uri="{FF2B5EF4-FFF2-40B4-BE49-F238E27FC236}">
                    <a16:creationId xmlns:a16="http://schemas.microsoft.com/office/drawing/2014/main" id="{97652E8B-4862-3045-AFF1-2C9099D0C4DC}"/>
                  </a:ext>
                </a:extLst>
              </p:cNvPr>
              <p:cNvCxnSpPr>
                <a:stCxn id="145" idx="4"/>
                <a:endCxn id="153" idx="0"/>
              </p:cNvCxnSpPr>
              <p:nvPr/>
            </p:nvCxnSpPr>
            <p:spPr>
              <a:xfrm>
                <a:off x="2756941" y="2499583"/>
                <a:ext cx="592217" cy="1046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0" name="直線矢印コネクタ 159">
                <a:extLst>
                  <a:ext uri="{FF2B5EF4-FFF2-40B4-BE49-F238E27FC236}">
                    <a16:creationId xmlns:a16="http://schemas.microsoft.com/office/drawing/2014/main" id="{5382D20E-84A7-9C48-A7BC-A238163709B9}"/>
                  </a:ext>
                </a:extLst>
              </p:cNvPr>
              <p:cNvCxnSpPr>
                <a:stCxn id="145" idx="4"/>
                <a:endCxn id="162" idx="0"/>
              </p:cNvCxnSpPr>
              <p:nvPr/>
            </p:nvCxnSpPr>
            <p:spPr>
              <a:xfrm>
                <a:off x="2756941" y="2499583"/>
                <a:ext cx="592217" cy="17057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1" name="直線矢印コネクタ 160">
                <a:extLst>
                  <a:ext uri="{FF2B5EF4-FFF2-40B4-BE49-F238E27FC236}">
                    <a16:creationId xmlns:a16="http://schemas.microsoft.com/office/drawing/2014/main" id="{6B4F5C8D-C397-B649-AF98-86F2A0271CD6}"/>
                  </a:ext>
                </a:extLst>
              </p:cNvPr>
              <p:cNvCxnSpPr>
                <a:stCxn id="145" idx="4"/>
                <a:endCxn id="161" idx="7"/>
              </p:cNvCxnSpPr>
              <p:nvPr/>
            </p:nvCxnSpPr>
            <p:spPr>
              <a:xfrm>
                <a:off x="2756941" y="2499583"/>
                <a:ext cx="146966" cy="17615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2" name="直線矢印コネクタ 161">
                <a:extLst>
                  <a:ext uri="{FF2B5EF4-FFF2-40B4-BE49-F238E27FC236}">
                    <a16:creationId xmlns:a16="http://schemas.microsoft.com/office/drawing/2014/main" id="{CAC69079-8A76-8B44-9DCD-2849115CBE04}"/>
                  </a:ext>
                </a:extLst>
              </p:cNvPr>
              <p:cNvCxnSpPr>
                <a:stCxn id="145" idx="4"/>
                <a:endCxn id="170" idx="1"/>
              </p:cNvCxnSpPr>
              <p:nvPr/>
            </p:nvCxnSpPr>
            <p:spPr>
              <a:xfrm flipH="1">
                <a:off x="2609974" y="2499583"/>
                <a:ext cx="146968" cy="24203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3" name="直線矢印コネクタ 162">
                <a:extLst>
                  <a:ext uri="{FF2B5EF4-FFF2-40B4-BE49-F238E27FC236}">
                    <a16:creationId xmlns:a16="http://schemas.microsoft.com/office/drawing/2014/main" id="{94F41A9C-3567-4846-85D0-796B681698A0}"/>
                  </a:ext>
                </a:extLst>
              </p:cNvPr>
              <p:cNvCxnSpPr>
                <a:stCxn id="145" idx="4"/>
                <a:endCxn id="171" idx="0"/>
              </p:cNvCxnSpPr>
              <p:nvPr/>
            </p:nvCxnSpPr>
            <p:spPr>
              <a:xfrm>
                <a:off x="2756941" y="2499583"/>
                <a:ext cx="592217" cy="2364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4" name="直線矢印コネクタ 163">
                <a:extLst>
                  <a:ext uri="{FF2B5EF4-FFF2-40B4-BE49-F238E27FC236}">
                    <a16:creationId xmlns:a16="http://schemas.microsoft.com/office/drawing/2014/main" id="{9B0C3B68-A6DB-B04B-A33D-08646C9C7198}"/>
                  </a:ext>
                </a:extLst>
              </p:cNvPr>
              <p:cNvCxnSpPr>
                <a:stCxn id="145" idx="4"/>
                <a:endCxn id="172" idx="0"/>
              </p:cNvCxnSpPr>
              <p:nvPr/>
            </p:nvCxnSpPr>
            <p:spPr>
              <a:xfrm>
                <a:off x="2756941" y="2499583"/>
                <a:ext cx="1186051" cy="23654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5" name="直線矢印コネクタ 164">
                <a:extLst>
                  <a:ext uri="{FF2B5EF4-FFF2-40B4-BE49-F238E27FC236}">
                    <a16:creationId xmlns:a16="http://schemas.microsoft.com/office/drawing/2014/main" id="{6BC8F99C-317A-3945-9CA4-D2FAB1E24617}"/>
                  </a:ext>
                </a:extLst>
              </p:cNvPr>
              <p:cNvCxnSpPr>
                <a:stCxn id="145" idx="4"/>
                <a:endCxn id="163" idx="0"/>
              </p:cNvCxnSpPr>
              <p:nvPr/>
            </p:nvCxnSpPr>
            <p:spPr>
              <a:xfrm>
                <a:off x="2756941" y="2499583"/>
                <a:ext cx="1186051" cy="1706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6" name="直線矢印コネクタ 165">
                <a:extLst>
                  <a:ext uri="{FF2B5EF4-FFF2-40B4-BE49-F238E27FC236}">
                    <a16:creationId xmlns:a16="http://schemas.microsoft.com/office/drawing/2014/main" id="{F1D33D8F-C419-BE4D-9FB9-0E222B7E5FDB}"/>
                  </a:ext>
                </a:extLst>
              </p:cNvPr>
              <p:cNvCxnSpPr>
                <a:stCxn id="145" idx="4"/>
                <a:endCxn id="154" idx="0"/>
              </p:cNvCxnSpPr>
              <p:nvPr/>
            </p:nvCxnSpPr>
            <p:spPr>
              <a:xfrm>
                <a:off x="2756941" y="2499583"/>
                <a:ext cx="1186051" cy="1047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7" name="直線矢印コネクタ 166">
                <a:extLst>
                  <a:ext uri="{FF2B5EF4-FFF2-40B4-BE49-F238E27FC236}">
                    <a16:creationId xmlns:a16="http://schemas.microsoft.com/office/drawing/2014/main" id="{13D9699C-8305-8B44-9622-456EB60531BA}"/>
                  </a:ext>
                </a:extLst>
              </p:cNvPr>
              <p:cNvCxnSpPr>
                <a:stCxn id="146" idx="4"/>
                <a:endCxn id="173" idx="0"/>
              </p:cNvCxnSpPr>
              <p:nvPr/>
            </p:nvCxnSpPr>
            <p:spPr>
              <a:xfrm>
                <a:off x="3853917" y="2499583"/>
                <a:ext cx="679671" cy="23786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8" name="直線矢印コネクタ 167">
                <a:extLst>
                  <a:ext uri="{FF2B5EF4-FFF2-40B4-BE49-F238E27FC236}">
                    <a16:creationId xmlns:a16="http://schemas.microsoft.com/office/drawing/2014/main" id="{64D1E0DB-E3D5-1C40-B459-CEDCB03C328F}"/>
                  </a:ext>
                </a:extLst>
              </p:cNvPr>
              <p:cNvCxnSpPr>
                <a:stCxn id="146" idx="4"/>
                <a:endCxn id="164" idx="0"/>
              </p:cNvCxnSpPr>
              <p:nvPr/>
            </p:nvCxnSpPr>
            <p:spPr>
              <a:xfrm>
                <a:off x="3853917" y="2499583"/>
                <a:ext cx="679671" cy="17199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9" name="直線矢印コネクタ 168">
                <a:extLst>
                  <a:ext uri="{FF2B5EF4-FFF2-40B4-BE49-F238E27FC236}">
                    <a16:creationId xmlns:a16="http://schemas.microsoft.com/office/drawing/2014/main" id="{ACA7EF4C-24C7-3E42-B8B7-75E47F08A051}"/>
                  </a:ext>
                </a:extLst>
              </p:cNvPr>
              <p:cNvCxnSpPr>
                <a:stCxn id="146" idx="4"/>
                <a:endCxn id="155" idx="0"/>
              </p:cNvCxnSpPr>
              <p:nvPr/>
            </p:nvCxnSpPr>
            <p:spPr>
              <a:xfrm>
                <a:off x="3853917" y="2499583"/>
                <a:ext cx="679671" cy="10602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0" name="直線矢印コネクタ 169">
                <a:extLst>
                  <a:ext uri="{FF2B5EF4-FFF2-40B4-BE49-F238E27FC236}">
                    <a16:creationId xmlns:a16="http://schemas.microsoft.com/office/drawing/2014/main" id="{5A7E6EA8-5FBD-294F-9DB5-581EFD5E98D8}"/>
                  </a:ext>
                </a:extLst>
              </p:cNvPr>
              <p:cNvCxnSpPr>
                <a:stCxn id="146" idx="4"/>
                <a:endCxn id="156" idx="0"/>
              </p:cNvCxnSpPr>
              <p:nvPr/>
            </p:nvCxnSpPr>
            <p:spPr>
              <a:xfrm>
                <a:off x="3853917" y="2499583"/>
                <a:ext cx="1270267" cy="1052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1" name="直線矢印コネクタ 170">
                <a:extLst>
                  <a:ext uri="{FF2B5EF4-FFF2-40B4-BE49-F238E27FC236}">
                    <a16:creationId xmlns:a16="http://schemas.microsoft.com/office/drawing/2014/main" id="{F97C2406-5607-C041-BBB2-AC43B19AA652}"/>
                  </a:ext>
                </a:extLst>
              </p:cNvPr>
              <p:cNvCxnSpPr>
                <a:stCxn id="147" idx="4"/>
                <a:endCxn id="165" idx="1"/>
              </p:cNvCxnSpPr>
              <p:nvPr/>
            </p:nvCxnSpPr>
            <p:spPr>
              <a:xfrm>
                <a:off x="4950892" y="2499583"/>
                <a:ext cx="26323" cy="17676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2" name="直線矢印コネクタ 171">
                <a:extLst>
                  <a:ext uri="{FF2B5EF4-FFF2-40B4-BE49-F238E27FC236}">
                    <a16:creationId xmlns:a16="http://schemas.microsoft.com/office/drawing/2014/main" id="{6CA967D6-0A8D-7248-8772-3647439A4806}"/>
                  </a:ext>
                </a:extLst>
              </p:cNvPr>
              <p:cNvCxnSpPr>
                <a:stCxn id="147" idx="4"/>
                <a:endCxn id="174" idx="0"/>
              </p:cNvCxnSpPr>
              <p:nvPr/>
            </p:nvCxnSpPr>
            <p:spPr>
              <a:xfrm>
                <a:off x="4950892" y="2499583"/>
                <a:ext cx="173291" cy="23705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3" name="直線矢印コネクタ 172">
                <a:extLst>
                  <a:ext uri="{FF2B5EF4-FFF2-40B4-BE49-F238E27FC236}">
                    <a16:creationId xmlns:a16="http://schemas.microsoft.com/office/drawing/2014/main" id="{47B991BD-A99E-254E-BE54-234247C71968}"/>
                  </a:ext>
                </a:extLst>
              </p:cNvPr>
              <p:cNvCxnSpPr>
                <a:stCxn id="147" idx="4"/>
                <a:endCxn id="175" idx="0"/>
              </p:cNvCxnSpPr>
              <p:nvPr/>
            </p:nvCxnSpPr>
            <p:spPr>
              <a:xfrm>
                <a:off x="4950892" y="2499583"/>
                <a:ext cx="763887" cy="23786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4" name="直線矢印コネクタ 173">
                <a:extLst>
                  <a:ext uri="{FF2B5EF4-FFF2-40B4-BE49-F238E27FC236}">
                    <a16:creationId xmlns:a16="http://schemas.microsoft.com/office/drawing/2014/main" id="{CC9A5806-8F6C-0846-8384-D5D1E64EF7F5}"/>
                  </a:ext>
                </a:extLst>
              </p:cNvPr>
              <p:cNvCxnSpPr>
                <a:stCxn id="147" idx="4"/>
                <a:endCxn id="176" idx="0"/>
              </p:cNvCxnSpPr>
              <p:nvPr/>
            </p:nvCxnSpPr>
            <p:spPr>
              <a:xfrm>
                <a:off x="4950892" y="2499583"/>
                <a:ext cx="1354482" cy="23786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5" name="直線矢印コネクタ 174">
                <a:extLst>
                  <a:ext uri="{FF2B5EF4-FFF2-40B4-BE49-F238E27FC236}">
                    <a16:creationId xmlns:a16="http://schemas.microsoft.com/office/drawing/2014/main" id="{FFCDF529-5EDD-F34B-BAEC-6578AF493A11}"/>
                  </a:ext>
                </a:extLst>
              </p:cNvPr>
              <p:cNvCxnSpPr>
                <a:stCxn id="147" idx="4"/>
                <a:endCxn id="166" idx="0"/>
              </p:cNvCxnSpPr>
              <p:nvPr/>
            </p:nvCxnSpPr>
            <p:spPr>
              <a:xfrm>
                <a:off x="4950892" y="2499583"/>
                <a:ext cx="763887" cy="17199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6" name="直線矢印コネクタ 175">
                <a:extLst>
                  <a:ext uri="{FF2B5EF4-FFF2-40B4-BE49-F238E27FC236}">
                    <a16:creationId xmlns:a16="http://schemas.microsoft.com/office/drawing/2014/main" id="{6B1F4AA7-5F4F-D44E-8BFA-F63E933685A4}"/>
                  </a:ext>
                </a:extLst>
              </p:cNvPr>
              <p:cNvCxnSpPr>
                <a:stCxn id="148" idx="4"/>
                <a:endCxn id="157" idx="0"/>
              </p:cNvCxnSpPr>
              <p:nvPr/>
            </p:nvCxnSpPr>
            <p:spPr>
              <a:xfrm flipH="1">
                <a:off x="5714779" y="2536919"/>
                <a:ext cx="333089" cy="10229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7" name="直線矢印コネクタ 176">
                <a:extLst>
                  <a:ext uri="{FF2B5EF4-FFF2-40B4-BE49-F238E27FC236}">
                    <a16:creationId xmlns:a16="http://schemas.microsoft.com/office/drawing/2014/main" id="{9FC28C20-D596-0A48-A097-08CAB04FCBDA}"/>
                  </a:ext>
                </a:extLst>
              </p:cNvPr>
              <p:cNvCxnSpPr>
                <a:stCxn id="148" idx="4"/>
                <a:endCxn id="167" idx="1"/>
              </p:cNvCxnSpPr>
              <p:nvPr/>
            </p:nvCxnSpPr>
            <p:spPr>
              <a:xfrm>
                <a:off x="6047868" y="2536919"/>
                <a:ext cx="110539" cy="17384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8" name="直線矢印コネクタ 177">
                <a:extLst>
                  <a:ext uri="{FF2B5EF4-FFF2-40B4-BE49-F238E27FC236}">
                    <a16:creationId xmlns:a16="http://schemas.microsoft.com/office/drawing/2014/main" id="{8B87A683-73CF-7142-A740-B9F47D15DC27}"/>
                  </a:ext>
                </a:extLst>
              </p:cNvPr>
              <p:cNvCxnSpPr>
                <a:stCxn id="148" idx="4"/>
                <a:endCxn id="158" idx="0"/>
              </p:cNvCxnSpPr>
              <p:nvPr/>
            </p:nvCxnSpPr>
            <p:spPr>
              <a:xfrm>
                <a:off x="6047868" y="2536919"/>
                <a:ext cx="257507" cy="10229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79" name="正方形/長方形 178">
              <a:extLst>
                <a:ext uri="{FF2B5EF4-FFF2-40B4-BE49-F238E27FC236}">
                  <a16:creationId xmlns:a16="http://schemas.microsoft.com/office/drawing/2014/main" id="{0FF37B3B-6286-1F4A-BE99-0FA1325F679F}"/>
                </a:ext>
              </a:extLst>
            </p:cNvPr>
            <p:cNvSpPr/>
            <p:nvPr/>
          </p:nvSpPr>
          <p:spPr>
            <a:xfrm>
              <a:off x="261660" y="1055311"/>
              <a:ext cx="6087236" cy="130774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80" name="正方形/長方形 179">
              <a:extLst>
                <a:ext uri="{FF2B5EF4-FFF2-40B4-BE49-F238E27FC236}">
                  <a16:creationId xmlns:a16="http://schemas.microsoft.com/office/drawing/2014/main" id="{0298D563-89C9-A348-91B8-ACDEAF71050C}"/>
                </a:ext>
              </a:extLst>
            </p:cNvPr>
            <p:cNvSpPr/>
            <p:nvPr/>
          </p:nvSpPr>
          <p:spPr>
            <a:xfrm>
              <a:off x="547574" y="1274918"/>
              <a:ext cx="3301932" cy="899655"/>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81" name="テキスト ボックス 180">
              <a:extLst>
                <a:ext uri="{FF2B5EF4-FFF2-40B4-BE49-F238E27FC236}">
                  <a16:creationId xmlns:a16="http://schemas.microsoft.com/office/drawing/2014/main" id="{64A03F8E-215D-C04C-939A-BCED4ACD4D78}"/>
                </a:ext>
              </a:extLst>
            </p:cNvPr>
            <p:cNvSpPr txBox="1"/>
            <p:nvPr/>
          </p:nvSpPr>
          <p:spPr>
            <a:xfrm>
              <a:off x="6046213" y="1946524"/>
              <a:ext cx="526107" cy="707886"/>
            </a:xfrm>
            <a:prstGeom prst="rect">
              <a:avLst/>
            </a:prstGeom>
            <a:solidFill>
              <a:schemeClr val="tx2">
                <a:lumMod val="60000"/>
                <a:lumOff val="40000"/>
              </a:schemeClr>
            </a:solidFill>
            <a:ln w="19050">
              <a:noFill/>
            </a:ln>
          </p:spPr>
          <p:txBody>
            <a:bodyPr wrap="none" rtlCol="0">
              <a:spAutoFit/>
            </a:bodyPr>
            <a:lstStyle/>
            <a:p>
              <a:r>
                <a:rPr kumimoji="1" lang="en-US" altLang="ja-JP" sz="4000" i="1">
                  <a:latin typeface="Times" charset="0"/>
                  <a:ea typeface="Times" charset="0"/>
                  <a:cs typeface="Times" charset="0"/>
                </a:rPr>
                <a:t>N</a:t>
              </a:r>
              <a:endParaRPr kumimoji="1" lang="ja-JP" altLang="en-US" sz="4000" i="1" dirty="0">
                <a:latin typeface="Times" charset="0"/>
                <a:ea typeface="Times" charset="0"/>
                <a:cs typeface="Times" charset="0"/>
              </a:endParaRPr>
            </a:p>
          </p:txBody>
        </p:sp>
        <p:sp>
          <p:nvSpPr>
            <p:cNvPr id="182" name="テキスト ボックス 181">
              <a:extLst>
                <a:ext uri="{FF2B5EF4-FFF2-40B4-BE49-F238E27FC236}">
                  <a16:creationId xmlns:a16="http://schemas.microsoft.com/office/drawing/2014/main" id="{F74EEBE6-D18C-F548-860B-26F28E8DACEB}"/>
                </a:ext>
              </a:extLst>
            </p:cNvPr>
            <p:cNvSpPr txBox="1"/>
            <p:nvPr/>
          </p:nvSpPr>
          <p:spPr>
            <a:xfrm>
              <a:off x="3582834" y="1123098"/>
              <a:ext cx="612668" cy="707886"/>
            </a:xfrm>
            <a:prstGeom prst="rect">
              <a:avLst/>
            </a:prstGeom>
            <a:solidFill>
              <a:schemeClr val="accent6">
                <a:lumMod val="60000"/>
                <a:lumOff val="40000"/>
              </a:schemeClr>
            </a:solidFill>
            <a:ln w="19050">
              <a:noFill/>
            </a:ln>
          </p:spPr>
          <p:txBody>
            <a:bodyPr wrap="none" rtlCol="0">
              <a:spAutoFit/>
            </a:bodyPr>
            <a:lstStyle/>
            <a:p>
              <a:r>
                <a:rPr kumimoji="1" lang="en-US" altLang="ja-JP" sz="4000" i="1" dirty="0">
                  <a:latin typeface="Times" charset="0"/>
                  <a:ea typeface="Times" charset="0"/>
                  <a:cs typeface="Times" charset="0"/>
                </a:rPr>
                <a:t>M</a:t>
              </a:r>
              <a:endParaRPr kumimoji="1" lang="ja-JP" altLang="en-US" sz="4000" i="1" dirty="0">
                <a:latin typeface="Times" charset="0"/>
                <a:ea typeface="Times" charset="0"/>
                <a:cs typeface="Times" charset="0"/>
              </a:endParaRPr>
            </a:p>
          </p:txBody>
        </p:sp>
        <p:grpSp>
          <p:nvGrpSpPr>
            <p:cNvPr id="183" name="図形グループ 66">
              <a:extLst>
                <a:ext uri="{FF2B5EF4-FFF2-40B4-BE49-F238E27FC236}">
                  <a16:creationId xmlns:a16="http://schemas.microsoft.com/office/drawing/2014/main" id="{276D3E0B-46F8-7F49-8873-8BB314828A12}"/>
                </a:ext>
              </a:extLst>
            </p:cNvPr>
            <p:cNvGrpSpPr/>
            <p:nvPr/>
          </p:nvGrpSpPr>
          <p:grpSpPr>
            <a:xfrm>
              <a:off x="2447329" y="3571459"/>
              <a:ext cx="3210814" cy="2270091"/>
              <a:chOff x="2995967" y="4052720"/>
              <a:chExt cx="3210814" cy="2270091"/>
            </a:xfrm>
          </p:grpSpPr>
          <p:sp>
            <p:nvSpPr>
              <p:cNvPr id="184" name="正方形/長方形 183">
                <a:extLst>
                  <a:ext uri="{FF2B5EF4-FFF2-40B4-BE49-F238E27FC236}">
                    <a16:creationId xmlns:a16="http://schemas.microsoft.com/office/drawing/2014/main" id="{4A657B41-761C-C84B-869C-286D2DDE0572}"/>
                  </a:ext>
                </a:extLst>
              </p:cNvPr>
              <p:cNvSpPr/>
              <p:nvPr/>
            </p:nvSpPr>
            <p:spPr>
              <a:xfrm>
                <a:off x="2995967" y="4052720"/>
                <a:ext cx="3051900" cy="1498617"/>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85" name="テキスト ボックス 184">
                <a:extLst>
                  <a:ext uri="{FF2B5EF4-FFF2-40B4-BE49-F238E27FC236}">
                    <a16:creationId xmlns:a16="http://schemas.microsoft.com/office/drawing/2014/main" id="{3F55C2B4-4E7E-7240-934A-D4E725DB482D}"/>
                  </a:ext>
                </a:extLst>
              </p:cNvPr>
              <p:cNvSpPr txBox="1"/>
              <p:nvPr/>
            </p:nvSpPr>
            <p:spPr>
              <a:xfrm>
                <a:off x="5765636" y="5296633"/>
                <a:ext cx="441145" cy="707886"/>
              </a:xfrm>
              <a:prstGeom prst="rect">
                <a:avLst/>
              </a:prstGeom>
              <a:solidFill>
                <a:schemeClr val="accent4">
                  <a:lumMod val="60000"/>
                  <a:lumOff val="40000"/>
                </a:schemeClr>
              </a:solidFill>
              <a:ln w="19050">
                <a:noFill/>
              </a:ln>
            </p:spPr>
            <p:txBody>
              <a:bodyPr wrap="none" rtlCol="0">
                <a:spAutoFit/>
              </a:bodyPr>
              <a:lstStyle/>
              <a:p>
                <a:r>
                  <a:rPr kumimoji="1" lang="en-US" altLang="ja-JP" sz="4000" i="1" dirty="0">
                    <a:latin typeface="Times" charset="0"/>
                    <a:ea typeface="Times" charset="0"/>
                    <a:cs typeface="Times" charset="0"/>
                  </a:rPr>
                  <a:t>n</a:t>
                </a:r>
                <a:endParaRPr kumimoji="1" lang="ja-JP" altLang="en-US" sz="4000" i="1" dirty="0">
                  <a:latin typeface="Times" charset="0"/>
                  <a:ea typeface="Times" charset="0"/>
                  <a:cs typeface="Times" charset="0"/>
                </a:endParaRPr>
              </a:p>
            </p:txBody>
          </p:sp>
          <p:sp>
            <p:nvSpPr>
              <p:cNvPr id="186" name="右中かっこ 185">
                <a:extLst>
                  <a:ext uri="{FF2B5EF4-FFF2-40B4-BE49-F238E27FC236}">
                    <a16:creationId xmlns:a16="http://schemas.microsoft.com/office/drawing/2014/main" id="{9C1B4B11-713E-2849-A6EB-F99F44F0D510}"/>
                  </a:ext>
                </a:extLst>
              </p:cNvPr>
              <p:cNvSpPr/>
              <p:nvPr/>
            </p:nvSpPr>
            <p:spPr>
              <a:xfrm rot="5400000">
                <a:off x="3344868" y="4382893"/>
                <a:ext cx="1180963" cy="158807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3200"/>
              </a:p>
            </p:txBody>
          </p:sp>
          <p:sp>
            <p:nvSpPr>
              <p:cNvPr id="187" name="テキスト ボックス 186">
                <a:extLst>
                  <a:ext uri="{FF2B5EF4-FFF2-40B4-BE49-F238E27FC236}">
                    <a16:creationId xmlns:a16="http://schemas.microsoft.com/office/drawing/2014/main" id="{03B45460-006D-3C42-9A2E-5D77CF10C353}"/>
                  </a:ext>
                </a:extLst>
              </p:cNvPr>
              <p:cNvSpPr txBox="1"/>
              <p:nvPr/>
            </p:nvSpPr>
            <p:spPr>
              <a:xfrm>
                <a:off x="3721932" y="5614925"/>
                <a:ext cx="554960" cy="707886"/>
              </a:xfrm>
              <a:prstGeom prst="rect">
                <a:avLst/>
              </a:prstGeom>
              <a:noFill/>
              <a:ln w="19050">
                <a:noFill/>
              </a:ln>
            </p:spPr>
            <p:txBody>
              <a:bodyPr wrap="none" rtlCol="0">
                <a:spAutoFit/>
              </a:bodyPr>
              <a:lstStyle/>
              <a:p>
                <a:r>
                  <a:rPr lang="en-US" altLang="ja-JP" sz="4000" i="1" dirty="0">
                    <a:latin typeface="Times" charset="0"/>
                    <a:ea typeface="Times" charset="0"/>
                    <a:cs typeface="Times" charset="0"/>
                  </a:rPr>
                  <a:t>m</a:t>
                </a:r>
                <a:endParaRPr kumimoji="1" lang="ja-JP" altLang="en-US" sz="4000" i="1" dirty="0">
                  <a:latin typeface="Times" charset="0"/>
                  <a:ea typeface="Times" charset="0"/>
                  <a:cs typeface="Times" charset="0"/>
                </a:endParaRPr>
              </a:p>
            </p:txBody>
          </p:sp>
        </p:grpSp>
      </p:grpSp>
      <p:sp>
        <p:nvSpPr>
          <p:cNvPr id="5" name="テキスト ボックス 4">
            <a:extLst>
              <a:ext uri="{FF2B5EF4-FFF2-40B4-BE49-F238E27FC236}">
                <a16:creationId xmlns:a16="http://schemas.microsoft.com/office/drawing/2014/main" id="{ED6A1505-E5B5-CA45-8AAB-05B0C3DF15F6}"/>
              </a:ext>
            </a:extLst>
          </p:cNvPr>
          <p:cNvSpPr txBox="1"/>
          <p:nvPr/>
        </p:nvSpPr>
        <p:spPr>
          <a:xfrm>
            <a:off x="7694341" y="892098"/>
            <a:ext cx="543739" cy="523220"/>
          </a:xfrm>
          <a:prstGeom prst="rect">
            <a:avLst/>
          </a:prstGeom>
          <a:noFill/>
        </p:spPr>
        <p:txBody>
          <a:bodyPr wrap="none" rtlCol="0">
            <a:spAutoFit/>
          </a:bodyPr>
          <a:lstStyle/>
          <a:p>
            <a:r>
              <a:rPr kumimoji="1" lang="ja-JP" altLang="en-US" sz="2800"/>
              <a:t>母</a:t>
            </a:r>
          </a:p>
        </p:txBody>
      </p:sp>
      <p:sp>
        <p:nvSpPr>
          <p:cNvPr id="188" name="テキスト ボックス 187">
            <a:extLst>
              <a:ext uri="{FF2B5EF4-FFF2-40B4-BE49-F238E27FC236}">
                <a16:creationId xmlns:a16="http://schemas.microsoft.com/office/drawing/2014/main" id="{B83F9718-0090-5846-BCCC-A03B816F0BDE}"/>
              </a:ext>
            </a:extLst>
          </p:cNvPr>
          <p:cNvSpPr txBox="1"/>
          <p:nvPr/>
        </p:nvSpPr>
        <p:spPr>
          <a:xfrm>
            <a:off x="9549991" y="887652"/>
            <a:ext cx="543739" cy="523220"/>
          </a:xfrm>
          <a:prstGeom prst="rect">
            <a:avLst/>
          </a:prstGeom>
          <a:noFill/>
        </p:spPr>
        <p:txBody>
          <a:bodyPr wrap="none" rtlCol="0">
            <a:spAutoFit/>
          </a:bodyPr>
          <a:lstStyle/>
          <a:p>
            <a:r>
              <a:rPr kumimoji="1" lang="ja-JP" altLang="en-US" sz="2800"/>
              <a:t>子</a:t>
            </a:r>
          </a:p>
        </p:txBody>
      </p:sp>
    </p:spTree>
    <p:extLst>
      <p:ext uri="{BB962C8B-B14F-4D97-AF65-F5344CB8AC3E}">
        <p14:creationId xmlns:p14="http://schemas.microsoft.com/office/powerpoint/2010/main" val="4018234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3600"/>
              <a:t>近親標識法による個体数の推定</a:t>
            </a:r>
            <a:endParaRPr kumimoji="1" lang="ja-JP" altLang="en-US" sz="3200" dirty="0"/>
          </a:p>
        </p:txBody>
      </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37E544F7-1E6E-A84F-87B0-78B9E3D87717}"/>
                  </a:ext>
                </a:extLst>
              </p:cNvPr>
              <p:cNvSpPr txBox="1"/>
              <p:nvPr/>
            </p:nvSpPr>
            <p:spPr>
              <a:xfrm>
                <a:off x="7484987" y="2294572"/>
                <a:ext cx="2290434" cy="12605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4000" i="1" smtClean="0">
                              <a:latin typeface="Cambria Math" panose="02040503050406030204" pitchFamily="18" charset="0"/>
                            </a:rPr>
                          </m:ctrlPr>
                        </m:accPr>
                        <m:e>
                          <m:r>
                            <a:rPr kumimoji="1" lang="en-US" altLang="ja-JP" sz="4000" b="0" i="1" smtClean="0">
                              <a:latin typeface="Cambria Math" charset="0"/>
                            </a:rPr>
                            <m:t>𝑁</m:t>
                          </m:r>
                        </m:e>
                      </m:acc>
                      <m:r>
                        <a:rPr kumimoji="1" lang="bg-BG" altLang="ja-JP" sz="4000" i="1" smtClean="0">
                          <a:latin typeface="Cambria Math" charset="0"/>
                          <a:ea typeface="Cambria Math" charset="0"/>
                          <a:cs typeface="Cambria Math" charset="0"/>
                        </a:rPr>
                        <m:t>=</m:t>
                      </m:r>
                      <m:f>
                        <m:fPr>
                          <m:ctrlPr>
                            <a:rPr kumimoji="1" lang="bg-BG" altLang="ja-JP" sz="4000" i="1" smtClean="0">
                              <a:latin typeface="Cambria Math" panose="02040503050406030204" pitchFamily="18" charset="0"/>
                              <a:ea typeface="Cambria Math" charset="0"/>
                              <a:cs typeface="Cambria Math" charset="0"/>
                            </a:rPr>
                          </m:ctrlPr>
                        </m:fPr>
                        <m:num>
                          <m:r>
                            <a:rPr kumimoji="1" lang="en-US" altLang="ja-JP" sz="4000" b="0" i="1" smtClean="0">
                              <a:latin typeface="Cambria Math" panose="02040503050406030204" pitchFamily="18" charset="0"/>
                              <a:ea typeface="Cambria Math" charset="0"/>
                              <a:cs typeface="Cambria Math" charset="0"/>
                            </a:rPr>
                            <m:t>2</m:t>
                          </m:r>
                          <m:r>
                            <a:rPr kumimoji="1" lang="en-US" altLang="ja-JP" sz="4000" b="0" i="1" smtClean="0">
                              <a:latin typeface="Cambria Math" charset="0"/>
                              <a:ea typeface="Cambria Math" charset="0"/>
                              <a:cs typeface="Cambria Math" charset="0"/>
                            </a:rPr>
                            <m:t>𝑀𝑛</m:t>
                          </m:r>
                        </m:num>
                        <m:den>
                          <m:sSub>
                            <m:sSubPr>
                              <m:ctrlPr>
                                <a:rPr kumimoji="1" lang="en-US" altLang="ja-JP" sz="4000" b="0" i="1" smtClean="0">
                                  <a:latin typeface="Cambria Math" panose="02040503050406030204" pitchFamily="18" charset="0"/>
                                  <a:ea typeface="Cambria Math" charset="0"/>
                                </a:rPr>
                              </m:ctrlPr>
                            </m:sSubPr>
                            <m:e>
                              <m:r>
                                <a:rPr kumimoji="1" lang="en-US" altLang="ja-JP" sz="4000" b="0" i="1" smtClean="0">
                                  <a:latin typeface="Cambria Math" panose="02040503050406030204" pitchFamily="18" charset="0"/>
                                  <a:ea typeface="Cambria Math" charset="0"/>
                                </a:rPr>
                                <m:t>𝑚</m:t>
                              </m:r>
                            </m:e>
                            <m:sub>
                              <m:r>
                                <m:rPr>
                                  <m:sty m:val="p"/>
                                </m:rPr>
                                <a:rPr kumimoji="1" lang="en-US" altLang="ja-JP" sz="4000" b="0" i="0" smtClean="0">
                                  <a:latin typeface="Cambria Math" panose="02040503050406030204" pitchFamily="18" charset="0"/>
                                  <a:ea typeface="Cambria Math" charset="0"/>
                                </a:rPr>
                                <m:t>obs</m:t>
                              </m:r>
                            </m:sub>
                          </m:sSub>
                        </m:den>
                      </m:f>
                    </m:oMath>
                  </m:oMathPara>
                </a14:m>
                <a:endParaRPr kumimoji="1" lang="en-US" altLang="ja-JP" sz="4000" dirty="0">
                  <a:ea typeface="Cambria Math" charset="0"/>
                  <a:cs typeface="Cambria Math" charset="0"/>
                </a:endParaRPr>
              </a:p>
            </p:txBody>
          </p:sp>
        </mc:Choice>
        <mc:Fallback xmlns="">
          <p:sp>
            <p:nvSpPr>
              <p:cNvPr id="118" name="テキスト ボックス 117">
                <a:extLst>
                  <a:ext uri="{FF2B5EF4-FFF2-40B4-BE49-F238E27FC236}">
                    <a16:creationId xmlns:a16="http://schemas.microsoft.com/office/drawing/2014/main" id="{37E544F7-1E6E-A84F-87B0-78B9E3D87717}"/>
                  </a:ext>
                </a:extLst>
              </p:cNvPr>
              <p:cNvSpPr txBox="1">
                <a:spLocks noRot="1" noChangeAspect="1" noMove="1" noResize="1" noEditPoints="1" noAdjustHandles="1" noChangeArrowheads="1" noChangeShapeType="1" noTextEdit="1"/>
              </p:cNvSpPr>
              <p:nvPr/>
            </p:nvSpPr>
            <p:spPr>
              <a:xfrm>
                <a:off x="7484987" y="2294572"/>
                <a:ext cx="2290434" cy="1260538"/>
              </a:xfrm>
              <a:prstGeom prst="rect">
                <a:avLst/>
              </a:prstGeom>
              <a:blipFill>
                <a:blip r:embed="rId5"/>
                <a:stretch>
                  <a:fillRect l="-3867" t="-1000" r="-2210" b="-10000"/>
                </a:stretch>
              </a:blipFill>
            </p:spPr>
            <p:txBody>
              <a:bodyPr/>
              <a:lstStyle/>
              <a:p>
                <a:r>
                  <a:rPr lang="ja-JP" altLang="en-US">
                    <a:noFill/>
                  </a:rPr>
                  <a:t> </a:t>
                </a:r>
              </a:p>
            </p:txBody>
          </p:sp>
        </mc:Fallback>
      </mc:AlternateContent>
      <p:grpSp>
        <p:nvGrpSpPr>
          <p:cNvPr id="204" name="グループ化 203">
            <a:extLst>
              <a:ext uri="{FF2B5EF4-FFF2-40B4-BE49-F238E27FC236}">
                <a16:creationId xmlns:a16="http://schemas.microsoft.com/office/drawing/2014/main" id="{16941CBE-855D-3C44-A130-55E715ECD592}"/>
              </a:ext>
            </a:extLst>
          </p:cNvPr>
          <p:cNvGrpSpPr>
            <a:grpSpLocks noChangeAspect="1"/>
          </p:cNvGrpSpPr>
          <p:nvPr/>
        </p:nvGrpSpPr>
        <p:grpSpPr>
          <a:xfrm>
            <a:off x="116171" y="806460"/>
            <a:ext cx="6401981" cy="4648019"/>
            <a:chOff x="928971" y="1907176"/>
            <a:chExt cx="3820746" cy="2773969"/>
          </a:xfrm>
        </p:grpSpPr>
        <p:sp>
          <p:nvSpPr>
            <p:cNvPr id="6" name="円/楕円 5"/>
            <p:cNvSpPr>
              <a:spLocks noChangeAspect="1"/>
            </p:cNvSpPr>
            <p:nvPr/>
          </p:nvSpPr>
          <p:spPr>
            <a:xfrm>
              <a:off x="1264064" y="2153095"/>
              <a:ext cx="360000" cy="319806"/>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a:p>
          </p:txBody>
        </p:sp>
        <p:sp>
          <p:nvSpPr>
            <p:cNvPr id="7" name="円/楕円 6"/>
            <p:cNvSpPr>
              <a:spLocks noChangeAspect="1"/>
            </p:cNvSpPr>
            <p:nvPr/>
          </p:nvSpPr>
          <p:spPr>
            <a:xfrm>
              <a:off x="1929082" y="2153095"/>
              <a:ext cx="360000" cy="319806"/>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8" name="円/楕円 7"/>
            <p:cNvSpPr>
              <a:spLocks noChangeAspect="1"/>
            </p:cNvSpPr>
            <p:nvPr/>
          </p:nvSpPr>
          <p:spPr>
            <a:xfrm>
              <a:off x="2594100" y="2153095"/>
              <a:ext cx="360000" cy="319806"/>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9" name="円/楕円 8"/>
            <p:cNvSpPr>
              <a:spLocks noChangeAspect="1"/>
            </p:cNvSpPr>
            <p:nvPr/>
          </p:nvSpPr>
          <p:spPr>
            <a:xfrm>
              <a:off x="3259118" y="2153095"/>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 name="円/楕円 9"/>
            <p:cNvSpPr>
              <a:spLocks noChangeAspect="1"/>
            </p:cNvSpPr>
            <p:nvPr/>
          </p:nvSpPr>
          <p:spPr>
            <a:xfrm>
              <a:off x="3924136" y="2141575"/>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1" name="円/楕円 10"/>
            <p:cNvSpPr>
              <a:spLocks noChangeAspect="1"/>
            </p:cNvSpPr>
            <p:nvPr/>
          </p:nvSpPr>
          <p:spPr>
            <a:xfrm>
              <a:off x="1264064" y="3095806"/>
              <a:ext cx="251999" cy="223863"/>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a:p>
          </p:txBody>
        </p:sp>
        <p:sp>
          <p:nvSpPr>
            <p:cNvPr id="12" name="円/楕円 11"/>
            <p:cNvSpPr>
              <a:spLocks noChangeAspect="1"/>
            </p:cNvSpPr>
            <p:nvPr/>
          </p:nvSpPr>
          <p:spPr>
            <a:xfrm>
              <a:off x="1623082" y="3090906"/>
              <a:ext cx="251999" cy="223863"/>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a:p>
          </p:txBody>
        </p:sp>
        <p:sp>
          <p:nvSpPr>
            <p:cNvPr id="13" name="円/楕円 12"/>
            <p:cNvSpPr>
              <a:spLocks noChangeAspect="1"/>
            </p:cNvSpPr>
            <p:nvPr/>
          </p:nvSpPr>
          <p:spPr>
            <a:xfrm>
              <a:off x="1983082" y="3087426"/>
              <a:ext cx="251999" cy="223863"/>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a:p>
          </p:txBody>
        </p:sp>
        <p:sp>
          <p:nvSpPr>
            <p:cNvPr id="14" name="円/楕円 13"/>
            <p:cNvSpPr>
              <a:spLocks noChangeAspect="1"/>
            </p:cNvSpPr>
            <p:nvPr/>
          </p:nvSpPr>
          <p:spPr>
            <a:xfrm>
              <a:off x="2342101" y="3087425"/>
              <a:ext cx="251999" cy="223863"/>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a:p>
          </p:txBody>
        </p:sp>
        <p:sp>
          <p:nvSpPr>
            <p:cNvPr id="15" name="円/楕円 14"/>
            <p:cNvSpPr>
              <a:spLocks noChangeAspect="1"/>
            </p:cNvSpPr>
            <p:nvPr/>
          </p:nvSpPr>
          <p:spPr>
            <a:xfrm>
              <a:off x="2702100" y="3088010"/>
              <a:ext cx="251999" cy="223863"/>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a:p>
          </p:txBody>
        </p:sp>
        <p:sp>
          <p:nvSpPr>
            <p:cNvPr id="16" name="円/楕円 15"/>
            <p:cNvSpPr>
              <a:spLocks noChangeAspect="1"/>
            </p:cNvSpPr>
            <p:nvPr/>
          </p:nvSpPr>
          <p:spPr>
            <a:xfrm>
              <a:off x="3060136" y="3095748"/>
              <a:ext cx="251999" cy="223863"/>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a:p>
          </p:txBody>
        </p:sp>
        <p:sp>
          <p:nvSpPr>
            <p:cNvPr id="17" name="円/楕円 16"/>
            <p:cNvSpPr>
              <a:spLocks noChangeAspect="1"/>
            </p:cNvSpPr>
            <p:nvPr/>
          </p:nvSpPr>
          <p:spPr>
            <a:xfrm>
              <a:off x="3418172" y="3090953"/>
              <a:ext cx="251999" cy="223863"/>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a:p>
          </p:txBody>
        </p:sp>
        <p:sp>
          <p:nvSpPr>
            <p:cNvPr id="18" name="円/楕円 17"/>
            <p:cNvSpPr>
              <a:spLocks noChangeAspect="1"/>
            </p:cNvSpPr>
            <p:nvPr/>
          </p:nvSpPr>
          <p:spPr>
            <a:xfrm>
              <a:off x="3776208" y="3095748"/>
              <a:ext cx="251999" cy="22386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9" name="円/楕円 18"/>
            <p:cNvSpPr>
              <a:spLocks noChangeAspect="1"/>
            </p:cNvSpPr>
            <p:nvPr/>
          </p:nvSpPr>
          <p:spPr>
            <a:xfrm>
              <a:off x="4134244" y="3095748"/>
              <a:ext cx="251999" cy="22386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0" name="円/楕円 19"/>
            <p:cNvSpPr>
              <a:spLocks noChangeAspect="1"/>
            </p:cNvSpPr>
            <p:nvPr/>
          </p:nvSpPr>
          <p:spPr>
            <a:xfrm>
              <a:off x="1264064" y="3483355"/>
              <a:ext cx="251999" cy="223863"/>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a:p>
          </p:txBody>
        </p:sp>
        <p:sp>
          <p:nvSpPr>
            <p:cNvPr id="21" name="円/楕円 20"/>
            <p:cNvSpPr>
              <a:spLocks noChangeAspect="1"/>
            </p:cNvSpPr>
            <p:nvPr/>
          </p:nvSpPr>
          <p:spPr>
            <a:xfrm>
              <a:off x="1623082" y="3478455"/>
              <a:ext cx="251999" cy="223863"/>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a:p>
          </p:txBody>
        </p:sp>
        <p:sp>
          <p:nvSpPr>
            <p:cNvPr id="22" name="円/楕円 21"/>
            <p:cNvSpPr>
              <a:spLocks noChangeAspect="1"/>
            </p:cNvSpPr>
            <p:nvPr/>
          </p:nvSpPr>
          <p:spPr>
            <a:xfrm>
              <a:off x="1983082" y="3474975"/>
              <a:ext cx="251999" cy="223863"/>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a:p>
          </p:txBody>
        </p:sp>
        <p:sp>
          <p:nvSpPr>
            <p:cNvPr id="23" name="円/楕円 22"/>
            <p:cNvSpPr>
              <a:spLocks noChangeAspect="1"/>
            </p:cNvSpPr>
            <p:nvPr/>
          </p:nvSpPr>
          <p:spPr>
            <a:xfrm>
              <a:off x="2342101" y="3474974"/>
              <a:ext cx="251999" cy="223863"/>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a:p>
          </p:txBody>
        </p:sp>
        <p:sp>
          <p:nvSpPr>
            <p:cNvPr id="24" name="円/楕円 23"/>
            <p:cNvSpPr>
              <a:spLocks noChangeAspect="1"/>
            </p:cNvSpPr>
            <p:nvPr/>
          </p:nvSpPr>
          <p:spPr>
            <a:xfrm>
              <a:off x="2702100" y="3475559"/>
              <a:ext cx="251999" cy="223863"/>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a:p>
          </p:txBody>
        </p:sp>
        <p:sp>
          <p:nvSpPr>
            <p:cNvPr id="25" name="円/楕円 24"/>
            <p:cNvSpPr>
              <a:spLocks noChangeAspect="1"/>
            </p:cNvSpPr>
            <p:nvPr/>
          </p:nvSpPr>
          <p:spPr>
            <a:xfrm>
              <a:off x="3060136" y="3483297"/>
              <a:ext cx="251999" cy="223863"/>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a:p>
          </p:txBody>
        </p:sp>
        <p:sp>
          <p:nvSpPr>
            <p:cNvPr id="26" name="円/楕円 25"/>
            <p:cNvSpPr>
              <a:spLocks noChangeAspect="1"/>
            </p:cNvSpPr>
            <p:nvPr/>
          </p:nvSpPr>
          <p:spPr>
            <a:xfrm>
              <a:off x="3418172" y="3478502"/>
              <a:ext cx="251999" cy="22386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7" name="円/楕円 26"/>
            <p:cNvSpPr>
              <a:spLocks noChangeAspect="1"/>
            </p:cNvSpPr>
            <p:nvPr/>
          </p:nvSpPr>
          <p:spPr>
            <a:xfrm>
              <a:off x="3776208" y="3483297"/>
              <a:ext cx="251999" cy="22386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8" name="円/楕円 27"/>
            <p:cNvSpPr>
              <a:spLocks noChangeAspect="1"/>
            </p:cNvSpPr>
            <p:nvPr/>
          </p:nvSpPr>
          <p:spPr>
            <a:xfrm>
              <a:off x="4134244" y="3483297"/>
              <a:ext cx="251999" cy="22386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9" name="円/楕円 28"/>
            <p:cNvSpPr>
              <a:spLocks noChangeAspect="1"/>
            </p:cNvSpPr>
            <p:nvPr/>
          </p:nvSpPr>
          <p:spPr>
            <a:xfrm>
              <a:off x="1264064" y="3870319"/>
              <a:ext cx="251999" cy="223863"/>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a:p>
          </p:txBody>
        </p:sp>
        <p:sp>
          <p:nvSpPr>
            <p:cNvPr id="30" name="円/楕円 29"/>
            <p:cNvSpPr>
              <a:spLocks noChangeAspect="1"/>
            </p:cNvSpPr>
            <p:nvPr/>
          </p:nvSpPr>
          <p:spPr>
            <a:xfrm>
              <a:off x="1623082" y="3865419"/>
              <a:ext cx="251999" cy="223863"/>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a:p>
          </p:txBody>
        </p:sp>
        <p:sp>
          <p:nvSpPr>
            <p:cNvPr id="31" name="円/楕円 30"/>
            <p:cNvSpPr>
              <a:spLocks noChangeAspect="1"/>
            </p:cNvSpPr>
            <p:nvPr/>
          </p:nvSpPr>
          <p:spPr>
            <a:xfrm>
              <a:off x="1983082" y="3861939"/>
              <a:ext cx="251999" cy="223863"/>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a:p>
          </p:txBody>
        </p:sp>
        <p:sp>
          <p:nvSpPr>
            <p:cNvPr id="32" name="円/楕円 31"/>
            <p:cNvSpPr>
              <a:spLocks noChangeAspect="1"/>
            </p:cNvSpPr>
            <p:nvPr/>
          </p:nvSpPr>
          <p:spPr>
            <a:xfrm>
              <a:off x="2342101" y="3861938"/>
              <a:ext cx="251999" cy="223863"/>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a:p>
          </p:txBody>
        </p:sp>
        <p:sp>
          <p:nvSpPr>
            <p:cNvPr id="33" name="円/楕円 32"/>
            <p:cNvSpPr>
              <a:spLocks noChangeAspect="1"/>
            </p:cNvSpPr>
            <p:nvPr/>
          </p:nvSpPr>
          <p:spPr>
            <a:xfrm>
              <a:off x="2702100" y="3862523"/>
              <a:ext cx="251999" cy="223863"/>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a:p>
          </p:txBody>
        </p:sp>
        <p:sp>
          <p:nvSpPr>
            <p:cNvPr id="34" name="円/楕円 33"/>
            <p:cNvSpPr>
              <a:spLocks noChangeAspect="1"/>
            </p:cNvSpPr>
            <p:nvPr/>
          </p:nvSpPr>
          <p:spPr>
            <a:xfrm>
              <a:off x="3060136" y="3870261"/>
              <a:ext cx="251999" cy="223863"/>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a:p>
          </p:txBody>
        </p:sp>
        <p:sp>
          <p:nvSpPr>
            <p:cNvPr id="35" name="円/楕円 34"/>
            <p:cNvSpPr>
              <a:spLocks noChangeAspect="1"/>
            </p:cNvSpPr>
            <p:nvPr/>
          </p:nvSpPr>
          <p:spPr>
            <a:xfrm>
              <a:off x="3418172" y="3865466"/>
              <a:ext cx="251999" cy="22386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6" name="円/楕円 35"/>
            <p:cNvSpPr>
              <a:spLocks noChangeAspect="1"/>
            </p:cNvSpPr>
            <p:nvPr/>
          </p:nvSpPr>
          <p:spPr>
            <a:xfrm>
              <a:off x="3776208" y="3870261"/>
              <a:ext cx="251999" cy="22386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7" name="円/楕円 36"/>
            <p:cNvSpPr>
              <a:spLocks noChangeAspect="1"/>
            </p:cNvSpPr>
            <p:nvPr/>
          </p:nvSpPr>
          <p:spPr>
            <a:xfrm>
              <a:off x="4134244" y="3870261"/>
              <a:ext cx="251999" cy="22386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38" name="直線矢印コネクタ 37"/>
            <p:cNvCxnSpPr>
              <a:stCxn id="29" idx="4"/>
              <a:endCxn id="34" idx="0"/>
            </p:cNvCxnSpPr>
            <p:nvPr/>
          </p:nvCxnSpPr>
          <p:spPr>
            <a:xfrm flipH="1">
              <a:off x="1390064" y="2472901"/>
              <a:ext cx="54000" cy="622905"/>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p:cNvCxnSpPr>
              <a:stCxn id="29" idx="4"/>
              <a:endCxn id="44" idx="0"/>
            </p:cNvCxnSpPr>
            <p:nvPr/>
          </p:nvCxnSpPr>
          <p:spPr>
            <a:xfrm flipH="1">
              <a:off x="1390064" y="2472901"/>
              <a:ext cx="54000" cy="1010454"/>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0" name="直線矢印コネクタ 39"/>
            <p:cNvCxnSpPr>
              <a:stCxn id="29" idx="4"/>
              <a:endCxn id="35" idx="0"/>
            </p:cNvCxnSpPr>
            <p:nvPr/>
          </p:nvCxnSpPr>
          <p:spPr>
            <a:xfrm>
              <a:off x="1444064" y="2472901"/>
              <a:ext cx="305018" cy="618005"/>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1" name="直線矢印コネクタ 40"/>
            <p:cNvCxnSpPr>
              <a:stCxn id="29" idx="4"/>
              <a:endCxn id="45" idx="0"/>
            </p:cNvCxnSpPr>
            <p:nvPr/>
          </p:nvCxnSpPr>
          <p:spPr>
            <a:xfrm>
              <a:off x="1444064" y="2472901"/>
              <a:ext cx="305018" cy="1005554"/>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2" name="直線矢印コネクタ 41"/>
            <p:cNvCxnSpPr>
              <a:stCxn id="29" idx="4"/>
              <a:endCxn id="54" idx="0"/>
            </p:cNvCxnSpPr>
            <p:nvPr/>
          </p:nvCxnSpPr>
          <p:spPr>
            <a:xfrm>
              <a:off x="1444064" y="2472901"/>
              <a:ext cx="305018" cy="1392518"/>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3" name="直線矢印コネクタ 42"/>
            <p:cNvCxnSpPr>
              <a:stCxn id="30" idx="4"/>
              <a:endCxn id="53" idx="0"/>
            </p:cNvCxnSpPr>
            <p:nvPr/>
          </p:nvCxnSpPr>
          <p:spPr>
            <a:xfrm flipH="1">
              <a:off x="1390064" y="2472901"/>
              <a:ext cx="719018" cy="1397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線矢印コネクタ 43"/>
            <p:cNvCxnSpPr>
              <a:stCxn id="30" idx="4"/>
              <a:endCxn id="37" idx="0"/>
            </p:cNvCxnSpPr>
            <p:nvPr/>
          </p:nvCxnSpPr>
          <p:spPr>
            <a:xfrm>
              <a:off x="2109082" y="2472901"/>
              <a:ext cx="0" cy="614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線矢印コネクタ 44"/>
            <p:cNvCxnSpPr>
              <a:stCxn id="30" idx="4"/>
              <a:endCxn id="38" idx="0"/>
            </p:cNvCxnSpPr>
            <p:nvPr/>
          </p:nvCxnSpPr>
          <p:spPr>
            <a:xfrm>
              <a:off x="2109082" y="2472901"/>
              <a:ext cx="359019" cy="6145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p:cNvCxnSpPr>
              <a:stCxn id="30" idx="4"/>
              <a:endCxn id="47" idx="0"/>
            </p:cNvCxnSpPr>
            <p:nvPr/>
          </p:nvCxnSpPr>
          <p:spPr>
            <a:xfrm>
              <a:off x="2109082" y="2472901"/>
              <a:ext cx="359019" cy="100207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p:cNvCxnSpPr>
              <a:stCxn id="30" idx="4"/>
              <a:endCxn id="46" idx="7"/>
            </p:cNvCxnSpPr>
            <p:nvPr/>
          </p:nvCxnSpPr>
          <p:spPr>
            <a:xfrm>
              <a:off x="2109082" y="2472901"/>
              <a:ext cx="89095" cy="10348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線矢印コネクタ 47"/>
            <p:cNvCxnSpPr>
              <a:stCxn id="30" idx="4"/>
              <a:endCxn id="55" idx="1"/>
            </p:cNvCxnSpPr>
            <p:nvPr/>
          </p:nvCxnSpPr>
          <p:spPr>
            <a:xfrm flipH="1">
              <a:off x="2019986" y="2472901"/>
              <a:ext cx="89096" cy="14218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p:cNvCxnSpPr>
              <a:stCxn id="30" idx="4"/>
              <a:endCxn id="56" idx="0"/>
            </p:cNvCxnSpPr>
            <p:nvPr/>
          </p:nvCxnSpPr>
          <p:spPr>
            <a:xfrm>
              <a:off x="2109082" y="2472901"/>
              <a:ext cx="359019" cy="13890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a:stCxn id="30" idx="4"/>
              <a:endCxn id="57" idx="0"/>
            </p:cNvCxnSpPr>
            <p:nvPr/>
          </p:nvCxnSpPr>
          <p:spPr>
            <a:xfrm>
              <a:off x="2109082" y="2472901"/>
              <a:ext cx="719018" cy="138962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p:cNvCxnSpPr>
              <a:stCxn id="30" idx="4"/>
              <a:endCxn id="48" idx="0"/>
            </p:cNvCxnSpPr>
            <p:nvPr/>
          </p:nvCxnSpPr>
          <p:spPr>
            <a:xfrm>
              <a:off x="2109082" y="2472901"/>
              <a:ext cx="719018" cy="100265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a:stCxn id="30" idx="4"/>
              <a:endCxn id="39" idx="0"/>
            </p:cNvCxnSpPr>
            <p:nvPr/>
          </p:nvCxnSpPr>
          <p:spPr>
            <a:xfrm>
              <a:off x="2109082" y="2472901"/>
              <a:ext cx="719018" cy="6151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線矢印コネクタ 52"/>
            <p:cNvCxnSpPr>
              <a:stCxn id="31" idx="4"/>
              <a:endCxn id="58" idx="0"/>
            </p:cNvCxnSpPr>
            <p:nvPr/>
          </p:nvCxnSpPr>
          <p:spPr>
            <a:xfrm>
              <a:off x="2774100" y="2472901"/>
              <a:ext cx="412036" cy="139736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54" name="直線矢印コネクタ 53"/>
            <p:cNvCxnSpPr>
              <a:stCxn id="31" idx="4"/>
              <a:endCxn id="49" idx="0"/>
            </p:cNvCxnSpPr>
            <p:nvPr/>
          </p:nvCxnSpPr>
          <p:spPr>
            <a:xfrm>
              <a:off x="2774100" y="2472901"/>
              <a:ext cx="412036" cy="1010396"/>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55" name="直線矢印コネクタ 54"/>
            <p:cNvCxnSpPr>
              <a:stCxn id="31" idx="4"/>
              <a:endCxn id="40" idx="0"/>
            </p:cNvCxnSpPr>
            <p:nvPr/>
          </p:nvCxnSpPr>
          <p:spPr>
            <a:xfrm>
              <a:off x="2774100" y="2472901"/>
              <a:ext cx="412036" cy="622847"/>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56" name="直線矢印コネクタ 55"/>
            <p:cNvCxnSpPr>
              <a:stCxn id="31" idx="4"/>
              <a:endCxn id="41" idx="0"/>
            </p:cNvCxnSpPr>
            <p:nvPr/>
          </p:nvCxnSpPr>
          <p:spPr>
            <a:xfrm>
              <a:off x="2774100" y="2472901"/>
              <a:ext cx="770072" cy="618052"/>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p:cNvCxnSpPr>
              <a:stCxn id="32" idx="4"/>
              <a:endCxn id="50" idx="1"/>
            </p:cNvCxnSpPr>
            <p:nvPr/>
          </p:nvCxnSpPr>
          <p:spPr>
            <a:xfrm>
              <a:off x="3439118" y="2472901"/>
              <a:ext cx="15958" cy="10383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p:cNvCxnSpPr>
              <a:stCxn id="32" idx="4"/>
              <a:endCxn id="59" idx="0"/>
            </p:cNvCxnSpPr>
            <p:nvPr/>
          </p:nvCxnSpPr>
          <p:spPr>
            <a:xfrm>
              <a:off x="3439118" y="2472901"/>
              <a:ext cx="105054" cy="13925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p:cNvCxnSpPr>
              <a:stCxn id="32" idx="4"/>
              <a:endCxn id="60" idx="0"/>
            </p:cNvCxnSpPr>
            <p:nvPr/>
          </p:nvCxnSpPr>
          <p:spPr>
            <a:xfrm>
              <a:off x="3439118" y="2472901"/>
              <a:ext cx="463090" cy="1397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p:cNvCxnSpPr>
              <a:stCxn id="32" idx="4"/>
              <a:endCxn id="61" idx="0"/>
            </p:cNvCxnSpPr>
            <p:nvPr/>
          </p:nvCxnSpPr>
          <p:spPr>
            <a:xfrm>
              <a:off x="3439118" y="2472901"/>
              <a:ext cx="821126" cy="1397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p:cNvCxnSpPr>
              <a:stCxn id="32" idx="4"/>
              <a:endCxn id="51" idx="0"/>
            </p:cNvCxnSpPr>
            <p:nvPr/>
          </p:nvCxnSpPr>
          <p:spPr>
            <a:xfrm>
              <a:off x="3439118" y="2472901"/>
              <a:ext cx="463090" cy="10103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p:cNvCxnSpPr>
              <a:stCxn id="33" idx="4"/>
              <a:endCxn id="42" idx="0"/>
            </p:cNvCxnSpPr>
            <p:nvPr/>
          </p:nvCxnSpPr>
          <p:spPr>
            <a:xfrm flipH="1">
              <a:off x="3902208" y="2494834"/>
              <a:ext cx="201928" cy="600914"/>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p:cNvCxnSpPr>
              <a:stCxn id="33" idx="4"/>
              <a:endCxn id="52" idx="1"/>
            </p:cNvCxnSpPr>
            <p:nvPr/>
          </p:nvCxnSpPr>
          <p:spPr>
            <a:xfrm>
              <a:off x="4104136" y="2494834"/>
              <a:ext cx="67012" cy="1021247"/>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64" name="直線矢印コネクタ 63"/>
            <p:cNvCxnSpPr>
              <a:stCxn id="33" idx="4"/>
              <a:endCxn id="43" idx="0"/>
            </p:cNvCxnSpPr>
            <p:nvPr/>
          </p:nvCxnSpPr>
          <p:spPr>
            <a:xfrm>
              <a:off x="4104136" y="2494834"/>
              <a:ext cx="156108" cy="600914"/>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65" name="正方形/長方形 64"/>
            <p:cNvSpPr/>
            <p:nvPr/>
          </p:nvSpPr>
          <p:spPr>
            <a:xfrm>
              <a:off x="928971" y="1907176"/>
              <a:ext cx="3690257" cy="76823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1102300" y="2036185"/>
              <a:ext cx="2001726" cy="528506"/>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2253986" y="3385298"/>
              <a:ext cx="1850149" cy="880369"/>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p:cNvSpPr txBox="1"/>
            <p:nvPr/>
          </p:nvSpPr>
          <p:spPr>
            <a:xfrm>
              <a:off x="4435733" y="2430723"/>
              <a:ext cx="313984" cy="422471"/>
            </a:xfrm>
            <a:prstGeom prst="rect">
              <a:avLst/>
            </a:prstGeom>
            <a:solidFill>
              <a:schemeClr val="tx2">
                <a:lumMod val="60000"/>
                <a:lumOff val="40000"/>
              </a:schemeClr>
            </a:solidFill>
            <a:ln w="19050">
              <a:noFill/>
            </a:ln>
          </p:spPr>
          <p:txBody>
            <a:bodyPr wrap="none" rtlCol="0">
              <a:spAutoFit/>
            </a:bodyPr>
            <a:lstStyle/>
            <a:p>
              <a:r>
                <a:rPr kumimoji="1" lang="en-US" altLang="ja-JP" sz="4000" i="1">
                  <a:latin typeface="Times" charset="0"/>
                  <a:ea typeface="Times" charset="0"/>
                  <a:cs typeface="Times" charset="0"/>
                </a:rPr>
                <a:t>N</a:t>
              </a:r>
              <a:endParaRPr kumimoji="1" lang="ja-JP" altLang="en-US" sz="4000" i="1" dirty="0">
                <a:latin typeface="Times" charset="0"/>
                <a:ea typeface="Times" charset="0"/>
                <a:cs typeface="Times" charset="0"/>
              </a:endParaRPr>
            </a:p>
          </p:txBody>
        </p:sp>
        <p:sp>
          <p:nvSpPr>
            <p:cNvPr id="69" name="テキスト ボックス 68"/>
            <p:cNvSpPr txBox="1"/>
            <p:nvPr/>
          </p:nvSpPr>
          <p:spPr>
            <a:xfrm>
              <a:off x="2942362" y="1946998"/>
              <a:ext cx="365644" cy="422471"/>
            </a:xfrm>
            <a:prstGeom prst="rect">
              <a:avLst/>
            </a:prstGeom>
            <a:solidFill>
              <a:schemeClr val="accent6">
                <a:lumMod val="60000"/>
                <a:lumOff val="40000"/>
              </a:schemeClr>
            </a:solidFill>
            <a:ln w="19050">
              <a:noFill/>
            </a:ln>
          </p:spPr>
          <p:txBody>
            <a:bodyPr wrap="none" rtlCol="0">
              <a:spAutoFit/>
            </a:bodyPr>
            <a:lstStyle/>
            <a:p>
              <a:r>
                <a:rPr kumimoji="1" lang="en-US" altLang="ja-JP" sz="4000" i="1" dirty="0">
                  <a:latin typeface="Times" charset="0"/>
                  <a:ea typeface="Times" charset="0"/>
                  <a:cs typeface="Times" charset="0"/>
                </a:rPr>
                <a:t>M</a:t>
              </a:r>
              <a:endParaRPr kumimoji="1" lang="ja-JP" altLang="en-US" sz="4000" i="1" dirty="0">
                <a:latin typeface="Times" charset="0"/>
                <a:ea typeface="Times" charset="0"/>
                <a:cs typeface="Times" charset="0"/>
              </a:endParaRPr>
            </a:p>
          </p:txBody>
        </p:sp>
        <p:sp>
          <p:nvSpPr>
            <p:cNvPr id="70" name="テキスト ボックス 69"/>
            <p:cNvSpPr txBox="1"/>
            <p:nvPr/>
          </p:nvSpPr>
          <p:spPr>
            <a:xfrm>
              <a:off x="3933039" y="4116040"/>
              <a:ext cx="263279" cy="422471"/>
            </a:xfrm>
            <a:prstGeom prst="rect">
              <a:avLst/>
            </a:prstGeom>
            <a:solidFill>
              <a:schemeClr val="accent4">
                <a:lumMod val="60000"/>
                <a:lumOff val="40000"/>
              </a:schemeClr>
            </a:solidFill>
            <a:ln w="19050">
              <a:noFill/>
            </a:ln>
          </p:spPr>
          <p:txBody>
            <a:bodyPr wrap="none" rtlCol="0">
              <a:spAutoFit/>
            </a:bodyPr>
            <a:lstStyle/>
            <a:p>
              <a:r>
                <a:rPr kumimoji="1" lang="en-US" altLang="ja-JP" sz="4000" i="1" dirty="0">
                  <a:latin typeface="Times" charset="0"/>
                  <a:ea typeface="Times" charset="0"/>
                  <a:cs typeface="Times" charset="0"/>
                </a:rPr>
                <a:t>n</a:t>
              </a:r>
              <a:endParaRPr kumimoji="1" lang="ja-JP" altLang="en-US" sz="4000" i="1" dirty="0">
                <a:latin typeface="Times" charset="0"/>
                <a:ea typeface="Times" charset="0"/>
                <a:cs typeface="Times" charset="0"/>
              </a:endParaRPr>
            </a:p>
          </p:txBody>
        </p:sp>
        <p:sp>
          <p:nvSpPr>
            <p:cNvPr id="72" name="テキスト ボックス 71"/>
            <p:cNvSpPr txBox="1"/>
            <p:nvPr/>
          </p:nvSpPr>
          <p:spPr>
            <a:xfrm>
              <a:off x="1048513" y="4405620"/>
              <a:ext cx="2727695" cy="275525"/>
            </a:xfrm>
            <a:prstGeom prst="rect">
              <a:avLst/>
            </a:prstGeom>
            <a:noFill/>
            <a:ln w="19050">
              <a:noFill/>
            </a:ln>
          </p:spPr>
          <p:txBody>
            <a:bodyPr wrap="none" rtlCol="0">
              <a:spAutoFit/>
            </a:bodyPr>
            <a:lstStyle/>
            <a:p>
              <a:r>
                <a:rPr kumimoji="1" lang="en-US" altLang="ja-JP" sz="2400" i="1" dirty="0">
                  <a:latin typeface="Times" charset="0"/>
                  <a:ea typeface="Times" charset="0"/>
                  <a:cs typeface="Times" charset="0"/>
                </a:rPr>
                <a:t>m</a:t>
              </a:r>
              <a:r>
                <a:rPr kumimoji="1" lang="en-US" altLang="ja-JP" sz="2400" dirty="0">
                  <a:latin typeface="Times" charset="0"/>
                  <a:ea typeface="Times" charset="0"/>
                  <a:cs typeface="Times" charset="0"/>
                </a:rPr>
                <a:t>: </a:t>
              </a:r>
              <a:r>
                <a:rPr lang="ja-JP" altLang="en-US" sz="2400">
                  <a:latin typeface="+mn-ea"/>
                  <a:cs typeface="Times" charset="0"/>
                </a:rPr>
                <a:t>見つかった親子間のリンク数</a:t>
              </a:r>
              <a:endParaRPr kumimoji="1" lang="ja-JP" altLang="en-US" sz="2400" dirty="0">
                <a:latin typeface="+mn-ea"/>
                <a:cs typeface="Times" charset="0"/>
              </a:endParaRPr>
            </a:p>
          </p:txBody>
        </p:sp>
        <p:cxnSp>
          <p:nvCxnSpPr>
            <p:cNvPr id="120" name="直線矢印コネクタ 119">
              <a:extLst>
                <a:ext uri="{FF2B5EF4-FFF2-40B4-BE49-F238E27FC236}">
                  <a16:creationId xmlns:a16="http://schemas.microsoft.com/office/drawing/2014/main" id="{B69CF6B4-C0FC-9D46-ABB6-2E3E7CAC140D}"/>
                </a:ext>
              </a:extLst>
            </p:cNvPr>
            <p:cNvCxnSpPr>
              <a:cxnSpLocks/>
              <a:stCxn id="6" idx="5"/>
              <a:endCxn id="31" idx="1"/>
            </p:cNvCxnSpPr>
            <p:nvPr/>
          </p:nvCxnSpPr>
          <p:spPr>
            <a:xfrm>
              <a:off x="1571343" y="2426066"/>
              <a:ext cx="448643" cy="1468657"/>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21" name="直線矢印コネクタ 120">
              <a:extLst>
                <a:ext uri="{FF2B5EF4-FFF2-40B4-BE49-F238E27FC236}">
                  <a16:creationId xmlns:a16="http://schemas.microsoft.com/office/drawing/2014/main" id="{4EAF3B48-626B-C54B-B96C-F3BE4DE59B9F}"/>
                </a:ext>
              </a:extLst>
            </p:cNvPr>
            <p:cNvCxnSpPr>
              <a:cxnSpLocks/>
              <a:stCxn id="6" idx="5"/>
              <a:endCxn id="22" idx="1"/>
            </p:cNvCxnSpPr>
            <p:nvPr/>
          </p:nvCxnSpPr>
          <p:spPr>
            <a:xfrm>
              <a:off x="1571343" y="2426066"/>
              <a:ext cx="448643" cy="1081693"/>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22" name="直線矢印コネクタ 121">
              <a:extLst>
                <a:ext uri="{FF2B5EF4-FFF2-40B4-BE49-F238E27FC236}">
                  <a16:creationId xmlns:a16="http://schemas.microsoft.com/office/drawing/2014/main" id="{17996CB8-B3CB-9B4C-8F44-F9814CA1A341}"/>
                </a:ext>
              </a:extLst>
            </p:cNvPr>
            <p:cNvCxnSpPr>
              <a:cxnSpLocks/>
              <a:stCxn id="6" idx="5"/>
              <a:endCxn id="13" idx="1"/>
            </p:cNvCxnSpPr>
            <p:nvPr/>
          </p:nvCxnSpPr>
          <p:spPr>
            <a:xfrm>
              <a:off x="1571343" y="2426066"/>
              <a:ext cx="448643" cy="694144"/>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24" name="直線矢印コネクタ 123">
              <a:extLst>
                <a:ext uri="{FF2B5EF4-FFF2-40B4-BE49-F238E27FC236}">
                  <a16:creationId xmlns:a16="http://schemas.microsoft.com/office/drawing/2014/main" id="{D79659DB-F70A-0645-B4CA-5FC88B194EEC}"/>
                </a:ext>
              </a:extLst>
            </p:cNvPr>
            <p:cNvCxnSpPr>
              <a:cxnSpLocks/>
              <a:stCxn id="6" idx="5"/>
              <a:endCxn id="29" idx="7"/>
            </p:cNvCxnSpPr>
            <p:nvPr/>
          </p:nvCxnSpPr>
          <p:spPr>
            <a:xfrm flipH="1">
              <a:off x="1479159" y="2426066"/>
              <a:ext cx="92184" cy="1477037"/>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27" name="直線矢印コネクタ 126">
              <a:extLst>
                <a:ext uri="{FF2B5EF4-FFF2-40B4-BE49-F238E27FC236}">
                  <a16:creationId xmlns:a16="http://schemas.microsoft.com/office/drawing/2014/main" id="{F0896B7A-632C-8C4E-8EEC-091BF668BB72}"/>
                </a:ext>
              </a:extLst>
            </p:cNvPr>
            <p:cNvCxnSpPr>
              <a:cxnSpLocks/>
              <a:stCxn id="8" idx="3"/>
              <a:endCxn id="14" idx="0"/>
            </p:cNvCxnSpPr>
            <p:nvPr/>
          </p:nvCxnSpPr>
          <p:spPr>
            <a:xfrm flipH="1">
              <a:off x="2468101" y="2426066"/>
              <a:ext cx="178720" cy="661359"/>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30" name="直線矢印コネクタ 129">
              <a:extLst>
                <a:ext uri="{FF2B5EF4-FFF2-40B4-BE49-F238E27FC236}">
                  <a16:creationId xmlns:a16="http://schemas.microsoft.com/office/drawing/2014/main" id="{0ED97C98-2244-F144-9B74-01005EDB68F9}"/>
                </a:ext>
              </a:extLst>
            </p:cNvPr>
            <p:cNvCxnSpPr>
              <a:cxnSpLocks/>
              <a:stCxn id="8" idx="3"/>
              <a:endCxn id="23" idx="0"/>
            </p:cNvCxnSpPr>
            <p:nvPr/>
          </p:nvCxnSpPr>
          <p:spPr>
            <a:xfrm flipH="1">
              <a:off x="2468101" y="2426067"/>
              <a:ext cx="178720" cy="1048908"/>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33" name="直線矢印コネクタ 132">
              <a:extLst>
                <a:ext uri="{FF2B5EF4-FFF2-40B4-BE49-F238E27FC236}">
                  <a16:creationId xmlns:a16="http://schemas.microsoft.com/office/drawing/2014/main" id="{90D7214A-CAB5-3140-AFBD-A35A09239DA6}"/>
                </a:ext>
              </a:extLst>
            </p:cNvPr>
            <p:cNvCxnSpPr>
              <a:cxnSpLocks/>
              <a:stCxn id="8" idx="3"/>
              <a:endCxn id="32" idx="7"/>
            </p:cNvCxnSpPr>
            <p:nvPr/>
          </p:nvCxnSpPr>
          <p:spPr>
            <a:xfrm flipH="1">
              <a:off x="2557196" y="2426066"/>
              <a:ext cx="89625" cy="1468656"/>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36" name="直線矢印コネクタ 135">
              <a:extLst>
                <a:ext uri="{FF2B5EF4-FFF2-40B4-BE49-F238E27FC236}">
                  <a16:creationId xmlns:a16="http://schemas.microsoft.com/office/drawing/2014/main" id="{F9113CE0-5B39-C34B-AACB-5B08AC964FA3}"/>
                </a:ext>
              </a:extLst>
            </p:cNvPr>
            <p:cNvCxnSpPr>
              <a:cxnSpLocks/>
              <a:stCxn id="7" idx="3"/>
              <a:endCxn id="21" idx="7"/>
            </p:cNvCxnSpPr>
            <p:nvPr/>
          </p:nvCxnSpPr>
          <p:spPr>
            <a:xfrm flipH="1">
              <a:off x="1838177" y="2426066"/>
              <a:ext cx="143626" cy="10851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7" name="直線矢印コネクタ 136">
              <a:extLst>
                <a:ext uri="{FF2B5EF4-FFF2-40B4-BE49-F238E27FC236}">
                  <a16:creationId xmlns:a16="http://schemas.microsoft.com/office/drawing/2014/main" id="{8F09FFE3-F05F-E846-BB37-3DC892B9AE87}"/>
                </a:ext>
              </a:extLst>
            </p:cNvPr>
            <p:cNvCxnSpPr>
              <a:cxnSpLocks/>
              <a:stCxn id="7" idx="3"/>
              <a:endCxn id="30" idx="7"/>
            </p:cNvCxnSpPr>
            <p:nvPr/>
          </p:nvCxnSpPr>
          <p:spPr>
            <a:xfrm flipH="1">
              <a:off x="1838177" y="2426066"/>
              <a:ext cx="143626" cy="1472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8" name="直線矢印コネクタ 137">
              <a:extLst>
                <a:ext uri="{FF2B5EF4-FFF2-40B4-BE49-F238E27FC236}">
                  <a16:creationId xmlns:a16="http://schemas.microsoft.com/office/drawing/2014/main" id="{7C3C8A18-73C4-5447-980E-BFF67907F939}"/>
                </a:ext>
              </a:extLst>
            </p:cNvPr>
            <p:cNvCxnSpPr>
              <a:cxnSpLocks/>
              <a:stCxn id="7" idx="3"/>
              <a:endCxn id="11" idx="7"/>
            </p:cNvCxnSpPr>
            <p:nvPr/>
          </p:nvCxnSpPr>
          <p:spPr>
            <a:xfrm flipH="1">
              <a:off x="1479159" y="2426066"/>
              <a:ext cx="502644" cy="7025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9" name="直線矢印コネクタ 138">
              <a:extLst>
                <a:ext uri="{FF2B5EF4-FFF2-40B4-BE49-F238E27FC236}">
                  <a16:creationId xmlns:a16="http://schemas.microsoft.com/office/drawing/2014/main" id="{4FABF67B-A0C6-434A-A63D-E5B785A220CA}"/>
                </a:ext>
              </a:extLst>
            </p:cNvPr>
            <p:cNvCxnSpPr>
              <a:cxnSpLocks/>
              <a:stCxn id="7" idx="3"/>
              <a:endCxn id="20" idx="7"/>
            </p:cNvCxnSpPr>
            <p:nvPr/>
          </p:nvCxnSpPr>
          <p:spPr>
            <a:xfrm flipH="1">
              <a:off x="1479159" y="2426066"/>
              <a:ext cx="502644" cy="10900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8" name="直線矢印コネクタ 147">
              <a:extLst>
                <a:ext uri="{FF2B5EF4-FFF2-40B4-BE49-F238E27FC236}">
                  <a16:creationId xmlns:a16="http://schemas.microsoft.com/office/drawing/2014/main" id="{74F669FF-A75F-6545-82A4-B3119A37846F}"/>
                </a:ext>
              </a:extLst>
            </p:cNvPr>
            <p:cNvCxnSpPr>
              <a:cxnSpLocks/>
              <a:stCxn id="7" idx="3"/>
              <a:endCxn id="12" idx="7"/>
            </p:cNvCxnSpPr>
            <p:nvPr/>
          </p:nvCxnSpPr>
          <p:spPr>
            <a:xfrm flipH="1">
              <a:off x="1838177" y="2426066"/>
              <a:ext cx="143626" cy="6976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1" name="直線矢印コネクタ 150">
              <a:extLst>
                <a:ext uri="{FF2B5EF4-FFF2-40B4-BE49-F238E27FC236}">
                  <a16:creationId xmlns:a16="http://schemas.microsoft.com/office/drawing/2014/main" id="{511082E4-2782-9D40-9489-12F1DE50B11E}"/>
                </a:ext>
              </a:extLst>
            </p:cNvPr>
            <p:cNvCxnSpPr>
              <a:cxnSpLocks/>
              <a:stCxn id="8" idx="3"/>
              <a:endCxn id="15" idx="1"/>
            </p:cNvCxnSpPr>
            <p:nvPr/>
          </p:nvCxnSpPr>
          <p:spPr>
            <a:xfrm>
              <a:off x="2646821" y="2426066"/>
              <a:ext cx="92183" cy="694728"/>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52" name="直線矢印コネクタ 151">
              <a:extLst>
                <a:ext uri="{FF2B5EF4-FFF2-40B4-BE49-F238E27FC236}">
                  <a16:creationId xmlns:a16="http://schemas.microsoft.com/office/drawing/2014/main" id="{122AB3B3-B3DB-BA43-8465-13AC34020009}"/>
                </a:ext>
              </a:extLst>
            </p:cNvPr>
            <p:cNvCxnSpPr>
              <a:cxnSpLocks/>
              <a:stCxn id="8" idx="3"/>
              <a:endCxn id="24" idx="1"/>
            </p:cNvCxnSpPr>
            <p:nvPr/>
          </p:nvCxnSpPr>
          <p:spPr>
            <a:xfrm>
              <a:off x="2646821" y="2426066"/>
              <a:ext cx="92183" cy="1082277"/>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53" name="直線矢印コネクタ 152">
              <a:extLst>
                <a:ext uri="{FF2B5EF4-FFF2-40B4-BE49-F238E27FC236}">
                  <a16:creationId xmlns:a16="http://schemas.microsoft.com/office/drawing/2014/main" id="{5726D3ED-4FBC-2D4F-AB50-9029DFE29A22}"/>
                </a:ext>
              </a:extLst>
            </p:cNvPr>
            <p:cNvCxnSpPr>
              <a:cxnSpLocks/>
              <a:stCxn id="8" idx="3"/>
              <a:endCxn id="33" idx="1"/>
            </p:cNvCxnSpPr>
            <p:nvPr/>
          </p:nvCxnSpPr>
          <p:spPr>
            <a:xfrm>
              <a:off x="2646821" y="2426066"/>
              <a:ext cx="92183" cy="1469241"/>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60" name="直線矢印コネクタ 159">
              <a:extLst>
                <a:ext uri="{FF2B5EF4-FFF2-40B4-BE49-F238E27FC236}">
                  <a16:creationId xmlns:a16="http://schemas.microsoft.com/office/drawing/2014/main" id="{EEF5B171-70B2-8249-89C5-A204E7E1F102}"/>
                </a:ext>
              </a:extLst>
            </p:cNvPr>
            <p:cNvCxnSpPr>
              <a:cxnSpLocks/>
              <a:stCxn id="9" idx="5"/>
              <a:endCxn id="18" idx="1"/>
            </p:cNvCxnSpPr>
            <p:nvPr/>
          </p:nvCxnSpPr>
          <p:spPr>
            <a:xfrm>
              <a:off x="3566397" y="2426066"/>
              <a:ext cx="246715" cy="7024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1" name="直線矢印コネクタ 160">
              <a:extLst>
                <a:ext uri="{FF2B5EF4-FFF2-40B4-BE49-F238E27FC236}">
                  <a16:creationId xmlns:a16="http://schemas.microsoft.com/office/drawing/2014/main" id="{26E24C42-8477-C94E-B98E-22CF4FDA47A6}"/>
                </a:ext>
              </a:extLst>
            </p:cNvPr>
            <p:cNvCxnSpPr>
              <a:cxnSpLocks/>
              <a:stCxn id="9" idx="3"/>
              <a:endCxn id="25" idx="7"/>
            </p:cNvCxnSpPr>
            <p:nvPr/>
          </p:nvCxnSpPr>
          <p:spPr>
            <a:xfrm flipH="1">
              <a:off x="3275231" y="2426066"/>
              <a:ext cx="36608" cy="10900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2" name="直線矢印コネクタ 161">
              <a:extLst>
                <a:ext uri="{FF2B5EF4-FFF2-40B4-BE49-F238E27FC236}">
                  <a16:creationId xmlns:a16="http://schemas.microsoft.com/office/drawing/2014/main" id="{9E9C84C8-0280-AE44-A33B-4D92CC40EB10}"/>
                </a:ext>
              </a:extLst>
            </p:cNvPr>
            <p:cNvCxnSpPr>
              <a:cxnSpLocks/>
              <a:stCxn id="9" idx="3"/>
              <a:endCxn id="16" idx="7"/>
            </p:cNvCxnSpPr>
            <p:nvPr/>
          </p:nvCxnSpPr>
          <p:spPr>
            <a:xfrm flipH="1">
              <a:off x="3275231" y="2426066"/>
              <a:ext cx="36608" cy="7024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7" name="直線矢印コネクタ 166">
              <a:extLst>
                <a:ext uri="{FF2B5EF4-FFF2-40B4-BE49-F238E27FC236}">
                  <a16:creationId xmlns:a16="http://schemas.microsoft.com/office/drawing/2014/main" id="{009171BC-F51A-7F46-B714-444ED5DFE922}"/>
                </a:ext>
              </a:extLst>
            </p:cNvPr>
            <p:cNvCxnSpPr>
              <a:cxnSpLocks/>
              <a:stCxn id="9" idx="3"/>
              <a:endCxn id="34" idx="0"/>
            </p:cNvCxnSpPr>
            <p:nvPr/>
          </p:nvCxnSpPr>
          <p:spPr>
            <a:xfrm flipH="1">
              <a:off x="3186136" y="2426066"/>
              <a:ext cx="125703" cy="1444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0" name="直線矢印コネクタ 169">
              <a:extLst>
                <a:ext uri="{FF2B5EF4-FFF2-40B4-BE49-F238E27FC236}">
                  <a16:creationId xmlns:a16="http://schemas.microsoft.com/office/drawing/2014/main" id="{0DFD7040-BEF8-2E44-8623-0DDC44FA84C6}"/>
                </a:ext>
              </a:extLst>
            </p:cNvPr>
            <p:cNvCxnSpPr>
              <a:cxnSpLocks/>
              <a:stCxn id="10" idx="3"/>
              <a:endCxn id="37" idx="1"/>
            </p:cNvCxnSpPr>
            <p:nvPr/>
          </p:nvCxnSpPr>
          <p:spPr>
            <a:xfrm>
              <a:off x="3976857" y="2414546"/>
              <a:ext cx="194291" cy="1488499"/>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75" name="直線矢印コネクタ 174">
              <a:extLst>
                <a:ext uri="{FF2B5EF4-FFF2-40B4-BE49-F238E27FC236}">
                  <a16:creationId xmlns:a16="http://schemas.microsoft.com/office/drawing/2014/main" id="{7171D629-54A6-B741-B8E2-8239476E119C}"/>
                </a:ext>
              </a:extLst>
            </p:cNvPr>
            <p:cNvCxnSpPr>
              <a:cxnSpLocks/>
              <a:stCxn id="10" idx="3"/>
              <a:endCxn id="35" idx="7"/>
            </p:cNvCxnSpPr>
            <p:nvPr/>
          </p:nvCxnSpPr>
          <p:spPr>
            <a:xfrm flipH="1">
              <a:off x="3633267" y="2414546"/>
              <a:ext cx="343590" cy="1483704"/>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76" name="直線矢印コネクタ 175">
              <a:extLst>
                <a:ext uri="{FF2B5EF4-FFF2-40B4-BE49-F238E27FC236}">
                  <a16:creationId xmlns:a16="http://schemas.microsoft.com/office/drawing/2014/main" id="{C0B7A38F-1813-C64E-82D3-1C02FB54F081}"/>
                </a:ext>
              </a:extLst>
            </p:cNvPr>
            <p:cNvCxnSpPr>
              <a:cxnSpLocks/>
              <a:stCxn id="10" idx="3"/>
              <a:endCxn id="26" idx="7"/>
            </p:cNvCxnSpPr>
            <p:nvPr/>
          </p:nvCxnSpPr>
          <p:spPr>
            <a:xfrm flipH="1">
              <a:off x="3633267" y="2414546"/>
              <a:ext cx="343590" cy="109674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77" name="直線矢印コネクタ 176">
              <a:extLst>
                <a:ext uri="{FF2B5EF4-FFF2-40B4-BE49-F238E27FC236}">
                  <a16:creationId xmlns:a16="http://schemas.microsoft.com/office/drawing/2014/main" id="{EC3951ED-1E74-9D42-BCA8-4BA501CFE924}"/>
                </a:ext>
              </a:extLst>
            </p:cNvPr>
            <p:cNvCxnSpPr>
              <a:cxnSpLocks/>
              <a:stCxn id="10" idx="3"/>
              <a:endCxn id="27" idx="1"/>
            </p:cNvCxnSpPr>
            <p:nvPr/>
          </p:nvCxnSpPr>
          <p:spPr>
            <a:xfrm flipH="1">
              <a:off x="3813112" y="2414546"/>
              <a:ext cx="163745" cy="1101535"/>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8" name="直線矢印コネクタ 187">
              <a:extLst>
                <a:ext uri="{FF2B5EF4-FFF2-40B4-BE49-F238E27FC236}">
                  <a16:creationId xmlns:a16="http://schemas.microsoft.com/office/drawing/2014/main" id="{899B32CC-F3B0-894C-B810-B9AD35200512}"/>
                </a:ext>
              </a:extLst>
            </p:cNvPr>
            <p:cNvCxnSpPr>
              <a:cxnSpLocks/>
              <a:stCxn id="9" idx="5"/>
              <a:endCxn id="17" idx="7"/>
            </p:cNvCxnSpPr>
            <p:nvPr/>
          </p:nvCxnSpPr>
          <p:spPr>
            <a:xfrm>
              <a:off x="3566397" y="2426066"/>
              <a:ext cx="66870" cy="6976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1" name="直線矢印コネクタ 190">
              <a:extLst>
                <a:ext uri="{FF2B5EF4-FFF2-40B4-BE49-F238E27FC236}">
                  <a16:creationId xmlns:a16="http://schemas.microsoft.com/office/drawing/2014/main" id="{735A702B-FD43-1541-9137-0BCFEDB2F085}"/>
                </a:ext>
              </a:extLst>
            </p:cNvPr>
            <p:cNvCxnSpPr>
              <a:cxnSpLocks/>
              <a:stCxn id="9" idx="5"/>
              <a:endCxn id="19" idx="1"/>
            </p:cNvCxnSpPr>
            <p:nvPr/>
          </p:nvCxnSpPr>
          <p:spPr>
            <a:xfrm>
              <a:off x="3566397" y="2426066"/>
              <a:ext cx="604751" cy="7024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4" name="直線矢印コネクタ 193">
              <a:extLst>
                <a:ext uri="{FF2B5EF4-FFF2-40B4-BE49-F238E27FC236}">
                  <a16:creationId xmlns:a16="http://schemas.microsoft.com/office/drawing/2014/main" id="{D500FD7F-04FB-5C4D-BEDB-17DE53AC2C8E}"/>
                </a:ext>
              </a:extLst>
            </p:cNvPr>
            <p:cNvCxnSpPr>
              <a:cxnSpLocks/>
              <a:stCxn id="9" idx="5"/>
              <a:endCxn id="28" idx="1"/>
            </p:cNvCxnSpPr>
            <p:nvPr/>
          </p:nvCxnSpPr>
          <p:spPr>
            <a:xfrm>
              <a:off x="3566397" y="2426066"/>
              <a:ext cx="604751" cy="10900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7" name="直線矢印コネクタ 196">
              <a:extLst>
                <a:ext uri="{FF2B5EF4-FFF2-40B4-BE49-F238E27FC236}">
                  <a16:creationId xmlns:a16="http://schemas.microsoft.com/office/drawing/2014/main" id="{412BAADE-EE11-8848-BDBC-33346195B656}"/>
                </a:ext>
              </a:extLst>
            </p:cNvPr>
            <p:cNvCxnSpPr>
              <a:cxnSpLocks/>
              <a:stCxn id="10" idx="4"/>
              <a:endCxn id="36" idx="7"/>
            </p:cNvCxnSpPr>
            <p:nvPr/>
          </p:nvCxnSpPr>
          <p:spPr>
            <a:xfrm flipH="1">
              <a:off x="3991303" y="2461381"/>
              <a:ext cx="112833" cy="1441664"/>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grpSp>
      <p:sp>
        <p:nvSpPr>
          <p:cNvPr id="103" name="テキスト ボックス 102">
            <a:extLst>
              <a:ext uri="{FF2B5EF4-FFF2-40B4-BE49-F238E27FC236}">
                <a16:creationId xmlns:a16="http://schemas.microsoft.com/office/drawing/2014/main" id="{BCA3B078-8DC8-6945-8F4B-8C7C83B7D23F}"/>
              </a:ext>
            </a:extLst>
          </p:cNvPr>
          <p:cNvSpPr txBox="1"/>
          <p:nvPr/>
        </p:nvSpPr>
        <p:spPr>
          <a:xfrm>
            <a:off x="6787197" y="3907433"/>
            <a:ext cx="1681871" cy="1200329"/>
          </a:xfrm>
          <a:prstGeom prst="rect">
            <a:avLst/>
          </a:prstGeom>
          <a:noFill/>
        </p:spPr>
        <p:txBody>
          <a:bodyPr wrap="none" rtlCol="0">
            <a:spAutoFit/>
          </a:bodyPr>
          <a:lstStyle/>
          <a:p>
            <a:r>
              <a:rPr kumimoji="1" lang="en-US" altLang="ja-JP" dirty="0"/>
              <a:t>N: </a:t>
            </a:r>
            <a:r>
              <a:rPr lang="ja-JP" altLang="en-US"/>
              <a:t>親魚</a:t>
            </a:r>
            <a:r>
              <a:rPr kumimoji="1" lang="ja-JP" altLang="en-US"/>
              <a:t>尾数</a:t>
            </a:r>
            <a:endParaRPr kumimoji="1" lang="en-US" altLang="ja-JP" dirty="0"/>
          </a:p>
          <a:p>
            <a:r>
              <a:rPr lang="en-US" altLang="ja-JP" dirty="0"/>
              <a:t>M: </a:t>
            </a:r>
            <a:r>
              <a:rPr lang="ja-JP" altLang="en-US"/>
              <a:t>捕獲親魚数</a:t>
            </a:r>
            <a:endParaRPr lang="en-US" altLang="ja-JP" dirty="0"/>
          </a:p>
          <a:p>
            <a:r>
              <a:rPr kumimoji="1" lang="en-US" altLang="ja-JP" dirty="0"/>
              <a:t>n: </a:t>
            </a:r>
            <a:r>
              <a:rPr kumimoji="1" lang="ja-JP" altLang="en-US"/>
              <a:t>捕獲稚魚数</a:t>
            </a:r>
            <a:endParaRPr kumimoji="1" lang="en-US" altLang="ja-JP" dirty="0"/>
          </a:p>
          <a:p>
            <a:r>
              <a:rPr lang="en-US" altLang="ja-JP" dirty="0"/>
              <a:t>m: </a:t>
            </a:r>
            <a:r>
              <a:rPr lang="ja-JP" altLang="en-US"/>
              <a:t>親子ペア数</a:t>
            </a:r>
            <a:endParaRPr kumimoji="1" lang="ja-JP" altLang="en-US"/>
          </a:p>
        </p:txBody>
      </p:sp>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51915311-EBA5-444E-8674-D7581DB79BEA}"/>
                  </a:ext>
                </a:extLst>
              </p:cNvPr>
              <p:cNvSpPr txBox="1"/>
              <p:nvPr/>
            </p:nvSpPr>
            <p:spPr>
              <a:xfrm>
                <a:off x="7451121" y="857395"/>
                <a:ext cx="3119187" cy="11524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4000" b="0" i="0" smtClean="0">
                          <a:latin typeface="Cambria Math" panose="02040503050406030204" pitchFamily="18" charset="0"/>
                        </a:rPr>
                        <m:t>E</m:t>
                      </m:r>
                      <m:r>
                        <a:rPr kumimoji="1" lang="en-US" altLang="ja-JP" sz="4000" b="0" i="0" smtClean="0">
                          <a:latin typeface="Cambria Math" panose="02040503050406030204" pitchFamily="18" charset="0"/>
                        </a:rPr>
                        <m:t>[</m:t>
                      </m:r>
                      <m:r>
                        <a:rPr kumimoji="1" lang="en-US" altLang="ja-JP" sz="4000" b="0" i="1" smtClean="0">
                          <a:latin typeface="Cambria Math" panose="02040503050406030204" pitchFamily="18" charset="0"/>
                        </a:rPr>
                        <m:t>𝑚</m:t>
                      </m:r>
                      <m:r>
                        <a:rPr kumimoji="1" lang="en-US" altLang="ja-JP" sz="4000" b="0" i="1" smtClean="0">
                          <a:latin typeface="Cambria Math" panose="02040503050406030204" pitchFamily="18" charset="0"/>
                        </a:rPr>
                        <m:t>]</m:t>
                      </m:r>
                      <m:r>
                        <a:rPr kumimoji="1" lang="bg-BG" altLang="ja-JP" sz="4000" i="1" smtClean="0">
                          <a:latin typeface="Cambria Math" charset="0"/>
                          <a:ea typeface="Cambria Math" charset="0"/>
                          <a:cs typeface="Cambria Math" charset="0"/>
                        </a:rPr>
                        <m:t>=</m:t>
                      </m:r>
                      <m:f>
                        <m:fPr>
                          <m:ctrlPr>
                            <a:rPr kumimoji="1" lang="bg-BG" altLang="ja-JP" sz="4000" i="1" smtClean="0">
                              <a:latin typeface="Cambria Math" panose="02040503050406030204" pitchFamily="18" charset="0"/>
                              <a:ea typeface="Cambria Math" charset="0"/>
                            </a:rPr>
                          </m:ctrlPr>
                        </m:fPr>
                        <m:num>
                          <m:r>
                            <a:rPr kumimoji="1" lang="en-US" altLang="ja-JP" sz="4000" b="0" i="1" smtClean="0">
                              <a:latin typeface="Cambria Math" panose="02040503050406030204" pitchFamily="18" charset="0"/>
                              <a:ea typeface="Cambria Math" charset="0"/>
                            </a:rPr>
                            <m:t>2</m:t>
                          </m:r>
                        </m:num>
                        <m:den>
                          <m:r>
                            <a:rPr kumimoji="1" lang="en-US" altLang="ja-JP" sz="4000" b="0" i="1" smtClean="0">
                              <a:latin typeface="Cambria Math" panose="02040503050406030204" pitchFamily="18" charset="0"/>
                              <a:ea typeface="Cambria Math" charset="0"/>
                            </a:rPr>
                            <m:t>𝑁</m:t>
                          </m:r>
                        </m:den>
                      </m:f>
                      <m:r>
                        <a:rPr lang="en-US" altLang="ja-JP" sz="4000" i="1">
                          <a:latin typeface="Cambria Math" charset="0"/>
                          <a:ea typeface="Cambria Math" charset="0"/>
                          <a:cs typeface="Cambria Math" charset="0"/>
                        </a:rPr>
                        <m:t>𝑀𝑛</m:t>
                      </m:r>
                    </m:oMath>
                  </m:oMathPara>
                </a14:m>
                <a:endParaRPr kumimoji="1" lang="en-US" altLang="ja-JP" sz="4000" dirty="0">
                  <a:ea typeface="Cambria Math" charset="0"/>
                  <a:cs typeface="Cambria Math" charset="0"/>
                </a:endParaRPr>
              </a:p>
            </p:txBody>
          </p:sp>
        </mc:Choice>
        <mc:Fallback xmlns="">
          <p:sp>
            <p:nvSpPr>
              <p:cNvPr id="99" name="テキスト ボックス 98">
                <a:extLst>
                  <a:ext uri="{FF2B5EF4-FFF2-40B4-BE49-F238E27FC236}">
                    <a16:creationId xmlns:a16="http://schemas.microsoft.com/office/drawing/2014/main" id="{51915311-EBA5-444E-8674-D7581DB79BEA}"/>
                  </a:ext>
                </a:extLst>
              </p:cNvPr>
              <p:cNvSpPr txBox="1">
                <a:spLocks noRot="1" noChangeAspect="1" noMove="1" noResize="1" noEditPoints="1" noAdjustHandles="1" noChangeArrowheads="1" noChangeShapeType="1" noTextEdit="1"/>
              </p:cNvSpPr>
              <p:nvPr/>
            </p:nvSpPr>
            <p:spPr>
              <a:xfrm>
                <a:off x="7451121" y="857395"/>
                <a:ext cx="3119187" cy="1152495"/>
              </a:xfrm>
              <a:prstGeom prst="rect">
                <a:avLst/>
              </a:prstGeom>
              <a:blipFill>
                <a:blip r:embed="rId6"/>
                <a:stretch>
                  <a:fillRect l="-2834" t="-1087" r="-2429" b="-1304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06967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23A6A1-A28D-D040-8A08-8133B27945FD}"/>
              </a:ext>
            </a:extLst>
          </p:cNvPr>
          <p:cNvSpPr>
            <a:spLocks noGrp="1"/>
          </p:cNvSpPr>
          <p:nvPr>
            <p:ph type="title"/>
          </p:nvPr>
        </p:nvSpPr>
        <p:spPr/>
        <p:txBody>
          <a:bodyPr>
            <a:normAutofit fontScale="90000"/>
          </a:bodyPr>
          <a:lstStyle/>
          <a:p>
            <a:r>
              <a:rPr lang="ja-JP" altLang="en-US"/>
              <a:t>近親標識法による個体数の推定</a:t>
            </a:r>
            <a:endParaRPr kumimoji="1" lang="ja-JP" altLang="en-US"/>
          </a:p>
        </p:txBody>
      </p:sp>
      <p:sp>
        <p:nvSpPr>
          <p:cNvPr id="3" name="コンテンツ プレースホルダー 2">
            <a:extLst>
              <a:ext uri="{FF2B5EF4-FFF2-40B4-BE49-F238E27FC236}">
                <a16:creationId xmlns:a16="http://schemas.microsoft.com/office/drawing/2014/main" id="{B02B6AFC-0396-AF44-A46F-1780A86F11D5}"/>
              </a:ext>
            </a:extLst>
          </p:cNvPr>
          <p:cNvSpPr>
            <a:spLocks noGrp="1"/>
          </p:cNvSpPr>
          <p:nvPr>
            <p:ph idx="1"/>
          </p:nvPr>
        </p:nvSpPr>
        <p:spPr>
          <a:xfrm>
            <a:off x="838200" y="1306748"/>
            <a:ext cx="5257800" cy="5037480"/>
          </a:xfrm>
        </p:spPr>
        <p:txBody>
          <a:bodyPr>
            <a:normAutofit fontScale="92500" lnSpcReduction="20000"/>
          </a:bodyPr>
          <a:lstStyle/>
          <a:p>
            <a:r>
              <a:rPr lang="ja-JP" altLang="en-US"/>
              <a:t>漁獲情報に依らない資源推定</a:t>
            </a:r>
            <a:endParaRPr lang="en-US" altLang="ja-JP" dirty="0"/>
          </a:p>
          <a:p>
            <a:endParaRPr lang="en-US" altLang="ja-JP" dirty="0"/>
          </a:p>
          <a:p>
            <a:r>
              <a:rPr lang="ja-JP" altLang="en-US"/>
              <a:t>１個体を複数回サンプルしなくても良い</a:t>
            </a:r>
            <a:endParaRPr lang="en-US" altLang="ja-JP" dirty="0"/>
          </a:p>
          <a:p>
            <a:endParaRPr lang="en-US" altLang="ja-JP" dirty="0"/>
          </a:p>
          <a:p>
            <a:r>
              <a:rPr lang="ja-JP" altLang="en-US"/>
              <a:t>稚仔魚から親魚尾数の情報を取得できる</a:t>
            </a:r>
            <a:endParaRPr lang="en-US" altLang="ja-JP" dirty="0"/>
          </a:p>
          <a:p>
            <a:endParaRPr lang="en-US" altLang="ja-JP" dirty="0"/>
          </a:p>
          <a:p>
            <a:r>
              <a:rPr lang="ja-JP" altLang="en-US"/>
              <a:t>標識の脱落・再捕の未報告に左右されない</a:t>
            </a:r>
            <a:endParaRPr lang="en-US" altLang="ja-JP" dirty="0"/>
          </a:p>
          <a:p>
            <a:endParaRPr lang="en-US" altLang="ja-JP" dirty="0"/>
          </a:p>
          <a:p>
            <a:r>
              <a:rPr lang="ja-JP" altLang="en-US"/>
              <a:t>複数年サンプルを続けることで、比較親子ペア数が指数的に増加</a:t>
            </a:r>
          </a:p>
          <a:p>
            <a:endParaRPr kumimoji="1" lang="ja-JP" altLang="en-US"/>
          </a:p>
        </p:txBody>
      </p:sp>
      <p:sp>
        <p:nvSpPr>
          <p:cNvPr id="6" name="コンテンツ プレースホルダー 2">
            <a:extLst>
              <a:ext uri="{FF2B5EF4-FFF2-40B4-BE49-F238E27FC236}">
                <a16:creationId xmlns:a16="http://schemas.microsoft.com/office/drawing/2014/main" id="{E02C3027-6274-0446-ACF3-7E9086CA3BE7}"/>
              </a:ext>
            </a:extLst>
          </p:cNvPr>
          <p:cNvSpPr txBox="1">
            <a:spLocks/>
          </p:cNvSpPr>
          <p:nvPr/>
        </p:nvSpPr>
        <p:spPr>
          <a:xfrm>
            <a:off x="6096000" y="1306748"/>
            <a:ext cx="5257800" cy="503748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a:lstStyle>
          <a:p>
            <a:r>
              <a:rPr lang="ja-JP" altLang="en-US"/>
              <a:t>ゲノムを読んで親子判別をする必要がある</a:t>
            </a:r>
            <a:endParaRPr lang="en-US" altLang="ja-JP" dirty="0"/>
          </a:p>
          <a:p>
            <a:pPr lvl="1"/>
            <a:r>
              <a:rPr lang="ja-JP" altLang="en-US"/>
              <a:t>マイクロサテライト：数</a:t>
            </a:r>
            <a:r>
              <a:rPr lang="en-US" altLang="ja-JP" dirty="0"/>
              <a:t>10</a:t>
            </a:r>
            <a:r>
              <a:rPr lang="ja-JP" altLang="en-US"/>
              <a:t>座</a:t>
            </a:r>
            <a:endParaRPr lang="en-US" altLang="ja-JP" dirty="0"/>
          </a:p>
          <a:p>
            <a:pPr lvl="1"/>
            <a:r>
              <a:rPr lang="en-US" altLang="ja-JP" dirty="0"/>
              <a:t>SNPs</a:t>
            </a:r>
            <a:r>
              <a:rPr lang="ja-JP" altLang="en-US"/>
              <a:t>：</a:t>
            </a:r>
            <a:r>
              <a:rPr lang="en-US" altLang="ja-JP" dirty="0"/>
              <a:t>100</a:t>
            </a:r>
            <a:r>
              <a:rPr lang="ja-JP" altLang="en-US"/>
              <a:t>座</a:t>
            </a:r>
            <a:endParaRPr lang="en-US" altLang="ja-JP" dirty="0"/>
          </a:p>
          <a:p>
            <a:r>
              <a:rPr lang="ja-JP" altLang="en-US"/>
              <a:t>親魚尾数＝</a:t>
            </a:r>
            <a:r>
              <a:rPr lang="en-US" altLang="ja-JP" dirty="0"/>
              <a:t>10</a:t>
            </a:r>
            <a:r>
              <a:rPr lang="en-US" altLang="ja-JP" baseline="30000" dirty="0"/>
              <a:t>6</a:t>
            </a:r>
            <a:r>
              <a:rPr lang="en-US" altLang="ja-JP" dirty="0"/>
              <a:t>~10</a:t>
            </a:r>
            <a:r>
              <a:rPr lang="en-US" altLang="ja-JP" baseline="30000" dirty="0"/>
              <a:t>7</a:t>
            </a:r>
            <a:r>
              <a:rPr lang="ja-JP" altLang="en-US"/>
              <a:t>程度の資源がターゲット</a:t>
            </a:r>
            <a:endParaRPr lang="en-US" altLang="ja-JP" dirty="0"/>
          </a:p>
          <a:p>
            <a:endParaRPr lang="en-US" altLang="ja-JP" dirty="0"/>
          </a:p>
          <a:p>
            <a:r>
              <a:rPr lang="ja-JP" altLang="en-US"/>
              <a:t>ゲノムサンプリング体制の構築</a:t>
            </a:r>
          </a:p>
          <a:p>
            <a:endParaRPr lang="en-US" altLang="ja-JP" dirty="0"/>
          </a:p>
          <a:p>
            <a:r>
              <a:rPr lang="ja-JP" altLang="en-US"/>
              <a:t>専門が異なる複数研究者からなるチーム構築</a:t>
            </a:r>
            <a:endParaRPr lang="en-US" altLang="ja-JP" dirty="0"/>
          </a:p>
          <a:p>
            <a:endParaRPr lang="en-US" altLang="ja-JP" dirty="0"/>
          </a:p>
        </p:txBody>
      </p:sp>
      <p:sp>
        <p:nvSpPr>
          <p:cNvPr id="7" name="テキスト ボックス 6">
            <a:extLst>
              <a:ext uri="{FF2B5EF4-FFF2-40B4-BE49-F238E27FC236}">
                <a16:creationId xmlns:a16="http://schemas.microsoft.com/office/drawing/2014/main" id="{7AEA965F-D332-1043-B1D4-E6A45DD2AD73}"/>
              </a:ext>
            </a:extLst>
          </p:cNvPr>
          <p:cNvSpPr txBox="1"/>
          <p:nvPr/>
        </p:nvSpPr>
        <p:spPr>
          <a:xfrm>
            <a:off x="379141" y="834210"/>
            <a:ext cx="110799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a:t>メリット</a:t>
            </a:r>
          </a:p>
        </p:txBody>
      </p:sp>
      <p:sp>
        <p:nvSpPr>
          <p:cNvPr id="8" name="テキスト ボックス 7">
            <a:extLst>
              <a:ext uri="{FF2B5EF4-FFF2-40B4-BE49-F238E27FC236}">
                <a16:creationId xmlns:a16="http://schemas.microsoft.com/office/drawing/2014/main" id="{D695C3F3-4479-1A4E-952E-DC9905710968}"/>
              </a:ext>
            </a:extLst>
          </p:cNvPr>
          <p:cNvSpPr txBox="1"/>
          <p:nvPr/>
        </p:nvSpPr>
        <p:spPr>
          <a:xfrm>
            <a:off x="5817219" y="834210"/>
            <a:ext cx="133882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a:t>デメリット</a:t>
            </a:r>
          </a:p>
        </p:txBody>
      </p:sp>
    </p:spTree>
    <p:custDataLst>
      <p:tags r:id="rId1"/>
    </p:custDataLst>
    <p:extLst>
      <p:ext uri="{BB962C8B-B14F-4D97-AF65-F5344CB8AC3E}">
        <p14:creationId xmlns:p14="http://schemas.microsoft.com/office/powerpoint/2010/main" val="192998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4000"/>
              <a:t>近親標識法による個体数の推定</a:t>
            </a:r>
            <a:endParaRPr kumimoji="1" lang="ja-JP" altLang="en-US" sz="3600" dirty="0"/>
          </a:p>
        </p:txBody>
      </p:sp>
      <p:sp>
        <p:nvSpPr>
          <p:cNvPr id="709" name="テキスト ボックス 708">
            <a:extLst>
              <a:ext uri="{FF2B5EF4-FFF2-40B4-BE49-F238E27FC236}">
                <a16:creationId xmlns:a16="http://schemas.microsoft.com/office/drawing/2014/main" id="{1DC3831D-5930-2D4A-8E1B-FBA7BF4D6C75}"/>
              </a:ext>
            </a:extLst>
          </p:cNvPr>
          <p:cNvSpPr txBox="1"/>
          <p:nvPr/>
        </p:nvSpPr>
        <p:spPr>
          <a:xfrm>
            <a:off x="7656784" y="691171"/>
            <a:ext cx="4535216" cy="369332"/>
          </a:xfrm>
          <a:prstGeom prst="rect">
            <a:avLst/>
          </a:prstGeom>
          <a:noFill/>
        </p:spPr>
        <p:txBody>
          <a:bodyPr wrap="none" rtlCol="0">
            <a:spAutoFit/>
          </a:bodyPr>
          <a:lstStyle/>
          <a:p>
            <a:r>
              <a:rPr kumimoji="1" lang="en-US" altLang="ja-JP" dirty="0" err="1"/>
              <a:t>Ruzzante</a:t>
            </a:r>
            <a:r>
              <a:rPr kumimoji="1" lang="en-US" altLang="ja-JP" dirty="0"/>
              <a:t> et al. 2019, Methods Ecol. </a:t>
            </a:r>
            <a:r>
              <a:rPr kumimoji="1" lang="en-US" altLang="ja-JP" dirty="0" err="1"/>
              <a:t>Evol</a:t>
            </a:r>
            <a:r>
              <a:rPr kumimoji="1" lang="en-US" altLang="ja-JP" dirty="0"/>
              <a:t>.</a:t>
            </a:r>
            <a:endParaRPr kumimoji="1" lang="ja-JP" altLang="en-US"/>
          </a:p>
        </p:txBody>
      </p:sp>
      <p:cxnSp>
        <p:nvCxnSpPr>
          <p:cNvPr id="5" name="直線矢印コネクタ 4">
            <a:extLst>
              <a:ext uri="{FF2B5EF4-FFF2-40B4-BE49-F238E27FC236}">
                <a16:creationId xmlns:a16="http://schemas.microsoft.com/office/drawing/2014/main" id="{1C2CE6F3-BBCE-8947-9624-771DE00B5485}"/>
              </a:ext>
            </a:extLst>
          </p:cNvPr>
          <p:cNvCxnSpPr>
            <a:cxnSpLocks/>
          </p:cNvCxnSpPr>
          <p:nvPr/>
        </p:nvCxnSpPr>
        <p:spPr>
          <a:xfrm>
            <a:off x="69638" y="3314741"/>
            <a:ext cx="7125101" cy="2927"/>
          </a:xfrm>
          <a:prstGeom prst="straightConnector1">
            <a:avLst/>
          </a:prstGeom>
          <a:ln w="19050">
            <a:tailEnd type="triangle"/>
          </a:ln>
        </p:spPr>
        <p:style>
          <a:lnRef idx="3">
            <a:schemeClr val="dk1"/>
          </a:lnRef>
          <a:fillRef idx="0">
            <a:schemeClr val="dk1"/>
          </a:fillRef>
          <a:effectRef idx="2">
            <a:schemeClr val="dk1"/>
          </a:effectRef>
          <a:fontRef idx="minor">
            <a:schemeClr val="tx1"/>
          </a:fontRef>
        </p:style>
      </p:cxnSp>
      <p:sp>
        <p:nvSpPr>
          <p:cNvPr id="3" name="円/楕円 2">
            <a:extLst>
              <a:ext uri="{FF2B5EF4-FFF2-40B4-BE49-F238E27FC236}">
                <a16:creationId xmlns:a16="http://schemas.microsoft.com/office/drawing/2014/main" id="{032B64C0-A412-2543-8D8E-7CA538CE48D1}"/>
              </a:ext>
            </a:extLst>
          </p:cNvPr>
          <p:cNvSpPr>
            <a:spLocks noChangeAspect="1"/>
          </p:cNvSpPr>
          <p:nvPr/>
        </p:nvSpPr>
        <p:spPr>
          <a:xfrm>
            <a:off x="58759" y="3044741"/>
            <a:ext cx="540000" cy="5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FA9F7275-2BE1-3846-9FC0-603CC435D20D}"/>
              </a:ext>
            </a:extLst>
          </p:cNvPr>
          <p:cNvSpPr>
            <a:spLocks noChangeAspect="1"/>
          </p:cNvSpPr>
          <p:nvPr/>
        </p:nvSpPr>
        <p:spPr>
          <a:xfrm>
            <a:off x="598759" y="3044741"/>
            <a:ext cx="540000" cy="5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C90A054C-FCF2-134B-BC69-3C535D63A243}"/>
              </a:ext>
            </a:extLst>
          </p:cNvPr>
          <p:cNvSpPr>
            <a:spLocks noChangeAspect="1"/>
          </p:cNvSpPr>
          <p:nvPr/>
        </p:nvSpPr>
        <p:spPr>
          <a:xfrm>
            <a:off x="1149638" y="3044741"/>
            <a:ext cx="540000" cy="5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1A3F9917-CA8A-6541-88C3-8EB140B8A10A}"/>
              </a:ext>
            </a:extLst>
          </p:cNvPr>
          <p:cNvSpPr>
            <a:spLocks noChangeAspect="1"/>
          </p:cNvSpPr>
          <p:nvPr/>
        </p:nvSpPr>
        <p:spPr>
          <a:xfrm>
            <a:off x="1689638" y="3044741"/>
            <a:ext cx="540000" cy="5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47484E83-3600-5144-8BAA-7A434D39CEC3}"/>
              </a:ext>
            </a:extLst>
          </p:cNvPr>
          <p:cNvSpPr>
            <a:spLocks noChangeAspect="1"/>
          </p:cNvSpPr>
          <p:nvPr/>
        </p:nvSpPr>
        <p:spPr>
          <a:xfrm>
            <a:off x="2214398" y="3031256"/>
            <a:ext cx="540000" cy="5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0D851391-F23A-A249-85B5-B137A0A0CE89}"/>
              </a:ext>
            </a:extLst>
          </p:cNvPr>
          <p:cNvSpPr>
            <a:spLocks noChangeAspect="1"/>
          </p:cNvSpPr>
          <p:nvPr/>
        </p:nvSpPr>
        <p:spPr>
          <a:xfrm>
            <a:off x="2754398" y="3031256"/>
            <a:ext cx="540000" cy="5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4F1B05D7-CB89-C844-BE2D-62DF22552E03}"/>
              </a:ext>
            </a:extLst>
          </p:cNvPr>
          <p:cNvSpPr>
            <a:spLocks noChangeAspect="1"/>
          </p:cNvSpPr>
          <p:nvPr/>
        </p:nvSpPr>
        <p:spPr>
          <a:xfrm>
            <a:off x="3277227" y="3044741"/>
            <a:ext cx="540000" cy="5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5041929C-6542-E54E-8070-2CEC400437D2}"/>
              </a:ext>
            </a:extLst>
          </p:cNvPr>
          <p:cNvSpPr>
            <a:spLocks noChangeAspect="1"/>
          </p:cNvSpPr>
          <p:nvPr/>
        </p:nvSpPr>
        <p:spPr>
          <a:xfrm>
            <a:off x="3830037" y="3044741"/>
            <a:ext cx="540000" cy="5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5C3ABFDA-1F8B-664B-97E2-D7D091612FBC}"/>
              </a:ext>
            </a:extLst>
          </p:cNvPr>
          <p:cNvSpPr>
            <a:spLocks noChangeAspect="1"/>
          </p:cNvSpPr>
          <p:nvPr/>
        </p:nvSpPr>
        <p:spPr>
          <a:xfrm>
            <a:off x="4380916" y="3044741"/>
            <a:ext cx="540000" cy="5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a:extLst>
              <a:ext uri="{FF2B5EF4-FFF2-40B4-BE49-F238E27FC236}">
                <a16:creationId xmlns:a16="http://schemas.microsoft.com/office/drawing/2014/main" id="{E796F7E8-EE6D-4B4E-9E59-64CEB7655AC1}"/>
              </a:ext>
            </a:extLst>
          </p:cNvPr>
          <p:cNvSpPr>
            <a:spLocks noChangeAspect="1"/>
          </p:cNvSpPr>
          <p:nvPr/>
        </p:nvSpPr>
        <p:spPr>
          <a:xfrm>
            <a:off x="4920916" y="3044741"/>
            <a:ext cx="540000" cy="5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a:extLst>
              <a:ext uri="{FF2B5EF4-FFF2-40B4-BE49-F238E27FC236}">
                <a16:creationId xmlns:a16="http://schemas.microsoft.com/office/drawing/2014/main" id="{3C725079-FADD-5C4C-9575-AA78B556A44E}"/>
              </a:ext>
            </a:extLst>
          </p:cNvPr>
          <p:cNvSpPr>
            <a:spLocks noChangeAspect="1"/>
          </p:cNvSpPr>
          <p:nvPr/>
        </p:nvSpPr>
        <p:spPr>
          <a:xfrm>
            <a:off x="5471795" y="3044741"/>
            <a:ext cx="540000" cy="5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ACF39993-7FED-E148-B3DD-67896B934AE0}"/>
              </a:ext>
            </a:extLst>
          </p:cNvPr>
          <p:cNvSpPr>
            <a:spLocks noChangeAspect="1"/>
          </p:cNvSpPr>
          <p:nvPr/>
        </p:nvSpPr>
        <p:spPr>
          <a:xfrm>
            <a:off x="6011795" y="3044741"/>
            <a:ext cx="540000" cy="5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中かっこ 6">
            <a:extLst>
              <a:ext uri="{FF2B5EF4-FFF2-40B4-BE49-F238E27FC236}">
                <a16:creationId xmlns:a16="http://schemas.microsoft.com/office/drawing/2014/main" id="{1489DB3C-43D9-784E-9F04-ECB584345D53}"/>
              </a:ext>
            </a:extLst>
          </p:cNvPr>
          <p:cNvSpPr/>
          <p:nvPr/>
        </p:nvSpPr>
        <p:spPr>
          <a:xfrm rot="5400000">
            <a:off x="373364" y="3260215"/>
            <a:ext cx="461667" cy="1090879"/>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kumimoji="1" lang="ja-JP" altLang="en-US"/>
          </a:p>
        </p:txBody>
      </p:sp>
      <p:sp>
        <p:nvSpPr>
          <p:cNvPr id="20" name="右中かっこ 19">
            <a:extLst>
              <a:ext uri="{FF2B5EF4-FFF2-40B4-BE49-F238E27FC236}">
                <a16:creationId xmlns:a16="http://schemas.microsoft.com/office/drawing/2014/main" id="{A3B23983-0962-2C41-ACBB-2E4A13F4FBD6}"/>
              </a:ext>
            </a:extLst>
          </p:cNvPr>
          <p:cNvSpPr/>
          <p:nvPr/>
        </p:nvSpPr>
        <p:spPr>
          <a:xfrm rot="5400000">
            <a:off x="1440170" y="3269738"/>
            <a:ext cx="461665" cy="1090879"/>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kumimoji="1" lang="ja-JP" altLang="en-US"/>
          </a:p>
        </p:txBody>
      </p:sp>
      <p:sp>
        <p:nvSpPr>
          <p:cNvPr id="21" name="右中かっこ 20">
            <a:extLst>
              <a:ext uri="{FF2B5EF4-FFF2-40B4-BE49-F238E27FC236}">
                <a16:creationId xmlns:a16="http://schemas.microsoft.com/office/drawing/2014/main" id="{3C811DE3-6078-3049-AA64-665B99B15895}"/>
              </a:ext>
            </a:extLst>
          </p:cNvPr>
          <p:cNvSpPr/>
          <p:nvPr/>
        </p:nvSpPr>
        <p:spPr>
          <a:xfrm rot="5400000">
            <a:off x="2535551" y="3264974"/>
            <a:ext cx="461667" cy="1090879"/>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kumimoji="1" lang="ja-JP" altLang="en-US"/>
          </a:p>
        </p:txBody>
      </p:sp>
      <p:sp>
        <p:nvSpPr>
          <p:cNvPr id="22" name="右中かっこ 21">
            <a:extLst>
              <a:ext uri="{FF2B5EF4-FFF2-40B4-BE49-F238E27FC236}">
                <a16:creationId xmlns:a16="http://schemas.microsoft.com/office/drawing/2014/main" id="{65267F40-AAFD-3349-95BB-93F2ED5E3337}"/>
              </a:ext>
            </a:extLst>
          </p:cNvPr>
          <p:cNvSpPr/>
          <p:nvPr/>
        </p:nvSpPr>
        <p:spPr>
          <a:xfrm rot="5400000">
            <a:off x="3645223" y="3274496"/>
            <a:ext cx="461666" cy="1090879"/>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kumimoji="1" lang="ja-JP" altLang="en-US"/>
          </a:p>
        </p:txBody>
      </p:sp>
      <p:sp>
        <p:nvSpPr>
          <p:cNvPr id="23" name="右中かっこ 22">
            <a:extLst>
              <a:ext uri="{FF2B5EF4-FFF2-40B4-BE49-F238E27FC236}">
                <a16:creationId xmlns:a16="http://schemas.microsoft.com/office/drawing/2014/main" id="{D497D8AA-7940-2A48-A2D8-16432D86A173}"/>
              </a:ext>
            </a:extLst>
          </p:cNvPr>
          <p:cNvSpPr/>
          <p:nvPr/>
        </p:nvSpPr>
        <p:spPr>
          <a:xfrm rot="5400000">
            <a:off x="4745107" y="3283622"/>
            <a:ext cx="461667" cy="1090879"/>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kumimoji="1" lang="ja-JP" altLang="en-US"/>
          </a:p>
        </p:txBody>
      </p:sp>
      <p:sp>
        <p:nvSpPr>
          <p:cNvPr id="24" name="右中かっこ 23">
            <a:extLst>
              <a:ext uri="{FF2B5EF4-FFF2-40B4-BE49-F238E27FC236}">
                <a16:creationId xmlns:a16="http://schemas.microsoft.com/office/drawing/2014/main" id="{F92A30B6-6EF3-184A-8CC9-82A75E2888EB}"/>
              </a:ext>
            </a:extLst>
          </p:cNvPr>
          <p:cNvSpPr/>
          <p:nvPr/>
        </p:nvSpPr>
        <p:spPr>
          <a:xfrm rot="5400000">
            <a:off x="5830546" y="3274497"/>
            <a:ext cx="461667" cy="1090879"/>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28186EDE-BEE8-4445-B5DB-9EEA2618C193}"/>
              </a:ext>
            </a:extLst>
          </p:cNvPr>
          <p:cNvSpPr txBox="1"/>
          <p:nvPr/>
        </p:nvSpPr>
        <p:spPr>
          <a:xfrm>
            <a:off x="172703" y="4050630"/>
            <a:ext cx="870751" cy="461665"/>
          </a:xfrm>
          <a:prstGeom prst="rect">
            <a:avLst/>
          </a:prstGeom>
          <a:noFill/>
        </p:spPr>
        <p:txBody>
          <a:bodyPr wrap="none" rtlCol="0">
            <a:spAutoFit/>
          </a:bodyPr>
          <a:lstStyle/>
          <a:p>
            <a:r>
              <a:rPr kumimoji="1" lang="en-US" altLang="ja-JP" sz="2400" dirty="0"/>
              <a:t>2012</a:t>
            </a:r>
            <a:endParaRPr kumimoji="1" lang="ja-JP" altLang="en-US" sz="2400"/>
          </a:p>
        </p:txBody>
      </p:sp>
      <p:sp>
        <p:nvSpPr>
          <p:cNvPr id="26" name="テキスト ボックス 25">
            <a:extLst>
              <a:ext uri="{FF2B5EF4-FFF2-40B4-BE49-F238E27FC236}">
                <a16:creationId xmlns:a16="http://schemas.microsoft.com/office/drawing/2014/main" id="{00BCA395-5349-B74F-8741-904E20337272}"/>
              </a:ext>
            </a:extLst>
          </p:cNvPr>
          <p:cNvSpPr txBox="1"/>
          <p:nvPr/>
        </p:nvSpPr>
        <p:spPr>
          <a:xfrm>
            <a:off x="1235627" y="4050630"/>
            <a:ext cx="870751" cy="461665"/>
          </a:xfrm>
          <a:prstGeom prst="rect">
            <a:avLst/>
          </a:prstGeom>
          <a:noFill/>
        </p:spPr>
        <p:txBody>
          <a:bodyPr wrap="none" rtlCol="0">
            <a:spAutoFit/>
          </a:bodyPr>
          <a:lstStyle/>
          <a:p>
            <a:r>
              <a:rPr kumimoji="1" lang="en-US" altLang="ja-JP" sz="2400" dirty="0"/>
              <a:t>2013</a:t>
            </a:r>
            <a:endParaRPr kumimoji="1" lang="ja-JP" altLang="en-US" sz="2400"/>
          </a:p>
        </p:txBody>
      </p:sp>
      <p:sp>
        <p:nvSpPr>
          <p:cNvPr id="27" name="テキスト ボックス 26">
            <a:extLst>
              <a:ext uri="{FF2B5EF4-FFF2-40B4-BE49-F238E27FC236}">
                <a16:creationId xmlns:a16="http://schemas.microsoft.com/office/drawing/2014/main" id="{AF646587-059D-C34B-B067-B667F6F67CB7}"/>
              </a:ext>
            </a:extLst>
          </p:cNvPr>
          <p:cNvSpPr txBox="1"/>
          <p:nvPr/>
        </p:nvSpPr>
        <p:spPr>
          <a:xfrm>
            <a:off x="2331009" y="4050629"/>
            <a:ext cx="870751" cy="461665"/>
          </a:xfrm>
          <a:prstGeom prst="rect">
            <a:avLst/>
          </a:prstGeom>
          <a:noFill/>
        </p:spPr>
        <p:txBody>
          <a:bodyPr wrap="none" rtlCol="0">
            <a:spAutoFit/>
          </a:bodyPr>
          <a:lstStyle/>
          <a:p>
            <a:r>
              <a:rPr kumimoji="1" lang="en-US" altLang="ja-JP" sz="2400" dirty="0"/>
              <a:t>2014</a:t>
            </a:r>
            <a:endParaRPr kumimoji="1" lang="ja-JP" altLang="en-US" sz="2400"/>
          </a:p>
        </p:txBody>
      </p:sp>
      <p:sp>
        <p:nvSpPr>
          <p:cNvPr id="28" name="テキスト ボックス 27">
            <a:extLst>
              <a:ext uri="{FF2B5EF4-FFF2-40B4-BE49-F238E27FC236}">
                <a16:creationId xmlns:a16="http://schemas.microsoft.com/office/drawing/2014/main" id="{7AE6520B-DD7C-C347-8F9B-0582CB514582}"/>
              </a:ext>
            </a:extLst>
          </p:cNvPr>
          <p:cNvSpPr txBox="1"/>
          <p:nvPr/>
        </p:nvSpPr>
        <p:spPr>
          <a:xfrm>
            <a:off x="3440680" y="4050629"/>
            <a:ext cx="870751" cy="461665"/>
          </a:xfrm>
          <a:prstGeom prst="rect">
            <a:avLst/>
          </a:prstGeom>
          <a:noFill/>
        </p:spPr>
        <p:txBody>
          <a:bodyPr wrap="none" rtlCol="0">
            <a:spAutoFit/>
          </a:bodyPr>
          <a:lstStyle/>
          <a:p>
            <a:r>
              <a:rPr kumimoji="1" lang="en-US" altLang="ja-JP" sz="2400" dirty="0"/>
              <a:t>2015</a:t>
            </a:r>
            <a:endParaRPr kumimoji="1" lang="ja-JP" altLang="en-US" sz="2400"/>
          </a:p>
        </p:txBody>
      </p:sp>
      <p:sp>
        <p:nvSpPr>
          <p:cNvPr id="29" name="テキスト ボックス 28">
            <a:extLst>
              <a:ext uri="{FF2B5EF4-FFF2-40B4-BE49-F238E27FC236}">
                <a16:creationId xmlns:a16="http://schemas.microsoft.com/office/drawing/2014/main" id="{A67AB2A4-79D6-6D44-A20D-9F90DFF1F4DB}"/>
              </a:ext>
            </a:extLst>
          </p:cNvPr>
          <p:cNvSpPr txBox="1"/>
          <p:nvPr/>
        </p:nvSpPr>
        <p:spPr>
          <a:xfrm>
            <a:off x="4540565" y="4050628"/>
            <a:ext cx="870751" cy="461665"/>
          </a:xfrm>
          <a:prstGeom prst="rect">
            <a:avLst/>
          </a:prstGeom>
          <a:noFill/>
        </p:spPr>
        <p:txBody>
          <a:bodyPr wrap="none" rtlCol="0">
            <a:spAutoFit/>
          </a:bodyPr>
          <a:lstStyle/>
          <a:p>
            <a:r>
              <a:rPr kumimoji="1" lang="en-US" altLang="ja-JP" sz="2400" dirty="0"/>
              <a:t>2016</a:t>
            </a:r>
            <a:endParaRPr kumimoji="1" lang="ja-JP" altLang="en-US" sz="2400"/>
          </a:p>
        </p:txBody>
      </p:sp>
      <p:sp>
        <p:nvSpPr>
          <p:cNvPr id="30" name="テキスト ボックス 29">
            <a:extLst>
              <a:ext uri="{FF2B5EF4-FFF2-40B4-BE49-F238E27FC236}">
                <a16:creationId xmlns:a16="http://schemas.microsoft.com/office/drawing/2014/main" id="{CF08FCE2-E63C-9A43-A136-FDDB678985EF}"/>
              </a:ext>
            </a:extLst>
          </p:cNvPr>
          <p:cNvSpPr txBox="1"/>
          <p:nvPr/>
        </p:nvSpPr>
        <p:spPr>
          <a:xfrm>
            <a:off x="5650236" y="4050628"/>
            <a:ext cx="870751" cy="461665"/>
          </a:xfrm>
          <a:prstGeom prst="rect">
            <a:avLst/>
          </a:prstGeom>
          <a:noFill/>
        </p:spPr>
        <p:txBody>
          <a:bodyPr wrap="none" rtlCol="0">
            <a:spAutoFit/>
          </a:bodyPr>
          <a:lstStyle/>
          <a:p>
            <a:r>
              <a:rPr kumimoji="1" lang="en-US" altLang="ja-JP" sz="2400" dirty="0"/>
              <a:t>2017</a:t>
            </a:r>
            <a:endParaRPr kumimoji="1" lang="ja-JP" altLang="en-US" sz="2400"/>
          </a:p>
        </p:txBody>
      </p:sp>
      <p:grpSp>
        <p:nvGrpSpPr>
          <p:cNvPr id="69" name="グループ化 68">
            <a:extLst>
              <a:ext uri="{FF2B5EF4-FFF2-40B4-BE49-F238E27FC236}">
                <a16:creationId xmlns:a16="http://schemas.microsoft.com/office/drawing/2014/main" id="{C200DFB9-F759-F142-A419-FDB31E747083}"/>
              </a:ext>
            </a:extLst>
          </p:cNvPr>
          <p:cNvGrpSpPr/>
          <p:nvPr/>
        </p:nvGrpSpPr>
        <p:grpSpPr>
          <a:xfrm>
            <a:off x="2949281" y="1869864"/>
            <a:ext cx="3943270" cy="1552185"/>
            <a:chOff x="2652262" y="1427236"/>
            <a:chExt cx="3943270" cy="1552185"/>
          </a:xfrm>
        </p:grpSpPr>
        <p:sp>
          <p:nvSpPr>
            <p:cNvPr id="70" name="円/楕円 69">
              <a:extLst>
                <a:ext uri="{FF2B5EF4-FFF2-40B4-BE49-F238E27FC236}">
                  <a16:creationId xmlns:a16="http://schemas.microsoft.com/office/drawing/2014/main" id="{5F88E02E-2824-024F-B1F7-C98AB2A15F4A}"/>
                </a:ext>
              </a:extLst>
            </p:cNvPr>
            <p:cNvSpPr>
              <a:spLocks noChangeAspect="1"/>
            </p:cNvSpPr>
            <p:nvPr/>
          </p:nvSpPr>
          <p:spPr>
            <a:xfrm>
              <a:off x="2652262" y="2771996"/>
              <a:ext cx="207425" cy="207425"/>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cxnSp>
          <p:nvCxnSpPr>
            <p:cNvPr id="71" name="直線コネクタ 70">
              <a:extLst>
                <a:ext uri="{FF2B5EF4-FFF2-40B4-BE49-F238E27FC236}">
                  <a16:creationId xmlns:a16="http://schemas.microsoft.com/office/drawing/2014/main" id="{B7620549-AE01-5D40-8A6A-9E221093258A}"/>
                </a:ext>
              </a:extLst>
            </p:cNvPr>
            <p:cNvCxnSpPr>
              <a:cxnSpLocks/>
              <a:stCxn id="72" idx="2"/>
              <a:endCxn id="70" idx="6"/>
            </p:cNvCxnSpPr>
            <p:nvPr/>
          </p:nvCxnSpPr>
          <p:spPr>
            <a:xfrm flipH="1">
              <a:off x="2859687" y="2875709"/>
              <a:ext cx="328822"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
          <p:nvSpPr>
            <p:cNvPr id="72" name="円/楕円 71">
              <a:extLst>
                <a:ext uri="{FF2B5EF4-FFF2-40B4-BE49-F238E27FC236}">
                  <a16:creationId xmlns:a16="http://schemas.microsoft.com/office/drawing/2014/main" id="{4F084497-D8A5-0A4C-B53D-805067468D68}"/>
                </a:ext>
              </a:extLst>
            </p:cNvPr>
            <p:cNvSpPr>
              <a:spLocks noChangeAspect="1"/>
            </p:cNvSpPr>
            <p:nvPr/>
          </p:nvSpPr>
          <p:spPr>
            <a:xfrm>
              <a:off x="3188509" y="2771996"/>
              <a:ext cx="207425" cy="207425"/>
            </a:xfrm>
            <a:prstGeom prst="ellipse">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7B181B31-0DED-9B40-8307-40771DB93AAD}"/>
                </a:ext>
              </a:extLst>
            </p:cNvPr>
            <p:cNvCxnSpPr>
              <a:cxnSpLocks/>
            </p:cNvCxnSpPr>
            <p:nvPr/>
          </p:nvCxnSpPr>
          <p:spPr>
            <a:xfrm flipH="1" flipV="1">
              <a:off x="3298359" y="2332993"/>
              <a:ext cx="4357" cy="457307"/>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0451D519-ABD2-8241-929F-D516C1292ACD}"/>
                </a:ext>
              </a:extLst>
            </p:cNvPr>
            <p:cNvCxnSpPr>
              <a:cxnSpLocks/>
            </p:cNvCxnSpPr>
            <p:nvPr/>
          </p:nvCxnSpPr>
          <p:spPr>
            <a:xfrm flipH="1">
              <a:off x="3298360" y="2332993"/>
              <a:ext cx="1118388"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162CF2D1-6CFC-AB44-90D9-CE697D3C4111}"/>
                </a:ext>
              </a:extLst>
            </p:cNvPr>
            <p:cNvCxnSpPr>
              <a:cxnSpLocks/>
            </p:cNvCxnSpPr>
            <p:nvPr/>
          </p:nvCxnSpPr>
          <p:spPr>
            <a:xfrm flipH="1" flipV="1">
              <a:off x="4388443" y="1879091"/>
              <a:ext cx="4357" cy="457307"/>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C1958B7C-4689-024A-9033-49DA673C8F3A}"/>
                </a:ext>
              </a:extLst>
            </p:cNvPr>
            <p:cNvCxnSpPr>
              <a:cxnSpLocks/>
            </p:cNvCxnSpPr>
            <p:nvPr/>
          </p:nvCxnSpPr>
          <p:spPr>
            <a:xfrm flipH="1">
              <a:off x="4388444" y="1879091"/>
              <a:ext cx="1118388"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3CDB647C-E5AD-A242-84F5-A2E4A611555E}"/>
                </a:ext>
              </a:extLst>
            </p:cNvPr>
            <p:cNvCxnSpPr>
              <a:cxnSpLocks/>
            </p:cNvCxnSpPr>
            <p:nvPr/>
          </p:nvCxnSpPr>
          <p:spPr>
            <a:xfrm flipH="1" flipV="1">
              <a:off x="5477143" y="1427236"/>
              <a:ext cx="4357" cy="457307"/>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2CA2A1E8-EDFE-C047-8EB3-4F0952DC995B}"/>
                </a:ext>
              </a:extLst>
            </p:cNvPr>
            <p:cNvCxnSpPr>
              <a:cxnSpLocks/>
            </p:cNvCxnSpPr>
            <p:nvPr/>
          </p:nvCxnSpPr>
          <p:spPr>
            <a:xfrm flipH="1">
              <a:off x="5477144" y="1427236"/>
              <a:ext cx="1118388"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79" name="グループ化 78">
            <a:extLst>
              <a:ext uri="{FF2B5EF4-FFF2-40B4-BE49-F238E27FC236}">
                <a16:creationId xmlns:a16="http://schemas.microsoft.com/office/drawing/2014/main" id="{50E385B0-69C9-E340-9BA4-FF796918DCFA}"/>
              </a:ext>
            </a:extLst>
          </p:cNvPr>
          <p:cNvGrpSpPr/>
          <p:nvPr/>
        </p:nvGrpSpPr>
        <p:grpSpPr>
          <a:xfrm>
            <a:off x="4029944" y="2316702"/>
            <a:ext cx="2854570" cy="1100330"/>
            <a:chOff x="2652262" y="1879091"/>
            <a:chExt cx="2854570" cy="1100330"/>
          </a:xfrm>
        </p:grpSpPr>
        <p:sp>
          <p:nvSpPr>
            <p:cNvPr id="80" name="円/楕円 79">
              <a:extLst>
                <a:ext uri="{FF2B5EF4-FFF2-40B4-BE49-F238E27FC236}">
                  <a16:creationId xmlns:a16="http://schemas.microsoft.com/office/drawing/2014/main" id="{A1C6C4C2-4BE2-544E-A4A0-6D2D6189C736}"/>
                </a:ext>
              </a:extLst>
            </p:cNvPr>
            <p:cNvSpPr>
              <a:spLocks noChangeAspect="1"/>
            </p:cNvSpPr>
            <p:nvPr/>
          </p:nvSpPr>
          <p:spPr>
            <a:xfrm>
              <a:off x="2652262" y="2771996"/>
              <a:ext cx="207425" cy="207425"/>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a:p>
          </p:txBody>
        </p:sp>
        <p:cxnSp>
          <p:nvCxnSpPr>
            <p:cNvPr id="81" name="直線コネクタ 80">
              <a:extLst>
                <a:ext uri="{FF2B5EF4-FFF2-40B4-BE49-F238E27FC236}">
                  <a16:creationId xmlns:a16="http://schemas.microsoft.com/office/drawing/2014/main" id="{0EA9F16A-2377-6E41-BFC8-209AEBE9C344}"/>
                </a:ext>
              </a:extLst>
            </p:cNvPr>
            <p:cNvCxnSpPr>
              <a:cxnSpLocks/>
              <a:stCxn id="82" idx="2"/>
              <a:endCxn id="80" idx="6"/>
            </p:cNvCxnSpPr>
            <p:nvPr/>
          </p:nvCxnSpPr>
          <p:spPr>
            <a:xfrm flipH="1">
              <a:off x="2859687" y="2875709"/>
              <a:ext cx="32882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円/楕円 81">
              <a:extLst>
                <a:ext uri="{FF2B5EF4-FFF2-40B4-BE49-F238E27FC236}">
                  <a16:creationId xmlns:a16="http://schemas.microsoft.com/office/drawing/2014/main" id="{AA15D437-D68F-774C-BFFC-D59C68432F65}"/>
                </a:ext>
              </a:extLst>
            </p:cNvPr>
            <p:cNvSpPr>
              <a:spLocks noChangeAspect="1"/>
            </p:cNvSpPr>
            <p:nvPr/>
          </p:nvSpPr>
          <p:spPr>
            <a:xfrm>
              <a:off x="3188509" y="2771996"/>
              <a:ext cx="207425" cy="207425"/>
            </a:xfrm>
            <a:prstGeom prst="ellipse">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83" name="直線コネクタ 82">
              <a:extLst>
                <a:ext uri="{FF2B5EF4-FFF2-40B4-BE49-F238E27FC236}">
                  <a16:creationId xmlns:a16="http://schemas.microsoft.com/office/drawing/2014/main" id="{0F481778-3E7F-4C48-BC9A-129184541ADE}"/>
                </a:ext>
              </a:extLst>
            </p:cNvPr>
            <p:cNvCxnSpPr>
              <a:cxnSpLocks/>
            </p:cNvCxnSpPr>
            <p:nvPr/>
          </p:nvCxnSpPr>
          <p:spPr>
            <a:xfrm flipH="1" flipV="1">
              <a:off x="3298359" y="2332993"/>
              <a:ext cx="4357" cy="45730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4B5D2910-E2C3-F142-BD86-21018F64B191}"/>
                </a:ext>
              </a:extLst>
            </p:cNvPr>
            <p:cNvCxnSpPr>
              <a:cxnSpLocks/>
            </p:cNvCxnSpPr>
            <p:nvPr/>
          </p:nvCxnSpPr>
          <p:spPr>
            <a:xfrm flipH="1">
              <a:off x="3298360" y="2332993"/>
              <a:ext cx="111838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D9C9EA16-1773-1542-88F8-562150734263}"/>
                </a:ext>
              </a:extLst>
            </p:cNvPr>
            <p:cNvCxnSpPr>
              <a:cxnSpLocks/>
            </p:cNvCxnSpPr>
            <p:nvPr/>
          </p:nvCxnSpPr>
          <p:spPr>
            <a:xfrm flipH="1" flipV="1">
              <a:off x="4388443" y="1879091"/>
              <a:ext cx="4357" cy="45730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B5A001DE-AA71-F141-9FDF-0A29088A8DFF}"/>
                </a:ext>
              </a:extLst>
            </p:cNvPr>
            <p:cNvCxnSpPr>
              <a:cxnSpLocks/>
            </p:cNvCxnSpPr>
            <p:nvPr/>
          </p:nvCxnSpPr>
          <p:spPr>
            <a:xfrm flipH="1">
              <a:off x="4388444" y="1879091"/>
              <a:ext cx="111838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9" name="グループ化 88">
            <a:extLst>
              <a:ext uri="{FF2B5EF4-FFF2-40B4-BE49-F238E27FC236}">
                <a16:creationId xmlns:a16="http://schemas.microsoft.com/office/drawing/2014/main" id="{D8408601-B20C-F14D-86DB-6CF7B6FFA099}"/>
              </a:ext>
            </a:extLst>
          </p:cNvPr>
          <p:cNvGrpSpPr/>
          <p:nvPr/>
        </p:nvGrpSpPr>
        <p:grpSpPr>
          <a:xfrm>
            <a:off x="5112349" y="2775335"/>
            <a:ext cx="1764486" cy="646428"/>
            <a:chOff x="2652262" y="2332993"/>
            <a:chExt cx="1764486" cy="646428"/>
          </a:xfrm>
        </p:grpSpPr>
        <p:sp>
          <p:nvSpPr>
            <p:cNvPr id="90" name="円/楕円 89">
              <a:extLst>
                <a:ext uri="{FF2B5EF4-FFF2-40B4-BE49-F238E27FC236}">
                  <a16:creationId xmlns:a16="http://schemas.microsoft.com/office/drawing/2014/main" id="{594F55E3-40F2-974F-B952-E05464377C73}"/>
                </a:ext>
              </a:extLst>
            </p:cNvPr>
            <p:cNvSpPr>
              <a:spLocks noChangeAspect="1"/>
            </p:cNvSpPr>
            <p:nvPr/>
          </p:nvSpPr>
          <p:spPr>
            <a:xfrm>
              <a:off x="2652262" y="2771996"/>
              <a:ext cx="207425" cy="207425"/>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a:p>
          </p:txBody>
        </p:sp>
        <p:cxnSp>
          <p:nvCxnSpPr>
            <p:cNvPr id="91" name="直線コネクタ 90">
              <a:extLst>
                <a:ext uri="{FF2B5EF4-FFF2-40B4-BE49-F238E27FC236}">
                  <a16:creationId xmlns:a16="http://schemas.microsoft.com/office/drawing/2014/main" id="{1ABD138B-9BDC-4441-BE9E-2171D5CA5C8C}"/>
                </a:ext>
              </a:extLst>
            </p:cNvPr>
            <p:cNvCxnSpPr>
              <a:cxnSpLocks/>
              <a:stCxn id="92" idx="2"/>
              <a:endCxn id="90" idx="6"/>
            </p:cNvCxnSpPr>
            <p:nvPr/>
          </p:nvCxnSpPr>
          <p:spPr>
            <a:xfrm flipH="1">
              <a:off x="2859687" y="2875709"/>
              <a:ext cx="328822"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2" name="円/楕円 91">
              <a:extLst>
                <a:ext uri="{FF2B5EF4-FFF2-40B4-BE49-F238E27FC236}">
                  <a16:creationId xmlns:a16="http://schemas.microsoft.com/office/drawing/2014/main" id="{6B40A9F7-3576-D749-8D2A-AE05AB8520EB}"/>
                </a:ext>
              </a:extLst>
            </p:cNvPr>
            <p:cNvSpPr>
              <a:spLocks noChangeAspect="1"/>
            </p:cNvSpPr>
            <p:nvPr/>
          </p:nvSpPr>
          <p:spPr>
            <a:xfrm>
              <a:off x="3188509" y="2771996"/>
              <a:ext cx="207425" cy="207425"/>
            </a:xfrm>
            <a:prstGeom prst="ellipse">
              <a:avLst/>
            </a:prstGeom>
            <a:ln>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93" name="直線コネクタ 92">
              <a:extLst>
                <a:ext uri="{FF2B5EF4-FFF2-40B4-BE49-F238E27FC236}">
                  <a16:creationId xmlns:a16="http://schemas.microsoft.com/office/drawing/2014/main" id="{97D04F39-29A2-E844-BC20-AC167556015D}"/>
                </a:ext>
              </a:extLst>
            </p:cNvPr>
            <p:cNvCxnSpPr>
              <a:cxnSpLocks/>
            </p:cNvCxnSpPr>
            <p:nvPr/>
          </p:nvCxnSpPr>
          <p:spPr>
            <a:xfrm flipH="1" flipV="1">
              <a:off x="3298359" y="2332993"/>
              <a:ext cx="4357" cy="457307"/>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0C6AEFBC-0CEA-394A-9166-E71E5261D64C}"/>
                </a:ext>
              </a:extLst>
            </p:cNvPr>
            <p:cNvCxnSpPr>
              <a:cxnSpLocks/>
            </p:cNvCxnSpPr>
            <p:nvPr/>
          </p:nvCxnSpPr>
          <p:spPr>
            <a:xfrm flipH="1">
              <a:off x="3298360" y="2332993"/>
              <a:ext cx="1118388"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B6426590-9879-264B-ADD9-4E63E96CEAAA}"/>
              </a:ext>
            </a:extLst>
          </p:cNvPr>
          <p:cNvGrpSpPr/>
          <p:nvPr/>
        </p:nvGrpSpPr>
        <p:grpSpPr>
          <a:xfrm>
            <a:off x="229403" y="1383028"/>
            <a:ext cx="4476666" cy="2039782"/>
            <a:chOff x="229403" y="1383028"/>
            <a:chExt cx="4476666" cy="2039782"/>
          </a:xfrm>
        </p:grpSpPr>
        <p:sp>
          <p:nvSpPr>
            <p:cNvPr id="31" name="円/楕円 30">
              <a:extLst>
                <a:ext uri="{FF2B5EF4-FFF2-40B4-BE49-F238E27FC236}">
                  <a16:creationId xmlns:a16="http://schemas.microsoft.com/office/drawing/2014/main" id="{28B60D5B-E16A-8B45-A414-56369017B982}"/>
                </a:ext>
              </a:extLst>
            </p:cNvPr>
            <p:cNvSpPr>
              <a:spLocks noChangeAspect="1"/>
            </p:cNvSpPr>
            <p:nvPr/>
          </p:nvSpPr>
          <p:spPr>
            <a:xfrm>
              <a:off x="229403" y="3215385"/>
              <a:ext cx="207425" cy="207425"/>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A7520859-EF75-F947-85F0-AB48EE39CA39}"/>
                </a:ext>
              </a:extLst>
            </p:cNvPr>
            <p:cNvCxnSpPr>
              <a:cxnSpLocks/>
              <a:stCxn id="31" idx="0"/>
            </p:cNvCxnSpPr>
            <p:nvPr/>
          </p:nvCxnSpPr>
          <p:spPr>
            <a:xfrm flipH="1" flipV="1">
              <a:off x="328759" y="2758078"/>
              <a:ext cx="4357" cy="45730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0A2C0C5C-5756-DA4F-A734-FAB49A8EA878}"/>
                </a:ext>
              </a:extLst>
            </p:cNvPr>
            <p:cNvCxnSpPr>
              <a:cxnSpLocks/>
            </p:cNvCxnSpPr>
            <p:nvPr/>
          </p:nvCxnSpPr>
          <p:spPr>
            <a:xfrm flipH="1">
              <a:off x="328760" y="2758078"/>
              <a:ext cx="1118388"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C1AD095E-DD1F-2C4B-B2AC-24120298BEF0}"/>
                </a:ext>
              </a:extLst>
            </p:cNvPr>
            <p:cNvCxnSpPr>
              <a:cxnSpLocks/>
            </p:cNvCxnSpPr>
            <p:nvPr/>
          </p:nvCxnSpPr>
          <p:spPr>
            <a:xfrm flipH="1" flipV="1">
              <a:off x="1418843" y="2304176"/>
              <a:ext cx="4357" cy="45730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FFE9959D-E94D-504B-9276-11C96D718924}"/>
                </a:ext>
              </a:extLst>
            </p:cNvPr>
            <p:cNvCxnSpPr>
              <a:cxnSpLocks/>
            </p:cNvCxnSpPr>
            <p:nvPr/>
          </p:nvCxnSpPr>
          <p:spPr>
            <a:xfrm flipH="1">
              <a:off x="1418844" y="2304176"/>
              <a:ext cx="1118388"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28F0F399-D63C-2343-BC59-2AFE8753A637}"/>
                </a:ext>
              </a:extLst>
            </p:cNvPr>
            <p:cNvCxnSpPr>
              <a:cxnSpLocks/>
            </p:cNvCxnSpPr>
            <p:nvPr/>
          </p:nvCxnSpPr>
          <p:spPr>
            <a:xfrm flipH="1" flipV="1">
              <a:off x="2507543" y="1852321"/>
              <a:ext cx="4357" cy="45730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E4A8A01B-E61A-8E42-9C4C-275A18B7A5D0}"/>
                </a:ext>
              </a:extLst>
            </p:cNvPr>
            <p:cNvCxnSpPr>
              <a:cxnSpLocks/>
            </p:cNvCxnSpPr>
            <p:nvPr/>
          </p:nvCxnSpPr>
          <p:spPr>
            <a:xfrm flipH="1">
              <a:off x="2486775" y="1869196"/>
              <a:ext cx="1118388"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66871A48-D6A3-5941-9036-5D58DB8E707A}"/>
                </a:ext>
              </a:extLst>
            </p:cNvPr>
            <p:cNvCxnSpPr>
              <a:cxnSpLocks/>
            </p:cNvCxnSpPr>
            <p:nvPr/>
          </p:nvCxnSpPr>
          <p:spPr>
            <a:xfrm flipH="1" flipV="1">
              <a:off x="3608449" y="1383028"/>
              <a:ext cx="4357" cy="45730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CDE3DBC8-0E4E-EF42-BBBA-19FE22082331}"/>
                </a:ext>
              </a:extLst>
            </p:cNvPr>
            <p:cNvCxnSpPr>
              <a:cxnSpLocks/>
            </p:cNvCxnSpPr>
            <p:nvPr/>
          </p:nvCxnSpPr>
          <p:spPr>
            <a:xfrm flipH="1">
              <a:off x="3587681" y="1399903"/>
              <a:ext cx="1118388"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04" name="グループ化 103">
            <a:extLst>
              <a:ext uri="{FF2B5EF4-FFF2-40B4-BE49-F238E27FC236}">
                <a16:creationId xmlns:a16="http://schemas.microsoft.com/office/drawing/2014/main" id="{7822D888-2EFF-D741-89ED-49E775D76E82}"/>
              </a:ext>
            </a:extLst>
          </p:cNvPr>
          <p:cNvGrpSpPr/>
          <p:nvPr/>
        </p:nvGrpSpPr>
        <p:grpSpPr>
          <a:xfrm>
            <a:off x="781856" y="1412714"/>
            <a:ext cx="5030394" cy="2008667"/>
            <a:chOff x="2652262" y="1412714"/>
            <a:chExt cx="5030394" cy="2008667"/>
          </a:xfrm>
        </p:grpSpPr>
        <p:grpSp>
          <p:nvGrpSpPr>
            <p:cNvPr id="57" name="グループ化 56">
              <a:extLst>
                <a:ext uri="{FF2B5EF4-FFF2-40B4-BE49-F238E27FC236}">
                  <a16:creationId xmlns:a16="http://schemas.microsoft.com/office/drawing/2014/main" id="{BCB3BCA7-FF25-9848-B4AD-EAF49E0D2E30}"/>
                </a:ext>
              </a:extLst>
            </p:cNvPr>
            <p:cNvGrpSpPr/>
            <p:nvPr/>
          </p:nvGrpSpPr>
          <p:grpSpPr>
            <a:xfrm>
              <a:off x="2652262" y="1869196"/>
              <a:ext cx="3943270" cy="1552185"/>
              <a:chOff x="2652262" y="1427236"/>
              <a:chExt cx="3943270" cy="1552185"/>
            </a:xfrm>
          </p:grpSpPr>
          <p:sp>
            <p:nvSpPr>
              <p:cNvPr id="32" name="円/楕円 31">
                <a:extLst>
                  <a:ext uri="{FF2B5EF4-FFF2-40B4-BE49-F238E27FC236}">
                    <a16:creationId xmlns:a16="http://schemas.microsoft.com/office/drawing/2014/main" id="{B61B4342-6B5E-744C-988D-049487D02796}"/>
                  </a:ext>
                </a:extLst>
              </p:cNvPr>
              <p:cNvSpPr>
                <a:spLocks noChangeAspect="1"/>
              </p:cNvSpPr>
              <p:nvPr/>
            </p:nvSpPr>
            <p:spPr>
              <a:xfrm>
                <a:off x="2652262" y="2771996"/>
                <a:ext cx="207425" cy="207425"/>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EA4DEBE1-1C23-8843-A5A8-AC7780D24465}"/>
                  </a:ext>
                </a:extLst>
              </p:cNvPr>
              <p:cNvCxnSpPr>
                <a:cxnSpLocks/>
                <a:stCxn id="40" idx="2"/>
                <a:endCxn id="32" idx="6"/>
              </p:cNvCxnSpPr>
              <p:nvPr/>
            </p:nvCxnSpPr>
            <p:spPr>
              <a:xfrm flipH="1">
                <a:off x="2859687" y="2875709"/>
                <a:ext cx="328822"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円/楕円 39">
                <a:extLst>
                  <a:ext uri="{FF2B5EF4-FFF2-40B4-BE49-F238E27FC236}">
                    <a16:creationId xmlns:a16="http://schemas.microsoft.com/office/drawing/2014/main" id="{D85E8610-EE12-B441-A857-8A8ABE0B56FD}"/>
                  </a:ext>
                </a:extLst>
              </p:cNvPr>
              <p:cNvSpPr>
                <a:spLocks noChangeAspect="1"/>
              </p:cNvSpPr>
              <p:nvPr/>
            </p:nvSpPr>
            <p:spPr>
              <a:xfrm>
                <a:off x="3188509" y="2771996"/>
                <a:ext cx="207425" cy="207425"/>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51" name="直線コネクタ 50">
                <a:extLst>
                  <a:ext uri="{FF2B5EF4-FFF2-40B4-BE49-F238E27FC236}">
                    <a16:creationId xmlns:a16="http://schemas.microsoft.com/office/drawing/2014/main" id="{C094F7F9-68F2-D04A-91C4-7E232E831B11}"/>
                  </a:ext>
                </a:extLst>
              </p:cNvPr>
              <p:cNvCxnSpPr>
                <a:cxnSpLocks/>
              </p:cNvCxnSpPr>
              <p:nvPr/>
            </p:nvCxnSpPr>
            <p:spPr>
              <a:xfrm flipH="1" flipV="1">
                <a:off x="3298359" y="2332993"/>
                <a:ext cx="4357" cy="457307"/>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7D2BB7C1-F457-E744-90ED-68040D92016B}"/>
                  </a:ext>
                </a:extLst>
              </p:cNvPr>
              <p:cNvCxnSpPr>
                <a:cxnSpLocks/>
              </p:cNvCxnSpPr>
              <p:nvPr/>
            </p:nvCxnSpPr>
            <p:spPr>
              <a:xfrm flipH="1">
                <a:off x="3298360" y="2332993"/>
                <a:ext cx="1118388"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46F708D0-3A4F-4442-87B9-51BF931E36B4}"/>
                  </a:ext>
                </a:extLst>
              </p:cNvPr>
              <p:cNvCxnSpPr>
                <a:cxnSpLocks/>
              </p:cNvCxnSpPr>
              <p:nvPr/>
            </p:nvCxnSpPr>
            <p:spPr>
              <a:xfrm flipH="1" flipV="1">
                <a:off x="4388443" y="1879091"/>
                <a:ext cx="4357" cy="457307"/>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5B4812AE-30B5-2F48-ADDE-9A6A0D817EAE}"/>
                  </a:ext>
                </a:extLst>
              </p:cNvPr>
              <p:cNvCxnSpPr>
                <a:cxnSpLocks/>
              </p:cNvCxnSpPr>
              <p:nvPr/>
            </p:nvCxnSpPr>
            <p:spPr>
              <a:xfrm flipH="1">
                <a:off x="4388444" y="1879091"/>
                <a:ext cx="1118388"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35731309-C1E5-8846-A8D6-704C02A23D4D}"/>
                  </a:ext>
                </a:extLst>
              </p:cNvPr>
              <p:cNvCxnSpPr>
                <a:cxnSpLocks/>
              </p:cNvCxnSpPr>
              <p:nvPr/>
            </p:nvCxnSpPr>
            <p:spPr>
              <a:xfrm flipH="1" flipV="1">
                <a:off x="5477143" y="1427236"/>
                <a:ext cx="4357" cy="457307"/>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ED489E59-8126-2C4C-9E58-A84CDEA01FC5}"/>
                  </a:ext>
                </a:extLst>
              </p:cNvPr>
              <p:cNvCxnSpPr>
                <a:cxnSpLocks/>
              </p:cNvCxnSpPr>
              <p:nvPr/>
            </p:nvCxnSpPr>
            <p:spPr>
              <a:xfrm flipH="1">
                <a:off x="5477144" y="1427236"/>
                <a:ext cx="1118388"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10" name="直線コネクタ 109">
              <a:extLst>
                <a:ext uri="{FF2B5EF4-FFF2-40B4-BE49-F238E27FC236}">
                  <a16:creationId xmlns:a16="http://schemas.microsoft.com/office/drawing/2014/main" id="{58EDD8CC-E7BC-3C41-A62A-BECFE9633D7D}"/>
                </a:ext>
              </a:extLst>
            </p:cNvPr>
            <p:cNvCxnSpPr>
              <a:cxnSpLocks/>
            </p:cNvCxnSpPr>
            <p:nvPr/>
          </p:nvCxnSpPr>
          <p:spPr>
            <a:xfrm flipH="1" flipV="1">
              <a:off x="6564267" y="1412714"/>
              <a:ext cx="4357" cy="457307"/>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308D9705-55BC-8F46-A539-C4E7F4BA533A}"/>
                </a:ext>
              </a:extLst>
            </p:cNvPr>
            <p:cNvCxnSpPr>
              <a:cxnSpLocks/>
            </p:cNvCxnSpPr>
            <p:nvPr/>
          </p:nvCxnSpPr>
          <p:spPr>
            <a:xfrm flipH="1">
              <a:off x="6564268" y="1412714"/>
              <a:ext cx="1118388"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930EF096-3E51-D54B-A1FC-5E26C61F64BC}"/>
              </a:ext>
            </a:extLst>
          </p:cNvPr>
          <p:cNvGrpSpPr/>
          <p:nvPr/>
        </p:nvGrpSpPr>
        <p:grpSpPr>
          <a:xfrm>
            <a:off x="1868982" y="1426431"/>
            <a:ext cx="5023569" cy="1986239"/>
            <a:chOff x="1868982" y="1426431"/>
            <a:chExt cx="5023569" cy="1986239"/>
          </a:xfrm>
        </p:grpSpPr>
        <p:grpSp>
          <p:nvGrpSpPr>
            <p:cNvPr id="59" name="グループ化 58">
              <a:extLst>
                <a:ext uri="{FF2B5EF4-FFF2-40B4-BE49-F238E27FC236}">
                  <a16:creationId xmlns:a16="http://schemas.microsoft.com/office/drawing/2014/main" id="{114CE070-71DE-6547-9B82-B24725FEA41C}"/>
                </a:ext>
              </a:extLst>
            </p:cNvPr>
            <p:cNvGrpSpPr/>
            <p:nvPr/>
          </p:nvGrpSpPr>
          <p:grpSpPr>
            <a:xfrm>
              <a:off x="1868982" y="1860485"/>
              <a:ext cx="3943270" cy="1552185"/>
              <a:chOff x="2652262" y="1427236"/>
              <a:chExt cx="3943270" cy="1552185"/>
            </a:xfrm>
          </p:grpSpPr>
          <p:sp>
            <p:nvSpPr>
              <p:cNvPr id="60" name="円/楕円 59">
                <a:extLst>
                  <a:ext uri="{FF2B5EF4-FFF2-40B4-BE49-F238E27FC236}">
                    <a16:creationId xmlns:a16="http://schemas.microsoft.com/office/drawing/2014/main" id="{BE6CE526-DE27-9840-9367-A308B191C1C2}"/>
                  </a:ext>
                </a:extLst>
              </p:cNvPr>
              <p:cNvSpPr>
                <a:spLocks noChangeAspect="1"/>
              </p:cNvSpPr>
              <p:nvPr/>
            </p:nvSpPr>
            <p:spPr>
              <a:xfrm>
                <a:off x="2652262" y="2771996"/>
                <a:ext cx="207425" cy="207425"/>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cxnSp>
            <p:nvCxnSpPr>
              <p:cNvPr id="61" name="直線コネクタ 60">
                <a:extLst>
                  <a:ext uri="{FF2B5EF4-FFF2-40B4-BE49-F238E27FC236}">
                    <a16:creationId xmlns:a16="http://schemas.microsoft.com/office/drawing/2014/main" id="{CE8ED66B-88F8-C44D-AD10-1E8FB0AF4637}"/>
                  </a:ext>
                </a:extLst>
              </p:cNvPr>
              <p:cNvCxnSpPr>
                <a:cxnSpLocks/>
                <a:stCxn id="62" idx="2"/>
                <a:endCxn id="60" idx="6"/>
              </p:cNvCxnSpPr>
              <p:nvPr/>
            </p:nvCxnSpPr>
            <p:spPr>
              <a:xfrm flipH="1">
                <a:off x="2859687" y="2875709"/>
                <a:ext cx="328822"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2" name="円/楕円 61">
                <a:extLst>
                  <a:ext uri="{FF2B5EF4-FFF2-40B4-BE49-F238E27FC236}">
                    <a16:creationId xmlns:a16="http://schemas.microsoft.com/office/drawing/2014/main" id="{84689483-B9DB-C84D-83B2-DD9F2E02C498}"/>
                  </a:ext>
                </a:extLst>
              </p:cNvPr>
              <p:cNvSpPr>
                <a:spLocks noChangeAspect="1"/>
              </p:cNvSpPr>
              <p:nvPr/>
            </p:nvSpPr>
            <p:spPr>
              <a:xfrm>
                <a:off x="3188509" y="2771996"/>
                <a:ext cx="207425" cy="207425"/>
              </a:xfrm>
              <a:prstGeom prst="ellipse">
                <a:avLst/>
              </a:prstGeom>
              <a:ln>
                <a:solidFill>
                  <a:schemeClr val="accent4"/>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63" name="直線コネクタ 62">
                <a:extLst>
                  <a:ext uri="{FF2B5EF4-FFF2-40B4-BE49-F238E27FC236}">
                    <a16:creationId xmlns:a16="http://schemas.microsoft.com/office/drawing/2014/main" id="{B3DA856B-A82E-0548-8261-EB3A30955C77}"/>
                  </a:ext>
                </a:extLst>
              </p:cNvPr>
              <p:cNvCxnSpPr>
                <a:cxnSpLocks/>
              </p:cNvCxnSpPr>
              <p:nvPr/>
            </p:nvCxnSpPr>
            <p:spPr>
              <a:xfrm flipH="1" flipV="1">
                <a:off x="3298359" y="2332993"/>
                <a:ext cx="4357" cy="457307"/>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0F0FF47-F4D6-6B42-989D-DFCD34C56E87}"/>
                  </a:ext>
                </a:extLst>
              </p:cNvPr>
              <p:cNvCxnSpPr>
                <a:cxnSpLocks/>
              </p:cNvCxnSpPr>
              <p:nvPr/>
            </p:nvCxnSpPr>
            <p:spPr>
              <a:xfrm flipH="1">
                <a:off x="3298360" y="2332993"/>
                <a:ext cx="1118388"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F1516841-E458-D045-9B53-77CE385A1D6E}"/>
                  </a:ext>
                </a:extLst>
              </p:cNvPr>
              <p:cNvCxnSpPr>
                <a:cxnSpLocks/>
              </p:cNvCxnSpPr>
              <p:nvPr/>
            </p:nvCxnSpPr>
            <p:spPr>
              <a:xfrm flipH="1" flipV="1">
                <a:off x="4388443" y="1879091"/>
                <a:ext cx="4357" cy="457307"/>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B40B8E1-1682-BC4F-8152-6C331ECBE9B7}"/>
                  </a:ext>
                </a:extLst>
              </p:cNvPr>
              <p:cNvCxnSpPr>
                <a:cxnSpLocks/>
              </p:cNvCxnSpPr>
              <p:nvPr/>
            </p:nvCxnSpPr>
            <p:spPr>
              <a:xfrm flipH="1">
                <a:off x="4388444" y="1879091"/>
                <a:ext cx="1118388"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D4DEAB4D-EEEA-6B4C-B430-35800EF58B40}"/>
                  </a:ext>
                </a:extLst>
              </p:cNvPr>
              <p:cNvCxnSpPr>
                <a:cxnSpLocks/>
              </p:cNvCxnSpPr>
              <p:nvPr/>
            </p:nvCxnSpPr>
            <p:spPr>
              <a:xfrm flipH="1" flipV="1">
                <a:off x="5477143" y="1427236"/>
                <a:ext cx="4357" cy="457307"/>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EEB84BC3-D9E1-934F-9CCB-ED48B5286886}"/>
                  </a:ext>
                </a:extLst>
              </p:cNvPr>
              <p:cNvCxnSpPr>
                <a:cxnSpLocks/>
              </p:cNvCxnSpPr>
              <p:nvPr/>
            </p:nvCxnSpPr>
            <p:spPr>
              <a:xfrm flipH="1">
                <a:off x="5477144" y="1427236"/>
                <a:ext cx="1118388"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cxnSp>
          <p:nvCxnSpPr>
            <p:cNvPr id="113" name="直線コネクタ 112">
              <a:extLst>
                <a:ext uri="{FF2B5EF4-FFF2-40B4-BE49-F238E27FC236}">
                  <a16:creationId xmlns:a16="http://schemas.microsoft.com/office/drawing/2014/main" id="{C015278F-F9E4-EE4A-8605-139A14FA9EE4}"/>
                </a:ext>
              </a:extLst>
            </p:cNvPr>
            <p:cNvCxnSpPr>
              <a:cxnSpLocks/>
            </p:cNvCxnSpPr>
            <p:nvPr/>
          </p:nvCxnSpPr>
          <p:spPr>
            <a:xfrm flipH="1" flipV="1">
              <a:off x="5774162" y="1426431"/>
              <a:ext cx="4357" cy="457307"/>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8CB89F3B-E3B7-5042-9013-0221CD072231}"/>
                </a:ext>
              </a:extLst>
            </p:cNvPr>
            <p:cNvCxnSpPr>
              <a:cxnSpLocks/>
            </p:cNvCxnSpPr>
            <p:nvPr/>
          </p:nvCxnSpPr>
          <p:spPr>
            <a:xfrm flipH="1">
              <a:off x="5774163" y="1426431"/>
              <a:ext cx="1118388"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00" name="円/楕円 99">
            <a:extLst>
              <a:ext uri="{FF2B5EF4-FFF2-40B4-BE49-F238E27FC236}">
                <a16:creationId xmlns:a16="http://schemas.microsoft.com/office/drawing/2014/main" id="{9923531C-089A-854F-9D1D-FF8FAD6DFDB8}"/>
              </a:ext>
            </a:extLst>
          </p:cNvPr>
          <p:cNvSpPr/>
          <p:nvPr/>
        </p:nvSpPr>
        <p:spPr>
          <a:xfrm>
            <a:off x="3685419" y="1239738"/>
            <a:ext cx="337346" cy="1317678"/>
          </a:xfrm>
          <a:prstGeom prst="ellipse">
            <a:avLst/>
          </a:prstGeom>
          <a:noFill/>
          <a:ln w="762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p:nvGrpSpPr>
          <p:cNvPr id="41" name="Group 40">
            <a:extLst>
              <a:ext uri="{FF2B5EF4-FFF2-40B4-BE49-F238E27FC236}">
                <a16:creationId xmlns:a16="http://schemas.microsoft.com/office/drawing/2014/main" id="{F2274669-2DCE-6346-9ABF-A80D9CA0300B}"/>
              </a:ext>
            </a:extLst>
          </p:cNvPr>
          <p:cNvGrpSpPr/>
          <p:nvPr/>
        </p:nvGrpSpPr>
        <p:grpSpPr>
          <a:xfrm>
            <a:off x="4060322" y="1426430"/>
            <a:ext cx="177048" cy="1886889"/>
            <a:chOff x="4060322" y="1426430"/>
            <a:chExt cx="177048" cy="1886889"/>
          </a:xfrm>
        </p:grpSpPr>
        <p:cxnSp>
          <p:nvCxnSpPr>
            <p:cNvPr id="117" name="曲線コネクタ 116">
              <a:extLst>
                <a:ext uri="{FF2B5EF4-FFF2-40B4-BE49-F238E27FC236}">
                  <a16:creationId xmlns:a16="http://schemas.microsoft.com/office/drawing/2014/main" id="{F6026A02-21F2-D443-8248-002B23BFF7BE}"/>
                </a:ext>
              </a:extLst>
            </p:cNvPr>
            <p:cNvCxnSpPr>
              <a:cxnSpLocks/>
              <a:endCxn id="80" idx="6"/>
            </p:cNvCxnSpPr>
            <p:nvPr/>
          </p:nvCxnSpPr>
          <p:spPr>
            <a:xfrm rot="16200000" flipH="1">
              <a:off x="3260273" y="2336223"/>
              <a:ext cx="1886889" cy="67304"/>
            </a:xfrm>
            <a:prstGeom prst="curvedConnector4">
              <a:avLst>
                <a:gd name="adj1" fmla="val 8917"/>
                <a:gd name="adj2" fmla="val 338264"/>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3" name="曲線コネクタ 122">
              <a:extLst>
                <a:ext uri="{FF2B5EF4-FFF2-40B4-BE49-F238E27FC236}">
                  <a16:creationId xmlns:a16="http://schemas.microsoft.com/office/drawing/2014/main" id="{535BE2B9-AB56-7540-B068-B15E681E3294}"/>
                </a:ext>
              </a:extLst>
            </p:cNvPr>
            <p:cNvCxnSpPr>
              <a:cxnSpLocks/>
              <a:endCxn id="80" idx="7"/>
            </p:cNvCxnSpPr>
            <p:nvPr/>
          </p:nvCxnSpPr>
          <p:spPr>
            <a:xfrm rot="16200000" flipH="1">
              <a:off x="3486711" y="2519703"/>
              <a:ext cx="1399650" cy="40912"/>
            </a:xfrm>
            <a:prstGeom prst="curvedConnector3">
              <a:avLst>
                <a:gd name="adj1" fmla="val 50000"/>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曲線コネクタ 131">
              <a:extLst>
                <a:ext uri="{FF2B5EF4-FFF2-40B4-BE49-F238E27FC236}">
                  <a16:creationId xmlns:a16="http://schemas.microsoft.com/office/drawing/2014/main" id="{93178486-B127-2443-A689-4FA7A6876042}"/>
                </a:ext>
              </a:extLst>
            </p:cNvPr>
            <p:cNvCxnSpPr>
              <a:cxnSpLocks/>
              <a:endCxn id="80" idx="1"/>
            </p:cNvCxnSpPr>
            <p:nvPr/>
          </p:nvCxnSpPr>
          <p:spPr>
            <a:xfrm rot="5400000">
              <a:off x="3627668" y="2726868"/>
              <a:ext cx="945769" cy="80462"/>
            </a:xfrm>
            <a:prstGeom prst="curvedConnector3">
              <a:avLst>
                <a:gd name="adj1" fmla="val 50000"/>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
        <p:nvSpPr>
          <p:cNvPr id="711" name="テキスト ボックス 710">
            <a:extLst>
              <a:ext uri="{FF2B5EF4-FFF2-40B4-BE49-F238E27FC236}">
                <a16:creationId xmlns:a16="http://schemas.microsoft.com/office/drawing/2014/main" id="{20EBCF36-56AA-BF47-95DE-AE04AE6F2138}"/>
              </a:ext>
            </a:extLst>
          </p:cNvPr>
          <p:cNvSpPr txBox="1"/>
          <p:nvPr/>
        </p:nvSpPr>
        <p:spPr>
          <a:xfrm>
            <a:off x="6954935" y="1260762"/>
            <a:ext cx="479618" cy="369332"/>
          </a:xfrm>
          <a:prstGeom prst="rect">
            <a:avLst/>
          </a:prstGeom>
          <a:noFill/>
        </p:spPr>
        <p:txBody>
          <a:bodyPr wrap="none" rtlCol="0">
            <a:spAutoFit/>
          </a:bodyPr>
          <a:lstStyle/>
          <a:p>
            <a:r>
              <a:rPr kumimoji="1" lang="en-US" altLang="ja-JP" dirty="0"/>
              <a:t>3+</a:t>
            </a:r>
            <a:endParaRPr kumimoji="1" lang="ja-JP" altLang="en-US"/>
          </a:p>
        </p:txBody>
      </p:sp>
      <p:sp>
        <p:nvSpPr>
          <p:cNvPr id="137" name="テキスト ボックス 136">
            <a:extLst>
              <a:ext uri="{FF2B5EF4-FFF2-40B4-BE49-F238E27FC236}">
                <a16:creationId xmlns:a16="http://schemas.microsoft.com/office/drawing/2014/main" id="{80BC9730-64F0-EE4B-8B68-C83150154446}"/>
              </a:ext>
            </a:extLst>
          </p:cNvPr>
          <p:cNvSpPr txBox="1"/>
          <p:nvPr/>
        </p:nvSpPr>
        <p:spPr>
          <a:xfrm>
            <a:off x="6954934" y="1676402"/>
            <a:ext cx="312906" cy="369332"/>
          </a:xfrm>
          <a:prstGeom prst="rect">
            <a:avLst/>
          </a:prstGeom>
          <a:noFill/>
        </p:spPr>
        <p:txBody>
          <a:bodyPr wrap="none" rtlCol="0">
            <a:spAutoFit/>
          </a:bodyPr>
          <a:lstStyle/>
          <a:p>
            <a:r>
              <a:rPr lang="en-US" altLang="ja-JP" dirty="0"/>
              <a:t>2</a:t>
            </a:r>
            <a:endParaRPr kumimoji="1" lang="ja-JP" altLang="en-US"/>
          </a:p>
        </p:txBody>
      </p:sp>
      <p:sp>
        <p:nvSpPr>
          <p:cNvPr id="138" name="テキスト ボックス 137">
            <a:extLst>
              <a:ext uri="{FF2B5EF4-FFF2-40B4-BE49-F238E27FC236}">
                <a16:creationId xmlns:a16="http://schemas.microsoft.com/office/drawing/2014/main" id="{26955A34-BBE1-CE4F-AA7A-B869F8573635}"/>
              </a:ext>
            </a:extLst>
          </p:cNvPr>
          <p:cNvSpPr txBox="1"/>
          <p:nvPr/>
        </p:nvSpPr>
        <p:spPr>
          <a:xfrm>
            <a:off x="6954930" y="2133604"/>
            <a:ext cx="312906" cy="369332"/>
          </a:xfrm>
          <a:prstGeom prst="rect">
            <a:avLst/>
          </a:prstGeom>
          <a:noFill/>
        </p:spPr>
        <p:txBody>
          <a:bodyPr wrap="none" rtlCol="0">
            <a:spAutoFit/>
          </a:bodyPr>
          <a:lstStyle/>
          <a:p>
            <a:r>
              <a:rPr kumimoji="1" lang="en-US" altLang="ja-JP" dirty="0"/>
              <a:t>1</a:t>
            </a:r>
            <a:endParaRPr kumimoji="1" lang="ja-JP" altLang="en-US"/>
          </a:p>
        </p:txBody>
      </p:sp>
      <p:grpSp>
        <p:nvGrpSpPr>
          <p:cNvPr id="42" name="Group 41">
            <a:extLst>
              <a:ext uri="{FF2B5EF4-FFF2-40B4-BE49-F238E27FC236}">
                <a16:creationId xmlns:a16="http://schemas.microsoft.com/office/drawing/2014/main" id="{77B6E05F-6F24-194E-9F45-28D60E6CA74E}"/>
              </a:ext>
            </a:extLst>
          </p:cNvPr>
          <p:cNvGrpSpPr/>
          <p:nvPr/>
        </p:nvGrpSpPr>
        <p:grpSpPr>
          <a:xfrm>
            <a:off x="2568429" y="803460"/>
            <a:ext cx="3630552" cy="2122654"/>
            <a:chOff x="2568429" y="803460"/>
            <a:chExt cx="3630552" cy="2122654"/>
          </a:xfrm>
        </p:grpSpPr>
        <p:sp>
          <p:nvSpPr>
            <p:cNvPr id="99" name="下矢印 98">
              <a:extLst>
                <a:ext uri="{FF2B5EF4-FFF2-40B4-BE49-F238E27FC236}">
                  <a16:creationId xmlns:a16="http://schemas.microsoft.com/office/drawing/2014/main" id="{0B8620EE-1D28-F241-BD96-A0956FB31110}"/>
                </a:ext>
              </a:extLst>
            </p:cNvPr>
            <p:cNvSpPr/>
            <p:nvPr/>
          </p:nvSpPr>
          <p:spPr>
            <a:xfrm>
              <a:off x="5847783" y="807226"/>
              <a:ext cx="338416" cy="280087"/>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a:p>
          </p:txBody>
        </p:sp>
        <p:sp>
          <p:nvSpPr>
            <p:cNvPr id="101" name="下矢印 100">
              <a:extLst>
                <a:ext uri="{FF2B5EF4-FFF2-40B4-BE49-F238E27FC236}">
                  <a16:creationId xmlns:a16="http://schemas.microsoft.com/office/drawing/2014/main" id="{2CFB60E0-6006-F847-AD9E-D1C8B06C2FF1}"/>
                </a:ext>
              </a:extLst>
            </p:cNvPr>
            <p:cNvSpPr/>
            <p:nvPr/>
          </p:nvSpPr>
          <p:spPr>
            <a:xfrm>
              <a:off x="4773933" y="810726"/>
              <a:ext cx="338416" cy="280087"/>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a:p>
          </p:txBody>
        </p:sp>
        <p:sp>
          <p:nvSpPr>
            <p:cNvPr id="102" name="下矢印 101">
              <a:extLst>
                <a:ext uri="{FF2B5EF4-FFF2-40B4-BE49-F238E27FC236}">
                  <a16:creationId xmlns:a16="http://schemas.microsoft.com/office/drawing/2014/main" id="{6C289FC2-D9E9-E34B-8EED-8B3989D3384F}"/>
                </a:ext>
              </a:extLst>
            </p:cNvPr>
            <p:cNvSpPr/>
            <p:nvPr/>
          </p:nvSpPr>
          <p:spPr>
            <a:xfrm>
              <a:off x="3690800" y="806423"/>
              <a:ext cx="338416" cy="280087"/>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a:p>
          </p:txBody>
        </p:sp>
        <p:sp>
          <p:nvSpPr>
            <p:cNvPr id="103" name="下矢印 102">
              <a:extLst>
                <a:ext uri="{FF2B5EF4-FFF2-40B4-BE49-F238E27FC236}">
                  <a16:creationId xmlns:a16="http://schemas.microsoft.com/office/drawing/2014/main" id="{07096FA6-1672-A34F-ABA8-889A1A5BDE52}"/>
                </a:ext>
              </a:extLst>
            </p:cNvPr>
            <p:cNvSpPr/>
            <p:nvPr/>
          </p:nvSpPr>
          <p:spPr>
            <a:xfrm>
              <a:off x="2585190" y="803460"/>
              <a:ext cx="338416" cy="280087"/>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a:p>
          </p:txBody>
        </p:sp>
        <p:sp>
          <p:nvSpPr>
            <p:cNvPr id="105" name="円/楕円 104">
              <a:extLst>
                <a:ext uri="{FF2B5EF4-FFF2-40B4-BE49-F238E27FC236}">
                  <a16:creationId xmlns:a16="http://schemas.microsoft.com/office/drawing/2014/main" id="{2A18CA39-4F73-694A-9764-EDF70FB88ABF}"/>
                </a:ext>
              </a:extLst>
            </p:cNvPr>
            <p:cNvSpPr/>
            <p:nvPr/>
          </p:nvSpPr>
          <p:spPr>
            <a:xfrm>
              <a:off x="2568429" y="1593806"/>
              <a:ext cx="337346" cy="1332308"/>
            </a:xfrm>
            <a:prstGeom prst="ellipse">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06" name="円/楕円 105">
              <a:extLst>
                <a:ext uri="{FF2B5EF4-FFF2-40B4-BE49-F238E27FC236}">
                  <a16:creationId xmlns:a16="http://schemas.microsoft.com/office/drawing/2014/main" id="{3843AE57-272E-D04A-955C-CFB62C9868A6}"/>
                </a:ext>
              </a:extLst>
            </p:cNvPr>
            <p:cNvSpPr/>
            <p:nvPr/>
          </p:nvSpPr>
          <p:spPr>
            <a:xfrm>
              <a:off x="4786977" y="1186287"/>
              <a:ext cx="337346" cy="935167"/>
            </a:xfrm>
            <a:prstGeom prst="ellipse">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07" name="円/楕円 106">
              <a:extLst>
                <a:ext uri="{FF2B5EF4-FFF2-40B4-BE49-F238E27FC236}">
                  <a16:creationId xmlns:a16="http://schemas.microsoft.com/office/drawing/2014/main" id="{2A7734B9-21A1-E04A-B864-0824E7CED1F5}"/>
                </a:ext>
              </a:extLst>
            </p:cNvPr>
            <p:cNvSpPr/>
            <p:nvPr/>
          </p:nvSpPr>
          <p:spPr>
            <a:xfrm>
              <a:off x="5847783" y="1212745"/>
              <a:ext cx="337346" cy="414255"/>
            </a:xfrm>
            <a:prstGeom prst="ellipse">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39" name="円/楕円 138">
              <a:extLst>
                <a:ext uri="{FF2B5EF4-FFF2-40B4-BE49-F238E27FC236}">
                  <a16:creationId xmlns:a16="http://schemas.microsoft.com/office/drawing/2014/main" id="{E7F4D51E-733C-524C-A3B2-A91BB41AF3F7}"/>
                </a:ext>
              </a:extLst>
            </p:cNvPr>
            <p:cNvSpPr/>
            <p:nvPr/>
          </p:nvSpPr>
          <p:spPr>
            <a:xfrm>
              <a:off x="5861635" y="2099442"/>
              <a:ext cx="337346" cy="414255"/>
            </a:xfrm>
            <a:prstGeom prst="ellipse">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40" name="テキスト ボックス 139">
                <a:extLst>
                  <a:ext uri="{FF2B5EF4-FFF2-40B4-BE49-F238E27FC236}">
                    <a16:creationId xmlns:a16="http://schemas.microsoft.com/office/drawing/2014/main" id="{E9511FB3-4E4B-634D-AF4B-06253539DF7D}"/>
                  </a:ext>
                </a:extLst>
              </p:cNvPr>
              <p:cNvSpPr txBox="1"/>
              <p:nvPr/>
            </p:nvSpPr>
            <p:spPr>
              <a:xfrm>
                <a:off x="7790591" y="3116575"/>
                <a:ext cx="2040687" cy="12032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4000" i="1" smtClean="0">
                              <a:latin typeface="Cambria Math" panose="02040503050406030204" pitchFamily="18" charset="0"/>
                            </a:rPr>
                          </m:ctrlPr>
                        </m:accPr>
                        <m:e>
                          <m:r>
                            <a:rPr kumimoji="1" lang="en-US" altLang="ja-JP" sz="4000" b="0" i="1" smtClean="0">
                              <a:latin typeface="Cambria Math" charset="0"/>
                            </a:rPr>
                            <m:t>𝑁</m:t>
                          </m:r>
                        </m:e>
                      </m:acc>
                      <m:r>
                        <a:rPr kumimoji="1" lang="bg-BG" altLang="ja-JP" sz="4000" i="1" smtClean="0">
                          <a:latin typeface="Cambria Math" charset="0"/>
                          <a:ea typeface="Cambria Math" charset="0"/>
                          <a:cs typeface="Cambria Math" charset="0"/>
                        </a:rPr>
                        <m:t>=</m:t>
                      </m:r>
                      <m:f>
                        <m:fPr>
                          <m:ctrlPr>
                            <a:rPr kumimoji="1" lang="bg-BG" altLang="ja-JP" sz="4000" i="1" smtClean="0">
                              <a:latin typeface="Cambria Math" panose="02040503050406030204" pitchFamily="18" charset="0"/>
                              <a:ea typeface="Cambria Math" charset="0"/>
                              <a:cs typeface="Cambria Math" charset="0"/>
                            </a:rPr>
                          </m:ctrlPr>
                        </m:fPr>
                        <m:num>
                          <m:r>
                            <a:rPr kumimoji="1" lang="en-US" altLang="ja-JP" sz="4000" b="0" i="1" smtClean="0">
                              <a:latin typeface="Cambria Math" charset="0"/>
                              <a:ea typeface="Cambria Math" charset="0"/>
                              <a:cs typeface="Cambria Math" charset="0"/>
                            </a:rPr>
                            <m:t>𝑀</m:t>
                          </m:r>
                          <m:r>
                            <a:rPr kumimoji="1" lang="en-US" altLang="ja-JP" sz="4000" b="0" i="1" smtClean="0">
                              <a:latin typeface="Cambria Math" panose="02040503050406030204" pitchFamily="18" charset="0"/>
                              <a:ea typeface="Cambria Math" charset="0"/>
                              <a:cs typeface="Cambria Math" charset="0"/>
                            </a:rPr>
                            <m:t>′</m:t>
                          </m:r>
                          <m:r>
                            <a:rPr kumimoji="1" lang="en-US" altLang="ja-JP" sz="4000" b="0" i="1" smtClean="0">
                              <a:latin typeface="Cambria Math" charset="0"/>
                              <a:ea typeface="Cambria Math" charset="0"/>
                              <a:cs typeface="Cambria Math" charset="0"/>
                            </a:rPr>
                            <m:t>𝑛</m:t>
                          </m:r>
                        </m:num>
                        <m:den>
                          <m:r>
                            <a:rPr kumimoji="1" lang="en-US" altLang="ja-JP" sz="4000" b="0" i="1" smtClean="0">
                              <a:latin typeface="Cambria Math" panose="02040503050406030204" pitchFamily="18" charset="0"/>
                              <a:ea typeface="Cambria Math" charset="0"/>
                              <a:cs typeface="Cambria Math" charset="0"/>
                            </a:rPr>
                            <m:t>𝑚</m:t>
                          </m:r>
                        </m:den>
                      </m:f>
                    </m:oMath>
                  </m:oMathPara>
                </a14:m>
                <a:endParaRPr kumimoji="1" lang="en-US" altLang="ja-JP" sz="4000" b="0" i="1" dirty="0">
                  <a:latin typeface="Cambria Math" panose="02040503050406030204" pitchFamily="18" charset="0"/>
                  <a:ea typeface="Cambria Math" charset="0"/>
                  <a:cs typeface="Cambria Math" charset="0"/>
                </a:endParaRPr>
              </a:p>
            </p:txBody>
          </p:sp>
        </mc:Choice>
        <mc:Fallback xmlns="">
          <p:sp>
            <p:nvSpPr>
              <p:cNvPr id="140" name="テキスト ボックス 139">
                <a:extLst>
                  <a:ext uri="{FF2B5EF4-FFF2-40B4-BE49-F238E27FC236}">
                    <a16:creationId xmlns:a16="http://schemas.microsoft.com/office/drawing/2014/main" id="{E9511FB3-4E4B-634D-AF4B-06253539DF7D}"/>
                  </a:ext>
                </a:extLst>
              </p:cNvPr>
              <p:cNvSpPr txBox="1">
                <a:spLocks noRot="1" noChangeAspect="1" noMove="1" noResize="1" noEditPoints="1" noAdjustHandles="1" noChangeArrowheads="1" noChangeShapeType="1" noTextEdit="1"/>
              </p:cNvSpPr>
              <p:nvPr/>
            </p:nvSpPr>
            <p:spPr>
              <a:xfrm>
                <a:off x="7790591" y="3116575"/>
                <a:ext cx="2040687" cy="1203278"/>
              </a:xfrm>
              <a:prstGeom prst="rect">
                <a:avLst/>
              </a:prstGeom>
              <a:blipFill>
                <a:blip r:embed="rId6"/>
                <a:stretch>
                  <a:fillRect l="-4938" r="-2469" b="-1041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D29B5C8-ACD9-5445-8C5F-A3A706105EA8}"/>
              </a:ext>
            </a:extLst>
          </p:cNvPr>
          <p:cNvSpPr txBox="1"/>
          <p:nvPr/>
        </p:nvSpPr>
        <p:spPr>
          <a:xfrm>
            <a:off x="6947226" y="2604699"/>
            <a:ext cx="312906" cy="369332"/>
          </a:xfrm>
          <a:prstGeom prst="rect">
            <a:avLst/>
          </a:prstGeom>
          <a:noFill/>
        </p:spPr>
        <p:txBody>
          <a:bodyPr wrap="none" rtlCol="0">
            <a:spAutoFit/>
          </a:bodyPr>
          <a:lstStyle/>
          <a:p>
            <a:r>
              <a:rPr lang="en-US" dirty="0"/>
              <a:t>0</a:t>
            </a:r>
          </a:p>
        </p:txBody>
      </p:sp>
      <p:sp>
        <p:nvSpPr>
          <p:cNvPr id="116" name="テキスト ボックス 45">
            <a:extLst>
              <a:ext uri="{FF2B5EF4-FFF2-40B4-BE49-F238E27FC236}">
                <a16:creationId xmlns:a16="http://schemas.microsoft.com/office/drawing/2014/main" id="{12702AAA-7978-8449-9EEF-E03BE73F1055}"/>
              </a:ext>
            </a:extLst>
          </p:cNvPr>
          <p:cNvSpPr txBox="1"/>
          <p:nvPr/>
        </p:nvSpPr>
        <p:spPr>
          <a:xfrm>
            <a:off x="301436" y="6432550"/>
            <a:ext cx="2295821" cy="369332"/>
          </a:xfrm>
          <a:prstGeom prst="rect">
            <a:avLst/>
          </a:prstGeom>
          <a:noFill/>
        </p:spPr>
        <p:txBody>
          <a:bodyPr wrap="none" rtlCol="0">
            <a:spAutoFit/>
          </a:bodyPr>
          <a:lstStyle/>
          <a:p>
            <a:r>
              <a:rPr lang="ja-JP" altLang="en-US"/>
              <a:t>カワマス</a:t>
            </a:r>
            <a:r>
              <a:rPr kumimoji="1" lang="en-US" altLang="ja-JP" dirty="0"/>
              <a:t>(</a:t>
            </a:r>
            <a:r>
              <a:rPr kumimoji="1" lang="en-US" altLang="ja-JP" dirty="0" err="1"/>
              <a:t>wikipedia</a:t>
            </a:r>
            <a:r>
              <a:rPr kumimoji="1" lang="en-US" altLang="ja-JP" dirty="0"/>
              <a:t>)</a:t>
            </a:r>
            <a:endParaRPr kumimoji="1" lang="ja-JP" altLang="en-US"/>
          </a:p>
        </p:txBody>
      </p:sp>
      <p:pic>
        <p:nvPicPr>
          <p:cNvPr id="36" name="Picture 35">
            <a:extLst>
              <a:ext uri="{FF2B5EF4-FFF2-40B4-BE49-F238E27FC236}">
                <a16:creationId xmlns:a16="http://schemas.microsoft.com/office/drawing/2014/main" id="{B46C9707-1705-5C4D-909F-F0C243CE715A}"/>
              </a:ext>
            </a:extLst>
          </p:cNvPr>
          <p:cNvPicPr>
            <a:picLocks noChangeAspect="1"/>
          </p:cNvPicPr>
          <p:nvPr/>
        </p:nvPicPr>
        <p:blipFill>
          <a:blip r:embed="rId7"/>
          <a:stretch>
            <a:fillRect/>
          </a:stretch>
        </p:blipFill>
        <p:spPr>
          <a:xfrm>
            <a:off x="211611" y="5415302"/>
            <a:ext cx="2324100" cy="952500"/>
          </a:xfrm>
          <a:prstGeom prst="rect">
            <a:avLst/>
          </a:prstGeom>
        </p:spPr>
      </p:pic>
      <p:sp>
        <p:nvSpPr>
          <p:cNvPr id="37" name="TextBox 36">
            <a:extLst>
              <a:ext uri="{FF2B5EF4-FFF2-40B4-BE49-F238E27FC236}">
                <a16:creationId xmlns:a16="http://schemas.microsoft.com/office/drawing/2014/main" id="{93689093-468C-7B4D-80E1-3C122728C59B}"/>
              </a:ext>
            </a:extLst>
          </p:cNvPr>
          <p:cNvSpPr txBox="1"/>
          <p:nvPr/>
        </p:nvSpPr>
        <p:spPr>
          <a:xfrm>
            <a:off x="7738397" y="1666389"/>
            <a:ext cx="4185761" cy="1200329"/>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ja-JP" altLang="en-US" sz="2400"/>
              <a:t>サンプル数をかせげるが</a:t>
            </a:r>
            <a:endParaRPr lang="en-US" altLang="ja-JP" sz="2400" dirty="0"/>
          </a:p>
          <a:p>
            <a:r>
              <a:rPr lang="ja-JP" altLang="en-US" sz="2400"/>
              <a:t>生存率と繁殖力の情報が必要</a:t>
            </a:r>
            <a:endParaRPr lang="en-US" altLang="ja-JP" sz="2400" dirty="0"/>
          </a:p>
          <a:p>
            <a:r>
              <a:rPr lang="ja-JP" altLang="en-US" sz="2400"/>
              <a:t>（</a:t>
            </a:r>
            <a:r>
              <a:rPr lang="en-US" altLang="ja-JP" sz="2400" dirty="0"/>
              <a:t>or </a:t>
            </a:r>
            <a:r>
              <a:rPr lang="ja-JP" altLang="en-US" sz="2400"/>
              <a:t>一緒に推定）</a:t>
            </a:r>
            <a:endParaRPr lang="en-US" sz="2400" dirty="0"/>
          </a:p>
        </p:txBody>
      </p:sp>
      <p:grpSp>
        <p:nvGrpSpPr>
          <p:cNvPr id="44" name="Group 43">
            <a:extLst>
              <a:ext uri="{FF2B5EF4-FFF2-40B4-BE49-F238E27FC236}">
                <a16:creationId xmlns:a16="http://schemas.microsoft.com/office/drawing/2014/main" id="{9AA95579-639F-394D-AC64-A6105D11D0D2}"/>
              </a:ext>
            </a:extLst>
          </p:cNvPr>
          <p:cNvGrpSpPr/>
          <p:nvPr/>
        </p:nvGrpSpPr>
        <p:grpSpPr>
          <a:xfrm>
            <a:off x="3251241" y="4213600"/>
            <a:ext cx="8757788" cy="2333792"/>
            <a:chOff x="3251241" y="4213600"/>
            <a:chExt cx="8757788" cy="2333792"/>
          </a:xfrm>
        </p:grpSpPr>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09C63F5-6F47-B243-8792-F0332378AC79}"/>
                    </a:ext>
                  </a:extLst>
                </p:cNvPr>
                <p:cNvSpPr/>
                <p:nvPr/>
              </p:nvSpPr>
              <p:spPr>
                <a:xfrm>
                  <a:off x="3251241" y="4747534"/>
                  <a:ext cx="7198509" cy="17599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3200" i="1" smtClean="0">
                                <a:latin typeface="Cambria Math" panose="02040503050406030204" pitchFamily="18" charset="0"/>
                                <a:ea typeface="Cambria Math" charset="0"/>
                                <a:cs typeface="Cambria Math" charset="0"/>
                              </a:rPr>
                            </m:ctrlPr>
                          </m:sSupPr>
                          <m:e>
                            <m:r>
                              <a:rPr lang="en-US" altLang="ja-JP" sz="3200" i="1">
                                <a:latin typeface="Cambria Math" panose="02040503050406030204" pitchFamily="18" charset="0"/>
                                <a:ea typeface="Cambria Math" charset="0"/>
                                <a:cs typeface="Cambria Math" charset="0"/>
                              </a:rPr>
                              <m:t>𝑀</m:t>
                            </m:r>
                          </m:e>
                          <m:sup>
                            <m:r>
                              <a:rPr lang="en-US" altLang="ja-JP" sz="3200" i="1">
                                <a:latin typeface="Cambria Math" panose="02040503050406030204" pitchFamily="18" charset="0"/>
                                <a:ea typeface="Cambria Math" charset="0"/>
                                <a:cs typeface="Cambria Math" charset="0"/>
                              </a:rPr>
                              <m:t>′</m:t>
                            </m:r>
                          </m:sup>
                        </m:sSup>
                        <m:r>
                          <a:rPr lang="en-US" altLang="ja-JP" sz="3200" i="1">
                            <a:latin typeface="Cambria Math" panose="02040503050406030204" pitchFamily="18" charset="0"/>
                            <a:ea typeface="Cambria Math" charset="0"/>
                            <a:cs typeface="Cambria Math" charset="0"/>
                          </a:rPr>
                          <m:t>=</m:t>
                        </m:r>
                        <m:d>
                          <m:dPr>
                            <m:ctrlPr>
                              <a:rPr lang="en-US" altLang="ja-JP" sz="3200" i="1" smtClean="0">
                                <a:latin typeface="Cambria Math" panose="02040503050406030204" pitchFamily="18" charset="0"/>
                                <a:ea typeface="Cambria Math" charset="0"/>
                              </a:rPr>
                            </m:ctrlPr>
                          </m:dPr>
                          <m:e>
                            <m:sSub>
                              <m:sSubPr>
                                <m:ctrlPr>
                                  <a:rPr lang="en-US" altLang="ja-JP" sz="3200" i="1">
                                    <a:latin typeface="Cambria Math" panose="02040503050406030204" pitchFamily="18" charset="0"/>
                                    <a:ea typeface="Cambria Math" charset="0"/>
                                  </a:rPr>
                                </m:ctrlPr>
                              </m:sSubPr>
                              <m:e>
                                <m:r>
                                  <a:rPr lang="en-US" altLang="ja-JP" sz="3200" i="1">
                                    <a:latin typeface="Cambria Math" panose="02040503050406030204" pitchFamily="18" charset="0"/>
                                    <a:ea typeface="Cambria Math" charset="0"/>
                                  </a:rPr>
                                  <m:t>𝑆</m:t>
                                </m:r>
                              </m:e>
                              <m:sub>
                                <m:r>
                                  <a:rPr lang="en-US" altLang="ja-JP" sz="3200" i="1">
                                    <a:latin typeface="Cambria Math" panose="02040503050406030204" pitchFamily="18" charset="0"/>
                                    <a:ea typeface="Cambria Math" charset="0"/>
                                  </a:rPr>
                                  <m:t>0</m:t>
                                </m:r>
                              </m:sub>
                            </m:sSub>
                            <m:sSub>
                              <m:sSubPr>
                                <m:ctrlPr>
                                  <a:rPr lang="en-US" altLang="ja-JP" sz="3200" i="1">
                                    <a:latin typeface="Cambria Math" panose="02040503050406030204" pitchFamily="18" charset="0"/>
                                    <a:ea typeface="Cambria Math" charset="0"/>
                                  </a:rPr>
                                </m:ctrlPr>
                              </m:sSubPr>
                              <m:e>
                                <m:r>
                                  <a:rPr lang="en-US" altLang="ja-JP" sz="3200" b="0" i="1" smtClean="0">
                                    <a:latin typeface="Cambria Math" panose="02040503050406030204" pitchFamily="18" charset="0"/>
                                    <a:ea typeface="Cambria Math" charset="0"/>
                                  </a:rPr>
                                  <m:t>𝑀</m:t>
                                </m:r>
                              </m:e>
                              <m:sub>
                                <m:r>
                                  <a:rPr lang="en-US" altLang="ja-JP" sz="3200" i="1">
                                    <a:latin typeface="Cambria Math" panose="02040503050406030204" pitchFamily="18" charset="0"/>
                                    <a:ea typeface="Cambria Math" charset="0"/>
                                  </a:rPr>
                                  <m:t>0</m:t>
                                </m:r>
                                <m:r>
                                  <a:rPr lang="en-US" altLang="ja-JP" sz="3200" b="0" i="1" smtClean="0">
                                    <a:latin typeface="Cambria Math" panose="02040503050406030204" pitchFamily="18" charset="0"/>
                                    <a:ea typeface="Cambria Math" charset="0"/>
                                  </a:rPr>
                                  <m:t>,14</m:t>
                                </m:r>
                              </m:sub>
                            </m:sSub>
                            <m:r>
                              <a:rPr lang="en-US" altLang="ja-JP" sz="3200" b="0" i="1" smtClean="0">
                                <a:latin typeface="Cambria Math" panose="02040503050406030204" pitchFamily="18" charset="0"/>
                                <a:ea typeface="Cambria Math" charset="0"/>
                              </a:rPr>
                              <m:t>+</m:t>
                            </m:r>
                            <m:sSub>
                              <m:sSubPr>
                                <m:ctrlPr>
                                  <a:rPr lang="en-US" altLang="ja-JP" sz="3200" i="1">
                                    <a:latin typeface="Cambria Math" panose="02040503050406030204" pitchFamily="18" charset="0"/>
                                    <a:ea typeface="Cambria Math" charset="0"/>
                                  </a:rPr>
                                </m:ctrlPr>
                              </m:sSubPr>
                              <m:e>
                                <m:r>
                                  <a:rPr lang="en-US" altLang="ja-JP" sz="3200" b="0" i="1" smtClean="0">
                                    <a:latin typeface="Cambria Math" panose="02040503050406030204" pitchFamily="18" charset="0"/>
                                    <a:ea typeface="Cambria Math" charset="0"/>
                                  </a:rPr>
                                  <m:t>𝑀</m:t>
                                </m:r>
                              </m:e>
                              <m:sub>
                                <m:r>
                                  <a:rPr lang="en-US" altLang="ja-JP" sz="3200" b="0" i="1" smtClean="0">
                                    <a:latin typeface="Cambria Math" panose="02040503050406030204" pitchFamily="18" charset="0"/>
                                    <a:ea typeface="Cambria Math" charset="0"/>
                                  </a:rPr>
                                  <m:t>1,15</m:t>
                                </m:r>
                              </m:sub>
                            </m:sSub>
                            <m:r>
                              <a:rPr lang="en-US" altLang="ja-JP" sz="3200" i="1">
                                <a:latin typeface="Cambria Math" panose="02040503050406030204" pitchFamily="18" charset="0"/>
                                <a:ea typeface="Cambria Math" charset="0"/>
                              </a:rPr>
                              <m:t>+</m:t>
                            </m:r>
                            <m:sSub>
                              <m:sSubPr>
                                <m:ctrlPr>
                                  <a:rPr lang="en-US" altLang="ja-JP" sz="3200" i="1">
                                    <a:latin typeface="Cambria Math" panose="02040503050406030204" pitchFamily="18" charset="0"/>
                                    <a:ea typeface="Cambria Math" charset="0"/>
                                  </a:rPr>
                                </m:ctrlPr>
                              </m:sSubPr>
                              <m:e>
                                <m:r>
                                  <a:rPr lang="en-US" altLang="ja-JP" sz="3200" b="0" i="1" smtClean="0">
                                    <a:latin typeface="Cambria Math" panose="02040503050406030204" pitchFamily="18" charset="0"/>
                                    <a:ea typeface="Cambria Math" charset="0"/>
                                  </a:rPr>
                                  <m:t>𝑀</m:t>
                                </m:r>
                              </m:e>
                              <m:sub>
                                <m:r>
                                  <a:rPr lang="en-US" altLang="ja-JP" sz="3200" b="0" i="1" smtClean="0">
                                    <a:latin typeface="Cambria Math" panose="02040503050406030204" pitchFamily="18" charset="0"/>
                                    <a:ea typeface="Cambria Math" charset="0"/>
                                  </a:rPr>
                                  <m:t>2</m:t>
                                </m:r>
                                <m:r>
                                  <a:rPr lang="en-US" altLang="ja-JP" sz="3200" i="1">
                                    <a:latin typeface="Cambria Math" panose="02040503050406030204" pitchFamily="18" charset="0"/>
                                    <a:ea typeface="Cambria Math" charset="0"/>
                                  </a:rPr>
                                  <m:t>,1</m:t>
                                </m:r>
                                <m:r>
                                  <a:rPr lang="en-US" altLang="ja-JP" sz="3200" b="0" i="1" smtClean="0">
                                    <a:latin typeface="Cambria Math" panose="02040503050406030204" pitchFamily="18" charset="0"/>
                                    <a:ea typeface="Cambria Math" charset="0"/>
                                  </a:rPr>
                                  <m:t>6</m:t>
                                </m:r>
                              </m:sub>
                            </m:sSub>
                            <m:r>
                              <a:rPr lang="en-US" altLang="ja-JP" sz="3200" i="1">
                                <a:latin typeface="Cambria Math" panose="02040503050406030204" pitchFamily="18" charset="0"/>
                                <a:ea typeface="Cambria Math" charset="0"/>
                              </a:rPr>
                              <m:t>+</m:t>
                            </m:r>
                            <m:sSub>
                              <m:sSubPr>
                                <m:ctrlPr>
                                  <a:rPr lang="en-US" altLang="ja-JP" sz="3200" i="1" smtClean="0">
                                    <a:latin typeface="Cambria Math" panose="02040503050406030204" pitchFamily="18" charset="0"/>
                                    <a:ea typeface="Cambria Math" charset="0"/>
                                  </a:rPr>
                                </m:ctrlPr>
                              </m:sSubPr>
                              <m:e>
                                <m:r>
                                  <a:rPr lang="en-US" altLang="ja-JP" sz="3200" b="0" i="1" smtClean="0">
                                    <a:latin typeface="Cambria Math" panose="02040503050406030204" pitchFamily="18" charset="0"/>
                                    <a:ea typeface="Cambria Math" charset="0"/>
                                  </a:rPr>
                                  <m:t>𝑀</m:t>
                                </m:r>
                              </m:e>
                              <m:sub>
                                <m:r>
                                  <a:rPr lang="en-US" altLang="ja-JP" sz="3200" b="0" i="1" smtClean="0">
                                    <a:latin typeface="Cambria Math" panose="02040503050406030204" pitchFamily="18" charset="0"/>
                                    <a:ea typeface="Cambria Math" charset="0"/>
                                  </a:rPr>
                                  <m:t>3</m:t>
                                </m:r>
                                <m:r>
                                  <a:rPr lang="en-US" altLang="ja-JP" sz="3200" i="1">
                                    <a:latin typeface="Cambria Math" panose="02040503050406030204" pitchFamily="18" charset="0"/>
                                    <a:ea typeface="Cambria Math" charset="0"/>
                                  </a:rPr>
                                  <m:t>,1</m:t>
                                </m:r>
                                <m:r>
                                  <a:rPr lang="en-US" altLang="ja-JP" sz="3200" b="0" i="1" smtClean="0">
                                    <a:latin typeface="Cambria Math" panose="02040503050406030204" pitchFamily="18" charset="0"/>
                                    <a:ea typeface="Cambria Math" charset="0"/>
                                  </a:rPr>
                                  <m:t>7</m:t>
                                </m:r>
                              </m:sub>
                            </m:sSub>
                          </m:e>
                        </m:d>
                      </m:oMath>
                    </m:oMathPara>
                  </a14:m>
                  <a:endParaRPr lang="en-US" altLang="ja-JP" sz="3200" i="1" dirty="0">
                    <a:latin typeface="Cambria Math" panose="02040503050406030204" pitchFamily="18" charset="0"/>
                    <a:ea typeface="Cambria Math" charset="0"/>
                  </a:endParaRPr>
                </a:p>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ea typeface="Cambria Math" charset="0"/>
                          </a:rPr>
                          <m:t>+</m:t>
                        </m:r>
                        <m:d>
                          <m:dPr>
                            <m:ctrlPr>
                              <a:rPr lang="en-US" altLang="ja-JP" sz="3200" i="1">
                                <a:latin typeface="Cambria Math" panose="02040503050406030204" pitchFamily="18" charset="0"/>
                                <a:ea typeface="Cambria Math" charset="0"/>
                              </a:rPr>
                            </m:ctrlPr>
                          </m:dPr>
                          <m:e>
                            <m:sSub>
                              <m:sSubPr>
                                <m:ctrlPr>
                                  <a:rPr lang="en-US" altLang="ja-JP" sz="3200" i="1">
                                    <a:latin typeface="Cambria Math" panose="02040503050406030204" pitchFamily="18" charset="0"/>
                                    <a:ea typeface="Cambria Math" charset="0"/>
                                  </a:rPr>
                                </m:ctrlPr>
                              </m:sSubPr>
                              <m:e>
                                <m:r>
                                  <a:rPr lang="en-US" altLang="ja-JP" sz="3200" i="1">
                                    <a:latin typeface="Cambria Math" panose="02040503050406030204" pitchFamily="18" charset="0"/>
                                    <a:ea typeface="Cambria Math" charset="0"/>
                                  </a:rPr>
                                  <m:t>𝑆</m:t>
                                </m:r>
                              </m:e>
                              <m:sub>
                                <m:r>
                                  <a:rPr lang="en-US" altLang="ja-JP" sz="3200" b="0" i="1" smtClean="0">
                                    <a:latin typeface="Cambria Math" panose="02040503050406030204" pitchFamily="18" charset="0"/>
                                    <a:ea typeface="Cambria Math" charset="0"/>
                                  </a:rPr>
                                  <m:t>1</m:t>
                                </m:r>
                              </m:sub>
                            </m:sSub>
                            <m:sSub>
                              <m:sSubPr>
                                <m:ctrlPr>
                                  <a:rPr lang="en-US" altLang="ja-JP" sz="3200" i="1">
                                    <a:latin typeface="Cambria Math" panose="02040503050406030204" pitchFamily="18" charset="0"/>
                                    <a:ea typeface="Cambria Math" charset="0"/>
                                  </a:rPr>
                                </m:ctrlPr>
                              </m:sSubPr>
                              <m:e>
                                <m:r>
                                  <a:rPr lang="en-US" altLang="ja-JP" sz="3200" b="0" i="1" smtClean="0">
                                    <a:latin typeface="Cambria Math" panose="02040503050406030204" pitchFamily="18" charset="0"/>
                                    <a:ea typeface="Cambria Math" charset="0"/>
                                  </a:rPr>
                                  <m:t>𝑀</m:t>
                                </m:r>
                              </m:e>
                              <m:sub>
                                <m:r>
                                  <a:rPr lang="en-US" altLang="ja-JP" sz="3200" b="0" i="1" smtClean="0">
                                    <a:latin typeface="Cambria Math" panose="02040503050406030204" pitchFamily="18" charset="0"/>
                                    <a:ea typeface="Cambria Math" charset="0"/>
                                  </a:rPr>
                                  <m:t>1</m:t>
                                </m:r>
                                <m:r>
                                  <a:rPr lang="en-US" altLang="ja-JP" sz="3200" i="1">
                                    <a:latin typeface="Cambria Math" panose="02040503050406030204" pitchFamily="18" charset="0"/>
                                    <a:ea typeface="Cambria Math" charset="0"/>
                                  </a:rPr>
                                  <m:t>,14</m:t>
                                </m:r>
                              </m:sub>
                            </m:sSub>
                            <m:r>
                              <a:rPr lang="en-US" altLang="ja-JP" sz="3200" i="1">
                                <a:latin typeface="Cambria Math" panose="02040503050406030204" pitchFamily="18" charset="0"/>
                                <a:ea typeface="Cambria Math" charset="0"/>
                              </a:rPr>
                              <m:t>+</m:t>
                            </m:r>
                            <m:sSub>
                              <m:sSubPr>
                                <m:ctrlPr>
                                  <a:rPr lang="en-US" altLang="ja-JP" sz="3200" i="1">
                                    <a:latin typeface="Cambria Math" panose="02040503050406030204" pitchFamily="18" charset="0"/>
                                    <a:ea typeface="Cambria Math" charset="0"/>
                                  </a:rPr>
                                </m:ctrlPr>
                              </m:sSubPr>
                              <m:e>
                                <m:r>
                                  <a:rPr lang="en-US" altLang="ja-JP" sz="3200" b="0" i="1" smtClean="0">
                                    <a:latin typeface="Cambria Math" panose="02040503050406030204" pitchFamily="18" charset="0"/>
                                    <a:ea typeface="Cambria Math" charset="0"/>
                                  </a:rPr>
                                  <m:t>𝑀</m:t>
                                </m:r>
                              </m:e>
                              <m:sub>
                                <m:r>
                                  <a:rPr lang="en-US" altLang="ja-JP" sz="3200" b="0" i="1" smtClean="0">
                                    <a:latin typeface="Cambria Math" panose="02040503050406030204" pitchFamily="18" charset="0"/>
                                    <a:ea typeface="Cambria Math" charset="0"/>
                                  </a:rPr>
                                  <m:t>2</m:t>
                                </m:r>
                                <m:r>
                                  <a:rPr lang="en-US" altLang="ja-JP" sz="3200" i="1">
                                    <a:latin typeface="Cambria Math" panose="02040503050406030204" pitchFamily="18" charset="0"/>
                                    <a:ea typeface="Cambria Math" charset="0"/>
                                  </a:rPr>
                                  <m:t>,15</m:t>
                                </m:r>
                              </m:sub>
                            </m:sSub>
                            <m:r>
                              <a:rPr lang="en-US" altLang="ja-JP" sz="3200" i="1">
                                <a:latin typeface="Cambria Math" panose="02040503050406030204" pitchFamily="18" charset="0"/>
                                <a:ea typeface="Cambria Math" charset="0"/>
                              </a:rPr>
                              <m:t>+</m:t>
                            </m:r>
                            <m:sSub>
                              <m:sSubPr>
                                <m:ctrlPr>
                                  <a:rPr lang="en-US" altLang="ja-JP" sz="3200" i="1">
                                    <a:latin typeface="Cambria Math" panose="02040503050406030204" pitchFamily="18" charset="0"/>
                                    <a:ea typeface="Cambria Math" charset="0"/>
                                  </a:rPr>
                                </m:ctrlPr>
                              </m:sSubPr>
                              <m:e>
                                <m:r>
                                  <a:rPr lang="en-US" altLang="ja-JP" sz="3200" b="0" i="1" smtClean="0">
                                    <a:latin typeface="Cambria Math" panose="02040503050406030204" pitchFamily="18" charset="0"/>
                                    <a:ea typeface="Cambria Math" charset="0"/>
                                  </a:rPr>
                                  <m:t>𝑀</m:t>
                                </m:r>
                              </m:e>
                              <m:sub>
                                <m:r>
                                  <a:rPr lang="en-US" altLang="ja-JP" sz="3200" b="0" i="1" smtClean="0">
                                    <a:latin typeface="Cambria Math" panose="02040503050406030204" pitchFamily="18" charset="0"/>
                                    <a:ea typeface="Cambria Math" charset="0"/>
                                  </a:rPr>
                                  <m:t>3</m:t>
                                </m:r>
                                <m:r>
                                  <a:rPr lang="en-US" altLang="ja-JP" sz="3200" i="1">
                                    <a:latin typeface="Cambria Math" panose="02040503050406030204" pitchFamily="18" charset="0"/>
                                    <a:ea typeface="Cambria Math" charset="0"/>
                                  </a:rPr>
                                  <m:t>,16</m:t>
                                </m:r>
                              </m:sub>
                            </m:sSub>
                          </m:e>
                        </m:d>
                      </m:oMath>
                    </m:oMathPara>
                  </a14:m>
                  <a:endParaRPr lang="en-US" altLang="ja-JP" sz="3200" i="1" dirty="0">
                    <a:latin typeface="Cambria Math" panose="02040503050406030204" pitchFamily="18" charset="0"/>
                    <a:ea typeface="Cambria Math" charset="0"/>
                  </a:endParaRPr>
                </a:p>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ea typeface="Cambria Math" charset="0"/>
                          </a:rPr>
                          <m:t>+</m:t>
                        </m:r>
                        <m:d>
                          <m:dPr>
                            <m:ctrlPr>
                              <a:rPr lang="en-US" altLang="ja-JP" sz="3200" i="1">
                                <a:latin typeface="Cambria Math" panose="02040503050406030204" pitchFamily="18" charset="0"/>
                                <a:ea typeface="Cambria Math" charset="0"/>
                              </a:rPr>
                            </m:ctrlPr>
                          </m:dPr>
                          <m:e>
                            <m:sSub>
                              <m:sSubPr>
                                <m:ctrlPr>
                                  <a:rPr lang="en-US" altLang="ja-JP" sz="3200" i="1">
                                    <a:latin typeface="Cambria Math" panose="02040503050406030204" pitchFamily="18" charset="0"/>
                                    <a:ea typeface="Cambria Math" charset="0"/>
                                  </a:rPr>
                                </m:ctrlPr>
                              </m:sSubPr>
                              <m:e>
                                <m:r>
                                  <a:rPr lang="en-US" altLang="ja-JP" sz="3200" i="1">
                                    <a:latin typeface="Cambria Math" panose="02040503050406030204" pitchFamily="18" charset="0"/>
                                    <a:ea typeface="Cambria Math" charset="0"/>
                                  </a:rPr>
                                  <m:t>𝑆</m:t>
                                </m:r>
                              </m:e>
                              <m:sub>
                                <m:r>
                                  <a:rPr lang="en-US" altLang="ja-JP" sz="3200" b="0" i="1" smtClean="0">
                                    <a:latin typeface="Cambria Math" panose="02040503050406030204" pitchFamily="18" charset="0"/>
                                    <a:ea typeface="Cambria Math" charset="0"/>
                                  </a:rPr>
                                  <m:t>2</m:t>
                                </m:r>
                              </m:sub>
                            </m:sSub>
                            <m:sSub>
                              <m:sSubPr>
                                <m:ctrlPr>
                                  <a:rPr lang="en-US" altLang="ja-JP" sz="3200" i="1">
                                    <a:latin typeface="Cambria Math" panose="02040503050406030204" pitchFamily="18" charset="0"/>
                                    <a:ea typeface="Cambria Math" charset="0"/>
                                  </a:rPr>
                                </m:ctrlPr>
                              </m:sSubPr>
                              <m:e>
                                <m:r>
                                  <a:rPr lang="en-US" altLang="ja-JP" sz="3200" b="0" i="1" smtClean="0">
                                    <a:latin typeface="Cambria Math" panose="02040503050406030204" pitchFamily="18" charset="0"/>
                                    <a:ea typeface="Cambria Math" charset="0"/>
                                  </a:rPr>
                                  <m:t>𝑀</m:t>
                                </m:r>
                              </m:e>
                              <m:sub>
                                <m:r>
                                  <a:rPr lang="en-US" altLang="ja-JP" sz="3200" b="0" i="1" smtClean="0">
                                    <a:latin typeface="Cambria Math" panose="02040503050406030204" pitchFamily="18" charset="0"/>
                                    <a:ea typeface="Cambria Math" charset="0"/>
                                  </a:rPr>
                                  <m:t>2</m:t>
                                </m:r>
                                <m:r>
                                  <a:rPr lang="en-US" altLang="ja-JP" sz="3200" i="1">
                                    <a:latin typeface="Cambria Math" panose="02040503050406030204" pitchFamily="18" charset="0"/>
                                    <a:ea typeface="Cambria Math" charset="0"/>
                                  </a:rPr>
                                  <m:t>,14</m:t>
                                </m:r>
                              </m:sub>
                            </m:sSub>
                            <m:r>
                              <a:rPr lang="en-US" altLang="ja-JP" sz="3200" i="1">
                                <a:latin typeface="Cambria Math" panose="02040503050406030204" pitchFamily="18" charset="0"/>
                                <a:ea typeface="Cambria Math" charset="0"/>
                              </a:rPr>
                              <m:t>+</m:t>
                            </m:r>
                            <m:sSub>
                              <m:sSubPr>
                                <m:ctrlPr>
                                  <a:rPr lang="en-US" altLang="ja-JP" sz="3200" i="1">
                                    <a:latin typeface="Cambria Math" panose="02040503050406030204" pitchFamily="18" charset="0"/>
                                    <a:ea typeface="Cambria Math" charset="0"/>
                                  </a:rPr>
                                </m:ctrlPr>
                              </m:sSubPr>
                              <m:e>
                                <m:r>
                                  <a:rPr lang="en-US" altLang="ja-JP" sz="3200" b="0" i="1" smtClean="0">
                                    <a:latin typeface="Cambria Math" panose="02040503050406030204" pitchFamily="18" charset="0"/>
                                    <a:ea typeface="Cambria Math" charset="0"/>
                                  </a:rPr>
                                  <m:t>𝑀</m:t>
                                </m:r>
                              </m:e>
                              <m:sub>
                                <m:r>
                                  <a:rPr lang="en-US" altLang="ja-JP" sz="3200" b="0" i="1" smtClean="0">
                                    <a:latin typeface="Cambria Math" panose="02040503050406030204" pitchFamily="18" charset="0"/>
                                    <a:ea typeface="Cambria Math" charset="0"/>
                                  </a:rPr>
                                  <m:t>3</m:t>
                                </m:r>
                                <m:r>
                                  <a:rPr lang="en-US" altLang="ja-JP" sz="3200" i="1">
                                    <a:latin typeface="Cambria Math" panose="02040503050406030204" pitchFamily="18" charset="0"/>
                                    <a:ea typeface="Cambria Math" charset="0"/>
                                  </a:rPr>
                                  <m:t>,15</m:t>
                                </m:r>
                              </m:sub>
                            </m:sSub>
                          </m:e>
                        </m:d>
                      </m:oMath>
                    </m:oMathPara>
                  </a14:m>
                  <a:endParaRPr lang="en-US" altLang="ja-JP" sz="3200" dirty="0">
                    <a:ea typeface="Cambria Math" charset="0"/>
                    <a:cs typeface="Cambria Math" charset="0"/>
                  </a:endParaRPr>
                </a:p>
              </p:txBody>
            </p:sp>
          </mc:Choice>
          <mc:Fallback xmlns="">
            <p:sp>
              <p:nvSpPr>
                <p:cNvPr id="6" name="Rectangle 5">
                  <a:extLst>
                    <a:ext uri="{FF2B5EF4-FFF2-40B4-BE49-F238E27FC236}">
                      <a16:creationId xmlns:a16="http://schemas.microsoft.com/office/drawing/2014/main" id="{D09C63F5-6F47-B243-8792-F0332378AC79}"/>
                    </a:ext>
                  </a:extLst>
                </p:cNvPr>
                <p:cNvSpPr>
                  <a:spLocks noRot="1" noChangeAspect="1" noMove="1" noResize="1" noEditPoints="1" noAdjustHandles="1" noChangeArrowheads="1" noChangeShapeType="1" noTextEdit="1"/>
                </p:cNvSpPr>
                <p:nvPr/>
              </p:nvSpPr>
              <p:spPr>
                <a:xfrm>
                  <a:off x="3251241" y="4747534"/>
                  <a:ext cx="7198509" cy="1759905"/>
                </a:xfrm>
                <a:prstGeom prst="rect">
                  <a:avLst/>
                </a:prstGeom>
                <a:blipFill>
                  <a:blip r:embed="rId8"/>
                  <a:stretch>
                    <a:fillRect b="-719"/>
                  </a:stretch>
                </a:blipFill>
              </p:spPr>
              <p:txBody>
                <a:bodyPr/>
                <a:lstStyle/>
                <a:p>
                  <a:r>
                    <a:rPr lang="en-US">
                      <a:noFill/>
                    </a:rPr>
                    <a:t> </a:t>
                  </a:r>
                </a:p>
              </p:txBody>
            </p:sp>
          </mc:Fallback>
        </mc:AlternateContent>
        <p:sp>
          <p:nvSpPr>
            <p:cNvPr id="25" name="Rectangle 24">
              <a:extLst>
                <a:ext uri="{FF2B5EF4-FFF2-40B4-BE49-F238E27FC236}">
                  <a16:creationId xmlns:a16="http://schemas.microsoft.com/office/drawing/2014/main" id="{214AB2AE-5D66-B64E-828F-A1660EEC704B}"/>
                </a:ext>
              </a:extLst>
            </p:cNvPr>
            <p:cNvSpPr/>
            <p:nvPr/>
          </p:nvSpPr>
          <p:spPr>
            <a:xfrm>
              <a:off x="4614633" y="4838700"/>
              <a:ext cx="5473294" cy="49530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55B8CADB-DBEB-0E4C-99BD-C7672B06DD77}"/>
                </a:ext>
              </a:extLst>
            </p:cNvPr>
            <p:cNvSpPr/>
            <p:nvPr/>
          </p:nvSpPr>
          <p:spPr>
            <a:xfrm>
              <a:off x="4908425" y="5397500"/>
              <a:ext cx="4150802" cy="4953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B63A33FE-D903-1B4D-9FAC-A96B5B673D1A}"/>
                </a:ext>
              </a:extLst>
            </p:cNvPr>
            <p:cNvSpPr/>
            <p:nvPr/>
          </p:nvSpPr>
          <p:spPr>
            <a:xfrm>
              <a:off x="5555723" y="5956300"/>
              <a:ext cx="2817703" cy="4953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8" name="テキスト ボックス 139">
                  <a:extLst>
                    <a:ext uri="{FF2B5EF4-FFF2-40B4-BE49-F238E27FC236}">
                      <a16:creationId xmlns:a16="http://schemas.microsoft.com/office/drawing/2014/main" id="{BB1040A1-4131-7E4E-B751-FA0928F2A7B5}"/>
                    </a:ext>
                  </a:extLst>
                </p:cNvPr>
                <p:cNvSpPr txBox="1"/>
                <p:nvPr/>
              </p:nvSpPr>
              <p:spPr>
                <a:xfrm>
                  <a:off x="10166417" y="4763456"/>
                  <a:ext cx="1233543" cy="6660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1600" i="1" smtClean="0">
                                <a:latin typeface="Cambria Math" panose="02040503050406030204" pitchFamily="18" charset="0"/>
                              </a:rPr>
                            </m:ctrlPr>
                          </m:dPr>
                          <m:e>
                            <m:f>
                              <m:fPr>
                                <m:ctrlPr>
                                  <a:rPr kumimoji="1" lang="en-US" altLang="ja-JP" sz="1600" b="0" i="1" smtClean="0">
                                    <a:latin typeface="Cambria Math" panose="02040503050406030204" pitchFamily="18" charset="0"/>
                                  </a:rPr>
                                </m:ctrlPr>
                              </m:fPr>
                              <m:num>
                                <m:sSubSup>
                                  <m:sSubSupPr>
                                    <m:ctrlPr>
                                      <a:rPr kumimoji="1" lang="en-US" altLang="ja-JP" sz="1600" i="1" smtClean="0">
                                        <a:latin typeface="Cambria Math" panose="02040503050406030204" pitchFamily="18" charset="0"/>
                                      </a:rPr>
                                    </m:ctrlPr>
                                  </m:sSubSupPr>
                                  <m:e>
                                    <m:r>
                                      <a:rPr kumimoji="1" lang="en-US" altLang="ja-JP" sz="1600" b="0" i="1" smtClean="0">
                                        <a:latin typeface="Cambria Math" panose="02040503050406030204" pitchFamily="18" charset="0"/>
                                      </a:rPr>
                                      <m:t>𝐹</m:t>
                                    </m:r>
                                  </m:e>
                                  <m:sub>
                                    <m:r>
                                      <a:rPr kumimoji="1" lang="en-US" altLang="ja-JP" sz="1600" b="0" i="1" smtClean="0">
                                        <a:latin typeface="Cambria Math" panose="02040503050406030204" pitchFamily="18" charset="0"/>
                                      </a:rPr>
                                      <m:t>1</m:t>
                                    </m:r>
                                  </m:sub>
                                  <m:sup>
                                    <m:r>
                                      <m:rPr>
                                        <m:nor/>
                                      </m:rPr>
                                      <a:rPr lang="ja-JP" altLang="en-US" sz="1600" i="0">
                                        <a:latin typeface="Cambria Math" panose="02040503050406030204" pitchFamily="18" charset="0"/>
                                      </a:rPr>
                                      <m:t>♂</m:t>
                                    </m:r>
                                  </m:sup>
                                </m:sSubSup>
                              </m:num>
                              <m:den>
                                <m:sSup>
                                  <m:sSupPr>
                                    <m:ctrlPr>
                                      <a:rPr lang="en-US" altLang="ja-JP" sz="1600" i="1">
                                        <a:latin typeface="Cambria Math" panose="02040503050406030204" pitchFamily="18" charset="0"/>
                                      </a:rPr>
                                    </m:ctrlPr>
                                  </m:sSupPr>
                                  <m:e>
                                    <m:acc>
                                      <m:accPr>
                                        <m:chr m:val="̅"/>
                                        <m:ctrlPr>
                                          <a:rPr lang="en-US" altLang="ja-JP" sz="1600" i="1">
                                            <a:latin typeface="Cambria Math" panose="02040503050406030204" pitchFamily="18" charset="0"/>
                                          </a:rPr>
                                        </m:ctrlPr>
                                      </m:accPr>
                                      <m:e>
                                        <m:r>
                                          <a:rPr lang="en-US" altLang="ja-JP" sz="1600" i="1">
                                            <a:latin typeface="Cambria Math" panose="02040503050406030204" pitchFamily="18" charset="0"/>
                                          </a:rPr>
                                          <m:t>𝐹</m:t>
                                        </m:r>
                                      </m:e>
                                    </m:acc>
                                  </m:e>
                                  <m:sup>
                                    <m:r>
                                      <m:rPr>
                                        <m:nor/>
                                      </m:rPr>
                                      <a:rPr lang="ja-JP" altLang="en-US" sz="1600">
                                        <a:latin typeface="Cambria Math" panose="02040503050406030204" pitchFamily="18" charset="0"/>
                                      </a:rPr>
                                      <m:t>♂</m:t>
                                    </m:r>
                                  </m:sup>
                                </m:sSup>
                              </m:den>
                            </m:f>
                            <m:r>
                              <a:rPr lang="en-US" altLang="ja-JP" sz="1600" b="0" i="1" smtClean="0">
                                <a:latin typeface="Cambria Math" panose="02040503050406030204" pitchFamily="18" charset="0"/>
                              </a:rPr>
                              <m:t>+</m:t>
                            </m:r>
                            <m:f>
                              <m:fPr>
                                <m:ctrlPr>
                                  <a:rPr lang="en-US" altLang="ja-JP" sz="1600" i="1">
                                    <a:latin typeface="Cambria Math" panose="02040503050406030204" pitchFamily="18" charset="0"/>
                                  </a:rPr>
                                </m:ctrlPr>
                              </m:fPr>
                              <m:num>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𝐹</m:t>
                                    </m:r>
                                  </m:e>
                                  <m:sub>
                                    <m:r>
                                      <a:rPr lang="en-US" altLang="ja-JP" sz="1600" i="1">
                                        <a:latin typeface="Cambria Math" panose="02040503050406030204" pitchFamily="18" charset="0"/>
                                      </a:rPr>
                                      <m:t>1</m:t>
                                    </m:r>
                                  </m:sub>
                                  <m:sup>
                                    <m:r>
                                      <a:rPr lang="en-US" altLang="ja-JP" sz="1600" i="1">
                                        <a:latin typeface="Cambria Math" panose="02040503050406030204" pitchFamily="18" charset="0"/>
                                      </a:rPr>
                                      <m:t>♀</m:t>
                                    </m:r>
                                  </m:sup>
                                </m:sSubSup>
                              </m:num>
                              <m:den>
                                <m:sSup>
                                  <m:sSupPr>
                                    <m:ctrlPr>
                                      <a:rPr lang="en-US" altLang="ja-JP" sz="1600" i="1">
                                        <a:latin typeface="Cambria Math" panose="02040503050406030204" pitchFamily="18" charset="0"/>
                                      </a:rPr>
                                    </m:ctrlPr>
                                  </m:sSupPr>
                                  <m:e>
                                    <m:acc>
                                      <m:accPr>
                                        <m:chr m:val="̅"/>
                                        <m:ctrlPr>
                                          <a:rPr lang="en-US" altLang="ja-JP" sz="1600" i="1">
                                            <a:latin typeface="Cambria Math" panose="02040503050406030204" pitchFamily="18" charset="0"/>
                                          </a:rPr>
                                        </m:ctrlPr>
                                      </m:accPr>
                                      <m:e>
                                        <m:r>
                                          <a:rPr lang="en-US" altLang="ja-JP" sz="1600" i="1">
                                            <a:latin typeface="Cambria Math" panose="02040503050406030204" pitchFamily="18" charset="0"/>
                                          </a:rPr>
                                          <m:t>𝐹</m:t>
                                        </m:r>
                                      </m:e>
                                    </m:acc>
                                  </m:e>
                                  <m:sup>
                                    <m:r>
                                      <a:rPr lang="en-US" altLang="ja-JP" sz="1600" i="1">
                                        <a:latin typeface="Cambria Math" panose="02040503050406030204" pitchFamily="18" charset="0"/>
                                      </a:rPr>
                                      <m:t>♀</m:t>
                                    </m:r>
                                  </m:sup>
                                </m:sSup>
                              </m:den>
                            </m:f>
                          </m:e>
                        </m:d>
                      </m:oMath>
                    </m:oMathPara>
                  </a14:m>
                  <a:endParaRPr kumimoji="1" lang="en-US" altLang="ja-JP" sz="2400" b="0" i="1" dirty="0">
                    <a:latin typeface="Cambria Math" panose="02040503050406030204" pitchFamily="18" charset="0"/>
                    <a:ea typeface="Cambria Math" charset="0"/>
                    <a:cs typeface="Cambria Math" charset="0"/>
                  </a:endParaRPr>
                </a:p>
              </p:txBody>
            </p:sp>
          </mc:Choice>
          <mc:Fallback xmlns="">
            <p:sp>
              <p:nvSpPr>
                <p:cNvPr id="118" name="テキスト ボックス 139">
                  <a:extLst>
                    <a:ext uri="{FF2B5EF4-FFF2-40B4-BE49-F238E27FC236}">
                      <a16:creationId xmlns:a16="http://schemas.microsoft.com/office/drawing/2014/main" id="{BB1040A1-4131-7E4E-B751-FA0928F2A7B5}"/>
                    </a:ext>
                  </a:extLst>
                </p:cNvPr>
                <p:cNvSpPr txBox="1">
                  <a:spLocks noRot="1" noChangeAspect="1" noMove="1" noResize="1" noEditPoints="1" noAdjustHandles="1" noChangeArrowheads="1" noChangeShapeType="1" noTextEdit="1"/>
                </p:cNvSpPr>
                <p:nvPr/>
              </p:nvSpPr>
              <p:spPr>
                <a:xfrm>
                  <a:off x="10166417" y="4763456"/>
                  <a:ext cx="1233543" cy="66608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テキスト ボックス 139">
                  <a:extLst>
                    <a:ext uri="{FF2B5EF4-FFF2-40B4-BE49-F238E27FC236}">
                      <a16:creationId xmlns:a16="http://schemas.microsoft.com/office/drawing/2014/main" id="{C9567BE0-9E13-3F4B-937E-3599A8A22A67}"/>
                    </a:ext>
                  </a:extLst>
                </p:cNvPr>
                <p:cNvSpPr txBox="1"/>
                <p:nvPr/>
              </p:nvSpPr>
              <p:spPr>
                <a:xfrm>
                  <a:off x="9137717" y="5322256"/>
                  <a:ext cx="1233543" cy="6663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1600" i="1" smtClean="0">
                                <a:latin typeface="Cambria Math" panose="02040503050406030204" pitchFamily="18" charset="0"/>
                              </a:rPr>
                            </m:ctrlPr>
                          </m:dPr>
                          <m:e>
                            <m:f>
                              <m:fPr>
                                <m:ctrlPr>
                                  <a:rPr kumimoji="1" lang="en-US" altLang="ja-JP" sz="1600" b="0" i="1" smtClean="0">
                                    <a:latin typeface="Cambria Math" panose="02040503050406030204" pitchFamily="18" charset="0"/>
                                  </a:rPr>
                                </m:ctrlPr>
                              </m:fPr>
                              <m:num>
                                <m:sSubSup>
                                  <m:sSubSupPr>
                                    <m:ctrlPr>
                                      <a:rPr kumimoji="1" lang="en-US" altLang="ja-JP" sz="1600" i="1" smtClean="0">
                                        <a:latin typeface="Cambria Math" panose="02040503050406030204" pitchFamily="18" charset="0"/>
                                      </a:rPr>
                                    </m:ctrlPr>
                                  </m:sSubSupPr>
                                  <m:e>
                                    <m:r>
                                      <a:rPr kumimoji="1" lang="en-US" altLang="ja-JP" sz="1600" b="0" i="1" smtClean="0">
                                        <a:latin typeface="Cambria Math" panose="02040503050406030204" pitchFamily="18" charset="0"/>
                                      </a:rPr>
                                      <m:t>𝐹</m:t>
                                    </m:r>
                                  </m:e>
                                  <m:sub>
                                    <m:r>
                                      <a:rPr kumimoji="1" lang="en-US" altLang="ja-JP" sz="1600" b="0" i="1" smtClean="0">
                                        <a:latin typeface="Cambria Math" panose="02040503050406030204" pitchFamily="18" charset="0"/>
                                      </a:rPr>
                                      <m:t>2</m:t>
                                    </m:r>
                                  </m:sub>
                                  <m:sup>
                                    <m:r>
                                      <m:rPr>
                                        <m:nor/>
                                      </m:rPr>
                                      <a:rPr lang="ja-JP" altLang="en-US" sz="1600" i="0">
                                        <a:latin typeface="Cambria Math" panose="02040503050406030204" pitchFamily="18" charset="0"/>
                                      </a:rPr>
                                      <m:t>♂</m:t>
                                    </m:r>
                                  </m:sup>
                                </m:sSubSup>
                              </m:num>
                              <m:den>
                                <m:sSup>
                                  <m:sSupPr>
                                    <m:ctrlPr>
                                      <a:rPr lang="en-US" altLang="ja-JP" sz="1600" i="1">
                                        <a:latin typeface="Cambria Math" panose="02040503050406030204" pitchFamily="18" charset="0"/>
                                      </a:rPr>
                                    </m:ctrlPr>
                                  </m:sSupPr>
                                  <m:e>
                                    <m:acc>
                                      <m:accPr>
                                        <m:chr m:val="̅"/>
                                        <m:ctrlPr>
                                          <a:rPr lang="en-US" altLang="ja-JP" sz="1600" i="1">
                                            <a:latin typeface="Cambria Math" panose="02040503050406030204" pitchFamily="18" charset="0"/>
                                          </a:rPr>
                                        </m:ctrlPr>
                                      </m:accPr>
                                      <m:e>
                                        <m:r>
                                          <a:rPr lang="en-US" altLang="ja-JP" sz="1600" i="1">
                                            <a:latin typeface="Cambria Math" panose="02040503050406030204" pitchFamily="18" charset="0"/>
                                          </a:rPr>
                                          <m:t>𝐹</m:t>
                                        </m:r>
                                      </m:e>
                                    </m:acc>
                                  </m:e>
                                  <m:sup>
                                    <m:r>
                                      <m:rPr>
                                        <m:nor/>
                                      </m:rPr>
                                      <a:rPr lang="ja-JP" altLang="en-US" sz="1600">
                                        <a:latin typeface="Cambria Math" panose="02040503050406030204" pitchFamily="18" charset="0"/>
                                      </a:rPr>
                                      <m:t>♂</m:t>
                                    </m:r>
                                  </m:sup>
                                </m:sSup>
                              </m:den>
                            </m:f>
                            <m:r>
                              <a:rPr lang="en-US" altLang="ja-JP" sz="1600" b="0" i="1" smtClean="0">
                                <a:latin typeface="Cambria Math" panose="02040503050406030204" pitchFamily="18" charset="0"/>
                              </a:rPr>
                              <m:t>+</m:t>
                            </m:r>
                            <m:f>
                              <m:fPr>
                                <m:ctrlPr>
                                  <a:rPr lang="en-US" altLang="ja-JP" sz="1600" i="1">
                                    <a:latin typeface="Cambria Math" panose="02040503050406030204" pitchFamily="18" charset="0"/>
                                  </a:rPr>
                                </m:ctrlPr>
                              </m:fPr>
                              <m:num>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𝐹</m:t>
                                    </m:r>
                                  </m:e>
                                  <m:sub>
                                    <m:r>
                                      <a:rPr lang="en-US" altLang="ja-JP" sz="1600" b="0" i="1" smtClean="0">
                                        <a:latin typeface="Cambria Math" panose="02040503050406030204" pitchFamily="18" charset="0"/>
                                      </a:rPr>
                                      <m:t>2</m:t>
                                    </m:r>
                                  </m:sub>
                                  <m:sup>
                                    <m:r>
                                      <a:rPr lang="en-US" altLang="ja-JP" sz="1600" i="1">
                                        <a:latin typeface="Cambria Math" panose="02040503050406030204" pitchFamily="18" charset="0"/>
                                      </a:rPr>
                                      <m:t>♀</m:t>
                                    </m:r>
                                  </m:sup>
                                </m:sSubSup>
                              </m:num>
                              <m:den>
                                <m:sSup>
                                  <m:sSupPr>
                                    <m:ctrlPr>
                                      <a:rPr lang="en-US" altLang="ja-JP" sz="1600" i="1">
                                        <a:latin typeface="Cambria Math" panose="02040503050406030204" pitchFamily="18" charset="0"/>
                                      </a:rPr>
                                    </m:ctrlPr>
                                  </m:sSupPr>
                                  <m:e>
                                    <m:acc>
                                      <m:accPr>
                                        <m:chr m:val="̅"/>
                                        <m:ctrlPr>
                                          <a:rPr lang="en-US" altLang="ja-JP" sz="1600" i="1">
                                            <a:latin typeface="Cambria Math" panose="02040503050406030204" pitchFamily="18" charset="0"/>
                                          </a:rPr>
                                        </m:ctrlPr>
                                      </m:accPr>
                                      <m:e>
                                        <m:r>
                                          <a:rPr lang="en-US" altLang="ja-JP" sz="1600" i="1">
                                            <a:latin typeface="Cambria Math" panose="02040503050406030204" pitchFamily="18" charset="0"/>
                                          </a:rPr>
                                          <m:t>𝐹</m:t>
                                        </m:r>
                                      </m:e>
                                    </m:acc>
                                  </m:e>
                                  <m:sup>
                                    <m:r>
                                      <a:rPr lang="en-US" altLang="ja-JP" sz="1600" i="1">
                                        <a:latin typeface="Cambria Math" panose="02040503050406030204" pitchFamily="18" charset="0"/>
                                      </a:rPr>
                                      <m:t>♀</m:t>
                                    </m:r>
                                  </m:sup>
                                </m:sSup>
                              </m:den>
                            </m:f>
                          </m:e>
                        </m:d>
                      </m:oMath>
                    </m:oMathPara>
                  </a14:m>
                  <a:endParaRPr kumimoji="1" lang="en-US" altLang="ja-JP" sz="2400" b="0" i="1" dirty="0">
                    <a:latin typeface="Cambria Math" panose="02040503050406030204" pitchFamily="18" charset="0"/>
                    <a:ea typeface="Cambria Math" charset="0"/>
                    <a:cs typeface="Cambria Math" charset="0"/>
                  </a:endParaRPr>
                </a:p>
              </p:txBody>
            </p:sp>
          </mc:Choice>
          <mc:Fallback xmlns="">
            <p:sp>
              <p:nvSpPr>
                <p:cNvPr id="119" name="テキスト ボックス 139">
                  <a:extLst>
                    <a:ext uri="{FF2B5EF4-FFF2-40B4-BE49-F238E27FC236}">
                      <a16:creationId xmlns:a16="http://schemas.microsoft.com/office/drawing/2014/main" id="{C9567BE0-9E13-3F4B-937E-3599A8A22A67}"/>
                    </a:ext>
                  </a:extLst>
                </p:cNvPr>
                <p:cNvSpPr txBox="1">
                  <a:spLocks noRot="1" noChangeAspect="1" noMove="1" noResize="1" noEditPoints="1" noAdjustHandles="1" noChangeArrowheads="1" noChangeShapeType="1" noTextEdit="1"/>
                </p:cNvSpPr>
                <p:nvPr/>
              </p:nvSpPr>
              <p:spPr>
                <a:xfrm>
                  <a:off x="9137717" y="5322256"/>
                  <a:ext cx="1233543" cy="66633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テキスト ボックス 139">
                  <a:extLst>
                    <a:ext uri="{FF2B5EF4-FFF2-40B4-BE49-F238E27FC236}">
                      <a16:creationId xmlns:a16="http://schemas.microsoft.com/office/drawing/2014/main" id="{799001B8-E184-E44D-8610-ED6FE2FEA2CD}"/>
                    </a:ext>
                  </a:extLst>
                </p:cNvPr>
                <p:cNvSpPr txBox="1"/>
                <p:nvPr/>
              </p:nvSpPr>
              <p:spPr>
                <a:xfrm>
                  <a:off x="8451917" y="5881056"/>
                  <a:ext cx="1233543" cy="6663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1600" i="1" smtClean="0">
                                <a:latin typeface="Cambria Math" panose="02040503050406030204" pitchFamily="18" charset="0"/>
                              </a:rPr>
                            </m:ctrlPr>
                          </m:dPr>
                          <m:e>
                            <m:f>
                              <m:fPr>
                                <m:ctrlPr>
                                  <a:rPr kumimoji="1" lang="en-US" altLang="ja-JP" sz="1600" b="0" i="1" smtClean="0">
                                    <a:latin typeface="Cambria Math" panose="02040503050406030204" pitchFamily="18" charset="0"/>
                                  </a:rPr>
                                </m:ctrlPr>
                              </m:fPr>
                              <m:num>
                                <m:sSubSup>
                                  <m:sSubSupPr>
                                    <m:ctrlPr>
                                      <a:rPr kumimoji="1" lang="en-US" altLang="ja-JP" sz="1600" i="1" smtClean="0">
                                        <a:latin typeface="Cambria Math" panose="02040503050406030204" pitchFamily="18" charset="0"/>
                                      </a:rPr>
                                    </m:ctrlPr>
                                  </m:sSubSupPr>
                                  <m:e>
                                    <m:r>
                                      <a:rPr kumimoji="1" lang="en-US" altLang="ja-JP" sz="1600" b="0" i="1" smtClean="0">
                                        <a:latin typeface="Cambria Math" panose="02040503050406030204" pitchFamily="18" charset="0"/>
                                      </a:rPr>
                                      <m:t>𝐹</m:t>
                                    </m:r>
                                  </m:e>
                                  <m:sub>
                                    <m:r>
                                      <a:rPr kumimoji="1" lang="en-US" altLang="ja-JP" sz="1600" b="0" i="1" smtClean="0">
                                        <a:latin typeface="Cambria Math" panose="02040503050406030204" pitchFamily="18" charset="0"/>
                                      </a:rPr>
                                      <m:t>3</m:t>
                                    </m:r>
                                  </m:sub>
                                  <m:sup>
                                    <m:r>
                                      <m:rPr>
                                        <m:nor/>
                                      </m:rPr>
                                      <a:rPr lang="ja-JP" altLang="en-US" sz="1600" i="0">
                                        <a:latin typeface="Cambria Math" panose="02040503050406030204" pitchFamily="18" charset="0"/>
                                      </a:rPr>
                                      <m:t>♂</m:t>
                                    </m:r>
                                  </m:sup>
                                </m:sSubSup>
                              </m:num>
                              <m:den>
                                <m:sSup>
                                  <m:sSupPr>
                                    <m:ctrlPr>
                                      <a:rPr lang="en-US" altLang="ja-JP" sz="1600" i="1">
                                        <a:latin typeface="Cambria Math" panose="02040503050406030204" pitchFamily="18" charset="0"/>
                                      </a:rPr>
                                    </m:ctrlPr>
                                  </m:sSupPr>
                                  <m:e>
                                    <m:acc>
                                      <m:accPr>
                                        <m:chr m:val="̅"/>
                                        <m:ctrlPr>
                                          <a:rPr lang="en-US" altLang="ja-JP" sz="1600" i="1">
                                            <a:latin typeface="Cambria Math" panose="02040503050406030204" pitchFamily="18" charset="0"/>
                                          </a:rPr>
                                        </m:ctrlPr>
                                      </m:accPr>
                                      <m:e>
                                        <m:r>
                                          <a:rPr lang="en-US" altLang="ja-JP" sz="1600" i="1">
                                            <a:latin typeface="Cambria Math" panose="02040503050406030204" pitchFamily="18" charset="0"/>
                                          </a:rPr>
                                          <m:t>𝐹</m:t>
                                        </m:r>
                                      </m:e>
                                    </m:acc>
                                  </m:e>
                                  <m:sup>
                                    <m:r>
                                      <m:rPr>
                                        <m:nor/>
                                      </m:rPr>
                                      <a:rPr lang="ja-JP" altLang="en-US" sz="1600">
                                        <a:latin typeface="Cambria Math" panose="02040503050406030204" pitchFamily="18" charset="0"/>
                                      </a:rPr>
                                      <m:t>♂</m:t>
                                    </m:r>
                                  </m:sup>
                                </m:sSup>
                              </m:den>
                            </m:f>
                            <m:r>
                              <a:rPr lang="en-US" altLang="ja-JP" sz="1600" b="0" i="1" smtClean="0">
                                <a:latin typeface="Cambria Math" panose="02040503050406030204" pitchFamily="18" charset="0"/>
                              </a:rPr>
                              <m:t>+</m:t>
                            </m:r>
                            <m:f>
                              <m:fPr>
                                <m:ctrlPr>
                                  <a:rPr lang="en-US" altLang="ja-JP" sz="1600" i="1">
                                    <a:latin typeface="Cambria Math" panose="02040503050406030204" pitchFamily="18" charset="0"/>
                                  </a:rPr>
                                </m:ctrlPr>
                              </m:fPr>
                              <m:num>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𝐹</m:t>
                                    </m:r>
                                  </m:e>
                                  <m:sub>
                                    <m:r>
                                      <a:rPr lang="en-US" altLang="ja-JP" sz="1600" b="0" i="1" smtClean="0">
                                        <a:latin typeface="Cambria Math" panose="02040503050406030204" pitchFamily="18" charset="0"/>
                                      </a:rPr>
                                      <m:t>3</m:t>
                                    </m:r>
                                  </m:sub>
                                  <m:sup>
                                    <m:r>
                                      <a:rPr lang="en-US" altLang="ja-JP" sz="1600" i="1">
                                        <a:latin typeface="Cambria Math" panose="02040503050406030204" pitchFamily="18" charset="0"/>
                                      </a:rPr>
                                      <m:t>♀</m:t>
                                    </m:r>
                                  </m:sup>
                                </m:sSubSup>
                              </m:num>
                              <m:den>
                                <m:sSup>
                                  <m:sSupPr>
                                    <m:ctrlPr>
                                      <a:rPr lang="en-US" altLang="ja-JP" sz="1600" i="1">
                                        <a:latin typeface="Cambria Math" panose="02040503050406030204" pitchFamily="18" charset="0"/>
                                      </a:rPr>
                                    </m:ctrlPr>
                                  </m:sSupPr>
                                  <m:e>
                                    <m:acc>
                                      <m:accPr>
                                        <m:chr m:val="̅"/>
                                        <m:ctrlPr>
                                          <a:rPr lang="en-US" altLang="ja-JP" sz="1600" i="1">
                                            <a:latin typeface="Cambria Math" panose="02040503050406030204" pitchFamily="18" charset="0"/>
                                          </a:rPr>
                                        </m:ctrlPr>
                                      </m:accPr>
                                      <m:e>
                                        <m:r>
                                          <a:rPr lang="en-US" altLang="ja-JP" sz="1600" i="1">
                                            <a:latin typeface="Cambria Math" panose="02040503050406030204" pitchFamily="18" charset="0"/>
                                          </a:rPr>
                                          <m:t>𝐹</m:t>
                                        </m:r>
                                      </m:e>
                                    </m:acc>
                                  </m:e>
                                  <m:sup>
                                    <m:r>
                                      <a:rPr lang="en-US" altLang="ja-JP" sz="1600" i="1">
                                        <a:latin typeface="Cambria Math" panose="02040503050406030204" pitchFamily="18" charset="0"/>
                                      </a:rPr>
                                      <m:t>♀</m:t>
                                    </m:r>
                                  </m:sup>
                                </m:sSup>
                              </m:den>
                            </m:f>
                          </m:e>
                        </m:d>
                      </m:oMath>
                    </m:oMathPara>
                  </a14:m>
                  <a:endParaRPr kumimoji="1" lang="en-US" altLang="ja-JP" sz="2400" b="0" i="1" dirty="0">
                    <a:latin typeface="Cambria Math" panose="02040503050406030204" pitchFamily="18" charset="0"/>
                    <a:ea typeface="Cambria Math" charset="0"/>
                    <a:cs typeface="Cambria Math" charset="0"/>
                  </a:endParaRPr>
                </a:p>
              </p:txBody>
            </p:sp>
          </mc:Choice>
          <mc:Fallback xmlns="">
            <p:sp>
              <p:nvSpPr>
                <p:cNvPr id="120" name="テキスト ボックス 139">
                  <a:extLst>
                    <a:ext uri="{FF2B5EF4-FFF2-40B4-BE49-F238E27FC236}">
                      <a16:creationId xmlns:a16="http://schemas.microsoft.com/office/drawing/2014/main" id="{799001B8-E184-E44D-8610-ED6FE2FEA2CD}"/>
                    </a:ext>
                  </a:extLst>
                </p:cNvPr>
                <p:cNvSpPr txBox="1">
                  <a:spLocks noRot="1" noChangeAspect="1" noMove="1" noResize="1" noEditPoints="1" noAdjustHandles="1" noChangeArrowheads="1" noChangeShapeType="1" noTextEdit="1"/>
                </p:cNvSpPr>
                <p:nvPr/>
              </p:nvSpPr>
              <p:spPr>
                <a:xfrm>
                  <a:off x="8451917" y="5881056"/>
                  <a:ext cx="1233543" cy="666336"/>
                </a:xfrm>
                <a:prstGeom prst="rect">
                  <a:avLst/>
                </a:prstGeom>
                <a:blipFill>
                  <a:blip r:embed="rId11"/>
                  <a:stretch>
                    <a:fillRect/>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770B9B30-A28E-BE41-9641-29262700C105}"/>
                </a:ext>
              </a:extLst>
            </p:cNvPr>
            <p:cNvSpPr txBox="1"/>
            <p:nvPr/>
          </p:nvSpPr>
          <p:spPr>
            <a:xfrm>
              <a:off x="10772793" y="4213600"/>
              <a:ext cx="1236236" cy="646331"/>
            </a:xfrm>
            <a:prstGeom prst="rect">
              <a:avLst/>
            </a:prstGeom>
            <a:noFill/>
          </p:spPr>
          <p:txBody>
            <a:bodyPr wrap="none" rtlCol="0">
              <a:spAutoFit/>
            </a:bodyPr>
            <a:lstStyle/>
            <a:p>
              <a:r>
                <a:rPr lang="ja-JP" altLang="en-US"/>
                <a:t>ピンクは</a:t>
              </a:r>
              <a:endParaRPr lang="en-US" altLang="ja-JP" dirty="0"/>
            </a:p>
            <a:p>
              <a:r>
                <a:rPr lang="en-US" altLang="ja-JP" dirty="0"/>
                <a:t>1</a:t>
              </a:r>
              <a:r>
                <a:rPr lang="ja-JP" altLang="en-US"/>
                <a:t>歳で産卵</a:t>
              </a:r>
              <a:endParaRPr lang="en-US" dirty="0"/>
            </a:p>
          </p:txBody>
        </p:sp>
      </p:grpSp>
      <p:sp>
        <p:nvSpPr>
          <p:cNvPr id="45" name="テキスト ボックス 44">
            <a:extLst>
              <a:ext uri="{FF2B5EF4-FFF2-40B4-BE49-F238E27FC236}">
                <a16:creationId xmlns:a16="http://schemas.microsoft.com/office/drawing/2014/main" id="{FC77D482-C1DE-F14B-8793-8075F26B33D7}"/>
              </a:ext>
            </a:extLst>
          </p:cNvPr>
          <p:cNvSpPr txBox="1"/>
          <p:nvPr/>
        </p:nvSpPr>
        <p:spPr>
          <a:xfrm>
            <a:off x="405968" y="4706451"/>
            <a:ext cx="1800493" cy="646331"/>
          </a:xfrm>
          <a:prstGeom prst="rect">
            <a:avLst/>
          </a:prstGeom>
          <a:noFill/>
        </p:spPr>
        <p:txBody>
          <a:bodyPr wrap="none" rtlCol="0">
            <a:spAutoFit/>
          </a:bodyPr>
          <a:lstStyle/>
          <a:p>
            <a:r>
              <a:rPr lang="ja-JP" altLang="en-US"/>
              <a:t>サンプリング</a:t>
            </a:r>
            <a:r>
              <a:rPr kumimoji="1" lang="ja-JP" altLang="en-US"/>
              <a:t>は</a:t>
            </a:r>
            <a:endParaRPr kumimoji="1" lang="en-US" altLang="ja-JP" dirty="0"/>
          </a:p>
          <a:p>
            <a:r>
              <a:rPr kumimoji="1" lang="ja-JP" altLang="en-US"/>
              <a:t>非侵襲的に実施</a:t>
            </a:r>
          </a:p>
        </p:txBody>
      </p:sp>
    </p:spTree>
    <p:custDataLst>
      <p:tags r:id="rId1"/>
    </p:custDataLst>
    <p:extLst>
      <p:ext uri="{BB962C8B-B14F-4D97-AF65-F5344CB8AC3E}">
        <p14:creationId xmlns:p14="http://schemas.microsoft.com/office/powerpoint/2010/main" val="2634633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3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4000"/>
              <a:t>近親標識法による個体数の推定</a:t>
            </a:r>
            <a:endParaRPr kumimoji="1" lang="ja-JP" altLang="en-US" sz="3600" dirty="0"/>
          </a:p>
        </p:txBody>
      </p:sp>
      <p:sp>
        <p:nvSpPr>
          <p:cNvPr id="116" name="テキスト ボックス 45">
            <a:extLst>
              <a:ext uri="{FF2B5EF4-FFF2-40B4-BE49-F238E27FC236}">
                <a16:creationId xmlns:a16="http://schemas.microsoft.com/office/drawing/2014/main" id="{12702AAA-7978-8449-9EEF-E03BE73F1055}"/>
              </a:ext>
            </a:extLst>
          </p:cNvPr>
          <p:cNvSpPr txBox="1"/>
          <p:nvPr/>
        </p:nvSpPr>
        <p:spPr>
          <a:xfrm>
            <a:off x="301436" y="6432550"/>
            <a:ext cx="2295821" cy="369332"/>
          </a:xfrm>
          <a:prstGeom prst="rect">
            <a:avLst/>
          </a:prstGeom>
          <a:noFill/>
        </p:spPr>
        <p:txBody>
          <a:bodyPr wrap="none" rtlCol="0">
            <a:spAutoFit/>
          </a:bodyPr>
          <a:lstStyle/>
          <a:p>
            <a:r>
              <a:rPr lang="ja-JP" altLang="en-US"/>
              <a:t>カワマス</a:t>
            </a:r>
            <a:r>
              <a:rPr kumimoji="1" lang="en-US" altLang="ja-JP" dirty="0"/>
              <a:t>(</a:t>
            </a:r>
            <a:r>
              <a:rPr kumimoji="1" lang="en-US" altLang="ja-JP" dirty="0" err="1"/>
              <a:t>wikipedia</a:t>
            </a:r>
            <a:r>
              <a:rPr kumimoji="1" lang="en-US" altLang="ja-JP" dirty="0"/>
              <a:t>)</a:t>
            </a:r>
            <a:endParaRPr kumimoji="1" lang="ja-JP" altLang="en-US"/>
          </a:p>
        </p:txBody>
      </p:sp>
      <p:pic>
        <p:nvPicPr>
          <p:cNvPr id="36" name="Picture 35">
            <a:extLst>
              <a:ext uri="{FF2B5EF4-FFF2-40B4-BE49-F238E27FC236}">
                <a16:creationId xmlns:a16="http://schemas.microsoft.com/office/drawing/2014/main" id="{B46C9707-1705-5C4D-909F-F0C243CE715A}"/>
              </a:ext>
            </a:extLst>
          </p:cNvPr>
          <p:cNvPicPr>
            <a:picLocks noChangeAspect="1"/>
          </p:cNvPicPr>
          <p:nvPr/>
        </p:nvPicPr>
        <p:blipFill>
          <a:blip r:embed="rId4"/>
          <a:stretch>
            <a:fillRect/>
          </a:stretch>
        </p:blipFill>
        <p:spPr>
          <a:xfrm>
            <a:off x="211611" y="5415302"/>
            <a:ext cx="2324100" cy="952500"/>
          </a:xfrm>
          <a:prstGeom prst="rect">
            <a:avLst/>
          </a:prstGeom>
        </p:spPr>
      </p:pic>
      <p:pic>
        <p:nvPicPr>
          <p:cNvPr id="37" name="Picture 36">
            <a:extLst>
              <a:ext uri="{FF2B5EF4-FFF2-40B4-BE49-F238E27FC236}">
                <a16:creationId xmlns:a16="http://schemas.microsoft.com/office/drawing/2014/main" id="{31C659A7-2D41-5F48-A7BA-55D226C69A77}"/>
              </a:ext>
            </a:extLst>
          </p:cNvPr>
          <p:cNvPicPr>
            <a:picLocks noChangeAspect="1"/>
          </p:cNvPicPr>
          <p:nvPr/>
        </p:nvPicPr>
        <p:blipFill>
          <a:blip r:embed="rId5"/>
          <a:stretch>
            <a:fillRect/>
          </a:stretch>
        </p:blipFill>
        <p:spPr>
          <a:xfrm>
            <a:off x="4061571" y="1531083"/>
            <a:ext cx="6660075" cy="3905483"/>
          </a:xfrm>
          <a:prstGeom prst="rect">
            <a:avLst/>
          </a:prstGeom>
        </p:spPr>
      </p:pic>
      <p:sp>
        <p:nvSpPr>
          <p:cNvPr id="38" name="TextBox 37">
            <a:extLst>
              <a:ext uri="{FF2B5EF4-FFF2-40B4-BE49-F238E27FC236}">
                <a16:creationId xmlns:a16="http://schemas.microsoft.com/office/drawing/2014/main" id="{1B6A3D6A-AF82-2046-8D71-363F736234B8}"/>
              </a:ext>
            </a:extLst>
          </p:cNvPr>
          <p:cNvSpPr txBox="1"/>
          <p:nvPr/>
        </p:nvSpPr>
        <p:spPr>
          <a:xfrm>
            <a:off x="4937471" y="1672786"/>
            <a:ext cx="3746538" cy="461665"/>
          </a:xfrm>
          <a:prstGeom prst="rect">
            <a:avLst/>
          </a:prstGeom>
          <a:noFill/>
        </p:spPr>
        <p:txBody>
          <a:bodyPr wrap="none" rtlCol="0">
            <a:spAutoFit/>
          </a:bodyPr>
          <a:lstStyle/>
          <a:p>
            <a:r>
              <a:rPr lang="ja-JP" altLang="en-US" sz="2400"/>
              <a:t>標識放流法</a:t>
            </a:r>
            <a:r>
              <a:rPr lang="en-US" altLang="ja-JP" sz="2400" dirty="0"/>
              <a:t> vs </a:t>
            </a:r>
            <a:r>
              <a:rPr lang="ja-JP" altLang="en-US" sz="2400">
                <a:solidFill>
                  <a:srgbClr val="FF0000"/>
                </a:solidFill>
              </a:rPr>
              <a:t>近親標識法</a:t>
            </a:r>
            <a:endParaRPr lang="en-US" sz="2400" dirty="0">
              <a:solidFill>
                <a:srgbClr val="FF0000"/>
              </a:solidFill>
            </a:endParaRPr>
          </a:p>
        </p:txBody>
      </p:sp>
      <p:sp>
        <p:nvSpPr>
          <p:cNvPr id="39" name="TextBox 38">
            <a:extLst>
              <a:ext uri="{FF2B5EF4-FFF2-40B4-BE49-F238E27FC236}">
                <a16:creationId xmlns:a16="http://schemas.microsoft.com/office/drawing/2014/main" id="{F063DD53-98F9-3840-99EA-CE4B18BF37C7}"/>
              </a:ext>
            </a:extLst>
          </p:cNvPr>
          <p:cNvSpPr txBox="1"/>
          <p:nvPr/>
        </p:nvSpPr>
        <p:spPr>
          <a:xfrm>
            <a:off x="4937471" y="5461450"/>
            <a:ext cx="312906" cy="369332"/>
          </a:xfrm>
          <a:prstGeom prst="rect">
            <a:avLst/>
          </a:prstGeom>
          <a:noFill/>
        </p:spPr>
        <p:txBody>
          <a:bodyPr wrap="none" rtlCol="0">
            <a:spAutoFit/>
          </a:bodyPr>
          <a:lstStyle/>
          <a:p>
            <a:r>
              <a:rPr lang="en-US" dirty="0"/>
              <a:t>6</a:t>
            </a:r>
          </a:p>
        </p:txBody>
      </p:sp>
      <p:sp>
        <p:nvSpPr>
          <p:cNvPr id="122" name="TextBox 121">
            <a:extLst>
              <a:ext uri="{FF2B5EF4-FFF2-40B4-BE49-F238E27FC236}">
                <a16:creationId xmlns:a16="http://schemas.microsoft.com/office/drawing/2014/main" id="{1D71981E-CDB8-AC45-970C-79F8C040881F}"/>
              </a:ext>
            </a:extLst>
          </p:cNvPr>
          <p:cNvSpPr txBox="1"/>
          <p:nvPr/>
        </p:nvSpPr>
        <p:spPr>
          <a:xfrm>
            <a:off x="5807501" y="5461450"/>
            <a:ext cx="441146" cy="369332"/>
          </a:xfrm>
          <a:prstGeom prst="rect">
            <a:avLst/>
          </a:prstGeom>
          <a:noFill/>
        </p:spPr>
        <p:txBody>
          <a:bodyPr wrap="none" rtlCol="0">
            <a:spAutoFit/>
          </a:bodyPr>
          <a:lstStyle/>
          <a:p>
            <a:r>
              <a:rPr lang="en-US" dirty="0"/>
              <a:t>49</a:t>
            </a:r>
          </a:p>
        </p:txBody>
      </p:sp>
      <p:sp>
        <p:nvSpPr>
          <p:cNvPr id="124" name="TextBox 123">
            <a:extLst>
              <a:ext uri="{FF2B5EF4-FFF2-40B4-BE49-F238E27FC236}">
                <a16:creationId xmlns:a16="http://schemas.microsoft.com/office/drawing/2014/main" id="{F539F9D3-A766-5740-A32C-3085687F0E3A}"/>
              </a:ext>
            </a:extLst>
          </p:cNvPr>
          <p:cNvSpPr txBox="1"/>
          <p:nvPr/>
        </p:nvSpPr>
        <p:spPr>
          <a:xfrm>
            <a:off x="6649318" y="5461450"/>
            <a:ext cx="441146" cy="369332"/>
          </a:xfrm>
          <a:prstGeom prst="rect">
            <a:avLst/>
          </a:prstGeom>
          <a:noFill/>
        </p:spPr>
        <p:txBody>
          <a:bodyPr wrap="none" rtlCol="0">
            <a:spAutoFit/>
          </a:bodyPr>
          <a:lstStyle/>
          <a:p>
            <a:r>
              <a:rPr lang="en-US" dirty="0"/>
              <a:t>16</a:t>
            </a:r>
          </a:p>
        </p:txBody>
      </p:sp>
      <p:sp>
        <p:nvSpPr>
          <p:cNvPr id="125" name="TextBox 124">
            <a:extLst>
              <a:ext uri="{FF2B5EF4-FFF2-40B4-BE49-F238E27FC236}">
                <a16:creationId xmlns:a16="http://schemas.microsoft.com/office/drawing/2014/main" id="{0A4137C9-14A1-FD46-9C6C-9024A4F803D3}"/>
              </a:ext>
            </a:extLst>
          </p:cNvPr>
          <p:cNvSpPr txBox="1"/>
          <p:nvPr/>
        </p:nvSpPr>
        <p:spPr>
          <a:xfrm>
            <a:off x="7491135" y="5461450"/>
            <a:ext cx="441146" cy="369332"/>
          </a:xfrm>
          <a:prstGeom prst="rect">
            <a:avLst/>
          </a:prstGeom>
          <a:noFill/>
        </p:spPr>
        <p:txBody>
          <a:bodyPr wrap="none" rtlCol="0">
            <a:spAutoFit/>
          </a:bodyPr>
          <a:lstStyle/>
          <a:p>
            <a:r>
              <a:rPr lang="en-US" dirty="0"/>
              <a:t>29</a:t>
            </a:r>
          </a:p>
        </p:txBody>
      </p:sp>
      <p:sp>
        <p:nvSpPr>
          <p:cNvPr id="126" name="TextBox 125">
            <a:extLst>
              <a:ext uri="{FF2B5EF4-FFF2-40B4-BE49-F238E27FC236}">
                <a16:creationId xmlns:a16="http://schemas.microsoft.com/office/drawing/2014/main" id="{6FC9ED26-7670-F044-89F3-C02F3DA4DD26}"/>
              </a:ext>
            </a:extLst>
          </p:cNvPr>
          <p:cNvSpPr txBox="1"/>
          <p:nvPr/>
        </p:nvSpPr>
        <p:spPr>
          <a:xfrm>
            <a:off x="8410518" y="5461450"/>
            <a:ext cx="441146" cy="369332"/>
          </a:xfrm>
          <a:prstGeom prst="rect">
            <a:avLst/>
          </a:prstGeom>
          <a:noFill/>
        </p:spPr>
        <p:txBody>
          <a:bodyPr wrap="none" rtlCol="0">
            <a:spAutoFit/>
          </a:bodyPr>
          <a:lstStyle/>
          <a:p>
            <a:r>
              <a:rPr lang="en-US" dirty="0"/>
              <a:t>10</a:t>
            </a:r>
          </a:p>
        </p:txBody>
      </p:sp>
      <p:sp>
        <p:nvSpPr>
          <p:cNvPr id="127" name="TextBox 126">
            <a:extLst>
              <a:ext uri="{FF2B5EF4-FFF2-40B4-BE49-F238E27FC236}">
                <a16:creationId xmlns:a16="http://schemas.microsoft.com/office/drawing/2014/main" id="{4E06CF0A-101F-464E-B848-0823A2101364}"/>
              </a:ext>
            </a:extLst>
          </p:cNvPr>
          <p:cNvSpPr txBox="1"/>
          <p:nvPr/>
        </p:nvSpPr>
        <p:spPr>
          <a:xfrm>
            <a:off x="9260585" y="5461450"/>
            <a:ext cx="441146" cy="369332"/>
          </a:xfrm>
          <a:prstGeom prst="rect">
            <a:avLst/>
          </a:prstGeom>
          <a:noFill/>
        </p:spPr>
        <p:txBody>
          <a:bodyPr wrap="none" rtlCol="0">
            <a:spAutoFit/>
          </a:bodyPr>
          <a:lstStyle/>
          <a:p>
            <a:r>
              <a:rPr lang="en-US" dirty="0"/>
              <a:t>37</a:t>
            </a:r>
          </a:p>
        </p:txBody>
      </p:sp>
      <p:sp>
        <p:nvSpPr>
          <p:cNvPr id="128" name="TextBox 127">
            <a:extLst>
              <a:ext uri="{FF2B5EF4-FFF2-40B4-BE49-F238E27FC236}">
                <a16:creationId xmlns:a16="http://schemas.microsoft.com/office/drawing/2014/main" id="{96780C87-D0E4-8F43-911D-837641178CFD}"/>
              </a:ext>
            </a:extLst>
          </p:cNvPr>
          <p:cNvSpPr txBox="1"/>
          <p:nvPr/>
        </p:nvSpPr>
        <p:spPr>
          <a:xfrm>
            <a:off x="10193009" y="5461450"/>
            <a:ext cx="441146" cy="369332"/>
          </a:xfrm>
          <a:prstGeom prst="rect">
            <a:avLst/>
          </a:prstGeom>
          <a:noFill/>
        </p:spPr>
        <p:txBody>
          <a:bodyPr wrap="none" rtlCol="0">
            <a:spAutoFit/>
          </a:bodyPr>
          <a:lstStyle/>
          <a:p>
            <a:r>
              <a:rPr lang="en-US" dirty="0"/>
              <a:t>12</a:t>
            </a:r>
          </a:p>
        </p:txBody>
      </p:sp>
      <p:sp>
        <p:nvSpPr>
          <p:cNvPr id="42" name="TextBox 41">
            <a:extLst>
              <a:ext uri="{FF2B5EF4-FFF2-40B4-BE49-F238E27FC236}">
                <a16:creationId xmlns:a16="http://schemas.microsoft.com/office/drawing/2014/main" id="{1D4DB6D9-A4C4-8C4B-9B27-557E655E65D8}"/>
              </a:ext>
            </a:extLst>
          </p:cNvPr>
          <p:cNvSpPr txBox="1"/>
          <p:nvPr/>
        </p:nvSpPr>
        <p:spPr>
          <a:xfrm>
            <a:off x="4528705" y="5932067"/>
            <a:ext cx="963725" cy="338554"/>
          </a:xfrm>
          <a:prstGeom prst="rect">
            <a:avLst/>
          </a:prstGeom>
          <a:noFill/>
        </p:spPr>
        <p:txBody>
          <a:bodyPr wrap="none" rtlCol="0">
            <a:spAutoFit/>
          </a:bodyPr>
          <a:lstStyle/>
          <a:p>
            <a:r>
              <a:rPr lang="en-US" sz="1600" dirty="0"/>
              <a:t>(93,214)</a:t>
            </a:r>
          </a:p>
        </p:txBody>
      </p:sp>
      <p:sp>
        <p:nvSpPr>
          <p:cNvPr id="129" name="TextBox 128">
            <a:extLst>
              <a:ext uri="{FF2B5EF4-FFF2-40B4-BE49-F238E27FC236}">
                <a16:creationId xmlns:a16="http://schemas.microsoft.com/office/drawing/2014/main" id="{9FAE5787-5D7C-064B-80E0-68C5E4AE4207}"/>
              </a:ext>
            </a:extLst>
          </p:cNvPr>
          <p:cNvSpPr txBox="1"/>
          <p:nvPr/>
        </p:nvSpPr>
        <p:spPr>
          <a:xfrm>
            <a:off x="5497580" y="5932067"/>
            <a:ext cx="963725" cy="338554"/>
          </a:xfrm>
          <a:prstGeom prst="rect">
            <a:avLst/>
          </a:prstGeom>
          <a:noFill/>
        </p:spPr>
        <p:txBody>
          <a:bodyPr wrap="none" rtlCol="0">
            <a:spAutoFit/>
          </a:bodyPr>
          <a:lstStyle/>
          <a:p>
            <a:r>
              <a:rPr lang="en-US" sz="1600" dirty="0"/>
              <a:t>(86,194)</a:t>
            </a:r>
          </a:p>
        </p:txBody>
      </p:sp>
      <p:sp>
        <p:nvSpPr>
          <p:cNvPr id="130" name="TextBox 129">
            <a:extLst>
              <a:ext uri="{FF2B5EF4-FFF2-40B4-BE49-F238E27FC236}">
                <a16:creationId xmlns:a16="http://schemas.microsoft.com/office/drawing/2014/main" id="{DDFC613E-EEEC-F54D-A54D-9786294CDAAA}"/>
              </a:ext>
            </a:extLst>
          </p:cNvPr>
          <p:cNvSpPr txBox="1"/>
          <p:nvPr/>
        </p:nvSpPr>
        <p:spPr>
          <a:xfrm>
            <a:off x="6325972" y="5932067"/>
            <a:ext cx="1077539" cy="338554"/>
          </a:xfrm>
          <a:prstGeom prst="rect">
            <a:avLst/>
          </a:prstGeom>
          <a:noFill/>
        </p:spPr>
        <p:txBody>
          <a:bodyPr wrap="none" rtlCol="0">
            <a:spAutoFit/>
          </a:bodyPr>
          <a:lstStyle/>
          <a:p>
            <a:r>
              <a:rPr lang="en-US" sz="1600" dirty="0"/>
              <a:t>(116,110)</a:t>
            </a:r>
          </a:p>
        </p:txBody>
      </p:sp>
      <p:sp>
        <p:nvSpPr>
          <p:cNvPr id="131" name="TextBox 130">
            <a:extLst>
              <a:ext uri="{FF2B5EF4-FFF2-40B4-BE49-F238E27FC236}">
                <a16:creationId xmlns:a16="http://schemas.microsoft.com/office/drawing/2014/main" id="{45B478FB-AC45-0C49-9F03-2B3826DC4C99}"/>
              </a:ext>
            </a:extLst>
          </p:cNvPr>
          <p:cNvSpPr txBox="1"/>
          <p:nvPr/>
        </p:nvSpPr>
        <p:spPr>
          <a:xfrm>
            <a:off x="7186676" y="5932067"/>
            <a:ext cx="1077539" cy="338554"/>
          </a:xfrm>
          <a:prstGeom prst="rect">
            <a:avLst/>
          </a:prstGeom>
          <a:noFill/>
        </p:spPr>
        <p:txBody>
          <a:bodyPr wrap="none" rtlCol="0">
            <a:spAutoFit/>
          </a:bodyPr>
          <a:lstStyle/>
          <a:p>
            <a:r>
              <a:rPr lang="en-US" sz="1600" dirty="0"/>
              <a:t>(107,197)</a:t>
            </a:r>
          </a:p>
        </p:txBody>
      </p:sp>
      <p:sp>
        <p:nvSpPr>
          <p:cNvPr id="133" name="TextBox 132">
            <a:extLst>
              <a:ext uri="{FF2B5EF4-FFF2-40B4-BE49-F238E27FC236}">
                <a16:creationId xmlns:a16="http://schemas.microsoft.com/office/drawing/2014/main" id="{9EDAAF50-95E3-7841-9CA7-C91493EC4671}"/>
              </a:ext>
            </a:extLst>
          </p:cNvPr>
          <p:cNvSpPr txBox="1"/>
          <p:nvPr/>
        </p:nvSpPr>
        <p:spPr>
          <a:xfrm>
            <a:off x="8092321" y="5928564"/>
            <a:ext cx="1077539" cy="338554"/>
          </a:xfrm>
          <a:prstGeom prst="rect">
            <a:avLst/>
          </a:prstGeom>
          <a:noFill/>
        </p:spPr>
        <p:txBody>
          <a:bodyPr wrap="none" rtlCol="0">
            <a:spAutoFit/>
          </a:bodyPr>
          <a:lstStyle/>
          <a:p>
            <a:r>
              <a:rPr lang="en-US" sz="1600" dirty="0"/>
              <a:t>(124,267)</a:t>
            </a:r>
          </a:p>
        </p:txBody>
      </p:sp>
      <p:sp>
        <p:nvSpPr>
          <p:cNvPr id="134" name="TextBox 133">
            <a:extLst>
              <a:ext uri="{FF2B5EF4-FFF2-40B4-BE49-F238E27FC236}">
                <a16:creationId xmlns:a16="http://schemas.microsoft.com/office/drawing/2014/main" id="{0B21D231-7674-5B47-9C8C-80A4325AC4E4}"/>
              </a:ext>
            </a:extLst>
          </p:cNvPr>
          <p:cNvSpPr txBox="1"/>
          <p:nvPr/>
        </p:nvSpPr>
        <p:spPr>
          <a:xfrm>
            <a:off x="8998131" y="5932067"/>
            <a:ext cx="963725" cy="338554"/>
          </a:xfrm>
          <a:prstGeom prst="rect">
            <a:avLst/>
          </a:prstGeom>
          <a:noFill/>
        </p:spPr>
        <p:txBody>
          <a:bodyPr wrap="none" rtlCol="0">
            <a:spAutoFit/>
          </a:bodyPr>
          <a:lstStyle/>
          <a:p>
            <a:r>
              <a:rPr lang="en-US" sz="1600" dirty="0"/>
              <a:t>(97,192)</a:t>
            </a:r>
          </a:p>
        </p:txBody>
      </p:sp>
      <p:sp>
        <p:nvSpPr>
          <p:cNvPr id="135" name="TextBox 134">
            <a:extLst>
              <a:ext uri="{FF2B5EF4-FFF2-40B4-BE49-F238E27FC236}">
                <a16:creationId xmlns:a16="http://schemas.microsoft.com/office/drawing/2014/main" id="{DA2E9A3E-947E-B548-97A9-9C090AB57557}"/>
              </a:ext>
            </a:extLst>
          </p:cNvPr>
          <p:cNvSpPr txBox="1"/>
          <p:nvPr/>
        </p:nvSpPr>
        <p:spPr>
          <a:xfrm>
            <a:off x="9903776" y="5928564"/>
            <a:ext cx="963725" cy="338554"/>
          </a:xfrm>
          <a:prstGeom prst="rect">
            <a:avLst/>
          </a:prstGeom>
          <a:noFill/>
        </p:spPr>
        <p:txBody>
          <a:bodyPr wrap="none" rtlCol="0">
            <a:spAutoFit/>
          </a:bodyPr>
          <a:lstStyle/>
          <a:p>
            <a:r>
              <a:rPr lang="en-US" sz="1600" dirty="0"/>
              <a:t>(74,170)</a:t>
            </a:r>
          </a:p>
        </p:txBody>
      </p:sp>
      <p:sp>
        <p:nvSpPr>
          <p:cNvPr id="44" name="TextBox 43">
            <a:extLst>
              <a:ext uri="{FF2B5EF4-FFF2-40B4-BE49-F238E27FC236}">
                <a16:creationId xmlns:a16="http://schemas.microsoft.com/office/drawing/2014/main" id="{5E75E573-BFC4-B943-9A05-2A89CAE0B44A}"/>
              </a:ext>
            </a:extLst>
          </p:cNvPr>
          <p:cNvSpPr txBox="1"/>
          <p:nvPr/>
        </p:nvSpPr>
        <p:spPr>
          <a:xfrm>
            <a:off x="2834307" y="5415150"/>
            <a:ext cx="1569660" cy="369332"/>
          </a:xfrm>
          <a:prstGeom prst="rect">
            <a:avLst/>
          </a:prstGeom>
          <a:noFill/>
        </p:spPr>
        <p:txBody>
          <a:bodyPr wrap="none" rtlCol="0">
            <a:spAutoFit/>
          </a:bodyPr>
          <a:lstStyle/>
          <a:p>
            <a:r>
              <a:rPr lang="ja-JP" altLang="en-US"/>
              <a:t>親子ペア数➡︎</a:t>
            </a:r>
            <a:endParaRPr lang="en-US" dirty="0"/>
          </a:p>
        </p:txBody>
      </p:sp>
      <p:sp>
        <p:nvSpPr>
          <p:cNvPr id="136" name="TextBox 135">
            <a:extLst>
              <a:ext uri="{FF2B5EF4-FFF2-40B4-BE49-F238E27FC236}">
                <a16:creationId xmlns:a16="http://schemas.microsoft.com/office/drawing/2014/main" id="{6CF45735-45E9-C44C-95AD-90FAED4FD3D3}"/>
              </a:ext>
            </a:extLst>
          </p:cNvPr>
          <p:cNvSpPr txBox="1"/>
          <p:nvPr/>
        </p:nvSpPr>
        <p:spPr>
          <a:xfrm>
            <a:off x="2838230" y="5735738"/>
            <a:ext cx="1569660" cy="646331"/>
          </a:xfrm>
          <a:prstGeom prst="rect">
            <a:avLst/>
          </a:prstGeom>
          <a:noFill/>
        </p:spPr>
        <p:txBody>
          <a:bodyPr wrap="none" rtlCol="0">
            <a:spAutoFit/>
          </a:bodyPr>
          <a:lstStyle/>
          <a:p>
            <a:r>
              <a:rPr lang="ja-JP" altLang="en-US"/>
              <a:t>サンプル数</a:t>
            </a:r>
            <a:endParaRPr lang="en-US" altLang="ja-JP" dirty="0"/>
          </a:p>
          <a:p>
            <a:r>
              <a:rPr lang="ja-JP" altLang="en-US"/>
              <a:t>（子、親）➡︎</a:t>
            </a:r>
            <a:endParaRPr lang="en-US" dirty="0"/>
          </a:p>
        </p:txBody>
      </p:sp>
      <p:sp>
        <p:nvSpPr>
          <p:cNvPr id="45" name="TextBox 44">
            <a:extLst>
              <a:ext uri="{FF2B5EF4-FFF2-40B4-BE49-F238E27FC236}">
                <a16:creationId xmlns:a16="http://schemas.microsoft.com/office/drawing/2014/main" id="{A096D1AD-82A1-FE40-9C53-78710824A0FD}"/>
              </a:ext>
            </a:extLst>
          </p:cNvPr>
          <p:cNvSpPr txBox="1"/>
          <p:nvPr/>
        </p:nvSpPr>
        <p:spPr>
          <a:xfrm>
            <a:off x="729208" y="973649"/>
            <a:ext cx="6662401" cy="461665"/>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400" dirty="0"/>
              <a:t>10,000</a:t>
            </a:r>
            <a:r>
              <a:rPr lang="ja-JP" altLang="en-US" sz="2400"/>
              <a:t>タグを使用した標識放流法と同様の結果</a:t>
            </a:r>
            <a:endParaRPr lang="en-US" sz="2400" dirty="0"/>
          </a:p>
        </p:txBody>
      </p:sp>
      <p:sp>
        <p:nvSpPr>
          <p:cNvPr id="26" name="テキスト ボックス 25">
            <a:extLst>
              <a:ext uri="{FF2B5EF4-FFF2-40B4-BE49-F238E27FC236}">
                <a16:creationId xmlns:a16="http://schemas.microsoft.com/office/drawing/2014/main" id="{26F820C4-772C-D542-81B0-EECE43038B24}"/>
              </a:ext>
            </a:extLst>
          </p:cNvPr>
          <p:cNvSpPr txBox="1"/>
          <p:nvPr/>
        </p:nvSpPr>
        <p:spPr>
          <a:xfrm>
            <a:off x="7656784" y="691171"/>
            <a:ext cx="4535216" cy="369332"/>
          </a:xfrm>
          <a:prstGeom prst="rect">
            <a:avLst/>
          </a:prstGeom>
          <a:noFill/>
        </p:spPr>
        <p:txBody>
          <a:bodyPr wrap="none" rtlCol="0">
            <a:spAutoFit/>
          </a:bodyPr>
          <a:lstStyle/>
          <a:p>
            <a:r>
              <a:rPr kumimoji="1" lang="en-US" altLang="ja-JP" dirty="0" err="1"/>
              <a:t>Ruzzante</a:t>
            </a:r>
            <a:r>
              <a:rPr kumimoji="1" lang="en-US" altLang="ja-JP" dirty="0"/>
              <a:t> et al. 2019, Methods Ecol. </a:t>
            </a:r>
            <a:r>
              <a:rPr kumimoji="1" lang="en-US" altLang="ja-JP" dirty="0" err="1"/>
              <a:t>Evol</a:t>
            </a:r>
            <a:r>
              <a:rPr kumimoji="1" lang="en-US" altLang="ja-JP" dirty="0"/>
              <a:t>.</a:t>
            </a:r>
            <a:endParaRPr kumimoji="1" lang="ja-JP" altLang="en-US"/>
          </a:p>
        </p:txBody>
      </p:sp>
    </p:spTree>
    <p:custDataLst>
      <p:tags r:id="rId1"/>
    </p:custDataLst>
    <p:extLst>
      <p:ext uri="{BB962C8B-B14F-4D97-AF65-F5344CB8AC3E}">
        <p14:creationId xmlns:p14="http://schemas.microsoft.com/office/powerpoint/2010/main" val="3781414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3"/>
          <a:stretch>
            <a:fillRect/>
          </a:stretch>
        </p:blipFill>
        <p:spPr>
          <a:xfrm>
            <a:off x="0" y="0"/>
            <a:ext cx="12026900" cy="2590800"/>
          </a:xfrm>
          <a:prstGeom prst="rect">
            <a:avLst/>
          </a:prstGeom>
        </p:spPr>
      </p:pic>
      <p:sp>
        <p:nvSpPr>
          <p:cNvPr id="9" name="テキスト ボックス 8"/>
          <p:cNvSpPr txBox="1"/>
          <p:nvPr/>
        </p:nvSpPr>
        <p:spPr>
          <a:xfrm>
            <a:off x="216977" y="5766405"/>
            <a:ext cx="5057795" cy="769441"/>
          </a:xfrm>
          <a:prstGeom prst="rect">
            <a:avLst/>
          </a:prstGeom>
          <a:noFill/>
        </p:spPr>
        <p:txBody>
          <a:bodyPr wrap="none" rtlCol="0">
            <a:spAutoFit/>
          </a:bodyPr>
          <a:lstStyle/>
          <a:p>
            <a:r>
              <a:rPr kumimoji="1" lang="ja-JP" altLang="en-US" sz="2400" dirty="0"/>
              <a:t>ミナミマグロ</a:t>
            </a:r>
            <a:endParaRPr kumimoji="1" lang="en-US" altLang="ja-JP" sz="2400" dirty="0"/>
          </a:p>
          <a:p>
            <a:r>
              <a:rPr kumimoji="1" lang="ja-JP" altLang="en-US" sz="2000" dirty="0"/>
              <a:t>（平成２９年度国際水産資源の現況より）</a:t>
            </a:r>
          </a:p>
        </p:txBody>
      </p:sp>
      <p:pic>
        <p:nvPicPr>
          <p:cNvPr id="10" name="図 9"/>
          <p:cNvPicPr>
            <a:picLocks noChangeAspect="1"/>
          </p:cNvPicPr>
          <p:nvPr/>
        </p:nvPicPr>
        <p:blipFill>
          <a:blip r:embed="rId4"/>
          <a:stretch>
            <a:fillRect/>
          </a:stretch>
        </p:blipFill>
        <p:spPr>
          <a:xfrm>
            <a:off x="0" y="3290287"/>
            <a:ext cx="5966847" cy="1946781"/>
          </a:xfrm>
          <a:prstGeom prst="rect">
            <a:avLst/>
          </a:prstGeom>
        </p:spPr>
      </p:pic>
      <p:sp>
        <p:nvSpPr>
          <p:cNvPr id="11" name="テキスト ボックス 10"/>
          <p:cNvSpPr txBox="1"/>
          <p:nvPr/>
        </p:nvSpPr>
        <p:spPr>
          <a:xfrm>
            <a:off x="6679771" y="4045058"/>
            <a:ext cx="5500224" cy="2185214"/>
          </a:xfrm>
          <a:prstGeom prst="rect">
            <a:avLst/>
          </a:prstGeom>
          <a:noFill/>
        </p:spPr>
        <p:txBody>
          <a:bodyPr wrap="none" rtlCol="0">
            <a:spAutoFit/>
          </a:bodyPr>
          <a:lstStyle/>
          <a:p>
            <a:r>
              <a:rPr lang="en-US" altLang="ja-JP" sz="2400" b="1" dirty="0"/>
              <a:t>Kinship pair: Parent–Offspring (PO)</a:t>
            </a:r>
          </a:p>
          <a:p>
            <a:r>
              <a:rPr lang="en-US" altLang="ja-JP" sz="2400" b="1" dirty="0"/>
              <a:t>#of samples: </a:t>
            </a:r>
            <a:r>
              <a:rPr lang="en-US" altLang="ja-JP" sz="2800" b="1" dirty="0"/>
              <a:t>14,000</a:t>
            </a:r>
            <a:endParaRPr lang="en-US" altLang="ja-JP" sz="2400" b="1" dirty="0"/>
          </a:p>
          <a:p>
            <a:r>
              <a:rPr kumimoji="1" lang="en-US" altLang="ja-JP" sz="2400" b="1" dirty="0"/>
              <a:t>#of comparisons: </a:t>
            </a:r>
            <a:r>
              <a:rPr kumimoji="1" lang="en-US" altLang="ja-JP" sz="2800" b="1" dirty="0"/>
              <a:t>3,800,000</a:t>
            </a:r>
            <a:endParaRPr kumimoji="1" lang="en-US" altLang="ja-JP" sz="2400" b="1" dirty="0"/>
          </a:p>
          <a:p>
            <a:r>
              <a:rPr lang="en-US" altLang="ja-JP" sz="2400" b="1" dirty="0"/>
              <a:t>#of marker: </a:t>
            </a:r>
            <a:r>
              <a:rPr lang="en-US" altLang="ja-JP" sz="2800" b="1" dirty="0"/>
              <a:t>25</a:t>
            </a:r>
            <a:r>
              <a:rPr lang="en-US" altLang="ja-JP" sz="2400" dirty="0"/>
              <a:t> microsatellites </a:t>
            </a:r>
          </a:p>
          <a:p>
            <a:r>
              <a:rPr lang="en-US" altLang="ja-JP" sz="2400" b="1" dirty="0"/>
              <a:t>#of PO pairs: </a:t>
            </a:r>
            <a:r>
              <a:rPr lang="en-US" altLang="ja-JP" sz="2800" b="1" dirty="0"/>
              <a:t>45</a:t>
            </a:r>
            <a:r>
              <a:rPr lang="en-US" altLang="ja-JP" sz="2400" dirty="0"/>
              <a:t> pairs</a:t>
            </a:r>
          </a:p>
        </p:txBody>
      </p:sp>
      <p:pic>
        <p:nvPicPr>
          <p:cNvPr id="12" name="図 11"/>
          <p:cNvPicPr>
            <a:picLocks noChangeAspect="1"/>
          </p:cNvPicPr>
          <p:nvPr/>
        </p:nvPicPr>
        <p:blipFill>
          <a:blip r:embed="rId5"/>
          <a:stretch>
            <a:fillRect/>
          </a:stretch>
        </p:blipFill>
        <p:spPr>
          <a:xfrm>
            <a:off x="7645617" y="1999281"/>
            <a:ext cx="4389236" cy="895463"/>
          </a:xfrm>
          <a:prstGeom prst="rect">
            <a:avLst/>
          </a:prstGeom>
        </p:spPr>
      </p:pic>
    </p:spTree>
    <p:extLst>
      <p:ext uri="{BB962C8B-B14F-4D97-AF65-F5344CB8AC3E}">
        <p14:creationId xmlns:p14="http://schemas.microsoft.com/office/powerpoint/2010/main" val="1357882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1084761" y="0"/>
            <a:ext cx="10022477" cy="6858000"/>
          </a:xfrm>
          <a:prstGeom prst="rect">
            <a:avLst/>
          </a:prstGeom>
        </p:spPr>
      </p:pic>
      <p:pic>
        <p:nvPicPr>
          <p:cNvPr id="3" name="図 2">
            <a:extLst>
              <a:ext uri="{FF2B5EF4-FFF2-40B4-BE49-F238E27FC236}">
                <a16:creationId xmlns:a16="http://schemas.microsoft.com/office/drawing/2014/main" id="{2E584F46-D819-0542-B4E1-1612F86AD28D}"/>
              </a:ext>
            </a:extLst>
          </p:cNvPr>
          <p:cNvPicPr>
            <a:picLocks noChangeAspect="1"/>
          </p:cNvPicPr>
          <p:nvPr/>
        </p:nvPicPr>
        <p:blipFill>
          <a:blip r:embed="rId4"/>
          <a:stretch>
            <a:fillRect/>
          </a:stretch>
        </p:blipFill>
        <p:spPr>
          <a:xfrm>
            <a:off x="0" y="0"/>
            <a:ext cx="2595716" cy="846895"/>
          </a:xfrm>
          <a:prstGeom prst="rect">
            <a:avLst/>
          </a:prstGeom>
        </p:spPr>
      </p:pic>
      <p:sp>
        <p:nvSpPr>
          <p:cNvPr id="4" name="テキスト ボックス 3">
            <a:extLst>
              <a:ext uri="{FF2B5EF4-FFF2-40B4-BE49-F238E27FC236}">
                <a16:creationId xmlns:a16="http://schemas.microsoft.com/office/drawing/2014/main" id="{84FABB95-E75A-0342-8883-799ECA085A24}"/>
              </a:ext>
            </a:extLst>
          </p:cNvPr>
          <p:cNvSpPr txBox="1"/>
          <p:nvPr/>
        </p:nvSpPr>
        <p:spPr>
          <a:xfrm>
            <a:off x="5317068" y="3412067"/>
            <a:ext cx="1879041" cy="830997"/>
          </a:xfrm>
          <a:prstGeom prst="rect">
            <a:avLst/>
          </a:prstGeom>
          <a:noFill/>
        </p:spPr>
        <p:txBody>
          <a:bodyPr wrap="none" rtlCol="0">
            <a:spAutoFit/>
          </a:bodyPr>
          <a:lstStyle/>
          <a:p>
            <a:r>
              <a:rPr kumimoji="1" lang="en-US" altLang="ja-JP" sz="2400" dirty="0"/>
              <a:t>Pre-CKMR</a:t>
            </a:r>
          </a:p>
          <a:p>
            <a:r>
              <a:rPr lang="en-US" altLang="ja-JP" sz="2400" dirty="0"/>
              <a:t>assessment</a:t>
            </a:r>
            <a:endParaRPr kumimoji="1" lang="ja-JP" altLang="en-US" sz="2400"/>
          </a:p>
        </p:txBody>
      </p:sp>
      <p:sp>
        <p:nvSpPr>
          <p:cNvPr id="5" name="左中かっこ 4">
            <a:extLst>
              <a:ext uri="{FF2B5EF4-FFF2-40B4-BE49-F238E27FC236}">
                <a16:creationId xmlns:a16="http://schemas.microsoft.com/office/drawing/2014/main" id="{2F2418E2-C3CA-894D-B81C-DDC64608A1AA}"/>
              </a:ext>
            </a:extLst>
          </p:cNvPr>
          <p:cNvSpPr/>
          <p:nvPr/>
        </p:nvSpPr>
        <p:spPr>
          <a:xfrm>
            <a:off x="7179733" y="3166533"/>
            <a:ext cx="491067" cy="1219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63636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stretch>
            <a:fillRect/>
          </a:stretch>
        </p:blipFill>
        <p:spPr>
          <a:xfrm>
            <a:off x="2333161" y="0"/>
            <a:ext cx="7525677" cy="6858000"/>
          </a:xfrm>
          <a:prstGeom prst="rect">
            <a:avLst/>
          </a:prstGeom>
        </p:spPr>
      </p:pic>
      <p:cxnSp>
        <p:nvCxnSpPr>
          <p:cNvPr id="8" name="直線コネクタ 7"/>
          <p:cNvCxnSpPr/>
          <p:nvPr/>
        </p:nvCxnSpPr>
        <p:spPr>
          <a:xfrm>
            <a:off x="5594889" y="5625884"/>
            <a:ext cx="77491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001BE2B3-2587-5A4F-89EB-ADB08D47306B}"/>
              </a:ext>
            </a:extLst>
          </p:cNvPr>
          <p:cNvPicPr>
            <a:picLocks noChangeAspect="1"/>
          </p:cNvPicPr>
          <p:nvPr/>
        </p:nvPicPr>
        <p:blipFill>
          <a:blip r:embed="rId4"/>
          <a:stretch>
            <a:fillRect/>
          </a:stretch>
        </p:blipFill>
        <p:spPr>
          <a:xfrm>
            <a:off x="0" y="0"/>
            <a:ext cx="2595716" cy="846895"/>
          </a:xfrm>
          <a:prstGeom prst="rect">
            <a:avLst/>
          </a:prstGeom>
        </p:spPr>
      </p:pic>
    </p:spTree>
    <p:extLst>
      <p:ext uri="{BB962C8B-B14F-4D97-AF65-F5344CB8AC3E}">
        <p14:creationId xmlns:p14="http://schemas.microsoft.com/office/powerpoint/2010/main" val="622829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EDBB74-6806-2E46-AE57-8890D7A49F54}"/>
              </a:ext>
            </a:extLst>
          </p:cNvPr>
          <p:cNvSpPr>
            <a:spLocks noGrp="1"/>
          </p:cNvSpPr>
          <p:nvPr>
            <p:ph type="title"/>
          </p:nvPr>
        </p:nvSpPr>
        <p:spPr/>
        <p:txBody>
          <a:bodyPr>
            <a:normAutofit fontScale="90000"/>
          </a:bodyPr>
          <a:lstStyle/>
          <a:p>
            <a:r>
              <a:rPr kumimoji="1" lang="ja-JP" altLang="en-US"/>
              <a:t>本動画の位置付けと目的</a:t>
            </a:r>
          </a:p>
        </p:txBody>
      </p:sp>
      <p:sp>
        <p:nvSpPr>
          <p:cNvPr id="5" name="テキスト ボックス 4">
            <a:extLst>
              <a:ext uri="{FF2B5EF4-FFF2-40B4-BE49-F238E27FC236}">
                <a16:creationId xmlns:a16="http://schemas.microsoft.com/office/drawing/2014/main" id="{1771A975-7B66-364B-A101-BC4BB91A6F33}"/>
              </a:ext>
            </a:extLst>
          </p:cNvPr>
          <p:cNvSpPr txBox="1"/>
          <p:nvPr/>
        </p:nvSpPr>
        <p:spPr>
          <a:xfrm>
            <a:off x="1083526" y="1394690"/>
            <a:ext cx="10024947"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1022350" indent="-1022350"/>
            <a:r>
              <a:rPr kumimoji="1" lang="ja-JP" altLang="en-US" sz="2800"/>
              <a:t>目的：放流魚や天然資源を対象とした標識再補法によって、興味あるパラメータを推定すること</a:t>
            </a:r>
          </a:p>
        </p:txBody>
      </p:sp>
      <p:graphicFrame>
        <p:nvGraphicFramePr>
          <p:cNvPr id="8" name="表 8">
            <a:extLst>
              <a:ext uri="{FF2B5EF4-FFF2-40B4-BE49-F238E27FC236}">
                <a16:creationId xmlns:a16="http://schemas.microsoft.com/office/drawing/2014/main" id="{57DC9A35-9724-D746-BE2A-93181E034A1E}"/>
              </a:ext>
            </a:extLst>
          </p:cNvPr>
          <p:cNvGraphicFramePr>
            <a:graphicFrameLocks noGrp="1"/>
          </p:cNvGraphicFramePr>
          <p:nvPr/>
        </p:nvGraphicFramePr>
        <p:xfrm>
          <a:off x="838199" y="3153126"/>
          <a:ext cx="10515600" cy="2712156"/>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985693951"/>
                    </a:ext>
                  </a:extLst>
                </a:gridCol>
                <a:gridCol w="2628900">
                  <a:extLst>
                    <a:ext uri="{9D8B030D-6E8A-4147-A177-3AD203B41FA5}">
                      <a16:colId xmlns:a16="http://schemas.microsoft.com/office/drawing/2014/main" val="3775866657"/>
                    </a:ext>
                  </a:extLst>
                </a:gridCol>
                <a:gridCol w="2628900">
                  <a:extLst>
                    <a:ext uri="{9D8B030D-6E8A-4147-A177-3AD203B41FA5}">
                      <a16:colId xmlns:a16="http://schemas.microsoft.com/office/drawing/2014/main" val="1390175801"/>
                    </a:ext>
                  </a:extLst>
                </a:gridCol>
                <a:gridCol w="2628900">
                  <a:extLst>
                    <a:ext uri="{9D8B030D-6E8A-4147-A177-3AD203B41FA5}">
                      <a16:colId xmlns:a16="http://schemas.microsoft.com/office/drawing/2014/main" val="3852301177"/>
                    </a:ext>
                  </a:extLst>
                </a:gridCol>
              </a:tblGrid>
              <a:tr h="904052">
                <a:tc>
                  <a:txBody>
                    <a:bodyPr/>
                    <a:lstStyle/>
                    <a:p>
                      <a:pPr algn="r"/>
                      <a:endParaRPr kumimoji="1" lang="ja-JP" altLang="en-US" sz="2400"/>
                    </a:p>
                  </a:txBody>
                  <a:tcPr anchor="ctr"/>
                </a:tc>
                <a:tc>
                  <a:txBody>
                    <a:bodyPr/>
                    <a:lstStyle/>
                    <a:p>
                      <a:pPr algn="ctr"/>
                      <a:r>
                        <a:rPr kumimoji="1" lang="en-US" altLang="ja-JP" sz="2400" dirty="0"/>
                        <a:t>MR-01</a:t>
                      </a:r>
                      <a:endParaRPr kumimoji="1" lang="ja-JP" altLang="en-US" sz="2400"/>
                    </a:p>
                  </a:txBody>
                  <a:tcPr anchor="b"/>
                </a:tc>
                <a:tc>
                  <a:txBody>
                    <a:bodyPr/>
                    <a:lstStyle/>
                    <a:p>
                      <a:pPr algn="ctr"/>
                      <a:r>
                        <a:rPr kumimoji="1" lang="en-US" altLang="ja-JP" sz="2400" dirty="0"/>
                        <a:t>MR-02</a:t>
                      </a:r>
                      <a:endParaRPr kumimoji="1" lang="ja-JP" altLang="en-US" sz="2400"/>
                    </a:p>
                  </a:txBody>
                  <a:tcPr anchor="b"/>
                </a:tc>
                <a:tc>
                  <a:txBody>
                    <a:bodyPr/>
                    <a:lstStyle/>
                    <a:p>
                      <a:pPr algn="ctr"/>
                      <a:r>
                        <a:rPr kumimoji="1" lang="en-US" altLang="ja-JP" sz="2400" dirty="0"/>
                        <a:t>MR-03</a:t>
                      </a:r>
                      <a:endParaRPr kumimoji="1" lang="ja-JP" altLang="en-US" sz="2400"/>
                    </a:p>
                  </a:txBody>
                  <a:tcPr anchor="b"/>
                </a:tc>
                <a:extLst>
                  <a:ext uri="{0D108BD9-81ED-4DB2-BD59-A6C34878D82A}">
                    <a16:rowId xmlns:a16="http://schemas.microsoft.com/office/drawing/2014/main" val="3389525279"/>
                  </a:ext>
                </a:extLst>
              </a:tr>
              <a:tr h="904052">
                <a:tc>
                  <a:txBody>
                    <a:bodyPr/>
                    <a:lstStyle/>
                    <a:p>
                      <a:pPr algn="r"/>
                      <a:r>
                        <a:rPr kumimoji="1" lang="ja-JP" altLang="en-US" sz="2400"/>
                        <a:t>推定する</a:t>
                      </a:r>
                      <a:endParaRPr kumimoji="1" lang="en-US" altLang="ja-JP" sz="2400" dirty="0"/>
                    </a:p>
                    <a:p>
                      <a:pPr algn="r"/>
                      <a:r>
                        <a:rPr kumimoji="1" lang="ja-JP" altLang="en-US" sz="2400"/>
                        <a:t>パラメータ</a:t>
                      </a:r>
                    </a:p>
                  </a:txBody>
                  <a:tcPr anchor="ctr"/>
                </a:tc>
                <a:tc>
                  <a:txBody>
                    <a:bodyPr/>
                    <a:lstStyle/>
                    <a:p>
                      <a:pPr algn="ctr"/>
                      <a:r>
                        <a:rPr kumimoji="1" lang="ja-JP" altLang="en-US" sz="2400"/>
                        <a:t>成長式</a:t>
                      </a:r>
                    </a:p>
                  </a:txBody>
                  <a:tcPr anchor="ctr"/>
                </a:tc>
                <a:tc>
                  <a:txBody>
                    <a:bodyPr/>
                    <a:lstStyle/>
                    <a:p>
                      <a:pPr algn="ctr"/>
                      <a:r>
                        <a:rPr kumimoji="1" lang="ja-JP" altLang="en-US" sz="2400"/>
                        <a:t>死亡係数</a:t>
                      </a:r>
                    </a:p>
                  </a:txBody>
                  <a:tcPr anchor="ctr"/>
                </a:tc>
                <a:tc>
                  <a:txBody>
                    <a:bodyPr/>
                    <a:lstStyle/>
                    <a:p>
                      <a:pPr algn="ctr"/>
                      <a:r>
                        <a:rPr kumimoji="1" lang="ja-JP" altLang="en-US" sz="2400"/>
                        <a:t>資源尾数</a:t>
                      </a:r>
                    </a:p>
                  </a:txBody>
                  <a:tcPr anchor="ctr"/>
                </a:tc>
                <a:extLst>
                  <a:ext uri="{0D108BD9-81ED-4DB2-BD59-A6C34878D82A}">
                    <a16:rowId xmlns:a16="http://schemas.microsoft.com/office/drawing/2014/main" val="8416627"/>
                  </a:ext>
                </a:extLst>
              </a:tr>
              <a:tr h="904052">
                <a:tc>
                  <a:txBody>
                    <a:bodyPr/>
                    <a:lstStyle/>
                    <a:p>
                      <a:pPr algn="r"/>
                      <a:r>
                        <a:rPr kumimoji="1" lang="ja-JP" altLang="en-US" sz="2400"/>
                        <a:t>対象</a:t>
                      </a:r>
                    </a:p>
                  </a:txBody>
                  <a:tcPr anchor="ctr"/>
                </a:tc>
                <a:tc>
                  <a:txBody>
                    <a:bodyPr/>
                    <a:lstStyle/>
                    <a:p>
                      <a:pPr algn="ctr"/>
                      <a:r>
                        <a:rPr kumimoji="1" lang="ja-JP" altLang="en-US" sz="2400"/>
                        <a:t>放流魚・天然資源</a:t>
                      </a:r>
                    </a:p>
                  </a:txBody>
                  <a:tcPr anchor="ctr"/>
                </a:tc>
                <a:tc>
                  <a:txBody>
                    <a:bodyPr/>
                    <a:lstStyle/>
                    <a:p>
                      <a:pPr algn="ctr"/>
                      <a:r>
                        <a:rPr kumimoji="1" lang="ja-JP" altLang="en-US" sz="2400"/>
                        <a:t>放流魚・天然資源</a:t>
                      </a:r>
                    </a:p>
                  </a:txBody>
                  <a:tcPr anchor="ctr"/>
                </a:tc>
                <a:tc>
                  <a:txBody>
                    <a:bodyPr/>
                    <a:lstStyle/>
                    <a:p>
                      <a:pPr algn="ctr"/>
                      <a:r>
                        <a:rPr kumimoji="1" lang="ja-JP" altLang="en-US" sz="2400"/>
                        <a:t>天然資源</a:t>
                      </a:r>
                    </a:p>
                  </a:txBody>
                  <a:tcPr anchor="ctr"/>
                </a:tc>
                <a:extLst>
                  <a:ext uri="{0D108BD9-81ED-4DB2-BD59-A6C34878D82A}">
                    <a16:rowId xmlns:a16="http://schemas.microsoft.com/office/drawing/2014/main" val="3784878649"/>
                  </a:ext>
                </a:extLst>
              </a:tr>
            </a:tbl>
          </a:graphicData>
        </a:graphic>
      </p:graphicFrame>
      <p:sp>
        <p:nvSpPr>
          <p:cNvPr id="9" name="角丸四角形 8">
            <a:extLst>
              <a:ext uri="{FF2B5EF4-FFF2-40B4-BE49-F238E27FC236}">
                <a16:creationId xmlns:a16="http://schemas.microsoft.com/office/drawing/2014/main" id="{51C89753-F9A3-AC4C-9B25-F1773AA57B58}"/>
              </a:ext>
            </a:extLst>
          </p:cNvPr>
          <p:cNvSpPr/>
          <p:nvPr/>
        </p:nvSpPr>
        <p:spPr>
          <a:xfrm>
            <a:off x="8655755" y="3015189"/>
            <a:ext cx="2698044" cy="2988030"/>
          </a:xfrm>
          <a:prstGeom prst="roundRect">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ustDataLst>
      <p:tags r:id="rId1"/>
    </p:custDataLst>
    <p:extLst>
      <p:ext uri="{BB962C8B-B14F-4D97-AF65-F5344CB8AC3E}">
        <p14:creationId xmlns:p14="http://schemas.microsoft.com/office/powerpoint/2010/main" val="17355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CEC92E65-BC1A-E64E-BE27-A4BC03F50361}"/>
              </a:ext>
            </a:extLst>
          </p:cNvPr>
          <p:cNvPicPr>
            <a:picLocks noChangeAspect="1"/>
          </p:cNvPicPr>
          <p:nvPr/>
        </p:nvPicPr>
        <p:blipFill>
          <a:blip r:embed="rId3"/>
          <a:stretch>
            <a:fillRect/>
          </a:stretch>
        </p:blipFill>
        <p:spPr>
          <a:xfrm>
            <a:off x="7805854" y="2812389"/>
            <a:ext cx="4262398" cy="1502023"/>
          </a:xfrm>
          <a:prstGeom prst="rect">
            <a:avLst/>
          </a:prstGeom>
        </p:spPr>
      </p:pic>
      <p:sp>
        <p:nvSpPr>
          <p:cNvPr id="2" name="タイトル 1">
            <a:extLst>
              <a:ext uri="{FF2B5EF4-FFF2-40B4-BE49-F238E27FC236}">
                <a16:creationId xmlns:a16="http://schemas.microsoft.com/office/drawing/2014/main" id="{8F1CF1FD-F7F1-9546-B648-B560E154ADE2}"/>
              </a:ext>
            </a:extLst>
          </p:cNvPr>
          <p:cNvSpPr>
            <a:spLocks noGrp="1"/>
          </p:cNvSpPr>
          <p:nvPr>
            <p:ph type="title"/>
          </p:nvPr>
        </p:nvSpPr>
        <p:spPr/>
        <p:txBody>
          <a:bodyPr>
            <a:normAutofit fontScale="90000"/>
          </a:bodyPr>
          <a:lstStyle/>
          <a:p>
            <a:r>
              <a:rPr kumimoji="1" lang="ja-JP" altLang="en-US"/>
              <a:t>遺伝情報の利活用</a:t>
            </a:r>
          </a:p>
        </p:txBody>
      </p:sp>
      <p:sp>
        <p:nvSpPr>
          <p:cNvPr id="3" name="コンテンツ プレースホルダー 2">
            <a:extLst>
              <a:ext uri="{FF2B5EF4-FFF2-40B4-BE49-F238E27FC236}">
                <a16:creationId xmlns:a16="http://schemas.microsoft.com/office/drawing/2014/main" id="{6FCFDE38-E822-2A46-9537-48C394B5739D}"/>
              </a:ext>
            </a:extLst>
          </p:cNvPr>
          <p:cNvSpPr>
            <a:spLocks noGrp="1"/>
          </p:cNvSpPr>
          <p:nvPr>
            <p:ph idx="1"/>
          </p:nvPr>
        </p:nvSpPr>
        <p:spPr/>
        <p:txBody>
          <a:bodyPr/>
          <a:lstStyle/>
          <a:p>
            <a:r>
              <a:rPr kumimoji="1" lang="ja-JP" altLang="en-US"/>
              <a:t>親子ペアだけでなく、半兄弟ペアも親魚の情報を持っている</a:t>
            </a:r>
            <a:endParaRPr kumimoji="1" lang="en-US" altLang="ja-JP" dirty="0"/>
          </a:p>
          <a:p>
            <a:endParaRPr lang="en-US" altLang="ja-JP" dirty="0"/>
          </a:p>
          <a:p>
            <a:r>
              <a:rPr kumimoji="1" lang="ja-JP" altLang="en-US"/>
              <a:t>近親判別のために取得する</a:t>
            </a:r>
            <a:r>
              <a:rPr kumimoji="1" lang="en-US" altLang="ja-JP" dirty="0"/>
              <a:t>DNA</a:t>
            </a:r>
            <a:r>
              <a:rPr kumimoji="1" lang="ja-JP" altLang="en-US"/>
              <a:t>情報は、他の用途にも利用可能</a:t>
            </a:r>
            <a:endParaRPr kumimoji="1" lang="en-US" altLang="ja-JP" dirty="0"/>
          </a:p>
          <a:p>
            <a:pPr lvl="1"/>
            <a:r>
              <a:rPr kumimoji="1" lang="ja-JP" altLang="en-US"/>
              <a:t>遺伝的な集団構造の把握</a:t>
            </a:r>
            <a:endParaRPr kumimoji="1" lang="en-US" altLang="ja-JP" dirty="0"/>
          </a:p>
          <a:p>
            <a:pPr lvl="1"/>
            <a:r>
              <a:rPr kumimoji="1" lang="ja-JP" altLang="en-US"/>
              <a:t>有効集団サイズ</a:t>
            </a:r>
            <a:endParaRPr kumimoji="1" lang="en-US" altLang="ja-JP" dirty="0"/>
          </a:p>
          <a:p>
            <a:pPr lvl="1"/>
            <a:r>
              <a:rPr lang="ja-JP" altLang="en-US"/>
              <a:t>環境適応に関連する領域の探索</a:t>
            </a:r>
            <a:endParaRPr kumimoji="1" lang="ja-JP" altLang="en-US"/>
          </a:p>
        </p:txBody>
      </p:sp>
      <p:pic>
        <p:nvPicPr>
          <p:cNvPr id="5" name="図 4">
            <a:extLst>
              <a:ext uri="{FF2B5EF4-FFF2-40B4-BE49-F238E27FC236}">
                <a16:creationId xmlns:a16="http://schemas.microsoft.com/office/drawing/2014/main" id="{83081B6A-7E8F-9746-8A2E-A3C2C58040CF}"/>
              </a:ext>
            </a:extLst>
          </p:cNvPr>
          <p:cNvPicPr>
            <a:picLocks noChangeAspect="1"/>
          </p:cNvPicPr>
          <p:nvPr/>
        </p:nvPicPr>
        <p:blipFill>
          <a:blip r:embed="rId4"/>
          <a:stretch>
            <a:fillRect/>
          </a:stretch>
        </p:blipFill>
        <p:spPr>
          <a:xfrm>
            <a:off x="3455640" y="4100384"/>
            <a:ext cx="2147229" cy="2125319"/>
          </a:xfrm>
          <a:prstGeom prst="rect">
            <a:avLst/>
          </a:prstGeom>
        </p:spPr>
      </p:pic>
      <p:pic>
        <p:nvPicPr>
          <p:cNvPr id="6" name="図 5">
            <a:extLst>
              <a:ext uri="{FF2B5EF4-FFF2-40B4-BE49-F238E27FC236}">
                <a16:creationId xmlns:a16="http://schemas.microsoft.com/office/drawing/2014/main" id="{4F1153F1-7D47-3540-A1F6-81DF953839F8}"/>
              </a:ext>
            </a:extLst>
          </p:cNvPr>
          <p:cNvPicPr>
            <a:picLocks noChangeAspect="1"/>
          </p:cNvPicPr>
          <p:nvPr/>
        </p:nvPicPr>
        <p:blipFill>
          <a:blip r:embed="rId5"/>
          <a:stretch>
            <a:fillRect/>
          </a:stretch>
        </p:blipFill>
        <p:spPr>
          <a:xfrm>
            <a:off x="235260" y="4100384"/>
            <a:ext cx="3101588" cy="1483074"/>
          </a:xfrm>
          <a:prstGeom prst="rect">
            <a:avLst/>
          </a:prstGeom>
        </p:spPr>
      </p:pic>
      <p:pic>
        <p:nvPicPr>
          <p:cNvPr id="7" name="図 6">
            <a:extLst>
              <a:ext uri="{FF2B5EF4-FFF2-40B4-BE49-F238E27FC236}">
                <a16:creationId xmlns:a16="http://schemas.microsoft.com/office/drawing/2014/main" id="{C2D0843E-DC65-B74E-A773-B5F864894C86}"/>
              </a:ext>
            </a:extLst>
          </p:cNvPr>
          <p:cNvPicPr>
            <a:picLocks noChangeAspect="1"/>
          </p:cNvPicPr>
          <p:nvPr/>
        </p:nvPicPr>
        <p:blipFill>
          <a:blip r:embed="rId6"/>
          <a:stretch>
            <a:fillRect/>
          </a:stretch>
        </p:blipFill>
        <p:spPr>
          <a:xfrm>
            <a:off x="5721661" y="4104711"/>
            <a:ext cx="2286620" cy="2407392"/>
          </a:xfrm>
          <a:prstGeom prst="rect">
            <a:avLst/>
          </a:prstGeom>
        </p:spPr>
      </p:pic>
      <p:pic>
        <p:nvPicPr>
          <p:cNvPr id="8" name="図 7">
            <a:extLst>
              <a:ext uri="{FF2B5EF4-FFF2-40B4-BE49-F238E27FC236}">
                <a16:creationId xmlns:a16="http://schemas.microsoft.com/office/drawing/2014/main" id="{F61FD69A-048F-0342-AF4D-572607CAA0E8}"/>
              </a:ext>
            </a:extLst>
          </p:cNvPr>
          <p:cNvPicPr>
            <a:picLocks noChangeAspect="1"/>
          </p:cNvPicPr>
          <p:nvPr/>
        </p:nvPicPr>
        <p:blipFill>
          <a:blip r:embed="rId7"/>
          <a:stretch>
            <a:fillRect/>
          </a:stretch>
        </p:blipFill>
        <p:spPr>
          <a:xfrm>
            <a:off x="8127073" y="4340257"/>
            <a:ext cx="2286619" cy="2300940"/>
          </a:xfrm>
          <a:prstGeom prst="rect">
            <a:avLst/>
          </a:prstGeom>
        </p:spPr>
      </p:pic>
      <p:sp>
        <p:nvSpPr>
          <p:cNvPr id="10" name="テキスト ボックス 9">
            <a:extLst>
              <a:ext uri="{FF2B5EF4-FFF2-40B4-BE49-F238E27FC236}">
                <a16:creationId xmlns:a16="http://schemas.microsoft.com/office/drawing/2014/main" id="{D8A016AA-2597-F540-9B96-B8D57C456A9B}"/>
              </a:ext>
            </a:extLst>
          </p:cNvPr>
          <p:cNvSpPr txBox="1"/>
          <p:nvPr/>
        </p:nvSpPr>
        <p:spPr>
          <a:xfrm>
            <a:off x="10132362" y="5849414"/>
            <a:ext cx="1947969"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 altLang="ja-JP" sz="1200" dirty="0"/>
              <a:t>Rodríguez-</a:t>
            </a:r>
            <a:r>
              <a:rPr lang="en" altLang="ja-JP" sz="1200" dirty="0" err="1"/>
              <a:t>Ezpeleta</a:t>
            </a:r>
            <a:r>
              <a:rPr lang="en" altLang="ja-JP" sz="1200" dirty="0"/>
              <a:t> 2019</a:t>
            </a:r>
            <a:br>
              <a:rPr lang="en" altLang="ja-JP" sz="1200" dirty="0"/>
            </a:br>
            <a:r>
              <a:rPr lang="en" altLang="ja-JP" sz="1200" dirty="0" err="1"/>
              <a:t>Front.Ecol.Environ</a:t>
            </a:r>
            <a:endParaRPr kumimoji="1" lang="ja-JP" altLang="en-US" sz="1200"/>
          </a:p>
        </p:txBody>
      </p:sp>
    </p:spTree>
    <p:extLst>
      <p:ext uri="{BB962C8B-B14F-4D97-AF65-F5344CB8AC3E}">
        <p14:creationId xmlns:p14="http://schemas.microsoft.com/office/powerpoint/2010/main" val="3628872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AB7169-8493-D347-B21E-BE06DFCB1597}"/>
              </a:ext>
            </a:extLst>
          </p:cNvPr>
          <p:cNvSpPr>
            <a:spLocks noGrp="1"/>
          </p:cNvSpPr>
          <p:nvPr>
            <p:ph type="title"/>
          </p:nvPr>
        </p:nvSpPr>
        <p:spPr/>
        <p:txBody>
          <a:bodyPr>
            <a:normAutofit fontScale="90000"/>
          </a:bodyPr>
          <a:lstStyle/>
          <a:p>
            <a:r>
              <a:rPr lang="ja-JP" altLang="en-US"/>
              <a:t>本動画で扱う内容</a:t>
            </a:r>
            <a:endParaRPr kumimoji="1" lang="ja-JP" altLang="en-US"/>
          </a:p>
        </p:txBody>
      </p:sp>
      <p:sp>
        <p:nvSpPr>
          <p:cNvPr id="3" name="コンテンツ プレースホルダー 2">
            <a:extLst>
              <a:ext uri="{FF2B5EF4-FFF2-40B4-BE49-F238E27FC236}">
                <a16:creationId xmlns:a16="http://schemas.microsoft.com/office/drawing/2014/main" id="{74BB58B0-FD47-974D-AF50-9ECB6CDF34DF}"/>
              </a:ext>
            </a:extLst>
          </p:cNvPr>
          <p:cNvSpPr>
            <a:spLocks noGrp="1"/>
          </p:cNvSpPr>
          <p:nvPr>
            <p:ph idx="1"/>
          </p:nvPr>
        </p:nvSpPr>
        <p:spPr/>
        <p:txBody>
          <a:bodyPr>
            <a:normAutofit/>
          </a:bodyPr>
          <a:lstStyle/>
          <a:p>
            <a:r>
              <a:rPr lang="ja-JP" altLang="en-US"/>
              <a:t>標識再補法による個体数の推定および推定値の変動幅</a:t>
            </a:r>
            <a:endParaRPr lang="en-US" altLang="ja-JP" dirty="0"/>
          </a:p>
          <a:p>
            <a:endParaRPr kumimoji="1" lang="en-US" altLang="ja-JP" dirty="0"/>
          </a:p>
          <a:p>
            <a:r>
              <a:rPr kumimoji="1" lang="ja-JP" altLang="en-US"/>
              <a:t>近親標識法による個体数の推定</a:t>
            </a:r>
            <a:endParaRPr kumimoji="1" lang="en-US" altLang="ja-JP" dirty="0"/>
          </a:p>
        </p:txBody>
      </p:sp>
      <p:sp>
        <p:nvSpPr>
          <p:cNvPr id="4" name="角丸四角形吹き出し 3">
            <a:extLst>
              <a:ext uri="{FF2B5EF4-FFF2-40B4-BE49-F238E27FC236}">
                <a16:creationId xmlns:a16="http://schemas.microsoft.com/office/drawing/2014/main" id="{FC0D449D-C0C0-3844-8729-01BE81A4CBAA}"/>
              </a:ext>
            </a:extLst>
          </p:cNvPr>
          <p:cNvSpPr/>
          <p:nvPr/>
        </p:nvSpPr>
        <p:spPr>
          <a:xfrm>
            <a:off x="2096430" y="3136280"/>
            <a:ext cx="3612995" cy="585439"/>
          </a:xfrm>
          <a:prstGeom prst="wedgeRoundRectCallout">
            <a:avLst>
              <a:gd name="adj1" fmla="val -48983"/>
              <a:gd name="adj2" fmla="val -1398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a:t>遺伝情報の利活用</a:t>
            </a:r>
          </a:p>
        </p:txBody>
      </p:sp>
    </p:spTree>
    <p:extLst>
      <p:ext uri="{BB962C8B-B14F-4D97-AF65-F5344CB8AC3E}">
        <p14:creationId xmlns:p14="http://schemas.microsoft.com/office/powerpoint/2010/main" val="3802515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F31B65-8A5C-C24F-B488-676BB311374C}"/>
              </a:ext>
            </a:extLst>
          </p:cNvPr>
          <p:cNvSpPr>
            <a:spLocks noGrp="1"/>
          </p:cNvSpPr>
          <p:nvPr>
            <p:ph type="title"/>
          </p:nvPr>
        </p:nvSpPr>
        <p:spPr/>
        <p:txBody>
          <a:bodyPr>
            <a:noAutofit/>
          </a:bodyPr>
          <a:lstStyle/>
          <a:p>
            <a:r>
              <a:rPr lang="ja-JP" altLang="en-US" sz="3600"/>
              <a:t>標識再補法による個体数の推定および推定値の変動幅</a:t>
            </a:r>
            <a:endParaRPr lang="en-US" altLang="ja-JP" sz="3600" dirty="0"/>
          </a:p>
        </p:txBody>
      </p:sp>
      <p:grpSp>
        <p:nvGrpSpPr>
          <p:cNvPr id="4" name="図形グループ 3">
            <a:extLst>
              <a:ext uri="{FF2B5EF4-FFF2-40B4-BE49-F238E27FC236}">
                <a16:creationId xmlns:a16="http://schemas.microsoft.com/office/drawing/2014/main" id="{9AB8250C-0094-2D4F-A32B-CD3C1A0C8F31}"/>
              </a:ext>
            </a:extLst>
          </p:cNvPr>
          <p:cNvGrpSpPr/>
          <p:nvPr/>
        </p:nvGrpSpPr>
        <p:grpSpPr>
          <a:xfrm>
            <a:off x="4103514" y="1709669"/>
            <a:ext cx="1665584" cy="1735596"/>
            <a:chOff x="5334011" y="2292010"/>
            <a:chExt cx="1665584" cy="1735596"/>
          </a:xfrm>
        </p:grpSpPr>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99C1759-05E4-5B4D-9A78-521ED01F30C2}"/>
                    </a:ext>
                  </a:extLst>
                </p:cNvPr>
                <p:cNvSpPr txBox="1"/>
                <p:nvPr/>
              </p:nvSpPr>
              <p:spPr>
                <a:xfrm>
                  <a:off x="5595936" y="2292010"/>
                  <a:ext cx="1192313" cy="806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bg-BG" altLang="ja-JP" sz="2800" i="1" smtClean="0">
                                <a:latin typeface="Cambria Math" panose="02040503050406030204" pitchFamily="18" charset="0"/>
                              </a:rPr>
                            </m:ctrlPr>
                          </m:fPr>
                          <m:num>
                            <m:r>
                              <a:rPr kumimoji="1" lang="en-US" altLang="ja-JP" sz="2800" b="0" i="1" smtClean="0">
                                <a:solidFill>
                                  <a:schemeClr val="tx1"/>
                                </a:solidFill>
                                <a:latin typeface="Cambria Math" charset="0"/>
                              </a:rPr>
                              <m:t>𝑀</m:t>
                            </m:r>
                          </m:num>
                          <m:den>
                            <m:r>
                              <a:rPr kumimoji="1" lang="en-US" altLang="ja-JP" sz="2800" b="0" i="1" smtClean="0">
                                <a:solidFill>
                                  <a:schemeClr val="tx1"/>
                                </a:solidFill>
                                <a:latin typeface="Cambria Math" charset="0"/>
                              </a:rPr>
                              <m:t>𝑁</m:t>
                            </m:r>
                          </m:den>
                        </m:f>
                        <m:r>
                          <a:rPr kumimoji="1" lang="bg-BG" altLang="ja-JP" sz="2800" i="1" smtClean="0">
                            <a:latin typeface="Cambria Math" charset="0"/>
                            <a:ea typeface="Cambria Math" charset="0"/>
                            <a:cs typeface="Cambria Math" charset="0"/>
                          </a:rPr>
                          <m:t>=</m:t>
                        </m:r>
                        <m:f>
                          <m:fPr>
                            <m:ctrlPr>
                              <a:rPr kumimoji="1" lang="bg-BG" altLang="ja-JP" sz="2800" i="1" smtClean="0">
                                <a:latin typeface="Cambria Math" panose="02040503050406030204" pitchFamily="18" charset="0"/>
                                <a:ea typeface="Cambria Math" charset="0"/>
                                <a:cs typeface="Cambria Math" charset="0"/>
                              </a:rPr>
                            </m:ctrlPr>
                          </m:fPr>
                          <m:num>
                            <m:r>
                              <a:rPr kumimoji="1" lang="en-US" altLang="ja-JP" sz="2800" b="0" i="1" smtClean="0">
                                <a:latin typeface="Cambria Math" panose="02040503050406030204" pitchFamily="18" charset="0"/>
                                <a:ea typeface="Cambria Math" charset="0"/>
                                <a:cs typeface="Cambria Math" charset="0"/>
                              </a:rPr>
                              <m:t>𝑚</m:t>
                            </m:r>
                          </m:num>
                          <m:den>
                            <m:r>
                              <a:rPr kumimoji="1" lang="en-US" altLang="ja-JP" sz="2800" b="0" i="1" smtClean="0">
                                <a:solidFill>
                                  <a:schemeClr val="tx1"/>
                                </a:solidFill>
                                <a:latin typeface="Cambria Math" charset="0"/>
                                <a:ea typeface="Cambria Math" charset="0"/>
                                <a:cs typeface="Cambria Math" charset="0"/>
                              </a:rPr>
                              <m:t>𝑛</m:t>
                            </m:r>
                          </m:den>
                        </m:f>
                      </m:oMath>
                    </m:oMathPara>
                  </a14:m>
                  <a:endParaRPr kumimoji="1" lang="en-US" altLang="ja-JP" sz="2800" dirty="0">
                    <a:ea typeface="Cambria Math" charset="0"/>
                    <a:cs typeface="Cambria Math" charset="0"/>
                  </a:endParaRPr>
                </a:p>
              </p:txBody>
            </p:sp>
          </mc:Choice>
          <mc:Fallback xmlns="">
            <p:sp>
              <p:nvSpPr>
                <p:cNvPr id="5" name="テキスト ボックス 4">
                  <a:extLst>
                    <a:ext uri="{FF2B5EF4-FFF2-40B4-BE49-F238E27FC236}">
                      <a16:creationId xmlns:a16="http://schemas.microsoft.com/office/drawing/2014/main" id="{899C1759-05E4-5B4D-9A78-521ED01F30C2}"/>
                    </a:ext>
                  </a:extLst>
                </p:cNvPr>
                <p:cNvSpPr txBox="1">
                  <a:spLocks noRot="1" noChangeAspect="1" noMove="1" noResize="1" noEditPoints="1" noAdjustHandles="1" noChangeArrowheads="1" noChangeShapeType="1" noTextEdit="1"/>
                </p:cNvSpPr>
                <p:nvPr/>
              </p:nvSpPr>
              <p:spPr>
                <a:xfrm>
                  <a:off x="5595936" y="2292010"/>
                  <a:ext cx="1192313" cy="806567"/>
                </a:xfrm>
                <a:prstGeom prst="rect">
                  <a:avLst/>
                </a:prstGeom>
                <a:blipFill>
                  <a:blip r:embed="rId6"/>
                  <a:stretch>
                    <a:fillRect l="-5263" r="-1053" b="-1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F7D9252-1E8E-8449-839F-B6DC831B4E36}"/>
                    </a:ext>
                  </a:extLst>
                </p:cNvPr>
                <p:cNvSpPr txBox="1"/>
                <p:nvPr/>
              </p:nvSpPr>
              <p:spPr>
                <a:xfrm>
                  <a:off x="5334011" y="3220975"/>
                  <a:ext cx="1665584" cy="8066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i="1" smtClean="0">
                            <a:latin typeface="Cambria Math" charset="0"/>
                            <a:ea typeface="Cambria Math" charset="0"/>
                            <a:cs typeface="Cambria Math" charset="0"/>
                          </a:rPr>
                          <m:t>∴</m:t>
                        </m:r>
                        <m:acc>
                          <m:accPr>
                            <m:chr m:val="̂"/>
                            <m:ctrlPr>
                              <a:rPr kumimoji="1" lang="en-US" altLang="ja-JP" sz="2800" i="1" smtClean="0">
                                <a:latin typeface="Cambria Math" panose="02040503050406030204" pitchFamily="18" charset="0"/>
                              </a:rPr>
                            </m:ctrlPr>
                          </m:accPr>
                          <m:e>
                            <m:r>
                              <a:rPr kumimoji="1" lang="en-US" altLang="ja-JP" sz="2800" b="0" i="1" smtClean="0">
                                <a:latin typeface="Cambria Math" charset="0"/>
                              </a:rPr>
                              <m:t>𝑁</m:t>
                            </m:r>
                          </m:e>
                        </m:acc>
                        <m:r>
                          <a:rPr kumimoji="1" lang="bg-BG" altLang="ja-JP" sz="2800" i="1" smtClean="0">
                            <a:latin typeface="Cambria Math" charset="0"/>
                            <a:ea typeface="Cambria Math" charset="0"/>
                            <a:cs typeface="Cambria Math" charset="0"/>
                          </a:rPr>
                          <m:t>=</m:t>
                        </m:r>
                        <m:f>
                          <m:fPr>
                            <m:ctrlPr>
                              <a:rPr kumimoji="1" lang="bg-BG" altLang="ja-JP" sz="2800" i="1" smtClean="0">
                                <a:latin typeface="Cambria Math" panose="02040503050406030204" pitchFamily="18" charset="0"/>
                                <a:ea typeface="Cambria Math" charset="0"/>
                                <a:cs typeface="Cambria Math" charset="0"/>
                              </a:rPr>
                            </m:ctrlPr>
                          </m:fPr>
                          <m:num>
                            <m:r>
                              <a:rPr kumimoji="1" lang="en-US" altLang="ja-JP" sz="2800" b="0" i="1" smtClean="0">
                                <a:latin typeface="Cambria Math" charset="0"/>
                                <a:ea typeface="Cambria Math" charset="0"/>
                                <a:cs typeface="Cambria Math" charset="0"/>
                              </a:rPr>
                              <m:t>𝑀𝑛</m:t>
                            </m:r>
                          </m:num>
                          <m:den>
                            <m:r>
                              <a:rPr kumimoji="1" lang="en-US" altLang="ja-JP" sz="2800" b="0" i="1" smtClean="0">
                                <a:latin typeface="Cambria Math" panose="02040503050406030204" pitchFamily="18" charset="0"/>
                                <a:ea typeface="Cambria Math" charset="0"/>
                                <a:cs typeface="Cambria Math" charset="0"/>
                              </a:rPr>
                              <m:t>𝑚</m:t>
                            </m:r>
                          </m:den>
                        </m:f>
                      </m:oMath>
                    </m:oMathPara>
                  </a14:m>
                  <a:endParaRPr kumimoji="1" lang="en-US" altLang="ja-JP" sz="2800" dirty="0">
                    <a:ea typeface="Cambria Math" charset="0"/>
                    <a:cs typeface="Cambria Math" charset="0"/>
                  </a:endParaRPr>
                </a:p>
              </p:txBody>
            </p:sp>
          </mc:Choice>
          <mc:Fallback xmlns="">
            <p:sp>
              <p:nvSpPr>
                <p:cNvPr id="6" name="テキスト ボックス 5">
                  <a:extLst>
                    <a:ext uri="{FF2B5EF4-FFF2-40B4-BE49-F238E27FC236}">
                      <a16:creationId xmlns:a16="http://schemas.microsoft.com/office/drawing/2014/main" id="{8F7D9252-1E8E-8449-839F-B6DC831B4E36}"/>
                    </a:ext>
                  </a:extLst>
                </p:cNvPr>
                <p:cNvSpPr txBox="1">
                  <a:spLocks noRot="1" noChangeAspect="1" noMove="1" noResize="1" noEditPoints="1" noAdjustHandles="1" noChangeArrowheads="1" noChangeShapeType="1" noTextEdit="1"/>
                </p:cNvSpPr>
                <p:nvPr/>
              </p:nvSpPr>
              <p:spPr>
                <a:xfrm>
                  <a:off x="5334011" y="3220975"/>
                  <a:ext cx="1665584" cy="806631"/>
                </a:xfrm>
                <a:prstGeom prst="rect">
                  <a:avLst/>
                </a:prstGeom>
                <a:blipFill>
                  <a:blip r:embed="rId7"/>
                  <a:stretch>
                    <a:fillRect l="-2273" r="-3030" b="-9231"/>
                  </a:stretch>
                </a:blipFill>
              </p:spPr>
              <p:txBody>
                <a:bodyPr/>
                <a:lstStyle/>
                <a:p>
                  <a:r>
                    <a:rPr lang="ja-JP" altLang="en-US">
                      <a:noFill/>
                    </a:rPr>
                    <a:t> </a:t>
                  </a:r>
                </a:p>
              </p:txBody>
            </p:sp>
          </mc:Fallback>
        </mc:AlternateContent>
      </p:grpSp>
      <p:sp>
        <p:nvSpPr>
          <p:cNvPr id="8" name="円/楕円 7">
            <a:extLst>
              <a:ext uri="{FF2B5EF4-FFF2-40B4-BE49-F238E27FC236}">
                <a16:creationId xmlns:a16="http://schemas.microsoft.com/office/drawing/2014/main" id="{57901C85-E709-2544-8499-4F75EE60962A}"/>
              </a:ext>
            </a:extLst>
          </p:cNvPr>
          <p:cNvSpPr>
            <a:spLocks noChangeAspect="1"/>
          </p:cNvSpPr>
          <p:nvPr/>
        </p:nvSpPr>
        <p:spPr>
          <a:xfrm>
            <a:off x="573676" y="1686688"/>
            <a:ext cx="360000" cy="319806"/>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F67E7EAA-A3E0-6A47-9056-5012B922C3E0}"/>
              </a:ext>
            </a:extLst>
          </p:cNvPr>
          <p:cNvSpPr>
            <a:spLocks noChangeAspect="1"/>
          </p:cNvSpPr>
          <p:nvPr/>
        </p:nvSpPr>
        <p:spPr>
          <a:xfrm>
            <a:off x="1238694" y="1686688"/>
            <a:ext cx="360000" cy="319806"/>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13578380-518B-9046-B71E-3E668E4B6C97}"/>
              </a:ext>
            </a:extLst>
          </p:cNvPr>
          <p:cNvSpPr>
            <a:spLocks noChangeAspect="1"/>
          </p:cNvSpPr>
          <p:nvPr/>
        </p:nvSpPr>
        <p:spPr>
          <a:xfrm>
            <a:off x="1903712" y="1686688"/>
            <a:ext cx="360000" cy="319806"/>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A42533FE-D5E3-754D-A263-EEA2CB87DDFD}"/>
              </a:ext>
            </a:extLst>
          </p:cNvPr>
          <p:cNvSpPr>
            <a:spLocks noChangeAspect="1"/>
          </p:cNvSpPr>
          <p:nvPr/>
        </p:nvSpPr>
        <p:spPr>
          <a:xfrm>
            <a:off x="2568730" y="1686688"/>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632B8DF8-BA61-1344-9192-75A682761642}"/>
              </a:ext>
            </a:extLst>
          </p:cNvPr>
          <p:cNvSpPr>
            <a:spLocks noChangeAspect="1"/>
          </p:cNvSpPr>
          <p:nvPr/>
        </p:nvSpPr>
        <p:spPr>
          <a:xfrm>
            <a:off x="3233748" y="1708621"/>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813EB651-726B-2E43-AB09-336C0791B55E}"/>
              </a:ext>
            </a:extLst>
          </p:cNvPr>
          <p:cNvSpPr>
            <a:spLocks noChangeAspect="1"/>
          </p:cNvSpPr>
          <p:nvPr/>
        </p:nvSpPr>
        <p:spPr>
          <a:xfrm>
            <a:off x="573676" y="2142887"/>
            <a:ext cx="360000" cy="319806"/>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7882FE61-303E-AA4B-A387-33791B75E90E}"/>
              </a:ext>
            </a:extLst>
          </p:cNvPr>
          <p:cNvSpPr>
            <a:spLocks noChangeAspect="1"/>
          </p:cNvSpPr>
          <p:nvPr/>
        </p:nvSpPr>
        <p:spPr>
          <a:xfrm>
            <a:off x="1238694" y="2142887"/>
            <a:ext cx="360000" cy="319806"/>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38F54C94-8518-1B4A-85EA-EAB0815885C8}"/>
              </a:ext>
            </a:extLst>
          </p:cNvPr>
          <p:cNvSpPr>
            <a:spLocks noChangeAspect="1"/>
          </p:cNvSpPr>
          <p:nvPr/>
        </p:nvSpPr>
        <p:spPr>
          <a:xfrm>
            <a:off x="1903712" y="2142887"/>
            <a:ext cx="360000" cy="319806"/>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6" name="円/楕円 15">
            <a:extLst>
              <a:ext uri="{FF2B5EF4-FFF2-40B4-BE49-F238E27FC236}">
                <a16:creationId xmlns:a16="http://schemas.microsoft.com/office/drawing/2014/main" id="{83D85145-51BA-EA4E-B51B-27273D6105ED}"/>
              </a:ext>
            </a:extLst>
          </p:cNvPr>
          <p:cNvSpPr>
            <a:spLocks noChangeAspect="1"/>
          </p:cNvSpPr>
          <p:nvPr/>
        </p:nvSpPr>
        <p:spPr>
          <a:xfrm>
            <a:off x="2568730" y="2142887"/>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7" name="円/楕円 16">
            <a:extLst>
              <a:ext uri="{FF2B5EF4-FFF2-40B4-BE49-F238E27FC236}">
                <a16:creationId xmlns:a16="http://schemas.microsoft.com/office/drawing/2014/main" id="{B2225809-2C89-9C44-AA76-50BCB3DD6429}"/>
              </a:ext>
            </a:extLst>
          </p:cNvPr>
          <p:cNvSpPr>
            <a:spLocks noChangeAspect="1"/>
          </p:cNvSpPr>
          <p:nvPr/>
        </p:nvSpPr>
        <p:spPr>
          <a:xfrm>
            <a:off x="3233748" y="2164820"/>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D656DAAA-B607-804D-BC4E-738AACDCF402}"/>
              </a:ext>
            </a:extLst>
          </p:cNvPr>
          <p:cNvSpPr>
            <a:spLocks noChangeAspect="1"/>
          </p:cNvSpPr>
          <p:nvPr/>
        </p:nvSpPr>
        <p:spPr>
          <a:xfrm>
            <a:off x="573676" y="2621019"/>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B6D419B0-A4AD-C94F-A799-3264EF3D855C}"/>
              </a:ext>
            </a:extLst>
          </p:cNvPr>
          <p:cNvSpPr>
            <a:spLocks noChangeAspect="1"/>
          </p:cNvSpPr>
          <p:nvPr/>
        </p:nvSpPr>
        <p:spPr>
          <a:xfrm>
            <a:off x="1238694" y="2621019"/>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171E6262-29F9-7142-B7FD-3AB31667C079}"/>
              </a:ext>
            </a:extLst>
          </p:cNvPr>
          <p:cNvSpPr>
            <a:spLocks noChangeAspect="1"/>
          </p:cNvSpPr>
          <p:nvPr/>
        </p:nvSpPr>
        <p:spPr>
          <a:xfrm>
            <a:off x="1903712" y="2621019"/>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A571C569-2C43-FA40-BD3D-2D0E3A3490E1}"/>
              </a:ext>
            </a:extLst>
          </p:cNvPr>
          <p:cNvSpPr>
            <a:spLocks noChangeAspect="1"/>
          </p:cNvSpPr>
          <p:nvPr/>
        </p:nvSpPr>
        <p:spPr>
          <a:xfrm>
            <a:off x="2568730" y="2621019"/>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CEA039D8-6B55-6F4D-887F-29791D70D545}"/>
              </a:ext>
            </a:extLst>
          </p:cNvPr>
          <p:cNvSpPr>
            <a:spLocks noChangeAspect="1"/>
          </p:cNvSpPr>
          <p:nvPr/>
        </p:nvSpPr>
        <p:spPr>
          <a:xfrm>
            <a:off x="3233748" y="2642952"/>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5C22892-890B-8943-BCF8-A8C853E84C20}"/>
              </a:ext>
            </a:extLst>
          </p:cNvPr>
          <p:cNvSpPr>
            <a:spLocks noChangeAspect="1"/>
          </p:cNvSpPr>
          <p:nvPr/>
        </p:nvSpPr>
        <p:spPr>
          <a:xfrm>
            <a:off x="573676" y="3099151"/>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4604ADEC-516F-B24B-98BC-8229BCF4A8C0}"/>
              </a:ext>
            </a:extLst>
          </p:cNvPr>
          <p:cNvSpPr>
            <a:spLocks noChangeAspect="1"/>
          </p:cNvSpPr>
          <p:nvPr/>
        </p:nvSpPr>
        <p:spPr>
          <a:xfrm>
            <a:off x="1238694" y="3099151"/>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088D2E08-6AB4-F448-957F-E622AAC9D094}"/>
              </a:ext>
            </a:extLst>
          </p:cNvPr>
          <p:cNvSpPr>
            <a:spLocks noChangeAspect="1"/>
          </p:cNvSpPr>
          <p:nvPr/>
        </p:nvSpPr>
        <p:spPr>
          <a:xfrm>
            <a:off x="1903712" y="3099151"/>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602B4213-BE22-DA4F-9B16-55288D7B4730}"/>
              </a:ext>
            </a:extLst>
          </p:cNvPr>
          <p:cNvSpPr>
            <a:spLocks noChangeAspect="1"/>
          </p:cNvSpPr>
          <p:nvPr/>
        </p:nvSpPr>
        <p:spPr>
          <a:xfrm>
            <a:off x="2568730" y="3099151"/>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0E0E9673-3101-6446-83FD-CB8E4B8D8388}"/>
              </a:ext>
            </a:extLst>
          </p:cNvPr>
          <p:cNvSpPr>
            <a:spLocks noChangeAspect="1"/>
          </p:cNvSpPr>
          <p:nvPr/>
        </p:nvSpPr>
        <p:spPr>
          <a:xfrm>
            <a:off x="3233748" y="3121084"/>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A0C5B6BB-46EC-FC40-B087-165B14CC72D5}"/>
              </a:ext>
            </a:extLst>
          </p:cNvPr>
          <p:cNvSpPr/>
          <p:nvPr/>
        </p:nvSpPr>
        <p:spPr>
          <a:xfrm>
            <a:off x="201583" y="1440769"/>
            <a:ext cx="3690257" cy="233498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A02FF16D-8526-B84F-90FD-C703BA6B4779}"/>
              </a:ext>
            </a:extLst>
          </p:cNvPr>
          <p:cNvSpPr/>
          <p:nvPr/>
        </p:nvSpPr>
        <p:spPr>
          <a:xfrm>
            <a:off x="419299" y="1587727"/>
            <a:ext cx="2012819" cy="967975"/>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F64A3A24-69A7-B443-A24D-BCBACA00E8AD}"/>
              </a:ext>
            </a:extLst>
          </p:cNvPr>
          <p:cNvSpPr/>
          <p:nvPr/>
        </p:nvSpPr>
        <p:spPr>
          <a:xfrm>
            <a:off x="1176109" y="2071715"/>
            <a:ext cx="1804657" cy="967975"/>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89648D6F-E811-2B40-844C-CAE3008A1009}"/>
              </a:ext>
            </a:extLst>
          </p:cNvPr>
          <p:cNvSpPr txBox="1"/>
          <p:nvPr/>
        </p:nvSpPr>
        <p:spPr>
          <a:xfrm>
            <a:off x="1184936" y="900741"/>
            <a:ext cx="1723549" cy="461665"/>
          </a:xfrm>
          <a:prstGeom prst="rect">
            <a:avLst/>
          </a:prstGeom>
          <a:noFill/>
        </p:spPr>
        <p:txBody>
          <a:bodyPr wrap="none" rtlCol="0">
            <a:spAutoFit/>
          </a:bodyPr>
          <a:lstStyle/>
          <a:p>
            <a:r>
              <a:rPr kumimoji="1" lang="ja-JP" altLang="en-US" sz="2400"/>
              <a:t>標識再補法</a:t>
            </a:r>
          </a:p>
        </p:txBody>
      </p:sp>
      <p:sp>
        <p:nvSpPr>
          <p:cNvPr id="32" name="テキスト ボックス 31">
            <a:extLst>
              <a:ext uri="{FF2B5EF4-FFF2-40B4-BE49-F238E27FC236}">
                <a16:creationId xmlns:a16="http://schemas.microsoft.com/office/drawing/2014/main" id="{F937D42A-24A8-CE4B-9741-F22F14256687}"/>
              </a:ext>
            </a:extLst>
          </p:cNvPr>
          <p:cNvSpPr txBox="1"/>
          <p:nvPr/>
        </p:nvSpPr>
        <p:spPr>
          <a:xfrm>
            <a:off x="3687179" y="1209936"/>
            <a:ext cx="389850" cy="461665"/>
          </a:xfrm>
          <a:prstGeom prst="rect">
            <a:avLst/>
          </a:prstGeom>
          <a:solidFill>
            <a:schemeClr val="tx2">
              <a:lumMod val="60000"/>
              <a:lumOff val="40000"/>
            </a:schemeClr>
          </a:solidFill>
          <a:ln w="19050">
            <a:noFill/>
          </a:ln>
        </p:spPr>
        <p:txBody>
          <a:bodyPr wrap="none" rtlCol="0">
            <a:spAutoFit/>
          </a:bodyPr>
          <a:lstStyle/>
          <a:p>
            <a:r>
              <a:rPr kumimoji="1" lang="en-US" altLang="ja-JP" sz="2400" i="1">
                <a:latin typeface="Times" charset="0"/>
                <a:ea typeface="Times" charset="0"/>
                <a:cs typeface="Times" charset="0"/>
              </a:rPr>
              <a:t>N</a:t>
            </a:r>
            <a:endParaRPr kumimoji="1" lang="ja-JP" altLang="en-US" sz="2400" i="1" dirty="0">
              <a:latin typeface="Times" charset="0"/>
              <a:ea typeface="Times" charset="0"/>
              <a:cs typeface="Times" charset="0"/>
            </a:endParaRPr>
          </a:p>
        </p:txBody>
      </p:sp>
      <p:sp>
        <p:nvSpPr>
          <p:cNvPr id="33" name="テキスト ボックス 32">
            <a:extLst>
              <a:ext uri="{FF2B5EF4-FFF2-40B4-BE49-F238E27FC236}">
                <a16:creationId xmlns:a16="http://schemas.microsoft.com/office/drawing/2014/main" id="{31CC06AD-D982-B649-B145-1046D52297D3}"/>
              </a:ext>
            </a:extLst>
          </p:cNvPr>
          <p:cNvSpPr txBox="1"/>
          <p:nvPr/>
        </p:nvSpPr>
        <p:spPr>
          <a:xfrm>
            <a:off x="229606" y="2299541"/>
            <a:ext cx="441146" cy="461665"/>
          </a:xfrm>
          <a:prstGeom prst="rect">
            <a:avLst/>
          </a:prstGeom>
          <a:solidFill>
            <a:schemeClr val="accent6">
              <a:lumMod val="60000"/>
              <a:lumOff val="40000"/>
            </a:schemeClr>
          </a:solidFill>
          <a:ln w="19050">
            <a:noFill/>
          </a:ln>
        </p:spPr>
        <p:txBody>
          <a:bodyPr wrap="none" rtlCol="0">
            <a:spAutoFit/>
          </a:bodyPr>
          <a:lstStyle/>
          <a:p>
            <a:r>
              <a:rPr kumimoji="1" lang="en-US" altLang="ja-JP" sz="2400" i="1">
                <a:latin typeface="Times" charset="0"/>
                <a:ea typeface="Times" charset="0"/>
                <a:cs typeface="Times" charset="0"/>
              </a:rPr>
              <a:t>M</a:t>
            </a:r>
            <a:endParaRPr kumimoji="1" lang="ja-JP" altLang="en-US" sz="2400" i="1" dirty="0">
              <a:latin typeface="Times" charset="0"/>
              <a:ea typeface="Times" charset="0"/>
              <a:cs typeface="Times" charset="0"/>
            </a:endParaRPr>
          </a:p>
        </p:txBody>
      </p:sp>
      <p:sp>
        <p:nvSpPr>
          <p:cNvPr id="34" name="テキスト ボックス 33">
            <a:extLst>
              <a:ext uri="{FF2B5EF4-FFF2-40B4-BE49-F238E27FC236}">
                <a16:creationId xmlns:a16="http://schemas.microsoft.com/office/drawing/2014/main" id="{7FF46131-DAEB-5D49-945E-15EB8464D65F}"/>
              </a:ext>
            </a:extLst>
          </p:cNvPr>
          <p:cNvSpPr txBox="1"/>
          <p:nvPr/>
        </p:nvSpPr>
        <p:spPr>
          <a:xfrm>
            <a:off x="2918632" y="2808858"/>
            <a:ext cx="338554" cy="461665"/>
          </a:xfrm>
          <a:prstGeom prst="rect">
            <a:avLst/>
          </a:prstGeom>
          <a:solidFill>
            <a:schemeClr val="accent4">
              <a:lumMod val="60000"/>
              <a:lumOff val="40000"/>
            </a:schemeClr>
          </a:solidFill>
          <a:ln w="19050">
            <a:noFill/>
          </a:ln>
        </p:spPr>
        <p:txBody>
          <a:bodyPr wrap="none" rtlCol="0">
            <a:spAutoFit/>
          </a:bodyPr>
          <a:lstStyle/>
          <a:p>
            <a:r>
              <a:rPr kumimoji="1" lang="en-US" altLang="ja-JP" sz="2400" i="1" dirty="0">
                <a:latin typeface="Times" charset="0"/>
                <a:ea typeface="Times" charset="0"/>
                <a:cs typeface="Times" charset="0"/>
              </a:rPr>
              <a:t>n</a:t>
            </a:r>
            <a:endParaRPr kumimoji="1" lang="ja-JP" altLang="en-US" sz="2400" i="1" dirty="0">
              <a:latin typeface="Times" charset="0"/>
              <a:ea typeface="Times" charset="0"/>
              <a:cs typeface="Times" charset="0"/>
            </a:endParaRPr>
          </a:p>
        </p:txBody>
      </p:sp>
      <p:sp>
        <p:nvSpPr>
          <p:cNvPr id="35" name="右中かっこ 34">
            <a:extLst>
              <a:ext uri="{FF2B5EF4-FFF2-40B4-BE49-F238E27FC236}">
                <a16:creationId xmlns:a16="http://schemas.microsoft.com/office/drawing/2014/main" id="{C8B67FCD-D575-C14C-95A1-CCE138E83AF0}"/>
              </a:ext>
            </a:extLst>
          </p:cNvPr>
          <p:cNvSpPr/>
          <p:nvPr/>
        </p:nvSpPr>
        <p:spPr>
          <a:xfrm rot="5400000">
            <a:off x="1578943" y="1942085"/>
            <a:ext cx="334449" cy="984226"/>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245CCF8A-D97D-A545-B06F-FA53075A7A15}"/>
              </a:ext>
            </a:extLst>
          </p:cNvPr>
          <p:cNvSpPr txBox="1"/>
          <p:nvPr/>
        </p:nvSpPr>
        <p:spPr>
          <a:xfrm>
            <a:off x="1582789" y="2515605"/>
            <a:ext cx="407484" cy="461665"/>
          </a:xfrm>
          <a:prstGeom prst="rect">
            <a:avLst/>
          </a:prstGeom>
          <a:noFill/>
          <a:ln w="19050">
            <a:noFill/>
          </a:ln>
        </p:spPr>
        <p:txBody>
          <a:bodyPr wrap="none" rtlCol="0">
            <a:spAutoFit/>
          </a:bodyPr>
          <a:lstStyle/>
          <a:p>
            <a:r>
              <a:rPr lang="en-US" altLang="ja-JP" sz="2400" i="1" dirty="0">
                <a:latin typeface="Times" charset="0"/>
                <a:ea typeface="Times" charset="0"/>
                <a:cs typeface="Times" charset="0"/>
              </a:rPr>
              <a:t>m</a:t>
            </a:r>
            <a:endParaRPr kumimoji="1" lang="ja-JP" altLang="en-US" sz="2400" i="1" dirty="0">
              <a:latin typeface="Times" charset="0"/>
              <a:ea typeface="Times" charset="0"/>
              <a:cs typeface="Times" charset="0"/>
            </a:endParaRPr>
          </a:p>
        </p:txBody>
      </p:sp>
    </p:spTree>
    <p:custDataLst>
      <p:tags r:id="rId1"/>
    </p:custDataLst>
    <p:extLst>
      <p:ext uri="{BB962C8B-B14F-4D97-AF65-F5344CB8AC3E}">
        <p14:creationId xmlns:p14="http://schemas.microsoft.com/office/powerpoint/2010/main" val="263837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4" grpId="0" animBg="1"/>
      <p:bldP spid="35" grpId="0" animBg="1"/>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F31B65-8A5C-C24F-B488-676BB311374C}"/>
              </a:ext>
            </a:extLst>
          </p:cNvPr>
          <p:cNvSpPr>
            <a:spLocks noGrp="1"/>
          </p:cNvSpPr>
          <p:nvPr>
            <p:ph type="title"/>
          </p:nvPr>
        </p:nvSpPr>
        <p:spPr/>
        <p:txBody>
          <a:bodyPr>
            <a:noAutofit/>
          </a:bodyPr>
          <a:lstStyle/>
          <a:p>
            <a:r>
              <a:rPr lang="ja-JP" altLang="en-US" sz="3600"/>
              <a:t>標識再補法による個体数の推定および推定値の変動幅</a:t>
            </a:r>
            <a:endParaRPr lang="en-US" altLang="ja-JP" sz="3600" dirty="0"/>
          </a:p>
        </p:txBody>
      </p:sp>
      <p:grpSp>
        <p:nvGrpSpPr>
          <p:cNvPr id="4" name="図形グループ 3">
            <a:extLst>
              <a:ext uri="{FF2B5EF4-FFF2-40B4-BE49-F238E27FC236}">
                <a16:creationId xmlns:a16="http://schemas.microsoft.com/office/drawing/2014/main" id="{9AB8250C-0094-2D4F-A32B-CD3C1A0C8F31}"/>
              </a:ext>
            </a:extLst>
          </p:cNvPr>
          <p:cNvGrpSpPr/>
          <p:nvPr/>
        </p:nvGrpSpPr>
        <p:grpSpPr>
          <a:xfrm>
            <a:off x="4103514" y="1709669"/>
            <a:ext cx="1665584" cy="1735596"/>
            <a:chOff x="5334011" y="2292010"/>
            <a:chExt cx="1665584" cy="1735596"/>
          </a:xfrm>
        </p:grpSpPr>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99C1759-05E4-5B4D-9A78-521ED01F30C2}"/>
                    </a:ext>
                  </a:extLst>
                </p:cNvPr>
                <p:cNvSpPr txBox="1"/>
                <p:nvPr/>
              </p:nvSpPr>
              <p:spPr>
                <a:xfrm>
                  <a:off x="5595936" y="2292010"/>
                  <a:ext cx="1192313" cy="806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bg-BG" altLang="ja-JP" sz="2800" i="1" smtClean="0">
                                <a:latin typeface="Cambria Math" panose="02040503050406030204" pitchFamily="18" charset="0"/>
                              </a:rPr>
                            </m:ctrlPr>
                          </m:fPr>
                          <m:num>
                            <m:r>
                              <a:rPr kumimoji="1" lang="en-US" altLang="ja-JP" sz="2800" b="0" i="1" smtClean="0">
                                <a:solidFill>
                                  <a:schemeClr val="tx1"/>
                                </a:solidFill>
                                <a:latin typeface="Cambria Math" charset="0"/>
                              </a:rPr>
                              <m:t>𝑀</m:t>
                            </m:r>
                          </m:num>
                          <m:den>
                            <m:r>
                              <a:rPr kumimoji="1" lang="en-US" altLang="ja-JP" sz="2800" b="0" i="1" smtClean="0">
                                <a:solidFill>
                                  <a:schemeClr val="tx1"/>
                                </a:solidFill>
                                <a:latin typeface="Cambria Math" charset="0"/>
                              </a:rPr>
                              <m:t>𝑁</m:t>
                            </m:r>
                          </m:den>
                        </m:f>
                        <m:r>
                          <a:rPr kumimoji="1" lang="bg-BG" altLang="ja-JP" sz="2800" i="1" smtClean="0">
                            <a:latin typeface="Cambria Math" charset="0"/>
                            <a:ea typeface="Cambria Math" charset="0"/>
                            <a:cs typeface="Cambria Math" charset="0"/>
                          </a:rPr>
                          <m:t>=</m:t>
                        </m:r>
                        <m:f>
                          <m:fPr>
                            <m:ctrlPr>
                              <a:rPr kumimoji="1" lang="bg-BG" altLang="ja-JP" sz="2800" i="1" smtClean="0">
                                <a:latin typeface="Cambria Math" panose="02040503050406030204" pitchFamily="18" charset="0"/>
                                <a:ea typeface="Cambria Math" charset="0"/>
                                <a:cs typeface="Cambria Math" charset="0"/>
                              </a:rPr>
                            </m:ctrlPr>
                          </m:fPr>
                          <m:num>
                            <m:r>
                              <a:rPr kumimoji="1" lang="en-US" altLang="ja-JP" sz="2800" b="0" i="1" smtClean="0">
                                <a:latin typeface="Cambria Math" panose="02040503050406030204" pitchFamily="18" charset="0"/>
                                <a:ea typeface="Cambria Math" charset="0"/>
                                <a:cs typeface="Cambria Math" charset="0"/>
                              </a:rPr>
                              <m:t>𝑚</m:t>
                            </m:r>
                          </m:num>
                          <m:den>
                            <m:r>
                              <a:rPr kumimoji="1" lang="en-US" altLang="ja-JP" sz="2800" b="0" i="1" smtClean="0">
                                <a:solidFill>
                                  <a:schemeClr val="tx1"/>
                                </a:solidFill>
                                <a:latin typeface="Cambria Math" charset="0"/>
                                <a:ea typeface="Cambria Math" charset="0"/>
                                <a:cs typeface="Cambria Math" charset="0"/>
                              </a:rPr>
                              <m:t>𝑛</m:t>
                            </m:r>
                          </m:den>
                        </m:f>
                      </m:oMath>
                    </m:oMathPara>
                  </a14:m>
                  <a:endParaRPr kumimoji="1" lang="en-US" altLang="ja-JP" sz="2800" dirty="0">
                    <a:ea typeface="Cambria Math" charset="0"/>
                    <a:cs typeface="Cambria Math" charset="0"/>
                  </a:endParaRPr>
                </a:p>
              </p:txBody>
            </p:sp>
          </mc:Choice>
          <mc:Fallback xmlns="">
            <p:sp>
              <p:nvSpPr>
                <p:cNvPr id="5" name="テキスト ボックス 4">
                  <a:extLst>
                    <a:ext uri="{FF2B5EF4-FFF2-40B4-BE49-F238E27FC236}">
                      <a16:creationId xmlns:a16="http://schemas.microsoft.com/office/drawing/2014/main" id="{899C1759-05E4-5B4D-9A78-521ED01F30C2}"/>
                    </a:ext>
                  </a:extLst>
                </p:cNvPr>
                <p:cNvSpPr txBox="1">
                  <a:spLocks noRot="1" noChangeAspect="1" noMove="1" noResize="1" noEditPoints="1" noAdjustHandles="1" noChangeArrowheads="1" noChangeShapeType="1" noTextEdit="1"/>
                </p:cNvSpPr>
                <p:nvPr/>
              </p:nvSpPr>
              <p:spPr>
                <a:xfrm>
                  <a:off x="5595936" y="2292010"/>
                  <a:ext cx="1192313" cy="806567"/>
                </a:xfrm>
                <a:prstGeom prst="rect">
                  <a:avLst/>
                </a:prstGeom>
                <a:blipFill>
                  <a:blip r:embed="rId6"/>
                  <a:stretch>
                    <a:fillRect l="-5263" r="-1053" b="-1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F7D9252-1E8E-8449-839F-B6DC831B4E36}"/>
                    </a:ext>
                  </a:extLst>
                </p:cNvPr>
                <p:cNvSpPr txBox="1"/>
                <p:nvPr/>
              </p:nvSpPr>
              <p:spPr>
                <a:xfrm>
                  <a:off x="5334011" y="3220975"/>
                  <a:ext cx="1665584" cy="8066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i="1" smtClean="0">
                            <a:latin typeface="Cambria Math" charset="0"/>
                            <a:ea typeface="Cambria Math" charset="0"/>
                            <a:cs typeface="Cambria Math" charset="0"/>
                          </a:rPr>
                          <m:t>∴</m:t>
                        </m:r>
                        <m:acc>
                          <m:accPr>
                            <m:chr m:val="̂"/>
                            <m:ctrlPr>
                              <a:rPr kumimoji="1" lang="en-US" altLang="ja-JP" sz="2800" i="1" smtClean="0">
                                <a:latin typeface="Cambria Math" panose="02040503050406030204" pitchFamily="18" charset="0"/>
                              </a:rPr>
                            </m:ctrlPr>
                          </m:accPr>
                          <m:e>
                            <m:r>
                              <a:rPr kumimoji="1" lang="en-US" altLang="ja-JP" sz="2800" b="0" i="1" smtClean="0">
                                <a:latin typeface="Cambria Math" charset="0"/>
                              </a:rPr>
                              <m:t>𝑁</m:t>
                            </m:r>
                          </m:e>
                        </m:acc>
                        <m:r>
                          <a:rPr kumimoji="1" lang="bg-BG" altLang="ja-JP" sz="2800" i="1" smtClean="0">
                            <a:latin typeface="Cambria Math" charset="0"/>
                            <a:ea typeface="Cambria Math" charset="0"/>
                            <a:cs typeface="Cambria Math" charset="0"/>
                          </a:rPr>
                          <m:t>=</m:t>
                        </m:r>
                        <m:f>
                          <m:fPr>
                            <m:ctrlPr>
                              <a:rPr kumimoji="1" lang="bg-BG" altLang="ja-JP" sz="2800" i="1" smtClean="0">
                                <a:latin typeface="Cambria Math" panose="02040503050406030204" pitchFamily="18" charset="0"/>
                                <a:ea typeface="Cambria Math" charset="0"/>
                                <a:cs typeface="Cambria Math" charset="0"/>
                              </a:rPr>
                            </m:ctrlPr>
                          </m:fPr>
                          <m:num>
                            <m:r>
                              <a:rPr kumimoji="1" lang="en-US" altLang="ja-JP" sz="2800" b="0" i="1" smtClean="0">
                                <a:latin typeface="Cambria Math" charset="0"/>
                                <a:ea typeface="Cambria Math" charset="0"/>
                                <a:cs typeface="Cambria Math" charset="0"/>
                              </a:rPr>
                              <m:t>𝑀𝑛</m:t>
                            </m:r>
                          </m:num>
                          <m:den>
                            <m:r>
                              <a:rPr kumimoji="1" lang="en-US" altLang="ja-JP" sz="2800" b="0" i="1" smtClean="0">
                                <a:latin typeface="Cambria Math" panose="02040503050406030204" pitchFamily="18" charset="0"/>
                                <a:ea typeface="Cambria Math" charset="0"/>
                                <a:cs typeface="Cambria Math" charset="0"/>
                              </a:rPr>
                              <m:t>𝑚</m:t>
                            </m:r>
                          </m:den>
                        </m:f>
                      </m:oMath>
                    </m:oMathPara>
                  </a14:m>
                  <a:endParaRPr kumimoji="1" lang="en-US" altLang="ja-JP" sz="2800" dirty="0">
                    <a:ea typeface="Cambria Math" charset="0"/>
                    <a:cs typeface="Cambria Math" charset="0"/>
                  </a:endParaRPr>
                </a:p>
              </p:txBody>
            </p:sp>
          </mc:Choice>
          <mc:Fallback xmlns="">
            <p:sp>
              <p:nvSpPr>
                <p:cNvPr id="6" name="テキスト ボックス 5">
                  <a:extLst>
                    <a:ext uri="{FF2B5EF4-FFF2-40B4-BE49-F238E27FC236}">
                      <a16:creationId xmlns:a16="http://schemas.microsoft.com/office/drawing/2014/main" id="{8F7D9252-1E8E-8449-839F-B6DC831B4E36}"/>
                    </a:ext>
                  </a:extLst>
                </p:cNvPr>
                <p:cNvSpPr txBox="1">
                  <a:spLocks noRot="1" noChangeAspect="1" noMove="1" noResize="1" noEditPoints="1" noAdjustHandles="1" noChangeArrowheads="1" noChangeShapeType="1" noTextEdit="1"/>
                </p:cNvSpPr>
                <p:nvPr/>
              </p:nvSpPr>
              <p:spPr>
                <a:xfrm>
                  <a:off x="5334011" y="3220975"/>
                  <a:ext cx="1665584" cy="806631"/>
                </a:xfrm>
                <a:prstGeom prst="rect">
                  <a:avLst/>
                </a:prstGeom>
                <a:blipFill>
                  <a:blip r:embed="rId7"/>
                  <a:stretch>
                    <a:fillRect l="-2273" r="-3030" b="-9231"/>
                  </a:stretch>
                </a:blipFill>
              </p:spPr>
              <p:txBody>
                <a:bodyPr/>
                <a:lstStyle/>
                <a:p>
                  <a:r>
                    <a:rPr lang="ja-JP" altLang="en-US">
                      <a:noFill/>
                    </a:rPr>
                    <a:t> </a:t>
                  </a:r>
                </a:p>
              </p:txBody>
            </p:sp>
          </mc:Fallback>
        </mc:AlternateContent>
      </p:grpSp>
      <p:grpSp>
        <p:nvGrpSpPr>
          <p:cNvPr id="7" name="図形グループ 2">
            <a:extLst>
              <a:ext uri="{FF2B5EF4-FFF2-40B4-BE49-F238E27FC236}">
                <a16:creationId xmlns:a16="http://schemas.microsoft.com/office/drawing/2014/main" id="{876C420F-C396-AB41-BBE8-5BFCC7F563B1}"/>
              </a:ext>
            </a:extLst>
          </p:cNvPr>
          <p:cNvGrpSpPr/>
          <p:nvPr/>
        </p:nvGrpSpPr>
        <p:grpSpPr>
          <a:xfrm>
            <a:off x="201583" y="900741"/>
            <a:ext cx="3875446" cy="2875014"/>
            <a:chOff x="653143" y="1483082"/>
            <a:chExt cx="3875446" cy="2875014"/>
          </a:xfrm>
        </p:grpSpPr>
        <p:sp>
          <p:nvSpPr>
            <p:cNvPr id="8" name="円/楕円 7">
              <a:extLst>
                <a:ext uri="{FF2B5EF4-FFF2-40B4-BE49-F238E27FC236}">
                  <a16:creationId xmlns:a16="http://schemas.microsoft.com/office/drawing/2014/main" id="{57901C85-E709-2544-8499-4F75EE60962A}"/>
                </a:ext>
              </a:extLst>
            </p:cNvPr>
            <p:cNvSpPr>
              <a:spLocks noChangeAspect="1"/>
            </p:cNvSpPr>
            <p:nvPr/>
          </p:nvSpPr>
          <p:spPr>
            <a:xfrm>
              <a:off x="1025236" y="2269029"/>
              <a:ext cx="360000" cy="319806"/>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F67E7EAA-A3E0-6A47-9056-5012B922C3E0}"/>
                </a:ext>
              </a:extLst>
            </p:cNvPr>
            <p:cNvSpPr>
              <a:spLocks noChangeAspect="1"/>
            </p:cNvSpPr>
            <p:nvPr/>
          </p:nvSpPr>
          <p:spPr>
            <a:xfrm>
              <a:off x="1690254" y="2269029"/>
              <a:ext cx="360000" cy="319806"/>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13578380-518B-9046-B71E-3E668E4B6C97}"/>
                </a:ext>
              </a:extLst>
            </p:cNvPr>
            <p:cNvSpPr>
              <a:spLocks noChangeAspect="1"/>
            </p:cNvSpPr>
            <p:nvPr/>
          </p:nvSpPr>
          <p:spPr>
            <a:xfrm>
              <a:off x="2355272" y="2269029"/>
              <a:ext cx="360000" cy="319806"/>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A42533FE-D5E3-754D-A263-EEA2CB87DDFD}"/>
                </a:ext>
              </a:extLst>
            </p:cNvPr>
            <p:cNvSpPr>
              <a:spLocks noChangeAspect="1"/>
            </p:cNvSpPr>
            <p:nvPr/>
          </p:nvSpPr>
          <p:spPr>
            <a:xfrm>
              <a:off x="3020290" y="2269029"/>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632B8DF8-BA61-1344-9192-75A682761642}"/>
                </a:ext>
              </a:extLst>
            </p:cNvPr>
            <p:cNvSpPr>
              <a:spLocks noChangeAspect="1"/>
            </p:cNvSpPr>
            <p:nvPr/>
          </p:nvSpPr>
          <p:spPr>
            <a:xfrm>
              <a:off x="3685308" y="2290962"/>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813EB651-726B-2E43-AB09-336C0791B55E}"/>
                </a:ext>
              </a:extLst>
            </p:cNvPr>
            <p:cNvSpPr>
              <a:spLocks noChangeAspect="1"/>
            </p:cNvSpPr>
            <p:nvPr/>
          </p:nvSpPr>
          <p:spPr>
            <a:xfrm>
              <a:off x="1025236" y="2725228"/>
              <a:ext cx="360000" cy="319806"/>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7882FE61-303E-AA4B-A387-33791B75E90E}"/>
                </a:ext>
              </a:extLst>
            </p:cNvPr>
            <p:cNvSpPr>
              <a:spLocks noChangeAspect="1"/>
            </p:cNvSpPr>
            <p:nvPr/>
          </p:nvSpPr>
          <p:spPr>
            <a:xfrm>
              <a:off x="1690254" y="2725228"/>
              <a:ext cx="360000" cy="319806"/>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38F54C94-8518-1B4A-85EA-EAB0815885C8}"/>
                </a:ext>
              </a:extLst>
            </p:cNvPr>
            <p:cNvSpPr>
              <a:spLocks noChangeAspect="1"/>
            </p:cNvSpPr>
            <p:nvPr/>
          </p:nvSpPr>
          <p:spPr>
            <a:xfrm>
              <a:off x="2355272" y="2725228"/>
              <a:ext cx="360000" cy="319806"/>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6" name="円/楕円 15">
              <a:extLst>
                <a:ext uri="{FF2B5EF4-FFF2-40B4-BE49-F238E27FC236}">
                  <a16:creationId xmlns:a16="http://schemas.microsoft.com/office/drawing/2014/main" id="{83D85145-51BA-EA4E-B51B-27273D6105ED}"/>
                </a:ext>
              </a:extLst>
            </p:cNvPr>
            <p:cNvSpPr>
              <a:spLocks noChangeAspect="1"/>
            </p:cNvSpPr>
            <p:nvPr/>
          </p:nvSpPr>
          <p:spPr>
            <a:xfrm>
              <a:off x="3020290" y="2725228"/>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7" name="円/楕円 16">
              <a:extLst>
                <a:ext uri="{FF2B5EF4-FFF2-40B4-BE49-F238E27FC236}">
                  <a16:creationId xmlns:a16="http://schemas.microsoft.com/office/drawing/2014/main" id="{B2225809-2C89-9C44-AA76-50BCB3DD6429}"/>
                </a:ext>
              </a:extLst>
            </p:cNvPr>
            <p:cNvSpPr>
              <a:spLocks noChangeAspect="1"/>
            </p:cNvSpPr>
            <p:nvPr/>
          </p:nvSpPr>
          <p:spPr>
            <a:xfrm>
              <a:off x="3685308" y="2747161"/>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D656DAAA-B607-804D-BC4E-738AACDCF402}"/>
                </a:ext>
              </a:extLst>
            </p:cNvPr>
            <p:cNvSpPr>
              <a:spLocks noChangeAspect="1"/>
            </p:cNvSpPr>
            <p:nvPr/>
          </p:nvSpPr>
          <p:spPr>
            <a:xfrm>
              <a:off x="1025236" y="3203360"/>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B6D419B0-A4AD-C94F-A799-3264EF3D855C}"/>
                </a:ext>
              </a:extLst>
            </p:cNvPr>
            <p:cNvSpPr>
              <a:spLocks noChangeAspect="1"/>
            </p:cNvSpPr>
            <p:nvPr/>
          </p:nvSpPr>
          <p:spPr>
            <a:xfrm>
              <a:off x="1690254" y="3203360"/>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171E6262-29F9-7142-B7FD-3AB31667C079}"/>
                </a:ext>
              </a:extLst>
            </p:cNvPr>
            <p:cNvSpPr>
              <a:spLocks noChangeAspect="1"/>
            </p:cNvSpPr>
            <p:nvPr/>
          </p:nvSpPr>
          <p:spPr>
            <a:xfrm>
              <a:off x="2355272" y="3203360"/>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A571C569-2C43-FA40-BD3D-2D0E3A3490E1}"/>
                </a:ext>
              </a:extLst>
            </p:cNvPr>
            <p:cNvSpPr>
              <a:spLocks noChangeAspect="1"/>
            </p:cNvSpPr>
            <p:nvPr/>
          </p:nvSpPr>
          <p:spPr>
            <a:xfrm>
              <a:off x="3020290" y="3203360"/>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CEA039D8-6B55-6F4D-887F-29791D70D545}"/>
                </a:ext>
              </a:extLst>
            </p:cNvPr>
            <p:cNvSpPr>
              <a:spLocks noChangeAspect="1"/>
            </p:cNvSpPr>
            <p:nvPr/>
          </p:nvSpPr>
          <p:spPr>
            <a:xfrm>
              <a:off x="3685308" y="3225293"/>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5C22892-890B-8943-BCF8-A8C853E84C20}"/>
                </a:ext>
              </a:extLst>
            </p:cNvPr>
            <p:cNvSpPr>
              <a:spLocks noChangeAspect="1"/>
            </p:cNvSpPr>
            <p:nvPr/>
          </p:nvSpPr>
          <p:spPr>
            <a:xfrm>
              <a:off x="1025236" y="3681492"/>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4604ADEC-516F-B24B-98BC-8229BCF4A8C0}"/>
                </a:ext>
              </a:extLst>
            </p:cNvPr>
            <p:cNvSpPr>
              <a:spLocks noChangeAspect="1"/>
            </p:cNvSpPr>
            <p:nvPr/>
          </p:nvSpPr>
          <p:spPr>
            <a:xfrm>
              <a:off x="1690254" y="3681492"/>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088D2E08-6AB4-F448-957F-E622AAC9D094}"/>
                </a:ext>
              </a:extLst>
            </p:cNvPr>
            <p:cNvSpPr>
              <a:spLocks noChangeAspect="1"/>
            </p:cNvSpPr>
            <p:nvPr/>
          </p:nvSpPr>
          <p:spPr>
            <a:xfrm>
              <a:off x="2355272" y="3681492"/>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602B4213-BE22-DA4F-9B16-55288D7B4730}"/>
                </a:ext>
              </a:extLst>
            </p:cNvPr>
            <p:cNvSpPr>
              <a:spLocks noChangeAspect="1"/>
            </p:cNvSpPr>
            <p:nvPr/>
          </p:nvSpPr>
          <p:spPr>
            <a:xfrm>
              <a:off x="3020290" y="3681492"/>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0E0E9673-3101-6446-83FD-CB8E4B8D8388}"/>
                </a:ext>
              </a:extLst>
            </p:cNvPr>
            <p:cNvSpPr>
              <a:spLocks noChangeAspect="1"/>
            </p:cNvSpPr>
            <p:nvPr/>
          </p:nvSpPr>
          <p:spPr>
            <a:xfrm>
              <a:off x="3685308" y="3703425"/>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A0C5B6BB-46EC-FC40-B087-165B14CC72D5}"/>
                </a:ext>
              </a:extLst>
            </p:cNvPr>
            <p:cNvSpPr/>
            <p:nvPr/>
          </p:nvSpPr>
          <p:spPr>
            <a:xfrm>
              <a:off x="653143" y="2023110"/>
              <a:ext cx="3690257" cy="233498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A02FF16D-8526-B84F-90FD-C703BA6B4779}"/>
                </a:ext>
              </a:extLst>
            </p:cNvPr>
            <p:cNvSpPr/>
            <p:nvPr/>
          </p:nvSpPr>
          <p:spPr>
            <a:xfrm>
              <a:off x="870859" y="2170068"/>
              <a:ext cx="2012819" cy="967975"/>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F64A3A24-69A7-B443-A24D-BCBACA00E8AD}"/>
                </a:ext>
              </a:extLst>
            </p:cNvPr>
            <p:cNvSpPr/>
            <p:nvPr/>
          </p:nvSpPr>
          <p:spPr>
            <a:xfrm>
              <a:off x="1627669" y="2654056"/>
              <a:ext cx="1804657" cy="967975"/>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89648D6F-E811-2B40-844C-CAE3008A1009}"/>
                </a:ext>
              </a:extLst>
            </p:cNvPr>
            <p:cNvSpPr txBox="1"/>
            <p:nvPr/>
          </p:nvSpPr>
          <p:spPr>
            <a:xfrm>
              <a:off x="1636496" y="1483082"/>
              <a:ext cx="1723549" cy="461665"/>
            </a:xfrm>
            <a:prstGeom prst="rect">
              <a:avLst/>
            </a:prstGeom>
            <a:noFill/>
          </p:spPr>
          <p:txBody>
            <a:bodyPr wrap="none" rtlCol="0">
              <a:spAutoFit/>
            </a:bodyPr>
            <a:lstStyle/>
            <a:p>
              <a:r>
                <a:rPr kumimoji="1" lang="ja-JP" altLang="en-US" sz="2400"/>
                <a:t>標識再補法</a:t>
              </a:r>
            </a:p>
          </p:txBody>
        </p:sp>
        <p:sp>
          <p:nvSpPr>
            <p:cNvPr id="32" name="テキスト ボックス 31">
              <a:extLst>
                <a:ext uri="{FF2B5EF4-FFF2-40B4-BE49-F238E27FC236}">
                  <a16:creationId xmlns:a16="http://schemas.microsoft.com/office/drawing/2014/main" id="{F937D42A-24A8-CE4B-9741-F22F14256687}"/>
                </a:ext>
              </a:extLst>
            </p:cNvPr>
            <p:cNvSpPr txBox="1"/>
            <p:nvPr/>
          </p:nvSpPr>
          <p:spPr>
            <a:xfrm>
              <a:off x="4138739" y="1792277"/>
              <a:ext cx="389850" cy="461665"/>
            </a:xfrm>
            <a:prstGeom prst="rect">
              <a:avLst/>
            </a:prstGeom>
            <a:solidFill>
              <a:schemeClr val="tx2">
                <a:lumMod val="60000"/>
                <a:lumOff val="40000"/>
              </a:schemeClr>
            </a:solidFill>
            <a:ln w="19050">
              <a:noFill/>
            </a:ln>
          </p:spPr>
          <p:txBody>
            <a:bodyPr wrap="none" rtlCol="0">
              <a:spAutoFit/>
            </a:bodyPr>
            <a:lstStyle/>
            <a:p>
              <a:r>
                <a:rPr kumimoji="1" lang="en-US" altLang="ja-JP" sz="2400" i="1">
                  <a:latin typeface="Times" charset="0"/>
                  <a:ea typeface="Times" charset="0"/>
                  <a:cs typeface="Times" charset="0"/>
                </a:rPr>
                <a:t>N</a:t>
              </a:r>
              <a:endParaRPr kumimoji="1" lang="ja-JP" altLang="en-US" sz="2400" i="1" dirty="0">
                <a:latin typeface="Times" charset="0"/>
                <a:ea typeface="Times" charset="0"/>
                <a:cs typeface="Times" charset="0"/>
              </a:endParaRPr>
            </a:p>
          </p:txBody>
        </p:sp>
        <p:sp>
          <p:nvSpPr>
            <p:cNvPr id="33" name="テキスト ボックス 32">
              <a:extLst>
                <a:ext uri="{FF2B5EF4-FFF2-40B4-BE49-F238E27FC236}">
                  <a16:creationId xmlns:a16="http://schemas.microsoft.com/office/drawing/2014/main" id="{31CC06AD-D982-B649-B145-1046D52297D3}"/>
                </a:ext>
              </a:extLst>
            </p:cNvPr>
            <p:cNvSpPr txBox="1"/>
            <p:nvPr/>
          </p:nvSpPr>
          <p:spPr>
            <a:xfrm>
              <a:off x="681166" y="2881882"/>
              <a:ext cx="441146" cy="461665"/>
            </a:xfrm>
            <a:prstGeom prst="rect">
              <a:avLst/>
            </a:prstGeom>
            <a:solidFill>
              <a:schemeClr val="accent6">
                <a:lumMod val="60000"/>
                <a:lumOff val="40000"/>
              </a:schemeClr>
            </a:solidFill>
            <a:ln w="19050">
              <a:noFill/>
            </a:ln>
          </p:spPr>
          <p:txBody>
            <a:bodyPr wrap="none" rtlCol="0">
              <a:spAutoFit/>
            </a:bodyPr>
            <a:lstStyle/>
            <a:p>
              <a:r>
                <a:rPr kumimoji="1" lang="en-US" altLang="ja-JP" sz="2400" i="1">
                  <a:latin typeface="Times" charset="0"/>
                  <a:ea typeface="Times" charset="0"/>
                  <a:cs typeface="Times" charset="0"/>
                </a:rPr>
                <a:t>M</a:t>
              </a:r>
              <a:endParaRPr kumimoji="1" lang="ja-JP" altLang="en-US" sz="2400" i="1" dirty="0">
                <a:latin typeface="Times" charset="0"/>
                <a:ea typeface="Times" charset="0"/>
                <a:cs typeface="Times" charset="0"/>
              </a:endParaRPr>
            </a:p>
          </p:txBody>
        </p:sp>
        <p:sp>
          <p:nvSpPr>
            <p:cNvPr id="34" name="テキスト ボックス 33">
              <a:extLst>
                <a:ext uri="{FF2B5EF4-FFF2-40B4-BE49-F238E27FC236}">
                  <a16:creationId xmlns:a16="http://schemas.microsoft.com/office/drawing/2014/main" id="{7FF46131-DAEB-5D49-945E-15EB8464D65F}"/>
                </a:ext>
              </a:extLst>
            </p:cNvPr>
            <p:cNvSpPr txBox="1"/>
            <p:nvPr/>
          </p:nvSpPr>
          <p:spPr>
            <a:xfrm>
              <a:off x="3370192" y="3391199"/>
              <a:ext cx="338554" cy="461665"/>
            </a:xfrm>
            <a:prstGeom prst="rect">
              <a:avLst/>
            </a:prstGeom>
            <a:solidFill>
              <a:schemeClr val="accent4">
                <a:lumMod val="60000"/>
                <a:lumOff val="40000"/>
              </a:schemeClr>
            </a:solidFill>
            <a:ln w="19050">
              <a:noFill/>
            </a:ln>
          </p:spPr>
          <p:txBody>
            <a:bodyPr wrap="none" rtlCol="0">
              <a:spAutoFit/>
            </a:bodyPr>
            <a:lstStyle/>
            <a:p>
              <a:r>
                <a:rPr kumimoji="1" lang="en-US" altLang="ja-JP" sz="2400" i="1" dirty="0">
                  <a:latin typeface="Times" charset="0"/>
                  <a:ea typeface="Times" charset="0"/>
                  <a:cs typeface="Times" charset="0"/>
                </a:rPr>
                <a:t>n</a:t>
              </a:r>
              <a:endParaRPr kumimoji="1" lang="ja-JP" altLang="en-US" sz="2400" i="1" dirty="0">
                <a:latin typeface="Times" charset="0"/>
                <a:ea typeface="Times" charset="0"/>
                <a:cs typeface="Times" charset="0"/>
              </a:endParaRPr>
            </a:p>
          </p:txBody>
        </p:sp>
        <p:sp>
          <p:nvSpPr>
            <p:cNvPr id="35" name="右中かっこ 34">
              <a:extLst>
                <a:ext uri="{FF2B5EF4-FFF2-40B4-BE49-F238E27FC236}">
                  <a16:creationId xmlns:a16="http://schemas.microsoft.com/office/drawing/2014/main" id="{C8B67FCD-D575-C14C-95A1-CCE138E83AF0}"/>
                </a:ext>
              </a:extLst>
            </p:cNvPr>
            <p:cNvSpPr/>
            <p:nvPr/>
          </p:nvSpPr>
          <p:spPr>
            <a:xfrm rot="5400000">
              <a:off x="2030503" y="2524426"/>
              <a:ext cx="334449" cy="984226"/>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245CCF8A-D97D-A545-B06F-FA53075A7A15}"/>
                </a:ext>
              </a:extLst>
            </p:cNvPr>
            <p:cNvSpPr txBox="1"/>
            <p:nvPr/>
          </p:nvSpPr>
          <p:spPr>
            <a:xfrm>
              <a:off x="2034349" y="3097946"/>
              <a:ext cx="407484" cy="461665"/>
            </a:xfrm>
            <a:prstGeom prst="rect">
              <a:avLst/>
            </a:prstGeom>
            <a:noFill/>
            <a:ln w="19050">
              <a:noFill/>
            </a:ln>
          </p:spPr>
          <p:txBody>
            <a:bodyPr wrap="none" rtlCol="0">
              <a:spAutoFit/>
            </a:bodyPr>
            <a:lstStyle/>
            <a:p>
              <a:r>
                <a:rPr lang="en-US" altLang="ja-JP" sz="2400" i="1" dirty="0">
                  <a:latin typeface="Times" charset="0"/>
                  <a:ea typeface="Times" charset="0"/>
                  <a:cs typeface="Times" charset="0"/>
                </a:rPr>
                <a:t>m</a:t>
              </a:r>
              <a:endParaRPr kumimoji="1" lang="ja-JP" altLang="en-US" sz="2400" i="1" dirty="0">
                <a:latin typeface="Times" charset="0"/>
                <a:ea typeface="Times" charset="0"/>
                <a:cs typeface="Times" charset="0"/>
              </a:endParaRPr>
            </a:p>
          </p:txBody>
        </p:sp>
      </p:grpSp>
      <p:grpSp>
        <p:nvGrpSpPr>
          <p:cNvPr id="42" name="図形グループ 3">
            <a:extLst>
              <a:ext uri="{FF2B5EF4-FFF2-40B4-BE49-F238E27FC236}">
                <a16:creationId xmlns:a16="http://schemas.microsoft.com/office/drawing/2014/main" id="{C679A1D1-AF2F-184A-B0C5-DBDC89741C58}"/>
              </a:ext>
            </a:extLst>
          </p:cNvPr>
          <p:cNvGrpSpPr/>
          <p:nvPr/>
        </p:nvGrpSpPr>
        <p:grpSpPr>
          <a:xfrm>
            <a:off x="4098380" y="1699630"/>
            <a:ext cx="2004523" cy="1853257"/>
            <a:chOff x="5334011" y="2292010"/>
            <a:chExt cx="2004523" cy="1853257"/>
          </a:xfrm>
          <a:solidFill>
            <a:schemeClr val="bg1"/>
          </a:solidFill>
        </p:grpSpPr>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9B3F68FE-76CD-5D49-BB61-05085165663A}"/>
                    </a:ext>
                  </a:extLst>
                </p:cNvPr>
                <p:cNvSpPr txBox="1"/>
                <p:nvPr/>
              </p:nvSpPr>
              <p:spPr>
                <a:xfrm>
                  <a:off x="5595936" y="2292010"/>
                  <a:ext cx="1650580" cy="837024"/>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bg-BG" altLang="ja-JP" sz="2800" i="1" smtClean="0">
                                <a:latin typeface="Cambria Math" panose="02040503050406030204" pitchFamily="18" charset="0"/>
                              </a:rPr>
                            </m:ctrlPr>
                          </m:fPr>
                          <m:num>
                            <m:r>
                              <a:rPr kumimoji="1" lang="en-US" altLang="ja-JP" sz="2800" b="0" i="1" smtClean="0">
                                <a:solidFill>
                                  <a:schemeClr val="tx1"/>
                                </a:solidFill>
                                <a:latin typeface="Cambria Math" charset="0"/>
                              </a:rPr>
                              <m:t>𝑀</m:t>
                            </m:r>
                          </m:num>
                          <m:den>
                            <m:r>
                              <a:rPr kumimoji="1" lang="en-US" altLang="ja-JP" sz="2800" b="0" i="1" smtClean="0">
                                <a:solidFill>
                                  <a:schemeClr val="tx1"/>
                                </a:solidFill>
                                <a:latin typeface="Cambria Math" charset="0"/>
                              </a:rPr>
                              <m:t>𝑁</m:t>
                            </m:r>
                          </m:den>
                        </m:f>
                        <m:r>
                          <a:rPr kumimoji="1" lang="bg-BG" altLang="ja-JP" sz="2800" i="1" smtClean="0">
                            <a:latin typeface="Cambria Math" charset="0"/>
                            <a:ea typeface="Cambria Math" charset="0"/>
                            <a:cs typeface="Cambria Math" charset="0"/>
                          </a:rPr>
                          <m:t>=</m:t>
                        </m:r>
                        <m:f>
                          <m:fPr>
                            <m:ctrlPr>
                              <a:rPr kumimoji="1" lang="bg-BG" altLang="ja-JP" sz="2800" i="1" smtClean="0">
                                <a:latin typeface="Cambria Math" panose="02040503050406030204" pitchFamily="18" charset="0"/>
                                <a:ea typeface="Cambria Math" charset="0"/>
                                <a:cs typeface="Cambria Math" charset="0"/>
                              </a:rPr>
                            </m:ctrlPr>
                          </m:fPr>
                          <m:num>
                            <m:r>
                              <m:rPr>
                                <m:sty m:val="p"/>
                              </m:rPr>
                              <a:rPr lang="en-US" altLang="ja-JP" sz="2800" b="0" i="0" smtClean="0">
                                <a:latin typeface="Cambria Math" panose="02040503050406030204" pitchFamily="18" charset="0"/>
                                <a:ea typeface="Cambria Math" panose="02040503050406030204" pitchFamily="18" charset="0"/>
                              </a:rPr>
                              <m:t>E</m:t>
                            </m:r>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ea typeface="Cambria Math" charset="0"/>
                                    <a:cs typeface="Cambria Math" charset="0"/>
                                  </a:rPr>
                                  <m:t>𝑚</m:t>
                                </m:r>
                              </m:e>
                            </m:d>
                          </m:num>
                          <m:den>
                            <m:r>
                              <a:rPr kumimoji="1" lang="en-US" altLang="ja-JP" sz="2800" b="0" i="1" smtClean="0">
                                <a:solidFill>
                                  <a:schemeClr val="tx1"/>
                                </a:solidFill>
                                <a:latin typeface="Cambria Math" charset="0"/>
                                <a:ea typeface="Cambria Math" charset="0"/>
                                <a:cs typeface="Cambria Math" charset="0"/>
                              </a:rPr>
                              <m:t>𝑛</m:t>
                            </m:r>
                          </m:den>
                        </m:f>
                      </m:oMath>
                    </m:oMathPara>
                  </a14:m>
                  <a:endParaRPr kumimoji="1" lang="en-US" altLang="ja-JP" sz="2800" dirty="0">
                    <a:ea typeface="Cambria Math" charset="0"/>
                    <a:cs typeface="Cambria Math" charset="0"/>
                  </a:endParaRPr>
                </a:p>
              </p:txBody>
            </p:sp>
          </mc:Choice>
          <mc:Fallback xmlns="">
            <p:sp>
              <p:nvSpPr>
                <p:cNvPr id="43" name="テキスト ボックス 42">
                  <a:extLst>
                    <a:ext uri="{FF2B5EF4-FFF2-40B4-BE49-F238E27FC236}">
                      <a16:creationId xmlns:a16="http://schemas.microsoft.com/office/drawing/2014/main" id="{9B3F68FE-76CD-5D49-BB61-05085165663A}"/>
                    </a:ext>
                  </a:extLst>
                </p:cNvPr>
                <p:cNvSpPr txBox="1">
                  <a:spLocks noRot="1" noChangeAspect="1" noMove="1" noResize="1" noEditPoints="1" noAdjustHandles="1" noChangeArrowheads="1" noChangeShapeType="1" noTextEdit="1"/>
                </p:cNvSpPr>
                <p:nvPr/>
              </p:nvSpPr>
              <p:spPr>
                <a:xfrm>
                  <a:off x="5595936" y="2292010"/>
                  <a:ext cx="1650580" cy="837024"/>
                </a:xfrm>
                <a:prstGeom prst="rect">
                  <a:avLst/>
                </a:prstGeom>
                <a:blipFill>
                  <a:blip r:embed="rId8"/>
                  <a:stretch>
                    <a:fillRect l="-3817" b="-1194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B094C64-90A0-C040-852A-C53072C4624F}"/>
                    </a:ext>
                  </a:extLst>
                </p:cNvPr>
                <p:cNvSpPr txBox="1"/>
                <p:nvPr/>
              </p:nvSpPr>
              <p:spPr>
                <a:xfrm>
                  <a:off x="5334011" y="3220975"/>
                  <a:ext cx="2004523" cy="92429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i="1" smtClean="0">
                            <a:latin typeface="Cambria Math" charset="0"/>
                            <a:ea typeface="Cambria Math" charset="0"/>
                            <a:cs typeface="Cambria Math" charset="0"/>
                          </a:rPr>
                          <m:t>∴</m:t>
                        </m:r>
                        <m:acc>
                          <m:accPr>
                            <m:chr m:val="̂"/>
                            <m:ctrlPr>
                              <a:rPr kumimoji="1" lang="en-US" altLang="ja-JP" sz="2800" i="1" smtClean="0">
                                <a:latin typeface="Cambria Math" panose="02040503050406030204" pitchFamily="18" charset="0"/>
                              </a:rPr>
                            </m:ctrlPr>
                          </m:accPr>
                          <m:e>
                            <m:r>
                              <a:rPr kumimoji="1" lang="en-US" altLang="ja-JP" sz="2800" b="0" i="1" smtClean="0">
                                <a:latin typeface="Cambria Math" charset="0"/>
                              </a:rPr>
                              <m:t>𝑁</m:t>
                            </m:r>
                          </m:e>
                        </m:acc>
                        <m:r>
                          <a:rPr kumimoji="1" lang="bg-BG" altLang="ja-JP" sz="2800" i="1" smtClean="0">
                            <a:latin typeface="Cambria Math" charset="0"/>
                            <a:ea typeface="Cambria Math" charset="0"/>
                            <a:cs typeface="Cambria Math" charset="0"/>
                          </a:rPr>
                          <m:t>=</m:t>
                        </m:r>
                        <m:f>
                          <m:fPr>
                            <m:ctrlPr>
                              <a:rPr kumimoji="1" lang="bg-BG" altLang="ja-JP" sz="2800" i="1" smtClean="0">
                                <a:latin typeface="Cambria Math" panose="02040503050406030204" pitchFamily="18" charset="0"/>
                                <a:ea typeface="Cambria Math" charset="0"/>
                                <a:cs typeface="Cambria Math" charset="0"/>
                              </a:rPr>
                            </m:ctrlPr>
                          </m:fPr>
                          <m:num>
                            <m:r>
                              <a:rPr kumimoji="1" lang="en-US" altLang="ja-JP" sz="2800" b="0" i="1" smtClean="0">
                                <a:latin typeface="Cambria Math" charset="0"/>
                                <a:ea typeface="Cambria Math" charset="0"/>
                                <a:cs typeface="Cambria Math" charset="0"/>
                              </a:rPr>
                              <m:t>𝑀𝑛</m:t>
                            </m:r>
                          </m:num>
                          <m:den>
                            <m:sSub>
                              <m:sSubPr>
                                <m:ctrlPr>
                                  <a:rPr kumimoji="1" lang="en-US" altLang="ja-JP" sz="2800" b="0" i="1" smtClean="0">
                                    <a:latin typeface="Cambria Math" panose="02040503050406030204" pitchFamily="18" charset="0"/>
                                    <a:ea typeface="Cambria Math" charset="0"/>
                                  </a:rPr>
                                </m:ctrlPr>
                              </m:sSubPr>
                              <m:e>
                                <m:r>
                                  <a:rPr kumimoji="1" lang="en-US" altLang="ja-JP" sz="2800" b="0" i="1" smtClean="0">
                                    <a:latin typeface="Cambria Math" panose="02040503050406030204" pitchFamily="18" charset="0"/>
                                    <a:ea typeface="Cambria Math" charset="0"/>
                                  </a:rPr>
                                  <m:t>𝑚</m:t>
                                </m:r>
                              </m:e>
                              <m:sub>
                                <m:r>
                                  <m:rPr>
                                    <m:nor/>
                                  </m:rPr>
                                  <a:rPr kumimoji="1" lang="en-US" altLang="ja-JP" sz="2800" b="0" i="0" smtClean="0">
                                    <a:latin typeface="Cambria Math" panose="02040503050406030204" pitchFamily="18" charset="0"/>
                                    <a:ea typeface="Cambria Math" charset="0"/>
                                  </a:rPr>
                                  <m:t>obs</m:t>
                                </m:r>
                              </m:sub>
                            </m:sSub>
                          </m:den>
                        </m:f>
                      </m:oMath>
                    </m:oMathPara>
                  </a14:m>
                  <a:endParaRPr kumimoji="1" lang="en-US" altLang="ja-JP" sz="2800" dirty="0">
                    <a:ea typeface="Cambria Math" charset="0"/>
                    <a:cs typeface="Cambria Math" charset="0"/>
                  </a:endParaRPr>
                </a:p>
              </p:txBody>
            </p:sp>
          </mc:Choice>
          <mc:Fallback xmlns="">
            <p:sp>
              <p:nvSpPr>
                <p:cNvPr id="44" name="テキスト ボックス 43">
                  <a:extLst>
                    <a:ext uri="{FF2B5EF4-FFF2-40B4-BE49-F238E27FC236}">
                      <a16:creationId xmlns:a16="http://schemas.microsoft.com/office/drawing/2014/main" id="{DB094C64-90A0-C040-852A-C53072C4624F}"/>
                    </a:ext>
                  </a:extLst>
                </p:cNvPr>
                <p:cNvSpPr txBox="1">
                  <a:spLocks noRot="1" noChangeAspect="1" noMove="1" noResize="1" noEditPoints="1" noAdjustHandles="1" noChangeArrowheads="1" noChangeShapeType="1" noTextEdit="1"/>
                </p:cNvSpPr>
                <p:nvPr/>
              </p:nvSpPr>
              <p:spPr>
                <a:xfrm>
                  <a:off x="5334011" y="3220975"/>
                  <a:ext cx="2004523" cy="924292"/>
                </a:xfrm>
                <a:prstGeom prst="rect">
                  <a:avLst/>
                </a:prstGeom>
                <a:blipFill>
                  <a:blip r:embed="rId9"/>
                  <a:stretch>
                    <a:fillRect l="-1258" r="-2516" b="-12162"/>
                  </a:stretch>
                </a:blipFill>
              </p:spPr>
              <p:txBody>
                <a:bodyPr/>
                <a:lstStyle/>
                <a:p>
                  <a:r>
                    <a:rPr lang="ja-JP" altLang="en-US">
                      <a:noFill/>
                    </a:rPr>
                    <a:t> </a:t>
                  </a:r>
                </a:p>
              </p:txBody>
            </p:sp>
          </mc:Fallback>
        </mc:AlternateContent>
      </p:grpSp>
      <p:grpSp>
        <p:nvGrpSpPr>
          <p:cNvPr id="50" name="グループ化 49">
            <a:extLst>
              <a:ext uri="{FF2B5EF4-FFF2-40B4-BE49-F238E27FC236}">
                <a16:creationId xmlns:a16="http://schemas.microsoft.com/office/drawing/2014/main" id="{93003AA5-7921-3845-98B0-B542EF4A8CB7}"/>
              </a:ext>
            </a:extLst>
          </p:cNvPr>
          <p:cNvGrpSpPr/>
          <p:nvPr/>
        </p:nvGrpSpPr>
        <p:grpSpPr>
          <a:xfrm>
            <a:off x="6971387" y="1100640"/>
            <a:ext cx="4801314" cy="3642732"/>
            <a:chOff x="6971387" y="1100640"/>
            <a:chExt cx="4801314" cy="3642732"/>
          </a:xfrm>
        </p:grpSpPr>
        <p:grpSp>
          <p:nvGrpSpPr>
            <p:cNvPr id="41" name="グループ化 40">
              <a:extLst>
                <a:ext uri="{FF2B5EF4-FFF2-40B4-BE49-F238E27FC236}">
                  <a16:creationId xmlns:a16="http://schemas.microsoft.com/office/drawing/2014/main" id="{6C88F7EE-1DA3-5542-9AE3-02BA38D4C2FC}"/>
                </a:ext>
              </a:extLst>
            </p:cNvPr>
            <p:cNvGrpSpPr/>
            <p:nvPr/>
          </p:nvGrpSpPr>
          <p:grpSpPr>
            <a:xfrm>
              <a:off x="6971387" y="1100640"/>
              <a:ext cx="4801314" cy="3642732"/>
              <a:chOff x="6938123" y="1610050"/>
              <a:chExt cx="4801314" cy="3642732"/>
            </a:xfrm>
          </p:grpSpPr>
          <p:sp>
            <p:nvSpPr>
              <p:cNvPr id="40" name="テキスト ボックス 39">
                <a:extLst>
                  <a:ext uri="{FF2B5EF4-FFF2-40B4-BE49-F238E27FC236}">
                    <a16:creationId xmlns:a16="http://schemas.microsoft.com/office/drawing/2014/main" id="{16B8B679-6359-3B48-9C7A-D311945D5E8F}"/>
                  </a:ext>
                </a:extLst>
              </p:cNvPr>
              <p:cNvSpPr txBox="1"/>
              <p:nvPr/>
            </p:nvSpPr>
            <p:spPr>
              <a:xfrm>
                <a:off x="6938123" y="1610050"/>
                <a:ext cx="4801314"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400"/>
                  <a:t>推定値の確からしさを評価したい</a:t>
                </a:r>
              </a:p>
            </p:txBody>
          </p:sp>
          <p:sp>
            <p:nvSpPr>
              <p:cNvPr id="45" name="下矢印 44">
                <a:extLst>
                  <a:ext uri="{FF2B5EF4-FFF2-40B4-BE49-F238E27FC236}">
                    <a16:creationId xmlns:a16="http://schemas.microsoft.com/office/drawing/2014/main" id="{C55D74E5-5ACE-384F-9B2F-D81B211FB646}"/>
                  </a:ext>
                </a:extLst>
              </p:cNvPr>
              <p:cNvSpPr/>
              <p:nvPr/>
            </p:nvSpPr>
            <p:spPr>
              <a:xfrm>
                <a:off x="9019291" y="3048167"/>
                <a:ext cx="638978" cy="4368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04193708-536E-1D47-9327-238A110360D5}"/>
                  </a:ext>
                </a:extLst>
              </p:cNvPr>
              <p:cNvSpPr txBox="1"/>
              <p:nvPr/>
            </p:nvSpPr>
            <p:spPr>
              <a:xfrm>
                <a:off x="7964043" y="3606984"/>
                <a:ext cx="2749471"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400"/>
                  <a:t>変動係数</a:t>
                </a:r>
                <a:r>
                  <a:rPr kumimoji="1" lang="en-US" altLang="ja-JP" sz="2400" dirty="0"/>
                  <a:t>CV</a:t>
                </a:r>
                <a:r>
                  <a:rPr kumimoji="1" lang="ja-JP" altLang="en-US" sz="2400"/>
                  <a:t>で評価</a:t>
                </a:r>
              </a:p>
            </p:txBody>
          </p:sp>
          <p:sp>
            <p:nvSpPr>
              <p:cNvPr id="47" name="下矢印 46">
                <a:extLst>
                  <a:ext uri="{FF2B5EF4-FFF2-40B4-BE49-F238E27FC236}">
                    <a16:creationId xmlns:a16="http://schemas.microsoft.com/office/drawing/2014/main" id="{F038DD9E-8627-3B4C-A295-47FAABA2F1EF}"/>
                  </a:ext>
                </a:extLst>
              </p:cNvPr>
              <p:cNvSpPr/>
              <p:nvPr/>
            </p:nvSpPr>
            <p:spPr>
              <a:xfrm>
                <a:off x="9019291" y="4200921"/>
                <a:ext cx="638978" cy="4368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D2ABA128-6C9C-7944-9219-4DE655FB7398}"/>
                  </a:ext>
                </a:extLst>
              </p:cNvPr>
              <p:cNvSpPr txBox="1"/>
              <p:nvPr/>
            </p:nvSpPr>
            <p:spPr>
              <a:xfrm>
                <a:off x="7245899" y="4791117"/>
                <a:ext cx="4185761"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400"/>
                  <a:t>数理統計的な取り扱いが必須</a:t>
                </a:r>
              </a:p>
            </p:txBody>
          </p:sp>
        </p:grpSp>
        <p:sp>
          <p:nvSpPr>
            <p:cNvPr id="49" name="テキスト ボックス 48">
              <a:extLst>
                <a:ext uri="{FF2B5EF4-FFF2-40B4-BE49-F238E27FC236}">
                  <a16:creationId xmlns:a16="http://schemas.microsoft.com/office/drawing/2014/main" id="{C024EA97-057A-394A-AAAA-49AB54DAA386}"/>
                </a:ext>
              </a:extLst>
            </p:cNvPr>
            <p:cNvSpPr txBox="1"/>
            <p:nvPr/>
          </p:nvSpPr>
          <p:spPr>
            <a:xfrm>
              <a:off x="7346798" y="1672039"/>
              <a:ext cx="3518912" cy="707886"/>
            </a:xfrm>
            <a:prstGeom prst="rect">
              <a:avLst/>
            </a:prstGeom>
            <a:noFill/>
          </p:spPr>
          <p:txBody>
            <a:bodyPr wrap="none" rtlCol="0">
              <a:spAutoFit/>
            </a:bodyPr>
            <a:lstStyle/>
            <a:p>
              <a:r>
                <a:rPr kumimoji="1" lang="ja-JP" altLang="en-US" sz="2000"/>
                <a:t>・推定値のバラツキ</a:t>
              </a:r>
              <a:endParaRPr kumimoji="1" lang="en-US" altLang="ja-JP" sz="2000" dirty="0"/>
            </a:p>
            <a:p>
              <a:r>
                <a:rPr lang="ja-JP" altLang="en-US" sz="2000"/>
                <a:t>・サンプル数は十分かどうか</a:t>
              </a:r>
              <a:endParaRPr kumimoji="1" lang="ja-JP" altLang="en-US" sz="2000"/>
            </a:p>
          </p:txBody>
        </p:sp>
      </p:grpSp>
      <p:grpSp>
        <p:nvGrpSpPr>
          <p:cNvPr id="53" name="グループ化 52">
            <a:extLst>
              <a:ext uri="{FF2B5EF4-FFF2-40B4-BE49-F238E27FC236}">
                <a16:creationId xmlns:a16="http://schemas.microsoft.com/office/drawing/2014/main" id="{C9C7D734-73E7-F643-829E-40DED90A4A58}"/>
              </a:ext>
            </a:extLst>
          </p:cNvPr>
          <p:cNvGrpSpPr/>
          <p:nvPr/>
        </p:nvGrpSpPr>
        <p:grpSpPr>
          <a:xfrm>
            <a:off x="288635" y="3988193"/>
            <a:ext cx="5065810" cy="2678296"/>
            <a:chOff x="288635" y="4281707"/>
            <a:chExt cx="5065810" cy="2678296"/>
          </a:xfrm>
        </p:grpSpPr>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1EC579EE-6E20-6845-825F-0229587838FF}"/>
                    </a:ext>
                  </a:extLst>
                </p:cNvPr>
                <p:cNvSpPr txBox="1"/>
                <p:nvPr/>
              </p:nvSpPr>
              <p:spPr>
                <a:xfrm>
                  <a:off x="288635" y="4281707"/>
                  <a:ext cx="4605620" cy="1493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800" b="0" i="0" smtClean="0">
                            <a:latin typeface="Cambria Math" panose="02040503050406030204" pitchFamily="18" charset="0"/>
                            <a:ea typeface="Cambria Math" panose="02040503050406030204" pitchFamily="18" charset="0"/>
                          </a:rPr>
                          <m:t>P</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𝑚</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𝑀</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𝑛</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d>
                              <m:dPr>
                                <m:ctrlPr>
                                  <a:rPr kumimoji="1" lang="en-US" altLang="ja-JP" sz="2800" b="0" i="1" smtClean="0">
                                    <a:latin typeface="Cambria Math" panose="02040503050406030204" pitchFamily="18" charset="0"/>
                                  </a:rPr>
                                </m:ctrlPr>
                              </m:dPr>
                              <m:e>
                                <m:m>
                                  <m:mPr>
                                    <m:mcs>
                                      <m:mc>
                                        <m:mcPr>
                                          <m:count m:val="1"/>
                                          <m:mcJc m:val="center"/>
                                        </m:mcPr>
                                      </m:mc>
                                    </m:mcs>
                                    <m:ctrlPr>
                                      <a:rPr kumimoji="1" lang="en-US" altLang="ja-JP" sz="2800" b="0" i="1" smtClean="0">
                                        <a:latin typeface="Cambria Math" panose="02040503050406030204" pitchFamily="18" charset="0"/>
                                      </a:rPr>
                                    </m:ctrlPr>
                                  </m:mPr>
                                  <m:mr>
                                    <m:e>
                                      <m:r>
                                        <m:rPr>
                                          <m:brk m:alnAt="7"/>
                                        </m:rPr>
                                        <a:rPr kumimoji="1" lang="en-US" altLang="ja-JP" sz="2800" b="0" i="1" smtClean="0">
                                          <a:latin typeface="Cambria Math" panose="02040503050406030204" pitchFamily="18" charset="0"/>
                                        </a:rPr>
                                        <m:t>𝑀</m:t>
                                      </m:r>
                                    </m:e>
                                  </m:mr>
                                  <m:mr>
                                    <m:e>
                                      <m:r>
                                        <a:rPr kumimoji="1" lang="en-US" altLang="ja-JP" sz="2800" b="0" i="1" smtClean="0">
                                          <a:latin typeface="Cambria Math" panose="02040503050406030204" pitchFamily="18" charset="0"/>
                                        </a:rPr>
                                        <m:t>𝑚</m:t>
                                      </m:r>
                                    </m:e>
                                  </m:mr>
                                </m:m>
                              </m:e>
                            </m:d>
                            <m:d>
                              <m:dPr>
                                <m:ctrlPr>
                                  <a:rPr lang="en-US" altLang="ja-JP" sz="2800" i="1">
                                    <a:latin typeface="Cambria Math" panose="02040503050406030204" pitchFamily="18" charset="0"/>
                                  </a:rPr>
                                </m:ctrlPr>
                              </m:dPr>
                              <m:e>
                                <m:m>
                                  <m:mPr>
                                    <m:mcs>
                                      <m:mc>
                                        <m:mcPr>
                                          <m:count m:val="1"/>
                                          <m:mcJc m:val="center"/>
                                        </m:mcPr>
                                      </m:mc>
                                    </m:mcs>
                                    <m:ctrlPr>
                                      <a:rPr lang="en-US" altLang="ja-JP" sz="2800" i="1">
                                        <a:latin typeface="Cambria Math" panose="02040503050406030204" pitchFamily="18" charset="0"/>
                                      </a:rPr>
                                    </m:ctrlPr>
                                  </m:mPr>
                                  <m:mr>
                                    <m:e>
                                      <m:r>
                                        <m:rPr>
                                          <m:brk m:alnAt="7"/>
                                        </m:rPr>
                                        <a:rPr lang="en-US" altLang="ja-JP" sz="2800" b="0" i="1" smtClean="0">
                                          <a:latin typeface="Cambria Math" panose="02040503050406030204" pitchFamily="18" charset="0"/>
                                        </a:rPr>
                                        <m:t>𝑁</m:t>
                                      </m:r>
                                      <m:r>
                                        <a:rPr lang="en-US" altLang="ja-JP" sz="2800" b="0" i="1" smtClean="0">
                                          <a:latin typeface="Cambria Math" panose="02040503050406030204" pitchFamily="18" charset="0"/>
                                        </a:rPr>
                                        <m:t>−</m:t>
                                      </m:r>
                                      <m:r>
                                        <a:rPr lang="en-US" altLang="ja-JP" sz="2800" i="1">
                                          <a:latin typeface="Cambria Math" panose="02040503050406030204" pitchFamily="18" charset="0"/>
                                        </a:rPr>
                                        <m:t>𝑀</m:t>
                                      </m:r>
                                    </m:e>
                                  </m:mr>
                                  <m:mr>
                                    <m:e>
                                      <m:r>
                                        <a:rPr lang="en-US" altLang="ja-JP" sz="2800" b="0" i="1" smtClean="0">
                                          <a:latin typeface="Cambria Math" panose="02040503050406030204" pitchFamily="18" charset="0"/>
                                        </a:rPr>
                                        <m:t>𝑛</m:t>
                                      </m:r>
                                      <m:r>
                                        <a:rPr lang="en-US" altLang="ja-JP" sz="2800" b="0" i="1" smtClean="0">
                                          <a:latin typeface="Cambria Math" panose="02040503050406030204" pitchFamily="18" charset="0"/>
                                        </a:rPr>
                                        <m:t>−</m:t>
                                      </m:r>
                                      <m:r>
                                        <a:rPr lang="en-US" altLang="ja-JP" sz="2800" i="1">
                                          <a:latin typeface="Cambria Math" panose="02040503050406030204" pitchFamily="18" charset="0"/>
                                        </a:rPr>
                                        <m:t>𝑚</m:t>
                                      </m:r>
                                    </m:e>
                                  </m:mr>
                                </m:m>
                              </m:e>
                            </m:d>
                          </m:num>
                          <m:den>
                            <m:d>
                              <m:dPr>
                                <m:ctrlPr>
                                  <a:rPr lang="en-US" altLang="ja-JP" sz="2800" i="1">
                                    <a:latin typeface="Cambria Math" panose="02040503050406030204" pitchFamily="18" charset="0"/>
                                  </a:rPr>
                                </m:ctrlPr>
                              </m:dPr>
                              <m:e>
                                <m:m>
                                  <m:mPr>
                                    <m:mcs>
                                      <m:mc>
                                        <m:mcPr>
                                          <m:count m:val="1"/>
                                          <m:mcJc m:val="center"/>
                                        </m:mcPr>
                                      </m:mc>
                                    </m:mcs>
                                    <m:ctrlPr>
                                      <a:rPr lang="en-US" altLang="ja-JP" sz="2800" i="1">
                                        <a:latin typeface="Cambria Math" panose="02040503050406030204" pitchFamily="18" charset="0"/>
                                      </a:rPr>
                                    </m:ctrlPr>
                                  </m:mPr>
                                  <m:mr>
                                    <m:e>
                                      <m:r>
                                        <a:rPr lang="en-US" altLang="ja-JP" sz="2800" b="0" i="1" smtClean="0">
                                          <a:latin typeface="Cambria Math" panose="02040503050406030204" pitchFamily="18" charset="0"/>
                                        </a:rPr>
                                        <m:t>𝑁</m:t>
                                      </m:r>
                                    </m:e>
                                  </m:mr>
                                  <m:mr>
                                    <m:e>
                                      <m:r>
                                        <a:rPr lang="en-US" altLang="ja-JP" sz="2800" b="0" i="1" smtClean="0">
                                          <a:latin typeface="Cambria Math" panose="02040503050406030204" pitchFamily="18" charset="0"/>
                                        </a:rPr>
                                        <m:t>𝑛</m:t>
                                      </m:r>
                                    </m:e>
                                  </m:mr>
                                </m:m>
                              </m:e>
                            </m:d>
                          </m:den>
                        </m:f>
                      </m:oMath>
                    </m:oMathPara>
                  </a14:m>
                  <a:endParaRPr lang="en-US" altLang="ja-JP" sz="2800" dirty="0"/>
                </a:p>
              </p:txBody>
            </p:sp>
          </mc:Choice>
          <mc:Fallback xmlns="">
            <p:sp>
              <p:nvSpPr>
                <p:cNvPr id="39" name="テキスト ボックス 38">
                  <a:extLst>
                    <a:ext uri="{FF2B5EF4-FFF2-40B4-BE49-F238E27FC236}">
                      <a16:creationId xmlns:a16="http://schemas.microsoft.com/office/drawing/2014/main" id="{1EC579EE-6E20-6845-825F-0229587838FF}"/>
                    </a:ext>
                  </a:extLst>
                </p:cNvPr>
                <p:cNvSpPr txBox="1">
                  <a:spLocks noRot="1" noChangeAspect="1" noMove="1" noResize="1" noEditPoints="1" noAdjustHandles="1" noChangeArrowheads="1" noChangeShapeType="1" noTextEdit="1"/>
                </p:cNvSpPr>
                <p:nvPr/>
              </p:nvSpPr>
              <p:spPr>
                <a:xfrm>
                  <a:off x="288635" y="4281707"/>
                  <a:ext cx="4605620" cy="1493101"/>
                </a:xfrm>
                <a:prstGeom prst="rect">
                  <a:avLst/>
                </a:prstGeom>
                <a:blipFill>
                  <a:blip r:embed="rId10"/>
                  <a:stretch>
                    <a:fillRect l="-1099" t="-840" b="-4202"/>
                  </a:stretch>
                </a:blipFill>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9F15FE87-4CC1-074F-AC55-E5449D7E025B}"/>
                </a:ext>
              </a:extLst>
            </p:cNvPr>
            <p:cNvSpPr txBox="1"/>
            <p:nvPr/>
          </p:nvSpPr>
          <p:spPr>
            <a:xfrm>
              <a:off x="288635" y="5759674"/>
              <a:ext cx="5065810" cy="1200329"/>
            </a:xfrm>
            <a:prstGeom prst="rect">
              <a:avLst/>
            </a:prstGeom>
            <a:noFill/>
          </p:spPr>
          <p:txBody>
            <a:bodyPr wrap="none" rtlCol="0">
              <a:spAutoFit/>
            </a:bodyPr>
            <a:lstStyle/>
            <a:p>
              <a:r>
                <a:rPr kumimoji="1" lang="ja-JP" altLang="en-US" sz="2400"/>
                <a:t>標識再捕獲数</a:t>
              </a:r>
              <a:r>
                <a:rPr kumimoji="1" lang="en-US" altLang="ja-JP" sz="2400" dirty="0"/>
                <a:t>m</a:t>
              </a:r>
              <a:r>
                <a:rPr kumimoji="1" lang="ja-JP" altLang="en-US" sz="2400"/>
                <a:t>は超幾何分布に従う</a:t>
              </a:r>
              <a:endParaRPr kumimoji="1" lang="en-US" altLang="ja-JP" sz="2400" dirty="0"/>
            </a:p>
            <a:p>
              <a:r>
                <a:rPr lang="ja-JP" altLang="en-US" sz="2400"/>
                <a:t>パラメータ：</a:t>
              </a:r>
              <a:r>
                <a:rPr lang="en-US" altLang="ja-JP" sz="2400" dirty="0"/>
                <a:t>N, M, n</a:t>
              </a:r>
            </a:p>
            <a:p>
              <a:r>
                <a:rPr kumimoji="1" lang="ja-JP" altLang="en-US" sz="2400"/>
                <a:t>確率変数：</a:t>
              </a:r>
              <a:r>
                <a:rPr kumimoji="1" lang="en-US" altLang="ja-JP" sz="2400" dirty="0"/>
                <a:t>m</a:t>
              </a:r>
              <a:endParaRPr kumimoji="1" lang="ja-JP" altLang="en-US" sz="2400"/>
            </a:p>
          </p:txBody>
        </p:sp>
      </p:grpSp>
      <mc:AlternateContent xmlns:mc="http://schemas.openxmlformats.org/markup-compatibility/2006" xmlns:a14="http://schemas.microsoft.com/office/drawing/2010/main">
        <mc:Choice Requires="a14">
          <p:sp>
            <p:nvSpPr>
              <p:cNvPr id="52" name="正方形/長方形 51">
                <a:extLst>
                  <a:ext uri="{FF2B5EF4-FFF2-40B4-BE49-F238E27FC236}">
                    <a16:creationId xmlns:a16="http://schemas.microsoft.com/office/drawing/2014/main" id="{948B51FD-7E18-5F4D-915B-5D7B0DBA193F}"/>
                  </a:ext>
                </a:extLst>
              </p:cNvPr>
              <p:cNvSpPr/>
              <p:nvPr/>
            </p:nvSpPr>
            <p:spPr>
              <a:xfrm>
                <a:off x="5436017" y="5774808"/>
                <a:ext cx="3518143"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b="0" i="1" smtClean="0">
                                    <a:latin typeface="Cambria Math" panose="02040503050406030204" pitchFamily="18" charset="0"/>
                                  </a:rPr>
                                  <m:t>𝑥</m:t>
                                </m:r>
                              </m:e>
                            </m:mr>
                            <m:mr>
                              <m:e>
                                <m:r>
                                  <a:rPr lang="en-US" altLang="ja-JP" b="0" i="1" smtClean="0">
                                    <a:latin typeface="Cambria Math" panose="02040503050406030204" pitchFamily="18" charset="0"/>
                                  </a:rPr>
                                  <m:t>𝑦</m:t>
                                </m:r>
                              </m:e>
                            </m:mr>
                          </m:m>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 </m:t>
                          </m:r>
                        </m:e>
                        <m:sub>
                          <m:r>
                            <a:rPr lang="en-US" altLang="ja-JP" b="0" i="1" smtClean="0">
                              <a:latin typeface="Cambria Math" panose="02040503050406030204" pitchFamily="18" charset="0"/>
                            </a:rPr>
                            <m:t>𝑥</m:t>
                          </m:r>
                        </m:sub>
                      </m:sSub>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C</m:t>
                          </m:r>
                        </m:e>
                        <m:sub>
                          <m:r>
                            <a:rPr lang="en-US" altLang="ja-JP" b="0" i="1" smtClean="0">
                              <a:latin typeface="Cambria Math" panose="02040503050406030204" pitchFamily="18" charset="0"/>
                            </a:rPr>
                            <m:t>𝑦</m:t>
                          </m:r>
                        </m:sub>
                      </m:sSub>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𝑦</m:t>
                          </m:r>
                          <m:r>
                            <a:rPr lang="en-US" altLang="ja-JP" b="0" i="1" smtClean="0">
                              <a:latin typeface="Cambria Math" panose="02040503050406030204" pitchFamily="18" charset="0"/>
                              <a:ea typeface="Cambria Math" panose="02040503050406030204" pitchFamily="18" charset="0"/>
                            </a:rPr>
                            <m:t>)</m:t>
                          </m:r>
                        </m:num>
                        <m:den>
                          <m:r>
                            <a:rPr lang="en-US" altLang="ja-JP" b="0" i="1" smtClean="0">
                              <a:latin typeface="Cambria Math" panose="02040503050406030204" pitchFamily="18" charset="0"/>
                            </a:rPr>
                            <m:t>𝑦</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r>
                            <a:rPr lang="en-US" altLang="ja-JP" b="0" i="1" smtClean="0">
                              <a:latin typeface="Cambria Math" panose="02040503050406030204" pitchFamily="18" charset="0"/>
                            </a:rPr>
                            <m:t>−1)∙∙∙2∙1</m:t>
                          </m:r>
                        </m:den>
                      </m:f>
                    </m:oMath>
                  </m:oMathPara>
                </a14:m>
                <a:endParaRPr lang="ja-JP" altLang="en-US"/>
              </a:p>
            </p:txBody>
          </p:sp>
        </mc:Choice>
        <mc:Fallback xmlns="">
          <p:sp>
            <p:nvSpPr>
              <p:cNvPr id="52" name="正方形/長方形 51">
                <a:extLst>
                  <a:ext uri="{FF2B5EF4-FFF2-40B4-BE49-F238E27FC236}">
                    <a16:creationId xmlns:a16="http://schemas.microsoft.com/office/drawing/2014/main" id="{948B51FD-7E18-5F4D-915B-5D7B0DBA193F}"/>
                  </a:ext>
                </a:extLst>
              </p:cNvPr>
              <p:cNvSpPr>
                <a:spLocks noRot="1" noChangeAspect="1" noMove="1" noResize="1" noEditPoints="1" noAdjustHandles="1" noChangeArrowheads="1" noChangeShapeType="1" noTextEdit="1"/>
              </p:cNvSpPr>
              <p:nvPr/>
            </p:nvSpPr>
            <p:spPr>
              <a:xfrm>
                <a:off x="5436017" y="5774808"/>
                <a:ext cx="3518143" cy="669094"/>
              </a:xfrm>
              <a:prstGeom prst="rect">
                <a:avLst/>
              </a:prstGeom>
              <a:blipFill>
                <a:blip r:embed="rId11"/>
                <a:stretch>
                  <a:fillRect b="-9259"/>
                </a:stretch>
              </a:blipFill>
            </p:spPr>
            <p:txBody>
              <a:bodyPr/>
              <a:lstStyle/>
              <a:p>
                <a:r>
                  <a:rPr lang="ja-JP" altLang="en-US">
                    <a:noFill/>
                  </a:rPr>
                  <a:t> </a:t>
                </a:r>
              </a:p>
            </p:txBody>
          </p:sp>
        </mc:Fallback>
      </mc:AlternateContent>
    </p:spTree>
    <p:custDataLst>
      <p:tags r:id="rId1"/>
    </p:custDataLst>
    <p:extLst>
      <p:ext uri="{BB962C8B-B14F-4D97-AF65-F5344CB8AC3E}">
        <p14:creationId xmlns:p14="http://schemas.microsoft.com/office/powerpoint/2010/main" val="11193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F31B65-8A5C-C24F-B488-676BB311374C}"/>
              </a:ext>
            </a:extLst>
          </p:cNvPr>
          <p:cNvSpPr>
            <a:spLocks noGrp="1"/>
          </p:cNvSpPr>
          <p:nvPr>
            <p:ph type="title"/>
          </p:nvPr>
        </p:nvSpPr>
        <p:spPr/>
        <p:txBody>
          <a:bodyPr>
            <a:noAutofit/>
          </a:bodyPr>
          <a:lstStyle/>
          <a:p>
            <a:r>
              <a:rPr lang="ja-JP" altLang="en-US" sz="3600"/>
              <a:t>標識再補法による個体数の推定および推定値の変動幅</a:t>
            </a:r>
            <a:endParaRPr lang="en-US" altLang="ja-JP" sz="3600" dirty="0"/>
          </a:p>
        </p:txBody>
      </p:sp>
      <p:grpSp>
        <p:nvGrpSpPr>
          <p:cNvPr id="4" name="図形グループ 3">
            <a:extLst>
              <a:ext uri="{FF2B5EF4-FFF2-40B4-BE49-F238E27FC236}">
                <a16:creationId xmlns:a16="http://schemas.microsoft.com/office/drawing/2014/main" id="{9AB8250C-0094-2D4F-A32B-CD3C1A0C8F31}"/>
              </a:ext>
            </a:extLst>
          </p:cNvPr>
          <p:cNvGrpSpPr/>
          <p:nvPr/>
        </p:nvGrpSpPr>
        <p:grpSpPr>
          <a:xfrm>
            <a:off x="4103514" y="1709669"/>
            <a:ext cx="1665584" cy="1735596"/>
            <a:chOff x="5334011" y="2292010"/>
            <a:chExt cx="1665584" cy="1735596"/>
          </a:xfrm>
        </p:grpSpPr>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99C1759-05E4-5B4D-9A78-521ED01F30C2}"/>
                    </a:ext>
                  </a:extLst>
                </p:cNvPr>
                <p:cNvSpPr txBox="1"/>
                <p:nvPr/>
              </p:nvSpPr>
              <p:spPr>
                <a:xfrm>
                  <a:off x="5595936" y="2292010"/>
                  <a:ext cx="1192313" cy="806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bg-BG" altLang="ja-JP" sz="2800" i="1" smtClean="0">
                                <a:latin typeface="Cambria Math" panose="02040503050406030204" pitchFamily="18" charset="0"/>
                              </a:rPr>
                            </m:ctrlPr>
                          </m:fPr>
                          <m:num>
                            <m:r>
                              <a:rPr kumimoji="1" lang="en-US" altLang="ja-JP" sz="2800" b="0" i="1" smtClean="0">
                                <a:solidFill>
                                  <a:schemeClr val="tx1"/>
                                </a:solidFill>
                                <a:latin typeface="Cambria Math" charset="0"/>
                              </a:rPr>
                              <m:t>𝑀</m:t>
                            </m:r>
                          </m:num>
                          <m:den>
                            <m:r>
                              <a:rPr kumimoji="1" lang="en-US" altLang="ja-JP" sz="2800" b="0" i="1" smtClean="0">
                                <a:solidFill>
                                  <a:schemeClr val="tx1"/>
                                </a:solidFill>
                                <a:latin typeface="Cambria Math" charset="0"/>
                              </a:rPr>
                              <m:t>𝑁</m:t>
                            </m:r>
                          </m:den>
                        </m:f>
                        <m:r>
                          <a:rPr kumimoji="1" lang="bg-BG" altLang="ja-JP" sz="2800" i="1" smtClean="0">
                            <a:latin typeface="Cambria Math" charset="0"/>
                            <a:ea typeface="Cambria Math" charset="0"/>
                            <a:cs typeface="Cambria Math" charset="0"/>
                          </a:rPr>
                          <m:t>=</m:t>
                        </m:r>
                        <m:f>
                          <m:fPr>
                            <m:ctrlPr>
                              <a:rPr kumimoji="1" lang="bg-BG" altLang="ja-JP" sz="2800" i="1" smtClean="0">
                                <a:latin typeface="Cambria Math" panose="02040503050406030204" pitchFamily="18" charset="0"/>
                                <a:ea typeface="Cambria Math" charset="0"/>
                                <a:cs typeface="Cambria Math" charset="0"/>
                              </a:rPr>
                            </m:ctrlPr>
                          </m:fPr>
                          <m:num>
                            <m:r>
                              <a:rPr kumimoji="1" lang="en-US" altLang="ja-JP" sz="2800" b="0" i="1" smtClean="0">
                                <a:latin typeface="Cambria Math" panose="02040503050406030204" pitchFamily="18" charset="0"/>
                                <a:ea typeface="Cambria Math" charset="0"/>
                                <a:cs typeface="Cambria Math" charset="0"/>
                              </a:rPr>
                              <m:t>𝑚</m:t>
                            </m:r>
                          </m:num>
                          <m:den>
                            <m:r>
                              <a:rPr kumimoji="1" lang="en-US" altLang="ja-JP" sz="2800" b="0" i="1" smtClean="0">
                                <a:solidFill>
                                  <a:schemeClr val="tx1"/>
                                </a:solidFill>
                                <a:latin typeface="Cambria Math" charset="0"/>
                                <a:ea typeface="Cambria Math" charset="0"/>
                                <a:cs typeface="Cambria Math" charset="0"/>
                              </a:rPr>
                              <m:t>𝑛</m:t>
                            </m:r>
                          </m:den>
                        </m:f>
                      </m:oMath>
                    </m:oMathPara>
                  </a14:m>
                  <a:endParaRPr kumimoji="1" lang="en-US" altLang="ja-JP" sz="2800" dirty="0">
                    <a:ea typeface="Cambria Math" charset="0"/>
                    <a:cs typeface="Cambria Math" charset="0"/>
                  </a:endParaRPr>
                </a:p>
              </p:txBody>
            </p:sp>
          </mc:Choice>
          <mc:Fallback xmlns="">
            <p:sp>
              <p:nvSpPr>
                <p:cNvPr id="5" name="テキスト ボックス 4">
                  <a:extLst>
                    <a:ext uri="{FF2B5EF4-FFF2-40B4-BE49-F238E27FC236}">
                      <a16:creationId xmlns:a16="http://schemas.microsoft.com/office/drawing/2014/main" id="{899C1759-05E4-5B4D-9A78-521ED01F30C2}"/>
                    </a:ext>
                  </a:extLst>
                </p:cNvPr>
                <p:cNvSpPr txBox="1">
                  <a:spLocks noRot="1" noChangeAspect="1" noMove="1" noResize="1" noEditPoints="1" noAdjustHandles="1" noChangeArrowheads="1" noChangeShapeType="1" noTextEdit="1"/>
                </p:cNvSpPr>
                <p:nvPr/>
              </p:nvSpPr>
              <p:spPr>
                <a:xfrm>
                  <a:off x="5595936" y="2292010"/>
                  <a:ext cx="1192313" cy="806567"/>
                </a:xfrm>
                <a:prstGeom prst="rect">
                  <a:avLst/>
                </a:prstGeom>
                <a:blipFill>
                  <a:blip r:embed="rId6"/>
                  <a:stretch>
                    <a:fillRect l="-5263" r="-1053" b="-1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F7D9252-1E8E-8449-839F-B6DC831B4E36}"/>
                    </a:ext>
                  </a:extLst>
                </p:cNvPr>
                <p:cNvSpPr txBox="1"/>
                <p:nvPr/>
              </p:nvSpPr>
              <p:spPr>
                <a:xfrm>
                  <a:off x="5334011" y="3220975"/>
                  <a:ext cx="1665584" cy="8066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i="1" smtClean="0">
                            <a:latin typeface="Cambria Math" charset="0"/>
                            <a:ea typeface="Cambria Math" charset="0"/>
                            <a:cs typeface="Cambria Math" charset="0"/>
                          </a:rPr>
                          <m:t>∴</m:t>
                        </m:r>
                        <m:acc>
                          <m:accPr>
                            <m:chr m:val="̂"/>
                            <m:ctrlPr>
                              <a:rPr kumimoji="1" lang="en-US" altLang="ja-JP" sz="2800" i="1" smtClean="0">
                                <a:latin typeface="Cambria Math" panose="02040503050406030204" pitchFamily="18" charset="0"/>
                              </a:rPr>
                            </m:ctrlPr>
                          </m:accPr>
                          <m:e>
                            <m:r>
                              <a:rPr kumimoji="1" lang="en-US" altLang="ja-JP" sz="2800" b="0" i="1" smtClean="0">
                                <a:latin typeface="Cambria Math" charset="0"/>
                              </a:rPr>
                              <m:t>𝑁</m:t>
                            </m:r>
                          </m:e>
                        </m:acc>
                        <m:r>
                          <a:rPr kumimoji="1" lang="bg-BG" altLang="ja-JP" sz="2800" i="1" smtClean="0">
                            <a:latin typeface="Cambria Math" charset="0"/>
                            <a:ea typeface="Cambria Math" charset="0"/>
                            <a:cs typeface="Cambria Math" charset="0"/>
                          </a:rPr>
                          <m:t>=</m:t>
                        </m:r>
                        <m:f>
                          <m:fPr>
                            <m:ctrlPr>
                              <a:rPr kumimoji="1" lang="bg-BG" altLang="ja-JP" sz="2800" i="1" smtClean="0">
                                <a:latin typeface="Cambria Math" panose="02040503050406030204" pitchFamily="18" charset="0"/>
                                <a:ea typeface="Cambria Math" charset="0"/>
                                <a:cs typeface="Cambria Math" charset="0"/>
                              </a:rPr>
                            </m:ctrlPr>
                          </m:fPr>
                          <m:num>
                            <m:r>
                              <a:rPr kumimoji="1" lang="en-US" altLang="ja-JP" sz="2800" b="0" i="1" smtClean="0">
                                <a:latin typeface="Cambria Math" charset="0"/>
                                <a:ea typeface="Cambria Math" charset="0"/>
                                <a:cs typeface="Cambria Math" charset="0"/>
                              </a:rPr>
                              <m:t>𝑀𝑛</m:t>
                            </m:r>
                          </m:num>
                          <m:den>
                            <m:r>
                              <a:rPr kumimoji="1" lang="en-US" altLang="ja-JP" sz="2800" b="0" i="1" smtClean="0">
                                <a:latin typeface="Cambria Math" panose="02040503050406030204" pitchFamily="18" charset="0"/>
                                <a:ea typeface="Cambria Math" charset="0"/>
                                <a:cs typeface="Cambria Math" charset="0"/>
                              </a:rPr>
                              <m:t>𝑚</m:t>
                            </m:r>
                          </m:den>
                        </m:f>
                      </m:oMath>
                    </m:oMathPara>
                  </a14:m>
                  <a:endParaRPr kumimoji="1" lang="en-US" altLang="ja-JP" sz="2800" dirty="0">
                    <a:ea typeface="Cambria Math" charset="0"/>
                    <a:cs typeface="Cambria Math" charset="0"/>
                  </a:endParaRPr>
                </a:p>
              </p:txBody>
            </p:sp>
          </mc:Choice>
          <mc:Fallback xmlns="">
            <p:sp>
              <p:nvSpPr>
                <p:cNvPr id="6" name="テキスト ボックス 5">
                  <a:extLst>
                    <a:ext uri="{FF2B5EF4-FFF2-40B4-BE49-F238E27FC236}">
                      <a16:creationId xmlns:a16="http://schemas.microsoft.com/office/drawing/2014/main" id="{8F7D9252-1E8E-8449-839F-B6DC831B4E36}"/>
                    </a:ext>
                  </a:extLst>
                </p:cNvPr>
                <p:cNvSpPr txBox="1">
                  <a:spLocks noRot="1" noChangeAspect="1" noMove="1" noResize="1" noEditPoints="1" noAdjustHandles="1" noChangeArrowheads="1" noChangeShapeType="1" noTextEdit="1"/>
                </p:cNvSpPr>
                <p:nvPr/>
              </p:nvSpPr>
              <p:spPr>
                <a:xfrm>
                  <a:off x="5334011" y="3220975"/>
                  <a:ext cx="1665584" cy="806631"/>
                </a:xfrm>
                <a:prstGeom prst="rect">
                  <a:avLst/>
                </a:prstGeom>
                <a:blipFill>
                  <a:blip r:embed="rId7"/>
                  <a:stretch>
                    <a:fillRect l="-1515" r="-3030" b="-9375"/>
                  </a:stretch>
                </a:blipFill>
              </p:spPr>
              <p:txBody>
                <a:bodyPr/>
                <a:lstStyle/>
                <a:p>
                  <a:r>
                    <a:rPr lang="ja-JP" altLang="en-US">
                      <a:noFill/>
                    </a:rPr>
                    <a:t> </a:t>
                  </a:r>
                </a:p>
              </p:txBody>
            </p:sp>
          </mc:Fallback>
        </mc:AlternateContent>
      </p:grpSp>
      <p:grpSp>
        <p:nvGrpSpPr>
          <p:cNvPr id="7" name="図形グループ 2">
            <a:extLst>
              <a:ext uri="{FF2B5EF4-FFF2-40B4-BE49-F238E27FC236}">
                <a16:creationId xmlns:a16="http://schemas.microsoft.com/office/drawing/2014/main" id="{876C420F-C396-AB41-BBE8-5BFCC7F563B1}"/>
              </a:ext>
            </a:extLst>
          </p:cNvPr>
          <p:cNvGrpSpPr/>
          <p:nvPr/>
        </p:nvGrpSpPr>
        <p:grpSpPr>
          <a:xfrm>
            <a:off x="201583" y="900741"/>
            <a:ext cx="3875446" cy="2875014"/>
            <a:chOff x="653143" y="1483082"/>
            <a:chExt cx="3875446" cy="2875014"/>
          </a:xfrm>
        </p:grpSpPr>
        <p:sp>
          <p:nvSpPr>
            <p:cNvPr id="8" name="円/楕円 7">
              <a:extLst>
                <a:ext uri="{FF2B5EF4-FFF2-40B4-BE49-F238E27FC236}">
                  <a16:creationId xmlns:a16="http://schemas.microsoft.com/office/drawing/2014/main" id="{57901C85-E709-2544-8499-4F75EE60962A}"/>
                </a:ext>
              </a:extLst>
            </p:cNvPr>
            <p:cNvSpPr>
              <a:spLocks noChangeAspect="1"/>
            </p:cNvSpPr>
            <p:nvPr/>
          </p:nvSpPr>
          <p:spPr>
            <a:xfrm>
              <a:off x="1025236" y="2269029"/>
              <a:ext cx="360000" cy="319806"/>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F67E7EAA-A3E0-6A47-9056-5012B922C3E0}"/>
                </a:ext>
              </a:extLst>
            </p:cNvPr>
            <p:cNvSpPr>
              <a:spLocks noChangeAspect="1"/>
            </p:cNvSpPr>
            <p:nvPr/>
          </p:nvSpPr>
          <p:spPr>
            <a:xfrm>
              <a:off x="1690254" y="2269029"/>
              <a:ext cx="360000" cy="319806"/>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13578380-518B-9046-B71E-3E668E4B6C97}"/>
                </a:ext>
              </a:extLst>
            </p:cNvPr>
            <p:cNvSpPr>
              <a:spLocks noChangeAspect="1"/>
            </p:cNvSpPr>
            <p:nvPr/>
          </p:nvSpPr>
          <p:spPr>
            <a:xfrm>
              <a:off x="2355272" y="2269029"/>
              <a:ext cx="360000" cy="319806"/>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A42533FE-D5E3-754D-A263-EEA2CB87DDFD}"/>
                </a:ext>
              </a:extLst>
            </p:cNvPr>
            <p:cNvSpPr>
              <a:spLocks noChangeAspect="1"/>
            </p:cNvSpPr>
            <p:nvPr/>
          </p:nvSpPr>
          <p:spPr>
            <a:xfrm>
              <a:off x="3020290" y="2269029"/>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632B8DF8-BA61-1344-9192-75A682761642}"/>
                </a:ext>
              </a:extLst>
            </p:cNvPr>
            <p:cNvSpPr>
              <a:spLocks noChangeAspect="1"/>
            </p:cNvSpPr>
            <p:nvPr/>
          </p:nvSpPr>
          <p:spPr>
            <a:xfrm>
              <a:off x="3685308" y="2290962"/>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813EB651-726B-2E43-AB09-336C0791B55E}"/>
                </a:ext>
              </a:extLst>
            </p:cNvPr>
            <p:cNvSpPr>
              <a:spLocks noChangeAspect="1"/>
            </p:cNvSpPr>
            <p:nvPr/>
          </p:nvSpPr>
          <p:spPr>
            <a:xfrm>
              <a:off x="1025236" y="2725228"/>
              <a:ext cx="360000" cy="319806"/>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7882FE61-303E-AA4B-A387-33791B75E90E}"/>
                </a:ext>
              </a:extLst>
            </p:cNvPr>
            <p:cNvSpPr>
              <a:spLocks noChangeAspect="1"/>
            </p:cNvSpPr>
            <p:nvPr/>
          </p:nvSpPr>
          <p:spPr>
            <a:xfrm>
              <a:off x="1690254" y="2725228"/>
              <a:ext cx="360000" cy="319806"/>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38F54C94-8518-1B4A-85EA-EAB0815885C8}"/>
                </a:ext>
              </a:extLst>
            </p:cNvPr>
            <p:cNvSpPr>
              <a:spLocks noChangeAspect="1"/>
            </p:cNvSpPr>
            <p:nvPr/>
          </p:nvSpPr>
          <p:spPr>
            <a:xfrm>
              <a:off x="2355272" y="2725228"/>
              <a:ext cx="360000" cy="319806"/>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6" name="円/楕円 15">
              <a:extLst>
                <a:ext uri="{FF2B5EF4-FFF2-40B4-BE49-F238E27FC236}">
                  <a16:creationId xmlns:a16="http://schemas.microsoft.com/office/drawing/2014/main" id="{83D85145-51BA-EA4E-B51B-27273D6105ED}"/>
                </a:ext>
              </a:extLst>
            </p:cNvPr>
            <p:cNvSpPr>
              <a:spLocks noChangeAspect="1"/>
            </p:cNvSpPr>
            <p:nvPr/>
          </p:nvSpPr>
          <p:spPr>
            <a:xfrm>
              <a:off x="3020290" y="2725228"/>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7" name="円/楕円 16">
              <a:extLst>
                <a:ext uri="{FF2B5EF4-FFF2-40B4-BE49-F238E27FC236}">
                  <a16:creationId xmlns:a16="http://schemas.microsoft.com/office/drawing/2014/main" id="{B2225809-2C89-9C44-AA76-50BCB3DD6429}"/>
                </a:ext>
              </a:extLst>
            </p:cNvPr>
            <p:cNvSpPr>
              <a:spLocks noChangeAspect="1"/>
            </p:cNvSpPr>
            <p:nvPr/>
          </p:nvSpPr>
          <p:spPr>
            <a:xfrm>
              <a:off x="3685308" y="2747161"/>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D656DAAA-B607-804D-BC4E-738AACDCF402}"/>
                </a:ext>
              </a:extLst>
            </p:cNvPr>
            <p:cNvSpPr>
              <a:spLocks noChangeAspect="1"/>
            </p:cNvSpPr>
            <p:nvPr/>
          </p:nvSpPr>
          <p:spPr>
            <a:xfrm>
              <a:off x="1025236" y="3203360"/>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B6D419B0-A4AD-C94F-A799-3264EF3D855C}"/>
                </a:ext>
              </a:extLst>
            </p:cNvPr>
            <p:cNvSpPr>
              <a:spLocks noChangeAspect="1"/>
            </p:cNvSpPr>
            <p:nvPr/>
          </p:nvSpPr>
          <p:spPr>
            <a:xfrm>
              <a:off x="1690254" y="3203360"/>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171E6262-29F9-7142-B7FD-3AB31667C079}"/>
                </a:ext>
              </a:extLst>
            </p:cNvPr>
            <p:cNvSpPr>
              <a:spLocks noChangeAspect="1"/>
            </p:cNvSpPr>
            <p:nvPr/>
          </p:nvSpPr>
          <p:spPr>
            <a:xfrm>
              <a:off x="2355272" y="3203360"/>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A571C569-2C43-FA40-BD3D-2D0E3A3490E1}"/>
                </a:ext>
              </a:extLst>
            </p:cNvPr>
            <p:cNvSpPr>
              <a:spLocks noChangeAspect="1"/>
            </p:cNvSpPr>
            <p:nvPr/>
          </p:nvSpPr>
          <p:spPr>
            <a:xfrm>
              <a:off x="3020290" y="3203360"/>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CEA039D8-6B55-6F4D-887F-29791D70D545}"/>
                </a:ext>
              </a:extLst>
            </p:cNvPr>
            <p:cNvSpPr>
              <a:spLocks noChangeAspect="1"/>
            </p:cNvSpPr>
            <p:nvPr/>
          </p:nvSpPr>
          <p:spPr>
            <a:xfrm>
              <a:off x="3685308" y="3225293"/>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5C22892-890B-8943-BCF8-A8C853E84C20}"/>
                </a:ext>
              </a:extLst>
            </p:cNvPr>
            <p:cNvSpPr>
              <a:spLocks noChangeAspect="1"/>
            </p:cNvSpPr>
            <p:nvPr/>
          </p:nvSpPr>
          <p:spPr>
            <a:xfrm>
              <a:off x="1025236" y="3681492"/>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4604ADEC-516F-B24B-98BC-8229BCF4A8C0}"/>
                </a:ext>
              </a:extLst>
            </p:cNvPr>
            <p:cNvSpPr>
              <a:spLocks noChangeAspect="1"/>
            </p:cNvSpPr>
            <p:nvPr/>
          </p:nvSpPr>
          <p:spPr>
            <a:xfrm>
              <a:off x="1690254" y="3681492"/>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088D2E08-6AB4-F448-957F-E622AAC9D094}"/>
                </a:ext>
              </a:extLst>
            </p:cNvPr>
            <p:cNvSpPr>
              <a:spLocks noChangeAspect="1"/>
            </p:cNvSpPr>
            <p:nvPr/>
          </p:nvSpPr>
          <p:spPr>
            <a:xfrm>
              <a:off x="2355272" y="3681492"/>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602B4213-BE22-DA4F-9B16-55288D7B4730}"/>
                </a:ext>
              </a:extLst>
            </p:cNvPr>
            <p:cNvSpPr>
              <a:spLocks noChangeAspect="1"/>
            </p:cNvSpPr>
            <p:nvPr/>
          </p:nvSpPr>
          <p:spPr>
            <a:xfrm>
              <a:off x="3020290" y="3681492"/>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0E0E9673-3101-6446-83FD-CB8E4B8D8388}"/>
                </a:ext>
              </a:extLst>
            </p:cNvPr>
            <p:cNvSpPr>
              <a:spLocks noChangeAspect="1"/>
            </p:cNvSpPr>
            <p:nvPr/>
          </p:nvSpPr>
          <p:spPr>
            <a:xfrm>
              <a:off x="3685308" y="3703425"/>
              <a:ext cx="360000" cy="319806"/>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A0C5B6BB-46EC-FC40-B087-165B14CC72D5}"/>
                </a:ext>
              </a:extLst>
            </p:cNvPr>
            <p:cNvSpPr/>
            <p:nvPr/>
          </p:nvSpPr>
          <p:spPr>
            <a:xfrm>
              <a:off x="653143" y="2023110"/>
              <a:ext cx="3690257" cy="233498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A02FF16D-8526-B84F-90FD-C703BA6B4779}"/>
                </a:ext>
              </a:extLst>
            </p:cNvPr>
            <p:cNvSpPr/>
            <p:nvPr/>
          </p:nvSpPr>
          <p:spPr>
            <a:xfrm>
              <a:off x="870859" y="2170068"/>
              <a:ext cx="2012819" cy="967975"/>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F64A3A24-69A7-B443-A24D-BCBACA00E8AD}"/>
                </a:ext>
              </a:extLst>
            </p:cNvPr>
            <p:cNvSpPr/>
            <p:nvPr/>
          </p:nvSpPr>
          <p:spPr>
            <a:xfrm>
              <a:off x="1627669" y="2654056"/>
              <a:ext cx="1804657" cy="967975"/>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89648D6F-E811-2B40-844C-CAE3008A1009}"/>
                </a:ext>
              </a:extLst>
            </p:cNvPr>
            <p:cNvSpPr txBox="1"/>
            <p:nvPr/>
          </p:nvSpPr>
          <p:spPr>
            <a:xfrm>
              <a:off x="1636496" y="1483082"/>
              <a:ext cx="1723549" cy="461665"/>
            </a:xfrm>
            <a:prstGeom prst="rect">
              <a:avLst/>
            </a:prstGeom>
            <a:noFill/>
          </p:spPr>
          <p:txBody>
            <a:bodyPr wrap="none" rtlCol="0">
              <a:spAutoFit/>
            </a:bodyPr>
            <a:lstStyle/>
            <a:p>
              <a:r>
                <a:rPr kumimoji="1" lang="ja-JP" altLang="en-US" sz="2400"/>
                <a:t>標識放流法</a:t>
              </a:r>
            </a:p>
          </p:txBody>
        </p:sp>
        <p:sp>
          <p:nvSpPr>
            <p:cNvPr id="32" name="テキスト ボックス 31">
              <a:extLst>
                <a:ext uri="{FF2B5EF4-FFF2-40B4-BE49-F238E27FC236}">
                  <a16:creationId xmlns:a16="http://schemas.microsoft.com/office/drawing/2014/main" id="{F937D42A-24A8-CE4B-9741-F22F14256687}"/>
                </a:ext>
              </a:extLst>
            </p:cNvPr>
            <p:cNvSpPr txBox="1"/>
            <p:nvPr/>
          </p:nvSpPr>
          <p:spPr>
            <a:xfrm>
              <a:off x="4138739" y="1792277"/>
              <a:ext cx="389850" cy="461665"/>
            </a:xfrm>
            <a:prstGeom prst="rect">
              <a:avLst/>
            </a:prstGeom>
            <a:solidFill>
              <a:schemeClr val="tx2">
                <a:lumMod val="60000"/>
                <a:lumOff val="40000"/>
              </a:schemeClr>
            </a:solidFill>
            <a:ln w="19050">
              <a:noFill/>
            </a:ln>
          </p:spPr>
          <p:txBody>
            <a:bodyPr wrap="none" rtlCol="0">
              <a:spAutoFit/>
            </a:bodyPr>
            <a:lstStyle/>
            <a:p>
              <a:r>
                <a:rPr kumimoji="1" lang="en-US" altLang="ja-JP" sz="2400" i="1">
                  <a:latin typeface="Times" charset="0"/>
                  <a:ea typeface="Times" charset="0"/>
                  <a:cs typeface="Times" charset="0"/>
                </a:rPr>
                <a:t>N</a:t>
              </a:r>
              <a:endParaRPr kumimoji="1" lang="ja-JP" altLang="en-US" sz="2400" i="1" dirty="0">
                <a:latin typeface="Times" charset="0"/>
                <a:ea typeface="Times" charset="0"/>
                <a:cs typeface="Times" charset="0"/>
              </a:endParaRPr>
            </a:p>
          </p:txBody>
        </p:sp>
        <p:sp>
          <p:nvSpPr>
            <p:cNvPr id="33" name="テキスト ボックス 32">
              <a:extLst>
                <a:ext uri="{FF2B5EF4-FFF2-40B4-BE49-F238E27FC236}">
                  <a16:creationId xmlns:a16="http://schemas.microsoft.com/office/drawing/2014/main" id="{31CC06AD-D982-B649-B145-1046D52297D3}"/>
                </a:ext>
              </a:extLst>
            </p:cNvPr>
            <p:cNvSpPr txBox="1"/>
            <p:nvPr/>
          </p:nvSpPr>
          <p:spPr>
            <a:xfrm>
              <a:off x="681166" y="2881882"/>
              <a:ext cx="441146" cy="461665"/>
            </a:xfrm>
            <a:prstGeom prst="rect">
              <a:avLst/>
            </a:prstGeom>
            <a:solidFill>
              <a:schemeClr val="accent6">
                <a:lumMod val="60000"/>
                <a:lumOff val="40000"/>
              </a:schemeClr>
            </a:solidFill>
            <a:ln w="19050">
              <a:noFill/>
            </a:ln>
          </p:spPr>
          <p:txBody>
            <a:bodyPr wrap="none" rtlCol="0">
              <a:spAutoFit/>
            </a:bodyPr>
            <a:lstStyle/>
            <a:p>
              <a:r>
                <a:rPr kumimoji="1" lang="en-US" altLang="ja-JP" sz="2400" i="1">
                  <a:latin typeface="Times" charset="0"/>
                  <a:ea typeface="Times" charset="0"/>
                  <a:cs typeface="Times" charset="0"/>
                </a:rPr>
                <a:t>M</a:t>
              </a:r>
              <a:endParaRPr kumimoji="1" lang="ja-JP" altLang="en-US" sz="2400" i="1" dirty="0">
                <a:latin typeface="Times" charset="0"/>
                <a:ea typeface="Times" charset="0"/>
                <a:cs typeface="Times" charset="0"/>
              </a:endParaRPr>
            </a:p>
          </p:txBody>
        </p:sp>
        <p:sp>
          <p:nvSpPr>
            <p:cNvPr id="34" name="テキスト ボックス 33">
              <a:extLst>
                <a:ext uri="{FF2B5EF4-FFF2-40B4-BE49-F238E27FC236}">
                  <a16:creationId xmlns:a16="http://schemas.microsoft.com/office/drawing/2014/main" id="{7FF46131-DAEB-5D49-945E-15EB8464D65F}"/>
                </a:ext>
              </a:extLst>
            </p:cNvPr>
            <p:cNvSpPr txBox="1"/>
            <p:nvPr/>
          </p:nvSpPr>
          <p:spPr>
            <a:xfrm>
              <a:off x="3370192" y="3391199"/>
              <a:ext cx="338554" cy="461665"/>
            </a:xfrm>
            <a:prstGeom prst="rect">
              <a:avLst/>
            </a:prstGeom>
            <a:solidFill>
              <a:schemeClr val="accent4">
                <a:lumMod val="60000"/>
                <a:lumOff val="40000"/>
              </a:schemeClr>
            </a:solidFill>
            <a:ln w="19050">
              <a:noFill/>
            </a:ln>
          </p:spPr>
          <p:txBody>
            <a:bodyPr wrap="none" rtlCol="0">
              <a:spAutoFit/>
            </a:bodyPr>
            <a:lstStyle/>
            <a:p>
              <a:r>
                <a:rPr kumimoji="1" lang="en-US" altLang="ja-JP" sz="2400" i="1" dirty="0">
                  <a:latin typeface="Times" charset="0"/>
                  <a:ea typeface="Times" charset="0"/>
                  <a:cs typeface="Times" charset="0"/>
                </a:rPr>
                <a:t>n</a:t>
              </a:r>
              <a:endParaRPr kumimoji="1" lang="ja-JP" altLang="en-US" sz="2400" i="1" dirty="0">
                <a:latin typeface="Times" charset="0"/>
                <a:ea typeface="Times" charset="0"/>
                <a:cs typeface="Times" charset="0"/>
              </a:endParaRPr>
            </a:p>
          </p:txBody>
        </p:sp>
        <p:sp>
          <p:nvSpPr>
            <p:cNvPr id="35" name="右中かっこ 34">
              <a:extLst>
                <a:ext uri="{FF2B5EF4-FFF2-40B4-BE49-F238E27FC236}">
                  <a16:creationId xmlns:a16="http://schemas.microsoft.com/office/drawing/2014/main" id="{C8B67FCD-D575-C14C-95A1-CCE138E83AF0}"/>
                </a:ext>
              </a:extLst>
            </p:cNvPr>
            <p:cNvSpPr/>
            <p:nvPr/>
          </p:nvSpPr>
          <p:spPr>
            <a:xfrm rot="5400000">
              <a:off x="2030503" y="2524426"/>
              <a:ext cx="334449" cy="984226"/>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245CCF8A-D97D-A545-B06F-FA53075A7A15}"/>
                </a:ext>
              </a:extLst>
            </p:cNvPr>
            <p:cNvSpPr txBox="1"/>
            <p:nvPr/>
          </p:nvSpPr>
          <p:spPr>
            <a:xfrm>
              <a:off x="2034349" y="3097946"/>
              <a:ext cx="407484" cy="461665"/>
            </a:xfrm>
            <a:prstGeom prst="rect">
              <a:avLst/>
            </a:prstGeom>
            <a:noFill/>
            <a:ln w="19050">
              <a:noFill/>
            </a:ln>
          </p:spPr>
          <p:txBody>
            <a:bodyPr wrap="none" rtlCol="0">
              <a:spAutoFit/>
            </a:bodyPr>
            <a:lstStyle/>
            <a:p>
              <a:r>
                <a:rPr lang="en-US" altLang="ja-JP" sz="2400" i="1" dirty="0">
                  <a:latin typeface="Times" charset="0"/>
                  <a:ea typeface="Times" charset="0"/>
                  <a:cs typeface="Times" charset="0"/>
                </a:rPr>
                <a:t>m</a:t>
              </a:r>
              <a:endParaRPr kumimoji="1" lang="ja-JP" altLang="en-US" sz="2400" i="1" dirty="0">
                <a:latin typeface="Times" charset="0"/>
                <a:ea typeface="Times" charset="0"/>
                <a:cs typeface="Times" charset="0"/>
              </a:endParaRPr>
            </a:p>
          </p:txBody>
        </p:sp>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4CF67DCD-559D-754B-99BE-F35C16CF3B9F}"/>
                  </a:ext>
                </a:extLst>
              </p:cNvPr>
              <p:cNvSpPr txBox="1"/>
              <p:nvPr/>
            </p:nvSpPr>
            <p:spPr>
              <a:xfrm>
                <a:off x="6289351" y="670227"/>
                <a:ext cx="2821670" cy="4152419"/>
              </a:xfrm>
              <a:prstGeom prst="rect">
                <a:avLst/>
              </a:prstGeom>
              <a:noFill/>
            </p:spPr>
            <p:txBody>
              <a:bodyPr wrap="none" lIns="0" tIns="0" rIns="0" bIns="0" rtlCol="0">
                <a:spAutoFit/>
              </a:bodyPr>
              <a:lstStyle/>
              <a:p>
                <a14:m>
                  <m:oMath xmlns:m="http://schemas.openxmlformats.org/officeDocument/2006/math">
                    <m:r>
                      <m:rPr>
                        <m:sty m:val="p"/>
                      </m:rPr>
                      <a:rPr kumimoji="1" lang="en-US" altLang="ja-JP" sz="2800" b="0" i="0" smtClean="0">
                        <a:latin typeface="Cambria Math" panose="02040503050406030204" pitchFamily="18" charset="0"/>
                        <a:ea typeface="Cambria Math" panose="02040503050406030204" pitchFamily="18" charset="0"/>
                      </a:rPr>
                      <m:t>V</m:t>
                    </m:r>
                    <m:d>
                      <m:dPr>
                        <m:begChr m:val="["/>
                        <m:endChr m:val="]"/>
                        <m:ctrlPr>
                          <a:rPr kumimoji="1" lang="en-US" altLang="ja-JP" sz="2800" b="0" i="1" smtClean="0">
                            <a:latin typeface="Cambria Math" panose="02040503050406030204" pitchFamily="18" charset="0"/>
                          </a:rPr>
                        </m:ctrlPr>
                      </m:dPr>
                      <m:e>
                        <m:acc>
                          <m:accPr>
                            <m:chr m:val="̂"/>
                            <m:ctrlPr>
                              <a:rPr kumimoji="1" lang="en-US" altLang="ja-JP" sz="2800" b="0" i="1" smtClean="0">
                                <a:latin typeface="Cambria Math" panose="02040503050406030204" pitchFamily="18" charset="0"/>
                                <a:ea typeface="Cambria Math" panose="02040503050406030204" pitchFamily="18" charset="0"/>
                              </a:rPr>
                            </m:ctrlPr>
                          </m:accPr>
                          <m:e>
                            <m:r>
                              <a:rPr kumimoji="1" lang="en-US" altLang="ja-JP" sz="2800" b="0" i="1" smtClean="0">
                                <a:latin typeface="Cambria Math" panose="02040503050406030204" pitchFamily="18" charset="0"/>
                                <a:ea typeface="Cambria Math" panose="02040503050406030204" pitchFamily="18" charset="0"/>
                              </a:rPr>
                              <m:t>𝑁</m:t>
                            </m:r>
                          </m:e>
                        </m:acc>
                      </m:e>
                    </m:d>
                  </m:oMath>
                </a14:m>
                <a:r>
                  <a:rPr kumimoji="1" lang="en-US" altLang="ja-JP" sz="2800" b="0" dirty="0">
                    <a:latin typeface="Cambria Math" panose="02040503050406030204" pitchFamily="18" charset="0"/>
                    <a:ea typeface="Cambria Math" panose="02040503050406030204" pitchFamily="18" charset="0"/>
                  </a:rPr>
                  <a:t>=</a:t>
                </a:r>
                <a14:m>
                  <m:oMath xmlns:m="http://schemas.openxmlformats.org/officeDocument/2006/math">
                    <m:r>
                      <m:rPr>
                        <m:sty m:val="p"/>
                      </m:rPr>
                      <a:rPr lang="en-US" altLang="ja-JP" sz="2800">
                        <a:latin typeface="Cambria Math" panose="02040503050406030204" pitchFamily="18" charset="0"/>
                        <a:ea typeface="Cambria Math" panose="02040503050406030204" pitchFamily="18" charset="0"/>
                      </a:rPr>
                      <m:t>V</m:t>
                    </m:r>
                    <m:d>
                      <m:dPr>
                        <m:begChr m:val="["/>
                        <m:endChr m:val="]"/>
                        <m:ctrlPr>
                          <a:rPr lang="en-US" altLang="ja-JP" sz="2800" i="1">
                            <a:latin typeface="Cambria Math" panose="02040503050406030204" pitchFamily="18" charset="0"/>
                          </a:rPr>
                        </m:ctrlPr>
                      </m:dPr>
                      <m:e>
                        <m:f>
                          <m:fPr>
                            <m:ctrlPr>
                              <a:rPr lang="en-US" altLang="ja-JP" sz="2800" i="1">
                                <a:latin typeface="Cambria Math" panose="02040503050406030204" pitchFamily="18" charset="0"/>
                              </a:rPr>
                            </m:ctrlPr>
                          </m:fPr>
                          <m:num>
                            <m:r>
                              <a:rPr lang="en-US" altLang="ja-JP" sz="2800" i="1">
                                <a:latin typeface="Cambria Math" panose="02040503050406030204" pitchFamily="18" charset="0"/>
                              </a:rPr>
                              <m:t>𝑀𝑛</m:t>
                            </m:r>
                          </m:num>
                          <m:den>
                            <m:r>
                              <a:rPr lang="en-US" altLang="ja-JP" sz="2800" i="1">
                                <a:latin typeface="Cambria Math" panose="02040503050406030204" pitchFamily="18" charset="0"/>
                              </a:rPr>
                              <m:t>𝑚</m:t>
                            </m:r>
                          </m:den>
                        </m:f>
                      </m:e>
                    </m:d>
                  </m:oMath>
                </a14:m>
                <a:endParaRPr kumimoji="1" lang="en-US" altLang="ja-JP" sz="2800" b="0"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lang="en-US" altLang="ja-JP" sz="2800" i="1">
                              <a:latin typeface="Cambria Math" panose="02040503050406030204" pitchFamily="18" charset="0"/>
                            </a:rPr>
                            <m:t>(</m:t>
                          </m:r>
                          <m:r>
                            <a:rPr lang="en-US" altLang="ja-JP" sz="2800" i="1">
                              <a:latin typeface="Cambria Math" panose="02040503050406030204" pitchFamily="18" charset="0"/>
                            </a:rPr>
                            <m:t>𝑀𝑛</m:t>
                          </m:r>
                          <m:r>
                            <a:rPr lang="en-US" altLang="ja-JP" sz="2800" i="1">
                              <a:latin typeface="Cambria Math" panose="02040503050406030204" pitchFamily="18" charset="0"/>
                            </a:rPr>
                            <m:t>)</m:t>
                          </m:r>
                        </m:e>
                        <m:sup>
                          <m:r>
                            <a:rPr kumimoji="1" lang="en-US" altLang="ja-JP" sz="2800" b="0" i="1" smtClean="0">
                              <a:latin typeface="Cambria Math" panose="02040503050406030204" pitchFamily="18" charset="0"/>
                            </a:rPr>
                            <m:t>2</m:t>
                          </m:r>
                        </m:sup>
                      </m:sSup>
                      <m:r>
                        <m:rPr>
                          <m:sty m:val="p"/>
                        </m:rPr>
                        <a:rPr lang="en-US" altLang="ja-JP" sz="2800">
                          <a:latin typeface="Cambria Math" panose="02040503050406030204" pitchFamily="18" charset="0"/>
                          <a:ea typeface="Cambria Math" panose="02040503050406030204" pitchFamily="18" charset="0"/>
                        </a:rPr>
                        <m:t>V</m:t>
                      </m:r>
                      <m:d>
                        <m:dPr>
                          <m:begChr m:val="["/>
                          <m:endChr m:val="]"/>
                          <m:ctrlPr>
                            <a:rPr lang="en-US" altLang="ja-JP" sz="2800" i="1">
                              <a:latin typeface="Cambria Math" panose="02040503050406030204" pitchFamily="18" charset="0"/>
                            </a:rPr>
                          </m:ctrlPr>
                        </m:dPr>
                        <m:e>
                          <m:f>
                            <m:fPr>
                              <m:ctrlPr>
                                <a:rPr lang="en-US" altLang="ja-JP" sz="2800" i="1" smtClean="0">
                                  <a:latin typeface="Cambria Math" panose="02040503050406030204" pitchFamily="18" charset="0"/>
                                </a:rPr>
                              </m:ctrlPr>
                            </m:fPr>
                            <m:num>
                              <m:r>
                                <a:rPr lang="en-US" altLang="ja-JP" sz="2800" b="0" i="1" smtClean="0">
                                  <a:latin typeface="Cambria Math" panose="02040503050406030204" pitchFamily="18" charset="0"/>
                                </a:rPr>
                                <m:t>1</m:t>
                              </m:r>
                            </m:num>
                            <m:den>
                              <m:r>
                                <a:rPr lang="en-US" altLang="ja-JP" sz="2800" b="0" i="1" smtClean="0">
                                  <a:latin typeface="Cambria Math" panose="02040503050406030204" pitchFamily="18" charset="0"/>
                                </a:rPr>
                                <m:t>𝑚</m:t>
                              </m:r>
                            </m:den>
                          </m:f>
                        </m:e>
                      </m:d>
                    </m:oMath>
                  </m:oMathPara>
                </a14:m>
                <a:endParaRPr lang="en-US" altLang="ja-JP" sz="28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ea typeface="Cambria Math" panose="02040503050406030204" pitchFamily="18" charset="0"/>
                        </a:rPr>
                        <m:t>≈</m:t>
                      </m:r>
                      <m:sSup>
                        <m:sSupPr>
                          <m:ctrlPr>
                            <a:rPr lang="en-US" altLang="ja-JP" sz="2800" i="1">
                              <a:latin typeface="Cambria Math" panose="02040503050406030204" pitchFamily="18" charset="0"/>
                            </a:rPr>
                          </m:ctrlPr>
                        </m:sSupPr>
                        <m:e>
                          <m:d>
                            <m:dPr>
                              <m:ctrlPr>
                                <a:rPr lang="en-US" altLang="ja-JP" sz="2800" i="1">
                                  <a:latin typeface="Cambria Math" panose="02040503050406030204" pitchFamily="18" charset="0"/>
                                </a:rPr>
                              </m:ctrlPr>
                            </m:dPr>
                            <m:e>
                              <m:r>
                                <a:rPr lang="en-US" altLang="ja-JP" sz="2800" i="1">
                                  <a:latin typeface="Cambria Math" panose="02040503050406030204" pitchFamily="18" charset="0"/>
                                </a:rPr>
                                <m:t>𝑀𝑛</m:t>
                              </m:r>
                            </m:e>
                          </m:d>
                        </m:e>
                        <m:sup>
                          <m:r>
                            <a:rPr lang="en-US" altLang="ja-JP" sz="2800" i="1">
                              <a:latin typeface="Cambria Math" panose="02040503050406030204" pitchFamily="18" charset="0"/>
                            </a:rPr>
                            <m:t>2</m:t>
                          </m:r>
                        </m:sup>
                      </m:sSup>
                      <m:f>
                        <m:fPr>
                          <m:ctrlPr>
                            <a:rPr lang="en-US" altLang="ja-JP" sz="2800" i="1" smtClean="0">
                              <a:latin typeface="Cambria Math" panose="02040503050406030204" pitchFamily="18" charset="0"/>
                            </a:rPr>
                          </m:ctrlPr>
                        </m:fPr>
                        <m:num>
                          <m:r>
                            <m:rPr>
                              <m:sty m:val="p"/>
                            </m:rPr>
                            <a:rPr lang="en-US" altLang="ja-JP" sz="2800">
                              <a:latin typeface="Cambria Math" panose="02040503050406030204" pitchFamily="18" charset="0"/>
                              <a:ea typeface="Cambria Math" panose="02040503050406030204" pitchFamily="18" charset="0"/>
                            </a:rPr>
                            <m:t>V</m:t>
                          </m:r>
                          <m:d>
                            <m:dPr>
                              <m:begChr m:val="["/>
                              <m:endChr m:val="]"/>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𝑚</m:t>
                              </m:r>
                            </m:e>
                          </m:d>
                        </m:num>
                        <m:den>
                          <m:sSup>
                            <m:sSupPr>
                              <m:ctrlPr>
                                <a:rPr lang="en-US" altLang="ja-JP" sz="2800" i="1" smtClean="0">
                                  <a:latin typeface="Cambria Math" panose="02040503050406030204" pitchFamily="18" charset="0"/>
                                </a:rPr>
                              </m:ctrlPr>
                            </m:sSupPr>
                            <m:e>
                              <m:d>
                                <m:dPr>
                                  <m:ctrlPr>
                                    <a:rPr lang="en-US" altLang="ja-JP" sz="2800" i="1" smtClean="0">
                                      <a:latin typeface="Cambria Math" panose="02040503050406030204" pitchFamily="18" charset="0"/>
                                    </a:rPr>
                                  </m:ctrlPr>
                                </m:dPr>
                                <m:e>
                                  <m:r>
                                    <m:rPr>
                                      <m:sty m:val="p"/>
                                    </m:rPr>
                                    <a:rPr lang="en-US" altLang="ja-JP" sz="2800" b="0" i="0" smtClean="0">
                                      <a:latin typeface="Cambria Math" panose="02040503050406030204" pitchFamily="18" charset="0"/>
                                      <a:ea typeface="Cambria Math" panose="02040503050406030204" pitchFamily="18" charset="0"/>
                                    </a:rPr>
                                    <m:t>E</m:t>
                                  </m:r>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𝑚</m:t>
                                      </m:r>
                                    </m:e>
                                  </m:d>
                                </m:e>
                              </m:d>
                            </m:e>
                            <m:sup>
                              <m:r>
                                <a:rPr lang="en-US" altLang="ja-JP" sz="2800" b="0" i="1" smtClean="0">
                                  <a:latin typeface="Cambria Math" panose="02040503050406030204" pitchFamily="18" charset="0"/>
                                </a:rPr>
                                <m:t>4</m:t>
                              </m:r>
                            </m:sup>
                          </m:sSup>
                        </m:den>
                      </m:f>
                    </m:oMath>
                  </m:oMathPara>
                </a14:m>
                <a:endParaRPr lang="en-US" altLang="ja-JP"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ea typeface="Cambria Math" panose="02040503050406030204" pitchFamily="18" charset="0"/>
                        </a:rPr>
                        <m:t>≈</m:t>
                      </m:r>
                      <m:f>
                        <m:fPr>
                          <m:ctrlPr>
                            <a:rPr lang="en-US" altLang="ja-JP" sz="2800" i="1">
                              <a:latin typeface="Cambria Math" panose="02040503050406030204" pitchFamily="18" charset="0"/>
                            </a:rPr>
                          </m:ctrlPr>
                        </m:fPr>
                        <m:num>
                          <m:sSup>
                            <m:sSupPr>
                              <m:ctrlPr>
                                <a:rPr lang="en-US" altLang="ja-JP" sz="2800" i="1">
                                  <a:latin typeface="Cambria Math" panose="02040503050406030204" pitchFamily="18" charset="0"/>
                                </a:rPr>
                              </m:ctrlPr>
                            </m:sSupPr>
                            <m:e>
                              <m:d>
                                <m:dPr>
                                  <m:ctrlPr>
                                    <a:rPr lang="en-US" altLang="ja-JP" sz="2800" i="1">
                                      <a:latin typeface="Cambria Math" panose="02040503050406030204" pitchFamily="18" charset="0"/>
                                    </a:rPr>
                                  </m:ctrlPr>
                                </m:dPr>
                                <m:e>
                                  <m:r>
                                    <a:rPr lang="en-US" altLang="ja-JP" sz="2800" i="1">
                                      <a:latin typeface="Cambria Math" panose="02040503050406030204" pitchFamily="18" charset="0"/>
                                    </a:rPr>
                                    <m:t>𝑀𝑛</m:t>
                                  </m:r>
                                </m:e>
                              </m:d>
                            </m:e>
                            <m:sup>
                              <m:r>
                                <a:rPr lang="en-US" altLang="ja-JP" sz="2800" i="1">
                                  <a:latin typeface="Cambria Math" panose="02040503050406030204" pitchFamily="18" charset="0"/>
                                </a:rPr>
                                <m:t>2</m:t>
                              </m:r>
                            </m:sup>
                          </m:sSup>
                        </m:num>
                        <m:den>
                          <m:sSup>
                            <m:sSupPr>
                              <m:ctrlPr>
                                <a:rPr lang="en-US" altLang="ja-JP" sz="2800" i="1">
                                  <a:latin typeface="Cambria Math" panose="02040503050406030204" pitchFamily="18" charset="0"/>
                                </a:rPr>
                              </m:ctrlPr>
                            </m:sSupPr>
                            <m:e>
                              <m:d>
                                <m:dPr>
                                  <m:ctrlPr>
                                    <a:rPr lang="en-US" altLang="ja-JP" sz="2800" i="1">
                                      <a:latin typeface="Cambria Math" panose="02040503050406030204" pitchFamily="18" charset="0"/>
                                    </a:rPr>
                                  </m:ctrlPr>
                                </m:dPr>
                                <m:e>
                                  <m:r>
                                    <m:rPr>
                                      <m:sty m:val="p"/>
                                    </m:rPr>
                                    <a:rPr lang="en-US" altLang="ja-JP" sz="2800">
                                      <a:latin typeface="Cambria Math" panose="02040503050406030204" pitchFamily="18" charset="0"/>
                                      <a:ea typeface="Cambria Math" panose="02040503050406030204" pitchFamily="18" charset="0"/>
                                    </a:rPr>
                                    <m:t>E</m:t>
                                  </m:r>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𝑚</m:t>
                                      </m:r>
                                    </m:e>
                                  </m:d>
                                </m:e>
                              </m:d>
                            </m:e>
                            <m:sup>
                              <m:r>
                                <a:rPr lang="en-US" altLang="ja-JP" sz="2800" b="0" i="1" smtClean="0">
                                  <a:latin typeface="Cambria Math" panose="02040503050406030204" pitchFamily="18" charset="0"/>
                                </a:rPr>
                                <m:t>3</m:t>
                              </m:r>
                            </m:sup>
                          </m:sSup>
                        </m:den>
                      </m:f>
                    </m:oMath>
                  </m:oMathPara>
                </a14:m>
                <a:endParaRPr lang="en-US" altLang="ja-JP"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ea typeface="Cambria Math" panose="02040503050406030204" pitchFamily="18" charset="0"/>
                        </a:rPr>
                        <m:t>=</m:t>
                      </m:r>
                      <m:f>
                        <m:fPr>
                          <m:ctrlPr>
                            <a:rPr lang="en-US" altLang="ja-JP" sz="2800" b="0" i="1" smtClean="0">
                              <a:latin typeface="Cambria Math" panose="02040503050406030204" pitchFamily="18" charset="0"/>
                              <a:ea typeface="Cambria Math" panose="02040503050406030204" pitchFamily="18" charset="0"/>
                            </a:rPr>
                          </m:ctrlPr>
                        </m:fPr>
                        <m:num>
                          <m:sSup>
                            <m:sSupPr>
                              <m:ctrlPr>
                                <a:rPr lang="en-US" altLang="ja-JP" sz="2800" b="0" i="1" smtClean="0">
                                  <a:latin typeface="Cambria Math" panose="02040503050406030204" pitchFamily="18" charset="0"/>
                                  <a:ea typeface="Cambria Math" panose="02040503050406030204" pitchFamily="18" charset="0"/>
                                </a:rPr>
                              </m:ctrlPr>
                            </m:sSupPr>
                            <m:e>
                              <m:r>
                                <a:rPr lang="en-US" altLang="ja-JP" sz="2800" b="0" i="1" smtClean="0">
                                  <a:latin typeface="Cambria Math" panose="02040503050406030204" pitchFamily="18" charset="0"/>
                                  <a:ea typeface="Cambria Math" panose="02040503050406030204" pitchFamily="18" charset="0"/>
                                </a:rPr>
                                <m:t>𝑁</m:t>
                              </m:r>
                            </m:e>
                            <m:sup>
                              <m:r>
                                <a:rPr lang="en-US" altLang="ja-JP" sz="2800" b="0" i="1" smtClean="0">
                                  <a:latin typeface="Cambria Math" panose="02040503050406030204" pitchFamily="18" charset="0"/>
                                  <a:ea typeface="Cambria Math" panose="02040503050406030204" pitchFamily="18" charset="0"/>
                                </a:rPr>
                                <m:t>3</m:t>
                              </m:r>
                            </m:sup>
                          </m:sSup>
                        </m:num>
                        <m:den>
                          <m:r>
                            <a:rPr lang="en-US" altLang="ja-JP" sz="2800" b="0" i="1" smtClean="0">
                              <a:latin typeface="Cambria Math" panose="02040503050406030204" pitchFamily="18" charset="0"/>
                              <a:ea typeface="Cambria Math" panose="02040503050406030204" pitchFamily="18" charset="0"/>
                            </a:rPr>
                            <m:t>𝑀𝑛</m:t>
                          </m:r>
                        </m:den>
                      </m:f>
                    </m:oMath>
                  </m:oMathPara>
                </a14:m>
                <a:endParaRPr lang="en-US" altLang="ja-JP" sz="2800" dirty="0"/>
              </a:p>
            </p:txBody>
          </p:sp>
        </mc:Choice>
        <mc:Fallback xmlns="">
          <p:sp>
            <p:nvSpPr>
              <p:cNvPr id="37" name="テキスト ボックス 36">
                <a:extLst>
                  <a:ext uri="{FF2B5EF4-FFF2-40B4-BE49-F238E27FC236}">
                    <a16:creationId xmlns:a16="http://schemas.microsoft.com/office/drawing/2014/main" id="{4CF67DCD-559D-754B-99BE-F35C16CF3B9F}"/>
                  </a:ext>
                </a:extLst>
              </p:cNvPr>
              <p:cNvSpPr txBox="1">
                <a:spLocks noRot="1" noChangeAspect="1" noMove="1" noResize="1" noEditPoints="1" noAdjustHandles="1" noChangeArrowheads="1" noChangeShapeType="1" noTextEdit="1"/>
              </p:cNvSpPr>
              <p:nvPr/>
            </p:nvSpPr>
            <p:spPr>
              <a:xfrm>
                <a:off x="6289351" y="670227"/>
                <a:ext cx="2821670" cy="4152419"/>
              </a:xfrm>
              <a:prstGeom prst="rect">
                <a:avLst/>
              </a:prstGeom>
              <a:blipFill>
                <a:blip r:embed="rId8"/>
                <a:stretch>
                  <a:fillRect l="-4484" b="-18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67E317FE-94A3-2C4A-8CB0-BCA276E28F0D}"/>
                  </a:ext>
                </a:extLst>
              </p:cNvPr>
              <p:cNvSpPr txBox="1"/>
              <p:nvPr/>
            </p:nvSpPr>
            <p:spPr>
              <a:xfrm>
                <a:off x="9333211" y="683863"/>
                <a:ext cx="2581156" cy="21537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800" b="0" i="0" smtClean="0">
                          <a:latin typeface="Cambria Math" panose="02040503050406030204" pitchFamily="18" charset="0"/>
                          <a:ea typeface="Cambria Math" panose="02040503050406030204" pitchFamily="18" charset="0"/>
                        </a:rPr>
                        <m:t>C</m:t>
                      </m:r>
                      <m:r>
                        <m:rPr>
                          <m:sty m:val="p"/>
                        </m:rPr>
                        <a:rPr lang="en-US" altLang="ja-JP" sz="2800">
                          <a:latin typeface="Cambria Math" panose="02040503050406030204" pitchFamily="18" charset="0"/>
                          <a:ea typeface="Cambria Math" panose="02040503050406030204" pitchFamily="18" charset="0"/>
                        </a:rPr>
                        <m:t>V</m:t>
                      </m:r>
                      <m:d>
                        <m:dPr>
                          <m:begChr m:val="["/>
                          <m:endChr m:val="]"/>
                          <m:ctrlPr>
                            <a:rPr kumimoji="1" lang="en-US" altLang="ja-JP" sz="2800" b="0" i="1" smtClean="0">
                              <a:latin typeface="Cambria Math" panose="02040503050406030204" pitchFamily="18" charset="0"/>
                            </a:rPr>
                          </m:ctrlPr>
                        </m:dPr>
                        <m:e>
                          <m:acc>
                            <m:accPr>
                              <m:chr m:val="̂"/>
                              <m:ctrlPr>
                                <a:rPr kumimoji="1" lang="en-US" altLang="ja-JP" sz="2800" b="0" i="1" smtClean="0">
                                  <a:latin typeface="Cambria Math" panose="02040503050406030204" pitchFamily="18" charset="0"/>
                                  <a:ea typeface="Cambria Math" panose="02040503050406030204" pitchFamily="18" charset="0"/>
                                </a:rPr>
                              </m:ctrlPr>
                            </m:accPr>
                            <m:e>
                              <m:r>
                                <a:rPr kumimoji="1" lang="en-US" altLang="ja-JP" sz="2800" b="0" i="1" smtClean="0">
                                  <a:latin typeface="Cambria Math" panose="02040503050406030204" pitchFamily="18" charset="0"/>
                                  <a:ea typeface="Cambria Math" panose="02040503050406030204" pitchFamily="18" charset="0"/>
                                </a:rPr>
                                <m:t>𝑁</m:t>
                              </m:r>
                            </m:e>
                          </m:acc>
                        </m:e>
                      </m:d>
                      <m:r>
                        <a:rPr kumimoji="1" lang="en-US" altLang="ja-JP" sz="2800" b="0" i="1" smtClean="0">
                          <a:latin typeface="Cambria Math" panose="02040503050406030204" pitchFamily="18" charset="0"/>
                          <a:ea typeface="Cambria Math" panose="02040503050406030204" pitchFamily="18" charset="0"/>
                        </a:rPr>
                        <m:t>=</m:t>
                      </m:r>
                      <m:f>
                        <m:fPr>
                          <m:ctrlPr>
                            <a:rPr kumimoji="1" lang="en-US" altLang="ja-JP" sz="2800" b="0" i="1" smtClean="0">
                              <a:latin typeface="Cambria Math" panose="02040503050406030204" pitchFamily="18" charset="0"/>
                              <a:ea typeface="Cambria Math" panose="02040503050406030204" pitchFamily="18" charset="0"/>
                            </a:rPr>
                          </m:ctrlPr>
                        </m:fPr>
                        <m:num>
                          <m:rad>
                            <m:radPr>
                              <m:degHide m:val="on"/>
                              <m:ctrlPr>
                                <a:rPr kumimoji="1" lang="en-US" altLang="ja-JP" sz="2800" b="0" i="1" smtClean="0">
                                  <a:latin typeface="Cambria Math" panose="02040503050406030204" pitchFamily="18" charset="0"/>
                                  <a:ea typeface="Cambria Math" panose="02040503050406030204" pitchFamily="18" charset="0"/>
                                </a:rPr>
                              </m:ctrlPr>
                            </m:radPr>
                            <m:deg/>
                            <m:e>
                              <m:r>
                                <m:rPr>
                                  <m:sty m:val="p"/>
                                </m:rPr>
                                <a:rPr lang="en-US" altLang="ja-JP" sz="2800">
                                  <a:latin typeface="Cambria Math" panose="02040503050406030204" pitchFamily="18" charset="0"/>
                                  <a:ea typeface="Cambria Math" panose="02040503050406030204" pitchFamily="18" charset="0"/>
                                </a:rPr>
                                <m:t>V</m:t>
                              </m:r>
                              <m:d>
                                <m:dPr>
                                  <m:begChr m:val="["/>
                                  <m:endChr m:val="]"/>
                                  <m:ctrlPr>
                                    <a:rPr lang="en-US" altLang="ja-JP" sz="2800" i="1">
                                      <a:latin typeface="Cambria Math" panose="02040503050406030204" pitchFamily="18" charset="0"/>
                                    </a:rPr>
                                  </m:ctrlPr>
                                </m:dPr>
                                <m:e>
                                  <m:acc>
                                    <m:accPr>
                                      <m:chr m:val="̂"/>
                                      <m:ctrlPr>
                                        <a:rPr lang="en-US" altLang="ja-JP" sz="2800" i="1">
                                          <a:latin typeface="Cambria Math" panose="02040503050406030204" pitchFamily="18" charset="0"/>
                                          <a:ea typeface="Cambria Math" panose="02040503050406030204" pitchFamily="18" charset="0"/>
                                        </a:rPr>
                                      </m:ctrlPr>
                                    </m:accPr>
                                    <m:e>
                                      <m:r>
                                        <a:rPr lang="en-US" altLang="ja-JP" sz="2800" i="1">
                                          <a:latin typeface="Cambria Math" panose="02040503050406030204" pitchFamily="18" charset="0"/>
                                          <a:ea typeface="Cambria Math" panose="02040503050406030204" pitchFamily="18" charset="0"/>
                                        </a:rPr>
                                        <m:t>𝑁</m:t>
                                      </m:r>
                                    </m:e>
                                  </m:acc>
                                </m:e>
                              </m:d>
                            </m:e>
                          </m:rad>
                        </m:num>
                        <m:den>
                          <m:r>
                            <a:rPr kumimoji="1" lang="en-US" altLang="ja-JP" sz="2800" b="0" i="1" smtClean="0">
                              <a:latin typeface="Cambria Math" panose="02040503050406030204" pitchFamily="18" charset="0"/>
                              <a:ea typeface="Cambria Math" panose="02040503050406030204" pitchFamily="18" charset="0"/>
                            </a:rPr>
                            <m:t>𝑁</m:t>
                          </m:r>
                        </m:den>
                      </m:f>
                    </m:oMath>
                  </m:oMathPara>
                </a14:m>
                <a:endParaRPr kumimoji="1" lang="en-US" altLang="ja-JP" sz="2800" b="0" i="1" dirty="0">
                  <a:latin typeface="Cambria Math" panose="02040503050406030204" pitchFamily="18" charset="0"/>
                  <a:ea typeface="Cambria Math" panose="02040503050406030204" pitchFamily="18" charset="0"/>
                </a:endParaRPr>
              </a:p>
              <a:p>
                <a:r>
                  <a:rPr lang="en-US" altLang="ja-JP" sz="2800" dirty="0">
                    <a:ea typeface="Cambria Math" panose="02040503050406030204" pitchFamily="18" charset="0"/>
                  </a:rPr>
                  <a:t>=</a:t>
                </a:r>
                <a14:m>
                  <m:oMath xmlns:m="http://schemas.openxmlformats.org/officeDocument/2006/math">
                    <m:rad>
                      <m:radPr>
                        <m:degHide m:val="on"/>
                        <m:ctrlPr>
                          <a:rPr lang="en-US" altLang="ja-JP" sz="2800" i="1">
                            <a:latin typeface="Cambria Math" panose="02040503050406030204" pitchFamily="18" charset="0"/>
                            <a:ea typeface="Cambria Math" panose="02040503050406030204" pitchFamily="18" charset="0"/>
                          </a:rPr>
                        </m:ctrlPr>
                      </m:radPr>
                      <m:deg/>
                      <m:e>
                        <m:f>
                          <m:fPr>
                            <m:ctrlPr>
                              <a:rPr lang="en-US" altLang="ja-JP" sz="2800" i="1">
                                <a:latin typeface="Cambria Math" panose="02040503050406030204" pitchFamily="18" charset="0"/>
                                <a:ea typeface="Cambria Math" panose="02040503050406030204" pitchFamily="18" charset="0"/>
                              </a:rPr>
                            </m:ctrlPr>
                          </m:fPr>
                          <m:num>
                            <m:r>
                              <a:rPr lang="en-US" altLang="ja-JP" sz="2800" i="1">
                                <a:latin typeface="Cambria Math" panose="02040503050406030204" pitchFamily="18" charset="0"/>
                                <a:ea typeface="Cambria Math" panose="02040503050406030204" pitchFamily="18" charset="0"/>
                              </a:rPr>
                              <m:t>𝑁</m:t>
                            </m:r>
                          </m:num>
                          <m:den>
                            <m:r>
                              <a:rPr lang="en-US" altLang="ja-JP" sz="2800" i="1">
                                <a:latin typeface="Cambria Math" panose="02040503050406030204" pitchFamily="18" charset="0"/>
                                <a:ea typeface="Cambria Math" panose="02040503050406030204" pitchFamily="18" charset="0"/>
                              </a:rPr>
                              <m:t>𝑀𝑛</m:t>
                            </m:r>
                          </m:den>
                        </m:f>
                      </m:e>
                    </m:rad>
                  </m:oMath>
                </a14:m>
                <a:endParaRPr lang="en-US" altLang="ja-JP" sz="2800" i="1" dirty="0">
                  <a:latin typeface="Cambria Math" panose="02040503050406030204" pitchFamily="18" charset="0"/>
                  <a:ea typeface="Cambria Math" panose="02040503050406030204" pitchFamily="18" charset="0"/>
                </a:endParaRPr>
              </a:p>
            </p:txBody>
          </p:sp>
        </mc:Choice>
        <mc:Fallback xmlns="">
          <p:sp>
            <p:nvSpPr>
              <p:cNvPr id="38" name="テキスト ボックス 37">
                <a:extLst>
                  <a:ext uri="{FF2B5EF4-FFF2-40B4-BE49-F238E27FC236}">
                    <a16:creationId xmlns:a16="http://schemas.microsoft.com/office/drawing/2014/main" id="{67E317FE-94A3-2C4A-8CB0-BCA276E28F0D}"/>
                  </a:ext>
                </a:extLst>
              </p:cNvPr>
              <p:cNvSpPr txBox="1">
                <a:spLocks noRot="1" noChangeAspect="1" noMove="1" noResize="1" noEditPoints="1" noAdjustHandles="1" noChangeArrowheads="1" noChangeShapeType="1" noTextEdit="1"/>
              </p:cNvSpPr>
              <p:nvPr/>
            </p:nvSpPr>
            <p:spPr>
              <a:xfrm>
                <a:off x="9333211" y="683863"/>
                <a:ext cx="2581156" cy="2153731"/>
              </a:xfrm>
              <a:prstGeom prst="rect">
                <a:avLst/>
              </a:prstGeom>
              <a:blipFill>
                <a:blip r:embed="rId9"/>
                <a:stretch>
                  <a:fillRect l="-8333" b="-1170"/>
                </a:stretch>
              </a:blipFill>
            </p:spPr>
            <p:txBody>
              <a:bodyPr/>
              <a:lstStyle/>
              <a:p>
                <a:r>
                  <a:rPr lang="ja-JP" altLang="en-US">
                    <a:noFill/>
                  </a:rPr>
                  <a:t> </a:t>
                </a:r>
              </a:p>
            </p:txBody>
          </p:sp>
        </mc:Fallback>
      </mc:AlternateContent>
      <p:grpSp>
        <p:nvGrpSpPr>
          <p:cNvPr id="42" name="図形グループ 3">
            <a:extLst>
              <a:ext uri="{FF2B5EF4-FFF2-40B4-BE49-F238E27FC236}">
                <a16:creationId xmlns:a16="http://schemas.microsoft.com/office/drawing/2014/main" id="{C679A1D1-AF2F-184A-B0C5-DBDC89741C58}"/>
              </a:ext>
            </a:extLst>
          </p:cNvPr>
          <p:cNvGrpSpPr/>
          <p:nvPr/>
        </p:nvGrpSpPr>
        <p:grpSpPr>
          <a:xfrm>
            <a:off x="4098380" y="1699630"/>
            <a:ext cx="2004523" cy="1853257"/>
            <a:chOff x="5334011" y="2292010"/>
            <a:chExt cx="2004523" cy="1853257"/>
          </a:xfrm>
          <a:solidFill>
            <a:schemeClr val="bg1"/>
          </a:solidFill>
        </p:grpSpPr>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9B3F68FE-76CD-5D49-BB61-05085165663A}"/>
                    </a:ext>
                  </a:extLst>
                </p:cNvPr>
                <p:cNvSpPr txBox="1"/>
                <p:nvPr/>
              </p:nvSpPr>
              <p:spPr>
                <a:xfrm>
                  <a:off x="5595936" y="2292010"/>
                  <a:ext cx="1650580" cy="837024"/>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bg-BG" altLang="ja-JP" sz="2800" i="1" smtClean="0">
                                <a:latin typeface="Cambria Math" panose="02040503050406030204" pitchFamily="18" charset="0"/>
                              </a:rPr>
                            </m:ctrlPr>
                          </m:fPr>
                          <m:num>
                            <m:r>
                              <a:rPr kumimoji="1" lang="en-US" altLang="ja-JP" sz="2800" b="0" i="1" smtClean="0">
                                <a:solidFill>
                                  <a:schemeClr val="tx1"/>
                                </a:solidFill>
                                <a:latin typeface="Cambria Math" charset="0"/>
                              </a:rPr>
                              <m:t>𝑀</m:t>
                            </m:r>
                          </m:num>
                          <m:den>
                            <m:r>
                              <a:rPr kumimoji="1" lang="en-US" altLang="ja-JP" sz="2800" b="0" i="1" smtClean="0">
                                <a:solidFill>
                                  <a:schemeClr val="tx1"/>
                                </a:solidFill>
                                <a:latin typeface="Cambria Math" charset="0"/>
                              </a:rPr>
                              <m:t>𝑁</m:t>
                            </m:r>
                          </m:den>
                        </m:f>
                        <m:r>
                          <a:rPr kumimoji="1" lang="bg-BG" altLang="ja-JP" sz="2800" i="1" smtClean="0">
                            <a:latin typeface="Cambria Math" charset="0"/>
                            <a:ea typeface="Cambria Math" charset="0"/>
                            <a:cs typeface="Cambria Math" charset="0"/>
                          </a:rPr>
                          <m:t>=</m:t>
                        </m:r>
                        <m:f>
                          <m:fPr>
                            <m:ctrlPr>
                              <a:rPr kumimoji="1" lang="bg-BG" altLang="ja-JP" sz="2800" i="1" smtClean="0">
                                <a:latin typeface="Cambria Math" panose="02040503050406030204" pitchFamily="18" charset="0"/>
                                <a:ea typeface="Cambria Math" charset="0"/>
                                <a:cs typeface="Cambria Math" charset="0"/>
                              </a:rPr>
                            </m:ctrlPr>
                          </m:fPr>
                          <m:num>
                            <m:r>
                              <m:rPr>
                                <m:sty m:val="p"/>
                              </m:rPr>
                              <a:rPr lang="en-US" altLang="ja-JP" sz="2800" b="0" i="0" smtClean="0">
                                <a:latin typeface="Cambria Math" panose="02040503050406030204" pitchFamily="18" charset="0"/>
                                <a:ea typeface="Cambria Math" panose="02040503050406030204" pitchFamily="18" charset="0"/>
                              </a:rPr>
                              <m:t>E</m:t>
                            </m:r>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ea typeface="Cambria Math" charset="0"/>
                                    <a:cs typeface="Cambria Math" charset="0"/>
                                  </a:rPr>
                                  <m:t>𝑚</m:t>
                                </m:r>
                              </m:e>
                            </m:d>
                          </m:num>
                          <m:den>
                            <m:r>
                              <a:rPr kumimoji="1" lang="en-US" altLang="ja-JP" sz="2800" b="0" i="1" smtClean="0">
                                <a:solidFill>
                                  <a:schemeClr val="tx1"/>
                                </a:solidFill>
                                <a:latin typeface="Cambria Math" charset="0"/>
                                <a:ea typeface="Cambria Math" charset="0"/>
                                <a:cs typeface="Cambria Math" charset="0"/>
                              </a:rPr>
                              <m:t>𝑛</m:t>
                            </m:r>
                          </m:den>
                        </m:f>
                      </m:oMath>
                    </m:oMathPara>
                  </a14:m>
                  <a:endParaRPr kumimoji="1" lang="en-US" altLang="ja-JP" sz="2800" dirty="0">
                    <a:ea typeface="Cambria Math" charset="0"/>
                    <a:cs typeface="Cambria Math" charset="0"/>
                  </a:endParaRPr>
                </a:p>
              </p:txBody>
            </p:sp>
          </mc:Choice>
          <mc:Fallback xmlns="">
            <p:sp>
              <p:nvSpPr>
                <p:cNvPr id="43" name="テキスト ボックス 42">
                  <a:extLst>
                    <a:ext uri="{FF2B5EF4-FFF2-40B4-BE49-F238E27FC236}">
                      <a16:creationId xmlns:a16="http://schemas.microsoft.com/office/drawing/2014/main" id="{9B3F68FE-76CD-5D49-BB61-05085165663A}"/>
                    </a:ext>
                  </a:extLst>
                </p:cNvPr>
                <p:cNvSpPr txBox="1">
                  <a:spLocks noRot="1" noChangeAspect="1" noMove="1" noResize="1" noEditPoints="1" noAdjustHandles="1" noChangeArrowheads="1" noChangeShapeType="1" noTextEdit="1"/>
                </p:cNvSpPr>
                <p:nvPr/>
              </p:nvSpPr>
              <p:spPr>
                <a:xfrm>
                  <a:off x="5595936" y="2292010"/>
                  <a:ext cx="1650580" cy="837024"/>
                </a:xfrm>
                <a:prstGeom prst="rect">
                  <a:avLst/>
                </a:prstGeom>
                <a:blipFill>
                  <a:blip r:embed="rId10"/>
                  <a:stretch>
                    <a:fillRect l="-3817" b="-1194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B094C64-90A0-C040-852A-C53072C4624F}"/>
                    </a:ext>
                  </a:extLst>
                </p:cNvPr>
                <p:cNvSpPr txBox="1"/>
                <p:nvPr/>
              </p:nvSpPr>
              <p:spPr>
                <a:xfrm>
                  <a:off x="5334011" y="3220975"/>
                  <a:ext cx="2004523" cy="92429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i="1" smtClean="0">
                            <a:latin typeface="Cambria Math" charset="0"/>
                            <a:ea typeface="Cambria Math" charset="0"/>
                            <a:cs typeface="Cambria Math" charset="0"/>
                          </a:rPr>
                          <m:t>∴</m:t>
                        </m:r>
                        <m:acc>
                          <m:accPr>
                            <m:chr m:val="̂"/>
                            <m:ctrlPr>
                              <a:rPr kumimoji="1" lang="en-US" altLang="ja-JP" sz="2800" i="1" smtClean="0">
                                <a:latin typeface="Cambria Math" panose="02040503050406030204" pitchFamily="18" charset="0"/>
                              </a:rPr>
                            </m:ctrlPr>
                          </m:accPr>
                          <m:e>
                            <m:r>
                              <a:rPr kumimoji="1" lang="en-US" altLang="ja-JP" sz="2800" b="0" i="1" smtClean="0">
                                <a:latin typeface="Cambria Math" charset="0"/>
                              </a:rPr>
                              <m:t>𝑁</m:t>
                            </m:r>
                          </m:e>
                        </m:acc>
                        <m:r>
                          <a:rPr kumimoji="1" lang="bg-BG" altLang="ja-JP" sz="2800" i="1" smtClean="0">
                            <a:latin typeface="Cambria Math" charset="0"/>
                            <a:ea typeface="Cambria Math" charset="0"/>
                            <a:cs typeface="Cambria Math" charset="0"/>
                          </a:rPr>
                          <m:t>=</m:t>
                        </m:r>
                        <m:f>
                          <m:fPr>
                            <m:ctrlPr>
                              <a:rPr kumimoji="1" lang="bg-BG" altLang="ja-JP" sz="2800" i="1" smtClean="0">
                                <a:latin typeface="Cambria Math" panose="02040503050406030204" pitchFamily="18" charset="0"/>
                                <a:ea typeface="Cambria Math" charset="0"/>
                                <a:cs typeface="Cambria Math" charset="0"/>
                              </a:rPr>
                            </m:ctrlPr>
                          </m:fPr>
                          <m:num>
                            <m:r>
                              <a:rPr kumimoji="1" lang="en-US" altLang="ja-JP" sz="2800" b="0" i="1" smtClean="0">
                                <a:latin typeface="Cambria Math" charset="0"/>
                                <a:ea typeface="Cambria Math" charset="0"/>
                                <a:cs typeface="Cambria Math" charset="0"/>
                              </a:rPr>
                              <m:t>𝑀𝑛</m:t>
                            </m:r>
                          </m:num>
                          <m:den>
                            <m:sSub>
                              <m:sSubPr>
                                <m:ctrlPr>
                                  <a:rPr kumimoji="1" lang="en-US" altLang="ja-JP" sz="2800" b="0" i="1" smtClean="0">
                                    <a:latin typeface="Cambria Math" panose="02040503050406030204" pitchFamily="18" charset="0"/>
                                    <a:ea typeface="Cambria Math" charset="0"/>
                                  </a:rPr>
                                </m:ctrlPr>
                              </m:sSubPr>
                              <m:e>
                                <m:r>
                                  <a:rPr kumimoji="1" lang="en-US" altLang="ja-JP" sz="2800" b="0" i="1" smtClean="0">
                                    <a:latin typeface="Cambria Math" panose="02040503050406030204" pitchFamily="18" charset="0"/>
                                    <a:ea typeface="Cambria Math" charset="0"/>
                                  </a:rPr>
                                  <m:t>𝑚</m:t>
                                </m:r>
                              </m:e>
                              <m:sub>
                                <m:r>
                                  <m:rPr>
                                    <m:nor/>
                                  </m:rPr>
                                  <a:rPr kumimoji="1" lang="en-US" altLang="ja-JP" sz="2800" b="0" i="0" smtClean="0">
                                    <a:latin typeface="Cambria Math" panose="02040503050406030204" pitchFamily="18" charset="0"/>
                                    <a:ea typeface="Cambria Math" charset="0"/>
                                  </a:rPr>
                                  <m:t>obs</m:t>
                                </m:r>
                              </m:sub>
                            </m:sSub>
                          </m:den>
                        </m:f>
                      </m:oMath>
                    </m:oMathPara>
                  </a14:m>
                  <a:endParaRPr kumimoji="1" lang="en-US" altLang="ja-JP" sz="2800" dirty="0">
                    <a:ea typeface="Cambria Math" charset="0"/>
                    <a:cs typeface="Cambria Math" charset="0"/>
                  </a:endParaRPr>
                </a:p>
              </p:txBody>
            </p:sp>
          </mc:Choice>
          <mc:Fallback xmlns="">
            <p:sp>
              <p:nvSpPr>
                <p:cNvPr id="44" name="テキスト ボックス 43">
                  <a:extLst>
                    <a:ext uri="{FF2B5EF4-FFF2-40B4-BE49-F238E27FC236}">
                      <a16:creationId xmlns:a16="http://schemas.microsoft.com/office/drawing/2014/main" id="{DB094C64-90A0-C040-852A-C53072C4624F}"/>
                    </a:ext>
                  </a:extLst>
                </p:cNvPr>
                <p:cNvSpPr txBox="1">
                  <a:spLocks noRot="1" noChangeAspect="1" noMove="1" noResize="1" noEditPoints="1" noAdjustHandles="1" noChangeArrowheads="1" noChangeShapeType="1" noTextEdit="1"/>
                </p:cNvSpPr>
                <p:nvPr/>
              </p:nvSpPr>
              <p:spPr>
                <a:xfrm>
                  <a:off x="5334011" y="3220975"/>
                  <a:ext cx="2004523" cy="924292"/>
                </a:xfrm>
                <a:prstGeom prst="rect">
                  <a:avLst/>
                </a:prstGeom>
                <a:blipFill>
                  <a:blip r:embed="rId11"/>
                  <a:stretch>
                    <a:fillRect l="-1258" r="-2516" b="-12162"/>
                  </a:stretch>
                </a:blipFill>
              </p:spPr>
              <p:txBody>
                <a:bodyPr/>
                <a:lstStyle/>
                <a:p>
                  <a:r>
                    <a:rPr lang="ja-JP" altLang="en-US">
                      <a:noFill/>
                    </a:rPr>
                    <a:t> </a:t>
                  </a:r>
                </a:p>
              </p:txBody>
            </p:sp>
          </mc:Fallback>
        </mc:AlternateContent>
      </p:grpSp>
      <p:sp>
        <p:nvSpPr>
          <p:cNvPr id="45" name="テキスト ボックス 44">
            <a:extLst>
              <a:ext uri="{FF2B5EF4-FFF2-40B4-BE49-F238E27FC236}">
                <a16:creationId xmlns:a16="http://schemas.microsoft.com/office/drawing/2014/main" id="{7D7C51E3-9339-394E-A6D6-7DFD0068AE07}"/>
              </a:ext>
            </a:extLst>
          </p:cNvPr>
          <p:cNvSpPr txBox="1"/>
          <p:nvPr/>
        </p:nvSpPr>
        <p:spPr>
          <a:xfrm>
            <a:off x="288635" y="5466160"/>
            <a:ext cx="5065810" cy="1200329"/>
          </a:xfrm>
          <a:prstGeom prst="rect">
            <a:avLst/>
          </a:prstGeom>
          <a:noFill/>
        </p:spPr>
        <p:txBody>
          <a:bodyPr wrap="none" rtlCol="0">
            <a:spAutoFit/>
          </a:bodyPr>
          <a:lstStyle/>
          <a:p>
            <a:r>
              <a:rPr kumimoji="1" lang="ja-JP" altLang="en-US" sz="2400"/>
              <a:t>標識再捕獲数</a:t>
            </a:r>
            <a:r>
              <a:rPr kumimoji="1" lang="en-US" altLang="ja-JP" sz="2400" dirty="0"/>
              <a:t>m</a:t>
            </a:r>
            <a:r>
              <a:rPr kumimoji="1" lang="ja-JP" altLang="en-US" sz="2400"/>
              <a:t>は超幾何分布に従う</a:t>
            </a:r>
            <a:endParaRPr kumimoji="1" lang="en-US" altLang="ja-JP" sz="2400" dirty="0"/>
          </a:p>
          <a:p>
            <a:r>
              <a:rPr lang="ja-JP" altLang="en-US" sz="2400"/>
              <a:t>パラメータ：</a:t>
            </a:r>
            <a:r>
              <a:rPr lang="en-US" altLang="ja-JP" sz="2400" dirty="0"/>
              <a:t>N, M, n</a:t>
            </a:r>
          </a:p>
          <a:p>
            <a:r>
              <a:rPr kumimoji="1" lang="ja-JP" altLang="en-US" sz="2400"/>
              <a:t>確率変数：</a:t>
            </a:r>
            <a:r>
              <a:rPr kumimoji="1" lang="en-US" altLang="ja-JP" sz="2400" dirty="0"/>
              <a:t>m</a:t>
            </a:r>
            <a:endParaRPr kumimoji="1" lang="ja-JP" altLang="en-US" sz="2400"/>
          </a:p>
        </p:txBody>
      </p:sp>
      <p:sp>
        <p:nvSpPr>
          <p:cNvPr id="40" name="テキスト ボックス 39">
            <a:extLst>
              <a:ext uri="{FF2B5EF4-FFF2-40B4-BE49-F238E27FC236}">
                <a16:creationId xmlns:a16="http://schemas.microsoft.com/office/drawing/2014/main" id="{B5DE5C84-ED27-EC45-A7CA-BFEF9136787C}"/>
              </a:ext>
            </a:extLst>
          </p:cNvPr>
          <p:cNvSpPr txBox="1"/>
          <p:nvPr/>
        </p:nvSpPr>
        <p:spPr>
          <a:xfrm>
            <a:off x="259510" y="4099987"/>
            <a:ext cx="2374368" cy="1200329"/>
          </a:xfrm>
          <a:prstGeom prst="rect">
            <a:avLst/>
          </a:prstGeom>
          <a:noFill/>
        </p:spPr>
        <p:txBody>
          <a:bodyPr wrap="none" rtlCol="0">
            <a:spAutoFit/>
          </a:bodyPr>
          <a:lstStyle/>
          <a:p>
            <a:r>
              <a:rPr kumimoji="1" lang="en-US" altLang="ja-JP" dirty="0"/>
              <a:t>N: </a:t>
            </a:r>
            <a:r>
              <a:rPr kumimoji="1" lang="ja-JP" altLang="en-US"/>
              <a:t>資源尾数</a:t>
            </a:r>
            <a:endParaRPr kumimoji="1" lang="en-US" altLang="ja-JP" dirty="0"/>
          </a:p>
          <a:p>
            <a:r>
              <a:rPr lang="en-US" altLang="ja-JP" dirty="0"/>
              <a:t>M: </a:t>
            </a:r>
            <a:r>
              <a:rPr lang="ja-JP" altLang="en-US"/>
              <a:t>捕獲数（放流数）</a:t>
            </a:r>
            <a:endParaRPr lang="en-US" altLang="ja-JP" dirty="0"/>
          </a:p>
          <a:p>
            <a:r>
              <a:rPr kumimoji="1" lang="en-US" altLang="ja-JP" dirty="0"/>
              <a:t>n: </a:t>
            </a:r>
            <a:r>
              <a:rPr kumimoji="1" lang="ja-JP" altLang="en-US"/>
              <a:t>再捕獲数</a:t>
            </a:r>
            <a:endParaRPr kumimoji="1" lang="en-US" altLang="ja-JP" dirty="0"/>
          </a:p>
          <a:p>
            <a:r>
              <a:rPr lang="en-US" altLang="ja-JP" dirty="0"/>
              <a:t>m: </a:t>
            </a:r>
            <a:r>
              <a:rPr lang="ja-JP" altLang="en-US"/>
              <a:t>標識再捕獲数</a:t>
            </a:r>
            <a:endParaRPr kumimoji="1" lang="ja-JP" altLang="en-US"/>
          </a:p>
        </p:txBody>
      </p:sp>
    </p:spTree>
    <p:custDataLst>
      <p:tags r:id="rId1"/>
    </p:custDataLst>
    <p:extLst>
      <p:ext uri="{BB962C8B-B14F-4D97-AF65-F5344CB8AC3E}">
        <p14:creationId xmlns:p14="http://schemas.microsoft.com/office/powerpoint/2010/main" val="275519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3E2BE0-2AC1-824F-83A6-1A48A2B84D63}"/>
              </a:ext>
            </a:extLst>
          </p:cNvPr>
          <p:cNvSpPr>
            <a:spLocks noGrp="1"/>
          </p:cNvSpPr>
          <p:nvPr>
            <p:ph type="title"/>
          </p:nvPr>
        </p:nvSpPr>
        <p:spPr/>
        <p:txBody>
          <a:bodyPr>
            <a:normAutofit fontScale="90000"/>
          </a:bodyPr>
          <a:lstStyle/>
          <a:p>
            <a:r>
              <a:rPr kumimoji="1" lang="ja-JP" altLang="en-US"/>
              <a:t>デルタ法およびポアソン近似</a:t>
            </a:r>
          </a:p>
        </p:txBody>
      </p:sp>
      <p:pic>
        <p:nvPicPr>
          <p:cNvPr id="4" name="図 3">
            <a:extLst>
              <a:ext uri="{FF2B5EF4-FFF2-40B4-BE49-F238E27FC236}">
                <a16:creationId xmlns:a16="http://schemas.microsoft.com/office/drawing/2014/main" id="{C340F9BC-3BDB-914D-B66F-BA8A1DBF24B3}"/>
              </a:ext>
            </a:extLst>
          </p:cNvPr>
          <p:cNvPicPr>
            <a:picLocks noChangeAspect="1"/>
          </p:cNvPicPr>
          <p:nvPr/>
        </p:nvPicPr>
        <p:blipFill>
          <a:blip r:embed="rId4"/>
          <a:stretch>
            <a:fillRect/>
          </a:stretch>
        </p:blipFill>
        <p:spPr>
          <a:xfrm>
            <a:off x="1422400" y="2324100"/>
            <a:ext cx="7378700" cy="1104900"/>
          </a:xfrm>
          <a:prstGeom prst="rect">
            <a:avLst/>
          </a:prstGeom>
        </p:spPr>
      </p:pic>
      <p:pic>
        <p:nvPicPr>
          <p:cNvPr id="5" name="図 4">
            <a:extLst>
              <a:ext uri="{FF2B5EF4-FFF2-40B4-BE49-F238E27FC236}">
                <a16:creationId xmlns:a16="http://schemas.microsoft.com/office/drawing/2014/main" id="{18513680-59DA-6740-9169-70114D017605}"/>
              </a:ext>
            </a:extLst>
          </p:cNvPr>
          <p:cNvPicPr>
            <a:picLocks noChangeAspect="1"/>
          </p:cNvPicPr>
          <p:nvPr/>
        </p:nvPicPr>
        <p:blipFill>
          <a:blip r:embed="rId5"/>
          <a:stretch>
            <a:fillRect/>
          </a:stretch>
        </p:blipFill>
        <p:spPr>
          <a:xfrm>
            <a:off x="1422400" y="1026593"/>
            <a:ext cx="4673600" cy="1092200"/>
          </a:xfrm>
          <a:prstGeom prst="rect">
            <a:avLst/>
          </a:prstGeom>
        </p:spPr>
      </p:pic>
      <p:pic>
        <p:nvPicPr>
          <p:cNvPr id="6" name="図 5">
            <a:extLst>
              <a:ext uri="{FF2B5EF4-FFF2-40B4-BE49-F238E27FC236}">
                <a16:creationId xmlns:a16="http://schemas.microsoft.com/office/drawing/2014/main" id="{56D8638F-50E0-7B46-8F74-80E6E34FDC50}"/>
              </a:ext>
            </a:extLst>
          </p:cNvPr>
          <p:cNvPicPr>
            <a:picLocks noChangeAspect="1"/>
          </p:cNvPicPr>
          <p:nvPr/>
        </p:nvPicPr>
        <p:blipFill>
          <a:blip r:embed="rId6"/>
          <a:stretch>
            <a:fillRect/>
          </a:stretch>
        </p:blipFill>
        <p:spPr>
          <a:xfrm>
            <a:off x="2979699" y="3767644"/>
            <a:ext cx="3467100" cy="1054100"/>
          </a:xfrm>
          <a:prstGeom prst="rect">
            <a:avLst/>
          </a:prstGeom>
        </p:spPr>
      </p:pic>
      <p:pic>
        <p:nvPicPr>
          <p:cNvPr id="8" name="図 7">
            <a:extLst>
              <a:ext uri="{FF2B5EF4-FFF2-40B4-BE49-F238E27FC236}">
                <a16:creationId xmlns:a16="http://schemas.microsoft.com/office/drawing/2014/main" id="{40029997-41DC-FC4B-975A-FFD732F60F2A}"/>
              </a:ext>
            </a:extLst>
          </p:cNvPr>
          <p:cNvPicPr>
            <a:picLocks noChangeAspect="1"/>
          </p:cNvPicPr>
          <p:nvPr/>
        </p:nvPicPr>
        <p:blipFill>
          <a:blip r:embed="rId7"/>
          <a:stretch>
            <a:fillRect/>
          </a:stretch>
        </p:blipFill>
        <p:spPr>
          <a:xfrm>
            <a:off x="2979699" y="4993544"/>
            <a:ext cx="1689100" cy="1054100"/>
          </a:xfrm>
          <a:prstGeom prst="rect">
            <a:avLst/>
          </a:prstGeom>
        </p:spPr>
      </p:pic>
      <p:sp>
        <p:nvSpPr>
          <p:cNvPr id="10" name="テキスト ボックス 9">
            <a:extLst>
              <a:ext uri="{FF2B5EF4-FFF2-40B4-BE49-F238E27FC236}">
                <a16:creationId xmlns:a16="http://schemas.microsoft.com/office/drawing/2014/main" id="{398E3E77-ADA9-2F49-8CF1-9EAECDF7AAAC}"/>
              </a:ext>
            </a:extLst>
          </p:cNvPr>
          <p:cNvSpPr txBox="1"/>
          <p:nvPr/>
        </p:nvSpPr>
        <p:spPr>
          <a:xfrm>
            <a:off x="6446799" y="1231913"/>
            <a:ext cx="4362092" cy="646331"/>
          </a:xfrm>
          <a:prstGeom prst="rect">
            <a:avLst/>
          </a:prstGeom>
          <a:noFill/>
        </p:spPr>
        <p:txBody>
          <a:bodyPr wrap="none" rtlCol="0">
            <a:spAutoFit/>
          </a:bodyPr>
          <a:lstStyle/>
          <a:p>
            <a:r>
              <a:rPr lang="en-US" altLang="ja-JP" dirty="0"/>
              <a:t>E[m]</a:t>
            </a:r>
            <a:r>
              <a:rPr kumimoji="1" lang="ja-JP" altLang="en-US"/>
              <a:t>周りで１次の項までテーラー展開</a:t>
            </a:r>
            <a:endParaRPr kumimoji="1" lang="en-US" altLang="ja-JP" dirty="0"/>
          </a:p>
          <a:p>
            <a:r>
              <a:rPr lang="en-US" altLang="ja-JP" dirty="0"/>
              <a:t>f(m)=1/m</a:t>
            </a:r>
            <a:r>
              <a:rPr lang="ja-JP" altLang="en-US"/>
              <a:t>の時、</a:t>
            </a:r>
            <a:r>
              <a:rPr lang="en-US" altLang="ja-JP" dirty="0"/>
              <a:t>f’(m)|</a:t>
            </a:r>
            <a:r>
              <a:rPr lang="en-US" altLang="ja-JP" baseline="-25000" dirty="0"/>
              <a:t>m=E[m] </a:t>
            </a:r>
            <a:r>
              <a:rPr lang="en-US" altLang="ja-JP" dirty="0"/>
              <a:t>= -1/E[m]</a:t>
            </a:r>
            <a:r>
              <a:rPr lang="en-US" altLang="ja-JP" baseline="30000" dirty="0"/>
              <a:t>2</a:t>
            </a:r>
            <a:endParaRPr kumimoji="1" lang="ja-JP" altLang="en-US" baseline="30000"/>
          </a:p>
        </p:txBody>
      </p:sp>
      <p:sp>
        <p:nvSpPr>
          <p:cNvPr id="11" name="テキスト ボックス 10">
            <a:extLst>
              <a:ext uri="{FF2B5EF4-FFF2-40B4-BE49-F238E27FC236}">
                <a16:creationId xmlns:a16="http://schemas.microsoft.com/office/drawing/2014/main" id="{AFD4C6B6-C9AB-F249-950A-FF4885B516D3}"/>
              </a:ext>
            </a:extLst>
          </p:cNvPr>
          <p:cNvSpPr txBox="1"/>
          <p:nvPr/>
        </p:nvSpPr>
        <p:spPr>
          <a:xfrm>
            <a:off x="6924907" y="4110028"/>
            <a:ext cx="1398140" cy="369332"/>
          </a:xfrm>
          <a:prstGeom prst="rect">
            <a:avLst/>
          </a:prstGeom>
          <a:noFill/>
        </p:spPr>
        <p:txBody>
          <a:bodyPr wrap="none" rtlCol="0">
            <a:spAutoFit/>
          </a:bodyPr>
          <a:lstStyle/>
          <a:p>
            <a:r>
              <a:rPr kumimoji="1" lang="en-US" altLang="ja-JP" dirty="0"/>
              <a:t>E[m]</a:t>
            </a:r>
            <a:r>
              <a:rPr kumimoji="1" lang="ja-JP" altLang="en-US"/>
              <a:t>は定数</a:t>
            </a:r>
          </a:p>
        </p:txBody>
      </p:sp>
      <p:sp>
        <p:nvSpPr>
          <p:cNvPr id="12" name="テキスト ボックス 11">
            <a:extLst>
              <a:ext uri="{FF2B5EF4-FFF2-40B4-BE49-F238E27FC236}">
                <a16:creationId xmlns:a16="http://schemas.microsoft.com/office/drawing/2014/main" id="{63183816-A270-904B-812F-770D1419E84C}"/>
              </a:ext>
            </a:extLst>
          </p:cNvPr>
          <p:cNvSpPr txBox="1"/>
          <p:nvPr/>
        </p:nvSpPr>
        <p:spPr>
          <a:xfrm>
            <a:off x="9099395" y="2691884"/>
            <a:ext cx="2031325" cy="369332"/>
          </a:xfrm>
          <a:prstGeom prst="rect">
            <a:avLst/>
          </a:prstGeom>
          <a:noFill/>
        </p:spPr>
        <p:txBody>
          <a:bodyPr wrap="none" rtlCol="0">
            <a:spAutoFit/>
          </a:bodyPr>
          <a:lstStyle/>
          <a:p>
            <a:r>
              <a:rPr kumimoji="1" lang="ja-JP" altLang="en-US"/>
              <a:t>両辺の分散をとる</a:t>
            </a:r>
          </a:p>
        </p:txBody>
      </p:sp>
      <p:sp>
        <p:nvSpPr>
          <p:cNvPr id="13" name="テキスト ボックス 12">
            <a:extLst>
              <a:ext uri="{FF2B5EF4-FFF2-40B4-BE49-F238E27FC236}">
                <a16:creationId xmlns:a16="http://schemas.microsoft.com/office/drawing/2014/main" id="{44A72EDC-D06D-1F4C-9848-0939BFD2DE1C}"/>
              </a:ext>
            </a:extLst>
          </p:cNvPr>
          <p:cNvSpPr txBox="1"/>
          <p:nvPr/>
        </p:nvSpPr>
        <p:spPr>
          <a:xfrm>
            <a:off x="5096108" y="5218776"/>
            <a:ext cx="6253635" cy="646331"/>
          </a:xfrm>
          <a:prstGeom prst="rect">
            <a:avLst/>
          </a:prstGeom>
          <a:noFill/>
        </p:spPr>
        <p:txBody>
          <a:bodyPr wrap="none" rtlCol="0">
            <a:spAutoFit/>
          </a:bodyPr>
          <a:lstStyle/>
          <a:p>
            <a:r>
              <a:rPr kumimoji="1" lang="en-US" altLang="ja-JP" dirty="0"/>
              <a:t>N&gt;&gt;M, N&gt;&gt;n</a:t>
            </a:r>
            <a:r>
              <a:rPr kumimoji="1" lang="ja-JP" altLang="en-US"/>
              <a:t>の時、</a:t>
            </a:r>
            <a:r>
              <a:rPr kumimoji="1" lang="en-US" altLang="ja-JP" dirty="0"/>
              <a:t>m</a:t>
            </a:r>
            <a:r>
              <a:rPr kumimoji="1" lang="ja-JP" altLang="en-US"/>
              <a:t>はポアソン分布に従うと近似できる</a:t>
            </a:r>
            <a:endParaRPr kumimoji="1" lang="en-US" altLang="ja-JP" dirty="0"/>
          </a:p>
          <a:p>
            <a:r>
              <a:rPr lang="ja-JP" altLang="en-US"/>
              <a:t>→</a:t>
            </a:r>
            <a:r>
              <a:rPr lang="en-US" altLang="ja-JP" dirty="0"/>
              <a:t>E[m]=V[m]</a:t>
            </a:r>
            <a:endParaRPr kumimoji="1" lang="ja-JP" altLang="en-US"/>
          </a:p>
        </p:txBody>
      </p:sp>
    </p:spTree>
    <p:custDataLst>
      <p:tags r:id="rId1"/>
    </p:custDataLst>
    <p:extLst>
      <p:ext uri="{BB962C8B-B14F-4D97-AF65-F5344CB8AC3E}">
        <p14:creationId xmlns:p14="http://schemas.microsoft.com/office/powerpoint/2010/main" val="416581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ABFA1B-5495-EC4E-8FFA-CA86BC0013ED}"/>
              </a:ext>
            </a:extLst>
          </p:cNvPr>
          <p:cNvSpPr>
            <a:spLocks noGrp="1"/>
          </p:cNvSpPr>
          <p:nvPr>
            <p:ph type="title"/>
          </p:nvPr>
        </p:nvSpPr>
        <p:spPr/>
        <p:txBody>
          <a:bodyPr>
            <a:noAutofit/>
          </a:bodyPr>
          <a:lstStyle/>
          <a:p>
            <a:r>
              <a:rPr lang="ja-JP" altLang="en-US" sz="3600"/>
              <a:t>標識再補法による個体数の推定および推定値の変動幅</a:t>
            </a:r>
            <a:endParaRPr kumimoji="1" lang="ja-JP" altLang="en-US" sz="3600"/>
          </a:p>
        </p:txBody>
      </p:sp>
      <p:graphicFrame>
        <p:nvGraphicFramePr>
          <p:cNvPr id="4" name="表 4">
            <a:extLst>
              <a:ext uri="{FF2B5EF4-FFF2-40B4-BE49-F238E27FC236}">
                <a16:creationId xmlns:a16="http://schemas.microsoft.com/office/drawing/2014/main" id="{AEC3B85F-B172-C344-A64D-F89E8F4F65DA}"/>
              </a:ext>
            </a:extLst>
          </p:cNvPr>
          <p:cNvGraphicFramePr>
            <a:graphicFrameLocks noGrp="1"/>
          </p:cNvGraphicFramePr>
          <p:nvPr>
            <p:extLst>
              <p:ext uri="{D42A27DB-BD31-4B8C-83A1-F6EECF244321}">
                <p14:modId xmlns:p14="http://schemas.microsoft.com/office/powerpoint/2010/main" val="3085970069"/>
              </p:ext>
            </p:extLst>
          </p:nvPr>
        </p:nvGraphicFramePr>
        <p:xfrm>
          <a:off x="3386254" y="1571205"/>
          <a:ext cx="8406449" cy="2103120"/>
        </p:xfrm>
        <a:graphic>
          <a:graphicData uri="http://schemas.openxmlformats.org/drawingml/2006/table">
            <a:tbl>
              <a:tblPr firstRow="1" bandRow="1">
                <a:tableStyleId>{5C22544A-7EE6-4342-B048-85BDC9FD1C3A}</a:tableStyleId>
              </a:tblPr>
              <a:tblGrid>
                <a:gridCol w="2708593">
                  <a:extLst>
                    <a:ext uri="{9D8B030D-6E8A-4147-A177-3AD203B41FA5}">
                      <a16:colId xmlns:a16="http://schemas.microsoft.com/office/drawing/2014/main" val="1828542937"/>
                    </a:ext>
                  </a:extLst>
                </a:gridCol>
                <a:gridCol w="779780">
                  <a:extLst>
                    <a:ext uri="{9D8B030D-6E8A-4147-A177-3AD203B41FA5}">
                      <a16:colId xmlns:a16="http://schemas.microsoft.com/office/drawing/2014/main" val="3326606886"/>
                    </a:ext>
                  </a:extLst>
                </a:gridCol>
                <a:gridCol w="779780">
                  <a:extLst>
                    <a:ext uri="{9D8B030D-6E8A-4147-A177-3AD203B41FA5}">
                      <a16:colId xmlns:a16="http://schemas.microsoft.com/office/drawing/2014/main" val="1251057989"/>
                    </a:ext>
                  </a:extLst>
                </a:gridCol>
                <a:gridCol w="949643">
                  <a:extLst>
                    <a:ext uri="{9D8B030D-6E8A-4147-A177-3AD203B41FA5}">
                      <a16:colId xmlns:a16="http://schemas.microsoft.com/office/drawing/2014/main" val="771580676"/>
                    </a:ext>
                  </a:extLst>
                </a:gridCol>
                <a:gridCol w="949643">
                  <a:extLst>
                    <a:ext uri="{9D8B030D-6E8A-4147-A177-3AD203B41FA5}">
                      <a16:colId xmlns:a16="http://schemas.microsoft.com/office/drawing/2014/main" val="1824100511"/>
                    </a:ext>
                  </a:extLst>
                </a:gridCol>
                <a:gridCol w="1119505">
                  <a:extLst>
                    <a:ext uri="{9D8B030D-6E8A-4147-A177-3AD203B41FA5}">
                      <a16:colId xmlns:a16="http://schemas.microsoft.com/office/drawing/2014/main" val="164973014"/>
                    </a:ext>
                  </a:extLst>
                </a:gridCol>
                <a:gridCol w="1119505">
                  <a:extLst>
                    <a:ext uri="{9D8B030D-6E8A-4147-A177-3AD203B41FA5}">
                      <a16:colId xmlns:a16="http://schemas.microsoft.com/office/drawing/2014/main" val="2223972787"/>
                    </a:ext>
                  </a:extLst>
                </a:gridCol>
              </a:tblGrid>
              <a:tr h="370840">
                <a:tc>
                  <a:txBody>
                    <a:bodyPr/>
                    <a:lstStyle/>
                    <a:p>
                      <a:pPr algn="r"/>
                      <a:r>
                        <a:rPr kumimoji="1" lang="ja-JP" altLang="en-US" sz="2400"/>
                        <a:t>資源尾数</a:t>
                      </a:r>
                      <a:r>
                        <a:rPr kumimoji="1" lang="en-US" altLang="ja-JP" sz="2400" dirty="0"/>
                        <a:t>N</a:t>
                      </a:r>
                      <a:endParaRPr kumimoji="1" lang="ja-JP" altLang="en-US" sz="2400"/>
                    </a:p>
                  </a:txBody>
                  <a:tcPr anchor="b"/>
                </a:tc>
                <a:tc>
                  <a:txBody>
                    <a:bodyPr/>
                    <a:lstStyle/>
                    <a:p>
                      <a:pPr algn="ctr"/>
                      <a:r>
                        <a:rPr kumimoji="1" lang="en-US" altLang="ja-JP" sz="2400" dirty="0"/>
                        <a:t>10</a:t>
                      </a:r>
                      <a:r>
                        <a:rPr kumimoji="1" lang="en-US" altLang="ja-JP" sz="2400" baseline="30000" dirty="0"/>
                        <a:t>3</a:t>
                      </a:r>
                      <a:endParaRPr kumimoji="1" lang="ja-JP" altLang="en-US" sz="2400" baseline="30000"/>
                    </a:p>
                  </a:txBody>
                  <a:tcPr anchor="b"/>
                </a:tc>
                <a:tc>
                  <a:txBody>
                    <a:bodyPr/>
                    <a:lstStyle/>
                    <a:p>
                      <a:pPr algn="ctr"/>
                      <a:r>
                        <a:rPr kumimoji="1" lang="en-US" altLang="ja-JP" sz="2400" dirty="0"/>
                        <a:t>10</a:t>
                      </a:r>
                      <a:r>
                        <a:rPr kumimoji="1" lang="en-US" altLang="ja-JP" sz="2400" baseline="30000" dirty="0"/>
                        <a:t>4</a:t>
                      </a:r>
                      <a:endParaRPr kumimoji="1" lang="ja-JP" altLang="en-US" sz="2400"/>
                    </a:p>
                  </a:txBody>
                  <a:tcPr anchor="b"/>
                </a:tc>
                <a:tc>
                  <a:txBody>
                    <a:bodyPr/>
                    <a:lstStyle/>
                    <a:p>
                      <a:pPr algn="ctr"/>
                      <a:r>
                        <a:rPr kumimoji="1" lang="en-US" altLang="ja-JP" sz="2400" dirty="0"/>
                        <a:t>10</a:t>
                      </a:r>
                      <a:r>
                        <a:rPr kumimoji="1" lang="en-US" altLang="ja-JP" sz="2400" baseline="30000" dirty="0"/>
                        <a:t>5</a:t>
                      </a:r>
                      <a:endParaRPr kumimoji="1" lang="ja-JP" altLang="en-US" sz="2400"/>
                    </a:p>
                  </a:txBody>
                  <a:tcPr anchor="b"/>
                </a:tc>
                <a:tc>
                  <a:txBody>
                    <a:bodyPr/>
                    <a:lstStyle/>
                    <a:p>
                      <a:pPr algn="ctr"/>
                      <a:r>
                        <a:rPr kumimoji="1" lang="en-US" altLang="ja-JP" sz="2400" dirty="0"/>
                        <a:t>10</a:t>
                      </a:r>
                      <a:r>
                        <a:rPr kumimoji="1" lang="en-US" altLang="ja-JP" sz="2400" baseline="30000" dirty="0"/>
                        <a:t>6</a:t>
                      </a:r>
                      <a:endParaRPr kumimoji="1" lang="ja-JP" altLang="en-US" sz="2400"/>
                    </a:p>
                  </a:txBody>
                  <a:tcPr anchor="b"/>
                </a:tc>
                <a:tc>
                  <a:txBody>
                    <a:bodyPr/>
                    <a:lstStyle/>
                    <a:p>
                      <a:pPr algn="ctr"/>
                      <a:r>
                        <a:rPr kumimoji="1" lang="en-US" altLang="ja-JP" sz="2400" dirty="0"/>
                        <a:t>10</a:t>
                      </a:r>
                      <a:r>
                        <a:rPr kumimoji="1" lang="en-US" altLang="ja-JP" sz="2400" baseline="30000" dirty="0"/>
                        <a:t>7</a:t>
                      </a:r>
                      <a:endParaRPr kumimoji="1" lang="ja-JP" altLang="en-US" sz="2400"/>
                    </a:p>
                  </a:txBody>
                  <a:tcPr anchor="b"/>
                </a:tc>
                <a:tc>
                  <a:txBody>
                    <a:bodyPr/>
                    <a:lstStyle/>
                    <a:p>
                      <a:pPr algn="ctr"/>
                      <a:r>
                        <a:rPr kumimoji="1" lang="en-US" altLang="ja-JP" sz="2400" dirty="0"/>
                        <a:t>10</a:t>
                      </a:r>
                      <a:r>
                        <a:rPr kumimoji="1" lang="en-US" altLang="ja-JP" sz="2400" baseline="30000" dirty="0"/>
                        <a:t>8</a:t>
                      </a:r>
                      <a:endParaRPr kumimoji="1" lang="ja-JP" altLang="en-US" sz="2400"/>
                    </a:p>
                  </a:txBody>
                  <a:tcPr anchor="b"/>
                </a:tc>
                <a:extLst>
                  <a:ext uri="{0D108BD9-81ED-4DB2-BD59-A6C34878D82A}">
                    <a16:rowId xmlns:a16="http://schemas.microsoft.com/office/drawing/2014/main" val="1364261527"/>
                  </a:ext>
                </a:extLst>
              </a:tr>
              <a:tr h="370840">
                <a:tc>
                  <a:txBody>
                    <a:bodyPr/>
                    <a:lstStyle/>
                    <a:p>
                      <a:pPr algn="r"/>
                      <a:r>
                        <a:rPr kumimoji="1" lang="ja-JP" altLang="en-US" sz="2400"/>
                        <a:t>変動係数２０％を</a:t>
                      </a:r>
                      <a:endParaRPr kumimoji="1" lang="en-US" altLang="ja-JP" sz="2400" dirty="0"/>
                    </a:p>
                    <a:p>
                      <a:pPr algn="r"/>
                      <a:r>
                        <a:rPr kumimoji="1" lang="ja-JP" altLang="en-US" sz="2400"/>
                        <a:t>維持する捕獲数</a:t>
                      </a:r>
                    </a:p>
                  </a:txBody>
                  <a:tcPr anchor="ctr"/>
                </a:tc>
                <a:tc>
                  <a:txBody>
                    <a:bodyPr/>
                    <a:lstStyle/>
                    <a:p>
                      <a:pPr algn="ctr"/>
                      <a:r>
                        <a:rPr kumimoji="1" lang="en-US" altLang="ja-JP" sz="2400" dirty="0"/>
                        <a:t>158</a:t>
                      </a:r>
                      <a:endParaRPr kumimoji="1" lang="ja-JP" altLang="en-US" sz="2400"/>
                    </a:p>
                  </a:txBody>
                  <a:tcPr anchor="ctr"/>
                </a:tc>
                <a:tc>
                  <a:txBody>
                    <a:bodyPr/>
                    <a:lstStyle/>
                    <a:p>
                      <a:pPr algn="ctr"/>
                      <a:r>
                        <a:rPr kumimoji="1" lang="en-US" altLang="ja-JP" sz="2400" dirty="0"/>
                        <a:t>500</a:t>
                      </a:r>
                      <a:endParaRPr kumimoji="1" lang="ja-JP" altLang="en-US" sz="2400"/>
                    </a:p>
                  </a:txBody>
                  <a:tcPr anchor="ctr"/>
                </a:tc>
                <a:tc>
                  <a:txBody>
                    <a:bodyPr/>
                    <a:lstStyle/>
                    <a:p>
                      <a:pPr algn="ctr"/>
                      <a:r>
                        <a:rPr kumimoji="1" lang="en-US" altLang="ja-JP" sz="2400" dirty="0"/>
                        <a:t>1581</a:t>
                      </a:r>
                      <a:endParaRPr kumimoji="1" lang="ja-JP" altLang="en-US" sz="2400"/>
                    </a:p>
                  </a:txBody>
                  <a:tcPr anchor="ctr"/>
                </a:tc>
                <a:tc>
                  <a:txBody>
                    <a:bodyPr/>
                    <a:lstStyle/>
                    <a:p>
                      <a:pPr algn="ctr"/>
                      <a:r>
                        <a:rPr kumimoji="1" lang="en-US" altLang="ja-JP" sz="2400" dirty="0"/>
                        <a:t>5000</a:t>
                      </a:r>
                      <a:endParaRPr kumimoji="1" lang="ja-JP" altLang="en-US" sz="2400"/>
                    </a:p>
                  </a:txBody>
                  <a:tcPr anchor="ctr"/>
                </a:tc>
                <a:tc>
                  <a:txBody>
                    <a:bodyPr/>
                    <a:lstStyle/>
                    <a:p>
                      <a:pPr algn="ctr"/>
                      <a:r>
                        <a:rPr kumimoji="1" lang="en-US" altLang="ja-JP" sz="2400" dirty="0"/>
                        <a:t>15811</a:t>
                      </a:r>
                      <a:endParaRPr kumimoji="1" lang="ja-JP" altLang="en-US" sz="2400"/>
                    </a:p>
                  </a:txBody>
                  <a:tcPr anchor="ctr"/>
                </a:tc>
                <a:tc>
                  <a:txBody>
                    <a:bodyPr/>
                    <a:lstStyle/>
                    <a:p>
                      <a:pPr algn="ctr"/>
                      <a:r>
                        <a:rPr kumimoji="1" lang="en-US" altLang="ja-JP" sz="2400" dirty="0"/>
                        <a:t>50000</a:t>
                      </a:r>
                      <a:endParaRPr kumimoji="1" lang="ja-JP" altLang="en-US" sz="2400"/>
                    </a:p>
                  </a:txBody>
                  <a:tcPr anchor="ctr"/>
                </a:tc>
                <a:extLst>
                  <a:ext uri="{0D108BD9-81ED-4DB2-BD59-A6C34878D82A}">
                    <a16:rowId xmlns:a16="http://schemas.microsoft.com/office/drawing/2014/main" val="1534272681"/>
                  </a:ext>
                </a:extLst>
              </a:tr>
              <a:tr h="370840">
                <a:tc>
                  <a:txBody>
                    <a:bodyPr/>
                    <a:lstStyle/>
                    <a:p>
                      <a:pPr algn="r"/>
                      <a:r>
                        <a:rPr kumimoji="1" lang="ja-JP" altLang="en-US" sz="2400"/>
                        <a:t>変動係数４０％を</a:t>
                      </a:r>
                      <a:endParaRPr kumimoji="1" lang="en-US" altLang="ja-JP" sz="2400" dirty="0"/>
                    </a:p>
                    <a:p>
                      <a:pPr algn="r"/>
                      <a:r>
                        <a:rPr kumimoji="1" lang="ja-JP" altLang="en-US" sz="2400"/>
                        <a:t>維持する捕獲数</a:t>
                      </a:r>
                    </a:p>
                  </a:txBody>
                  <a:tcPr anchor="ctr"/>
                </a:tc>
                <a:tc>
                  <a:txBody>
                    <a:bodyPr/>
                    <a:lstStyle/>
                    <a:p>
                      <a:pPr algn="ctr"/>
                      <a:r>
                        <a:rPr kumimoji="1" lang="en-US" altLang="ja-JP" sz="2400" dirty="0"/>
                        <a:t>79</a:t>
                      </a:r>
                      <a:endParaRPr kumimoji="1" lang="ja-JP" altLang="en-US" sz="2400"/>
                    </a:p>
                  </a:txBody>
                  <a:tcPr anchor="ctr"/>
                </a:tc>
                <a:tc>
                  <a:txBody>
                    <a:bodyPr/>
                    <a:lstStyle/>
                    <a:p>
                      <a:pPr algn="ctr"/>
                      <a:r>
                        <a:rPr kumimoji="1" lang="en-US" altLang="ja-JP" sz="2400" dirty="0"/>
                        <a:t>250</a:t>
                      </a:r>
                      <a:endParaRPr kumimoji="1" lang="ja-JP" altLang="en-US" sz="2400"/>
                    </a:p>
                  </a:txBody>
                  <a:tcPr anchor="ctr"/>
                </a:tc>
                <a:tc>
                  <a:txBody>
                    <a:bodyPr/>
                    <a:lstStyle/>
                    <a:p>
                      <a:pPr algn="ctr"/>
                      <a:r>
                        <a:rPr kumimoji="1" lang="en-US" altLang="ja-JP" sz="2400" dirty="0"/>
                        <a:t>790</a:t>
                      </a:r>
                      <a:endParaRPr kumimoji="1" lang="ja-JP" altLang="en-US" sz="2400"/>
                    </a:p>
                  </a:txBody>
                  <a:tcPr anchor="ctr"/>
                </a:tc>
                <a:tc>
                  <a:txBody>
                    <a:bodyPr/>
                    <a:lstStyle/>
                    <a:p>
                      <a:pPr algn="ctr"/>
                      <a:r>
                        <a:rPr kumimoji="1" lang="en-US" altLang="ja-JP" sz="2400" dirty="0"/>
                        <a:t>2500</a:t>
                      </a:r>
                      <a:endParaRPr kumimoji="1" lang="ja-JP" altLang="en-US" sz="2400"/>
                    </a:p>
                  </a:txBody>
                  <a:tcPr anchor="ctr"/>
                </a:tc>
                <a:tc>
                  <a:txBody>
                    <a:bodyPr/>
                    <a:lstStyle/>
                    <a:p>
                      <a:pPr algn="ctr"/>
                      <a:r>
                        <a:rPr kumimoji="1" lang="en-US" altLang="ja-JP" sz="2400" dirty="0"/>
                        <a:t>7905</a:t>
                      </a:r>
                      <a:endParaRPr kumimoji="1" lang="ja-JP" altLang="en-US" sz="2400"/>
                    </a:p>
                  </a:txBody>
                  <a:tcPr anchor="ctr"/>
                </a:tc>
                <a:tc>
                  <a:txBody>
                    <a:bodyPr/>
                    <a:lstStyle/>
                    <a:p>
                      <a:pPr algn="ctr"/>
                      <a:r>
                        <a:rPr kumimoji="1" lang="en-US" altLang="ja-JP" sz="2400" dirty="0"/>
                        <a:t>25000</a:t>
                      </a:r>
                      <a:endParaRPr kumimoji="1" lang="ja-JP" altLang="en-US" sz="2400"/>
                    </a:p>
                  </a:txBody>
                  <a:tcPr anchor="ctr"/>
                </a:tc>
                <a:extLst>
                  <a:ext uri="{0D108BD9-81ED-4DB2-BD59-A6C34878D82A}">
                    <a16:rowId xmlns:a16="http://schemas.microsoft.com/office/drawing/2014/main" val="813849221"/>
                  </a:ext>
                </a:extLst>
              </a:tr>
            </a:tbl>
          </a:graphicData>
        </a:graphic>
      </p:graphicFrame>
      <p:sp>
        <p:nvSpPr>
          <p:cNvPr id="3" name="テキスト ボックス 2">
            <a:extLst>
              <a:ext uri="{FF2B5EF4-FFF2-40B4-BE49-F238E27FC236}">
                <a16:creationId xmlns:a16="http://schemas.microsoft.com/office/drawing/2014/main" id="{0FC74E3B-D7EF-0A41-8125-86CA380F0D40}"/>
              </a:ext>
            </a:extLst>
          </p:cNvPr>
          <p:cNvSpPr txBox="1"/>
          <p:nvPr/>
        </p:nvSpPr>
        <p:spPr>
          <a:xfrm>
            <a:off x="3569507" y="5660176"/>
            <a:ext cx="5771132" cy="52322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800"/>
              <a:t>標識再捕獲数が</a:t>
            </a:r>
            <a:r>
              <a:rPr kumimoji="1" lang="en-US" altLang="ja-JP" sz="2800" dirty="0"/>
              <a:t>2</a:t>
            </a:r>
            <a:r>
              <a:rPr kumimoji="1" lang="ja-JP" altLang="en-US" sz="2800"/>
              <a:t>桁に行くのが目標</a:t>
            </a:r>
            <a:endParaRPr kumimoji="1" lang="en-US" altLang="ja-JP" sz="2800" dirty="0"/>
          </a:p>
        </p:txBody>
      </p:sp>
      <p:graphicFrame>
        <p:nvGraphicFramePr>
          <p:cNvPr id="15" name="表 4">
            <a:extLst>
              <a:ext uri="{FF2B5EF4-FFF2-40B4-BE49-F238E27FC236}">
                <a16:creationId xmlns:a16="http://schemas.microsoft.com/office/drawing/2014/main" id="{77A48583-451C-9543-B442-F5D8F031F987}"/>
              </a:ext>
            </a:extLst>
          </p:cNvPr>
          <p:cNvGraphicFramePr>
            <a:graphicFrameLocks noGrp="1"/>
          </p:cNvGraphicFramePr>
          <p:nvPr>
            <p:extLst>
              <p:ext uri="{D42A27DB-BD31-4B8C-83A1-F6EECF244321}">
                <p14:modId xmlns:p14="http://schemas.microsoft.com/office/powerpoint/2010/main" val="326059574"/>
              </p:ext>
            </p:extLst>
          </p:nvPr>
        </p:nvGraphicFramePr>
        <p:xfrm>
          <a:off x="3386254" y="4164050"/>
          <a:ext cx="7677787" cy="914400"/>
        </p:xfrm>
        <a:graphic>
          <a:graphicData uri="http://schemas.openxmlformats.org/drawingml/2006/table">
            <a:tbl>
              <a:tblPr firstRow="1" bandRow="1">
                <a:tableStyleId>{5C22544A-7EE6-4342-B048-85BDC9FD1C3A}</a:tableStyleId>
              </a:tblPr>
              <a:tblGrid>
                <a:gridCol w="2700655">
                  <a:extLst>
                    <a:ext uri="{9D8B030D-6E8A-4147-A177-3AD203B41FA5}">
                      <a16:colId xmlns:a16="http://schemas.microsoft.com/office/drawing/2014/main" val="1828542937"/>
                    </a:ext>
                  </a:extLst>
                </a:gridCol>
                <a:gridCol w="779780">
                  <a:extLst>
                    <a:ext uri="{9D8B030D-6E8A-4147-A177-3AD203B41FA5}">
                      <a16:colId xmlns:a16="http://schemas.microsoft.com/office/drawing/2014/main" val="3326606886"/>
                    </a:ext>
                  </a:extLst>
                </a:gridCol>
                <a:gridCol w="779780">
                  <a:extLst>
                    <a:ext uri="{9D8B030D-6E8A-4147-A177-3AD203B41FA5}">
                      <a16:colId xmlns:a16="http://schemas.microsoft.com/office/drawing/2014/main" val="1251057989"/>
                    </a:ext>
                  </a:extLst>
                </a:gridCol>
                <a:gridCol w="854393">
                  <a:extLst>
                    <a:ext uri="{9D8B030D-6E8A-4147-A177-3AD203B41FA5}">
                      <a16:colId xmlns:a16="http://schemas.microsoft.com/office/drawing/2014/main" val="771580676"/>
                    </a:ext>
                  </a:extLst>
                </a:gridCol>
                <a:gridCol w="854393">
                  <a:extLst>
                    <a:ext uri="{9D8B030D-6E8A-4147-A177-3AD203B41FA5}">
                      <a16:colId xmlns:a16="http://schemas.microsoft.com/office/drawing/2014/main" val="1824100511"/>
                    </a:ext>
                  </a:extLst>
                </a:gridCol>
                <a:gridCol w="854393">
                  <a:extLst>
                    <a:ext uri="{9D8B030D-6E8A-4147-A177-3AD203B41FA5}">
                      <a16:colId xmlns:a16="http://schemas.microsoft.com/office/drawing/2014/main" val="164973014"/>
                    </a:ext>
                  </a:extLst>
                </a:gridCol>
                <a:gridCol w="854393">
                  <a:extLst>
                    <a:ext uri="{9D8B030D-6E8A-4147-A177-3AD203B41FA5}">
                      <a16:colId xmlns:a16="http://schemas.microsoft.com/office/drawing/2014/main" val="2223972787"/>
                    </a:ext>
                  </a:extLst>
                </a:gridCol>
              </a:tblGrid>
              <a:tr h="370840">
                <a:tc>
                  <a:txBody>
                    <a:bodyPr/>
                    <a:lstStyle/>
                    <a:p>
                      <a:pPr algn="r"/>
                      <a:r>
                        <a:rPr kumimoji="1" lang="ja-JP" altLang="en-US" sz="2400"/>
                        <a:t>標識再捕獲数</a:t>
                      </a:r>
                      <a:r>
                        <a:rPr kumimoji="1" lang="en-US" altLang="ja-JP" sz="2400" dirty="0"/>
                        <a:t>m</a:t>
                      </a:r>
                      <a:r>
                        <a:rPr kumimoji="1" lang="en-US" altLang="ja-JP" sz="2400" baseline="-25000" dirty="0"/>
                        <a:t>obs</a:t>
                      </a:r>
                      <a:endParaRPr kumimoji="1" lang="ja-JP" altLang="en-US" sz="2400" baseline="-25000"/>
                    </a:p>
                  </a:txBody>
                  <a:tcPr anchor="b"/>
                </a:tc>
                <a:tc>
                  <a:txBody>
                    <a:bodyPr/>
                    <a:lstStyle/>
                    <a:p>
                      <a:pPr algn="ctr"/>
                      <a:r>
                        <a:rPr kumimoji="1" lang="en-US" altLang="ja-JP" sz="2400" dirty="0"/>
                        <a:t>5</a:t>
                      </a:r>
                      <a:endParaRPr kumimoji="1" lang="ja-JP" altLang="en-US" sz="2400" baseline="30000"/>
                    </a:p>
                  </a:txBody>
                  <a:tcPr anchor="b"/>
                </a:tc>
                <a:tc>
                  <a:txBody>
                    <a:bodyPr/>
                    <a:lstStyle/>
                    <a:p>
                      <a:pPr algn="ctr"/>
                      <a:r>
                        <a:rPr kumimoji="1" lang="en-US" altLang="ja-JP" sz="2400" dirty="0"/>
                        <a:t>6</a:t>
                      </a:r>
                      <a:endParaRPr kumimoji="1" lang="ja-JP" altLang="en-US" sz="2400"/>
                    </a:p>
                  </a:txBody>
                  <a:tcPr anchor="b"/>
                </a:tc>
                <a:tc>
                  <a:txBody>
                    <a:bodyPr/>
                    <a:lstStyle/>
                    <a:p>
                      <a:pPr algn="ctr"/>
                      <a:r>
                        <a:rPr kumimoji="1" lang="en-US" altLang="ja-JP" sz="2400" dirty="0"/>
                        <a:t>7</a:t>
                      </a:r>
                      <a:endParaRPr kumimoji="1" lang="ja-JP" altLang="en-US" sz="2400"/>
                    </a:p>
                  </a:txBody>
                  <a:tcPr anchor="b"/>
                </a:tc>
                <a:tc>
                  <a:txBody>
                    <a:bodyPr/>
                    <a:lstStyle/>
                    <a:p>
                      <a:pPr algn="ctr"/>
                      <a:r>
                        <a:rPr kumimoji="1" lang="en-US" altLang="ja-JP" sz="2400" dirty="0"/>
                        <a:t>8</a:t>
                      </a:r>
                      <a:endParaRPr kumimoji="1" lang="ja-JP" altLang="en-US" sz="2400"/>
                    </a:p>
                  </a:txBody>
                  <a:tcPr anchor="b"/>
                </a:tc>
                <a:tc>
                  <a:txBody>
                    <a:bodyPr/>
                    <a:lstStyle/>
                    <a:p>
                      <a:pPr algn="ctr"/>
                      <a:r>
                        <a:rPr kumimoji="1" lang="en-US" altLang="ja-JP" sz="2400" dirty="0"/>
                        <a:t>9</a:t>
                      </a:r>
                      <a:endParaRPr kumimoji="1" lang="ja-JP" altLang="en-US" sz="2400"/>
                    </a:p>
                  </a:txBody>
                  <a:tcPr anchor="b"/>
                </a:tc>
                <a:tc>
                  <a:txBody>
                    <a:bodyPr/>
                    <a:lstStyle/>
                    <a:p>
                      <a:pPr algn="ctr"/>
                      <a:r>
                        <a:rPr kumimoji="1" lang="en-US" altLang="ja-JP" sz="2400" dirty="0"/>
                        <a:t>10</a:t>
                      </a:r>
                      <a:endParaRPr kumimoji="1" lang="ja-JP" altLang="en-US" sz="2400"/>
                    </a:p>
                  </a:txBody>
                  <a:tcPr anchor="b"/>
                </a:tc>
                <a:extLst>
                  <a:ext uri="{0D108BD9-81ED-4DB2-BD59-A6C34878D82A}">
                    <a16:rowId xmlns:a16="http://schemas.microsoft.com/office/drawing/2014/main" val="1364261527"/>
                  </a:ext>
                </a:extLst>
              </a:tr>
              <a:tr h="370840">
                <a:tc>
                  <a:txBody>
                    <a:bodyPr/>
                    <a:lstStyle/>
                    <a:p>
                      <a:pPr algn="r"/>
                      <a:r>
                        <a:rPr kumimoji="1" lang="ja-JP" altLang="en-US" sz="2400"/>
                        <a:t>変動係数</a:t>
                      </a:r>
                    </a:p>
                  </a:txBody>
                  <a:tcPr anchor="ctr"/>
                </a:tc>
                <a:tc>
                  <a:txBody>
                    <a:bodyPr/>
                    <a:lstStyle/>
                    <a:p>
                      <a:pPr algn="ctr"/>
                      <a:r>
                        <a:rPr kumimoji="1" lang="en-US" altLang="ja-JP" sz="2400" dirty="0"/>
                        <a:t>45%</a:t>
                      </a:r>
                      <a:endParaRPr kumimoji="1" lang="ja-JP" altLang="en-US" sz="2400"/>
                    </a:p>
                  </a:txBody>
                  <a:tcPr anchor="ctr"/>
                </a:tc>
                <a:tc>
                  <a:txBody>
                    <a:bodyPr/>
                    <a:lstStyle/>
                    <a:p>
                      <a:pPr algn="ctr"/>
                      <a:r>
                        <a:rPr kumimoji="1" lang="en-US" altLang="ja-JP" sz="2400" dirty="0"/>
                        <a:t>41%</a:t>
                      </a:r>
                      <a:endParaRPr kumimoji="1" lang="ja-JP" altLang="en-US" sz="2400"/>
                    </a:p>
                  </a:txBody>
                  <a:tcPr anchor="ctr"/>
                </a:tc>
                <a:tc>
                  <a:txBody>
                    <a:bodyPr/>
                    <a:lstStyle/>
                    <a:p>
                      <a:pPr algn="ctr"/>
                      <a:r>
                        <a:rPr kumimoji="1" lang="en-US" altLang="ja-JP" sz="2400" dirty="0"/>
                        <a:t>38%</a:t>
                      </a:r>
                      <a:endParaRPr kumimoji="1" lang="ja-JP" altLang="en-US" sz="2400"/>
                    </a:p>
                  </a:txBody>
                  <a:tcPr anchor="ctr"/>
                </a:tc>
                <a:tc>
                  <a:txBody>
                    <a:bodyPr/>
                    <a:lstStyle/>
                    <a:p>
                      <a:pPr algn="ctr"/>
                      <a:r>
                        <a:rPr kumimoji="1" lang="en-US" altLang="ja-JP" sz="2400" dirty="0"/>
                        <a:t>35%</a:t>
                      </a:r>
                      <a:endParaRPr kumimoji="1" lang="ja-JP" altLang="en-US" sz="2400"/>
                    </a:p>
                  </a:txBody>
                  <a:tcPr anchor="ctr"/>
                </a:tc>
                <a:tc>
                  <a:txBody>
                    <a:bodyPr/>
                    <a:lstStyle/>
                    <a:p>
                      <a:pPr algn="ctr"/>
                      <a:r>
                        <a:rPr kumimoji="1" lang="en-US" altLang="ja-JP" sz="2400" dirty="0"/>
                        <a:t>33%</a:t>
                      </a:r>
                      <a:endParaRPr kumimoji="1" lang="ja-JP" altLang="en-US" sz="2400"/>
                    </a:p>
                  </a:txBody>
                  <a:tcPr anchor="ctr"/>
                </a:tc>
                <a:tc>
                  <a:txBody>
                    <a:bodyPr/>
                    <a:lstStyle/>
                    <a:p>
                      <a:pPr algn="ctr"/>
                      <a:r>
                        <a:rPr kumimoji="1" lang="en-US" altLang="ja-JP" sz="2400" dirty="0"/>
                        <a:t>32%</a:t>
                      </a:r>
                      <a:endParaRPr kumimoji="1" lang="ja-JP" altLang="en-US" sz="2400"/>
                    </a:p>
                  </a:txBody>
                  <a:tcPr anchor="ctr"/>
                </a:tc>
                <a:extLst>
                  <a:ext uri="{0D108BD9-81ED-4DB2-BD59-A6C34878D82A}">
                    <a16:rowId xmlns:a16="http://schemas.microsoft.com/office/drawing/2014/main" val="1534272681"/>
                  </a:ext>
                </a:extLst>
              </a:tr>
            </a:tbl>
          </a:graphicData>
        </a:graphic>
      </p:graphicFrame>
      <p:pic>
        <p:nvPicPr>
          <p:cNvPr id="20" name="図 19">
            <a:extLst>
              <a:ext uri="{FF2B5EF4-FFF2-40B4-BE49-F238E27FC236}">
                <a16:creationId xmlns:a16="http://schemas.microsoft.com/office/drawing/2014/main" id="{2F55650E-2575-DF4B-B8C7-2D8E00A07A83}"/>
              </a:ext>
            </a:extLst>
          </p:cNvPr>
          <p:cNvPicPr>
            <a:picLocks noChangeAspect="1"/>
          </p:cNvPicPr>
          <p:nvPr/>
        </p:nvPicPr>
        <p:blipFill>
          <a:blip r:embed="rId4"/>
          <a:stretch>
            <a:fillRect/>
          </a:stretch>
        </p:blipFill>
        <p:spPr>
          <a:xfrm>
            <a:off x="264697" y="4068800"/>
            <a:ext cx="2781300" cy="1104900"/>
          </a:xfrm>
          <a:prstGeom prst="rect">
            <a:avLst/>
          </a:prstGeom>
        </p:spPr>
      </p:pic>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11ED3193-07B6-4A4F-B278-3046DF84A71B}"/>
                  </a:ext>
                </a:extLst>
              </p:cNvPr>
              <p:cNvSpPr txBox="1"/>
              <p:nvPr/>
            </p:nvSpPr>
            <p:spPr>
              <a:xfrm>
                <a:off x="0" y="675249"/>
                <a:ext cx="1699568" cy="924292"/>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i="1" smtClean="0">
                              <a:latin typeface="Cambria Math" panose="02040503050406030204" pitchFamily="18" charset="0"/>
                            </a:rPr>
                          </m:ctrlPr>
                        </m:accPr>
                        <m:e>
                          <m:r>
                            <a:rPr kumimoji="1" lang="en-US" altLang="ja-JP" sz="2800" b="0" i="1" smtClean="0">
                              <a:latin typeface="Cambria Math" charset="0"/>
                            </a:rPr>
                            <m:t>𝑁</m:t>
                          </m:r>
                        </m:e>
                      </m:acc>
                      <m:r>
                        <a:rPr kumimoji="1" lang="bg-BG" altLang="ja-JP" sz="2800" i="1" smtClean="0">
                          <a:latin typeface="Cambria Math" charset="0"/>
                          <a:ea typeface="Cambria Math" charset="0"/>
                          <a:cs typeface="Cambria Math" charset="0"/>
                        </a:rPr>
                        <m:t>=</m:t>
                      </m:r>
                      <m:f>
                        <m:fPr>
                          <m:ctrlPr>
                            <a:rPr kumimoji="1" lang="bg-BG" altLang="ja-JP" sz="2800" i="1" smtClean="0">
                              <a:latin typeface="Cambria Math" panose="02040503050406030204" pitchFamily="18" charset="0"/>
                              <a:ea typeface="Cambria Math" charset="0"/>
                              <a:cs typeface="Cambria Math" charset="0"/>
                            </a:rPr>
                          </m:ctrlPr>
                        </m:fPr>
                        <m:num>
                          <m:r>
                            <a:rPr kumimoji="1" lang="en-US" altLang="ja-JP" sz="2800" b="0" i="1" smtClean="0">
                              <a:latin typeface="Cambria Math" charset="0"/>
                              <a:ea typeface="Cambria Math" charset="0"/>
                              <a:cs typeface="Cambria Math" charset="0"/>
                            </a:rPr>
                            <m:t>𝑀𝑛</m:t>
                          </m:r>
                        </m:num>
                        <m:den>
                          <m:sSub>
                            <m:sSubPr>
                              <m:ctrlPr>
                                <a:rPr kumimoji="1" lang="en-US" altLang="ja-JP" sz="2800" b="0" i="1" smtClean="0">
                                  <a:latin typeface="Cambria Math" panose="02040503050406030204" pitchFamily="18" charset="0"/>
                                  <a:ea typeface="Cambria Math" charset="0"/>
                                </a:rPr>
                              </m:ctrlPr>
                            </m:sSubPr>
                            <m:e>
                              <m:r>
                                <a:rPr kumimoji="1" lang="en-US" altLang="ja-JP" sz="2800" b="0" i="1" smtClean="0">
                                  <a:latin typeface="Cambria Math" panose="02040503050406030204" pitchFamily="18" charset="0"/>
                                  <a:ea typeface="Cambria Math" charset="0"/>
                                </a:rPr>
                                <m:t>𝑚</m:t>
                              </m:r>
                            </m:e>
                            <m:sub>
                              <m:r>
                                <m:rPr>
                                  <m:nor/>
                                </m:rPr>
                                <a:rPr kumimoji="1" lang="en-US" altLang="ja-JP" sz="2800" b="0" i="0" smtClean="0">
                                  <a:latin typeface="Cambria Math" panose="02040503050406030204" pitchFamily="18" charset="0"/>
                                  <a:ea typeface="Cambria Math" charset="0"/>
                                </a:rPr>
                                <m:t>obs</m:t>
                              </m:r>
                            </m:sub>
                          </m:sSub>
                        </m:den>
                      </m:f>
                    </m:oMath>
                  </m:oMathPara>
                </a14:m>
                <a:endParaRPr kumimoji="1" lang="en-US" altLang="ja-JP" sz="2800" dirty="0">
                  <a:ea typeface="Cambria Math" charset="0"/>
                  <a:cs typeface="Cambria Math" charset="0"/>
                </a:endParaRPr>
              </a:p>
            </p:txBody>
          </p:sp>
        </mc:Choice>
        <mc:Fallback xmlns="">
          <p:sp>
            <p:nvSpPr>
              <p:cNvPr id="21" name="テキスト ボックス 20">
                <a:extLst>
                  <a:ext uri="{FF2B5EF4-FFF2-40B4-BE49-F238E27FC236}">
                    <a16:creationId xmlns:a16="http://schemas.microsoft.com/office/drawing/2014/main" id="{11ED3193-07B6-4A4F-B278-3046DF84A71B}"/>
                  </a:ext>
                </a:extLst>
              </p:cNvPr>
              <p:cNvSpPr txBox="1">
                <a:spLocks noRot="1" noChangeAspect="1" noMove="1" noResize="1" noEditPoints="1" noAdjustHandles="1" noChangeArrowheads="1" noChangeShapeType="1" noTextEdit="1"/>
              </p:cNvSpPr>
              <p:nvPr/>
            </p:nvSpPr>
            <p:spPr>
              <a:xfrm>
                <a:off x="0" y="675249"/>
                <a:ext cx="1699568" cy="924292"/>
              </a:xfrm>
              <a:prstGeom prst="rect">
                <a:avLst/>
              </a:prstGeom>
              <a:blipFill>
                <a:blip r:embed="rId7"/>
                <a:stretch>
                  <a:fillRect l="-4478" r="-2985" b="-12329"/>
                </a:stretch>
              </a:blipFill>
            </p:spPr>
            <p:txBody>
              <a:bodyPr/>
              <a:lstStyle/>
              <a:p>
                <a:r>
                  <a:rPr lang="ja-JP" altLang="en-US">
                    <a:noFill/>
                  </a:rPr>
                  <a:t> </a:t>
                </a:r>
              </a:p>
            </p:txBody>
          </p:sp>
        </mc:Fallback>
      </mc:AlternateContent>
      <p:pic>
        <p:nvPicPr>
          <p:cNvPr id="22" name="図 21">
            <a:extLst>
              <a:ext uri="{FF2B5EF4-FFF2-40B4-BE49-F238E27FC236}">
                <a16:creationId xmlns:a16="http://schemas.microsoft.com/office/drawing/2014/main" id="{7C78A3CC-D846-0B4C-B89B-55CFDDC49112}"/>
              </a:ext>
            </a:extLst>
          </p:cNvPr>
          <p:cNvPicPr>
            <a:picLocks noChangeAspect="1"/>
          </p:cNvPicPr>
          <p:nvPr/>
        </p:nvPicPr>
        <p:blipFill>
          <a:blip r:embed="rId8"/>
          <a:stretch>
            <a:fillRect/>
          </a:stretch>
        </p:blipFill>
        <p:spPr>
          <a:xfrm>
            <a:off x="264697" y="2070315"/>
            <a:ext cx="2590800" cy="1104900"/>
          </a:xfrm>
          <a:prstGeom prst="rect">
            <a:avLst/>
          </a:prstGeom>
        </p:spPr>
      </p:pic>
      <p:sp>
        <p:nvSpPr>
          <p:cNvPr id="23" name="テキスト ボックス 22">
            <a:extLst>
              <a:ext uri="{FF2B5EF4-FFF2-40B4-BE49-F238E27FC236}">
                <a16:creationId xmlns:a16="http://schemas.microsoft.com/office/drawing/2014/main" id="{650681A6-1B9D-564C-BEE4-0109FB0130EA}"/>
              </a:ext>
            </a:extLst>
          </p:cNvPr>
          <p:cNvSpPr txBox="1"/>
          <p:nvPr/>
        </p:nvSpPr>
        <p:spPr>
          <a:xfrm>
            <a:off x="3295862" y="1003450"/>
            <a:ext cx="2313454" cy="369332"/>
          </a:xfrm>
          <a:prstGeom prst="rect">
            <a:avLst/>
          </a:prstGeom>
          <a:noFill/>
        </p:spPr>
        <p:txBody>
          <a:bodyPr wrap="none" rtlCol="0">
            <a:spAutoFit/>
          </a:bodyPr>
          <a:lstStyle/>
          <a:p>
            <a:r>
              <a:rPr kumimoji="1" lang="ja-JP" altLang="en-US"/>
              <a:t>捕獲数は</a:t>
            </a:r>
            <a:r>
              <a:rPr kumimoji="1" lang="en-US" altLang="ja-JP" dirty="0"/>
              <a:t>M=n</a:t>
            </a:r>
            <a:r>
              <a:rPr kumimoji="1" lang="ja-JP" altLang="en-US"/>
              <a:t>とした</a:t>
            </a:r>
          </a:p>
        </p:txBody>
      </p:sp>
    </p:spTree>
    <p:custDataLst>
      <p:tags r:id="rId1"/>
    </p:custDataLst>
    <p:extLst>
      <p:ext uri="{BB962C8B-B14F-4D97-AF65-F5344CB8AC3E}">
        <p14:creationId xmlns:p14="http://schemas.microsoft.com/office/powerpoint/2010/main" val="1728542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A676F772-91E8-E349-9BD6-349D1FF9F71D}"/>
              </a:ext>
            </a:extLst>
          </p:cNvPr>
          <p:cNvPicPr>
            <a:picLocks noChangeAspect="1"/>
          </p:cNvPicPr>
          <p:nvPr/>
        </p:nvPicPr>
        <p:blipFill>
          <a:blip r:embed="rId3"/>
          <a:stretch>
            <a:fillRect/>
          </a:stretch>
        </p:blipFill>
        <p:spPr>
          <a:xfrm>
            <a:off x="5540288" y="4715106"/>
            <a:ext cx="4285787" cy="2142894"/>
          </a:xfrm>
          <a:prstGeom prst="rect">
            <a:avLst/>
          </a:prstGeom>
        </p:spPr>
      </p:pic>
      <p:pic>
        <p:nvPicPr>
          <p:cNvPr id="11" name="図 10">
            <a:extLst>
              <a:ext uri="{FF2B5EF4-FFF2-40B4-BE49-F238E27FC236}">
                <a16:creationId xmlns:a16="http://schemas.microsoft.com/office/drawing/2014/main" id="{16AFEA96-CC19-3142-B868-D6E004D53E61}"/>
              </a:ext>
            </a:extLst>
          </p:cNvPr>
          <p:cNvPicPr>
            <a:picLocks noChangeAspect="1"/>
          </p:cNvPicPr>
          <p:nvPr/>
        </p:nvPicPr>
        <p:blipFill>
          <a:blip r:embed="rId4"/>
          <a:stretch>
            <a:fillRect/>
          </a:stretch>
        </p:blipFill>
        <p:spPr>
          <a:xfrm>
            <a:off x="5451078" y="583895"/>
            <a:ext cx="4285787" cy="2142894"/>
          </a:xfrm>
          <a:prstGeom prst="rect">
            <a:avLst/>
          </a:prstGeom>
        </p:spPr>
      </p:pic>
      <p:pic>
        <p:nvPicPr>
          <p:cNvPr id="13" name="図 12">
            <a:extLst>
              <a:ext uri="{FF2B5EF4-FFF2-40B4-BE49-F238E27FC236}">
                <a16:creationId xmlns:a16="http://schemas.microsoft.com/office/drawing/2014/main" id="{C21BC02E-6A6E-1546-BAA3-F2BF5001076A}"/>
              </a:ext>
            </a:extLst>
          </p:cNvPr>
          <p:cNvPicPr>
            <a:picLocks noChangeAspect="1"/>
          </p:cNvPicPr>
          <p:nvPr/>
        </p:nvPicPr>
        <p:blipFill>
          <a:blip r:embed="rId5"/>
          <a:stretch>
            <a:fillRect/>
          </a:stretch>
        </p:blipFill>
        <p:spPr>
          <a:xfrm>
            <a:off x="5451079" y="2635435"/>
            <a:ext cx="4285787" cy="2142894"/>
          </a:xfrm>
          <a:prstGeom prst="rect">
            <a:avLst/>
          </a:prstGeom>
        </p:spPr>
      </p:pic>
      <p:graphicFrame>
        <p:nvGraphicFramePr>
          <p:cNvPr id="15" name="表 4">
            <a:extLst>
              <a:ext uri="{FF2B5EF4-FFF2-40B4-BE49-F238E27FC236}">
                <a16:creationId xmlns:a16="http://schemas.microsoft.com/office/drawing/2014/main" id="{9B3BF85B-C499-764E-9EC7-1EE359BB2473}"/>
              </a:ext>
            </a:extLst>
          </p:cNvPr>
          <p:cNvGraphicFramePr>
            <a:graphicFrameLocks noGrp="1"/>
          </p:cNvGraphicFramePr>
          <p:nvPr>
            <p:extLst>
              <p:ext uri="{D42A27DB-BD31-4B8C-83A1-F6EECF244321}">
                <p14:modId xmlns:p14="http://schemas.microsoft.com/office/powerpoint/2010/main" val="1366219141"/>
              </p:ext>
            </p:extLst>
          </p:nvPr>
        </p:nvGraphicFramePr>
        <p:xfrm>
          <a:off x="74344" y="34017"/>
          <a:ext cx="4132898" cy="2926080"/>
        </p:xfrm>
        <a:graphic>
          <a:graphicData uri="http://schemas.openxmlformats.org/drawingml/2006/table">
            <a:tbl>
              <a:tblPr firstRow="1" bandRow="1">
                <a:tableStyleId>{5C22544A-7EE6-4342-B048-85BDC9FD1C3A}</a:tableStyleId>
              </a:tblPr>
              <a:tblGrid>
                <a:gridCol w="3013393">
                  <a:extLst>
                    <a:ext uri="{9D8B030D-6E8A-4147-A177-3AD203B41FA5}">
                      <a16:colId xmlns:a16="http://schemas.microsoft.com/office/drawing/2014/main" val="1828542937"/>
                    </a:ext>
                  </a:extLst>
                </a:gridCol>
                <a:gridCol w="1119505">
                  <a:extLst>
                    <a:ext uri="{9D8B030D-6E8A-4147-A177-3AD203B41FA5}">
                      <a16:colId xmlns:a16="http://schemas.microsoft.com/office/drawing/2014/main" val="2223972787"/>
                    </a:ext>
                  </a:extLst>
                </a:gridCol>
              </a:tblGrid>
              <a:tr h="370840">
                <a:tc>
                  <a:txBody>
                    <a:bodyPr/>
                    <a:lstStyle/>
                    <a:p>
                      <a:pPr algn="r"/>
                      <a:r>
                        <a:rPr kumimoji="1" lang="ja-JP" altLang="en-US" sz="2400"/>
                        <a:t>資源尾数</a:t>
                      </a:r>
                      <a:r>
                        <a:rPr kumimoji="1" lang="en-US" altLang="ja-JP" sz="2400" dirty="0"/>
                        <a:t>N</a:t>
                      </a:r>
                      <a:r>
                        <a:rPr kumimoji="1" lang="ja-JP" altLang="en-US" sz="2400"/>
                        <a:t>　　</a:t>
                      </a:r>
                    </a:p>
                  </a:txBody>
                  <a:tcPr anchor="b"/>
                </a:tc>
                <a:tc>
                  <a:txBody>
                    <a:bodyPr/>
                    <a:lstStyle/>
                    <a:p>
                      <a:pPr algn="ctr"/>
                      <a:r>
                        <a:rPr kumimoji="1" lang="en-US" altLang="ja-JP" sz="2400" dirty="0"/>
                        <a:t>10</a:t>
                      </a:r>
                      <a:r>
                        <a:rPr kumimoji="1" lang="en-US" altLang="ja-JP" sz="2400" baseline="30000" dirty="0"/>
                        <a:t>8</a:t>
                      </a:r>
                      <a:endParaRPr kumimoji="1" lang="ja-JP" altLang="en-US" sz="2400"/>
                    </a:p>
                  </a:txBody>
                  <a:tcPr anchor="b"/>
                </a:tc>
                <a:extLst>
                  <a:ext uri="{0D108BD9-81ED-4DB2-BD59-A6C34878D82A}">
                    <a16:rowId xmlns:a16="http://schemas.microsoft.com/office/drawing/2014/main" val="1364261527"/>
                  </a:ext>
                </a:extLst>
              </a:tr>
              <a:tr h="370840">
                <a:tc>
                  <a:txBody>
                    <a:bodyPr/>
                    <a:lstStyle/>
                    <a:p>
                      <a:pPr algn="r"/>
                      <a:r>
                        <a:rPr kumimoji="1" lang="ja-JP" altLang="en-US" sz="2400"/>
                        <a:t>変動係数２０％を</a:t>
                      </a:r>
                      <a:endParaRPr kumimoji="1" lang="en-US" altLang="ja-JP" sz="2400" dirty="0"/>
                    </a:p>
                    <a:p>
                      <a:pPr algn="r"/>
                      <a:r>
                        <a:rPr kumimoji="1" lang="ja-JP" altLang="en-US" sz="2400"/>
                        <a:t>維持する捕獲数</a:t>
                      </a:r>
                    </a:p>
                  </a:txBody>
                  <a:tcPr anchor="ctr"/>
                </a:tc>
                <a:tc>
                  <a:txBody>
                    <a:bodyPr/>
                    <a:lstStyle/>
                    <a:p>
                      <a:pPr algn="ctr"/>
                      <a:r>
                        <a:rPr kumimoji="1" lang="en-US" altLang="ja-JP" sz="2400" dirty="0"/>
                        <a:t>50000</a:t>
                      </a:r>
                      <a:endParaRPr kumimoji="1" lang="ja-JP" altLang="en-US" sz="2400"/>
                    </a:p>
                  </a:txBody>
                  <a:tcPr anchor="ctr"/>
                </a:tc>
                <a:extLst>
                  <a:ext uri="{0D108BD9-81ED-4DB2-BD59-A6C34878D82A}">
                    <a16:rowId xmlns:a16="http://schemas.microsoft.com/office/drawing/2014/main" val="1534272681"/>
                  </a:ext>
                </a:extLst>
              </a:tr>
              <a:tr h="370840">
                <a:tc>
                  <a:txBody>
                    <a:bodyPr/>
                    <a:lstStyle/>
                    <a:p>
                      <a:pPr algn="r"/>
                      <a:r>
                        <a:rPr kumimoji="1" lang="ja-JP" altLang="en-US" sz="2400"/>
                        <a:t>変動係数４０％を</a:t>
                      </a:r>
                      <a:endParaRPr kumimoji="1" lang="en-US" altLang="ja-JP" sz="2400" dirty="0"/>
                    </a:p>
                    <a:p>
                      <a:pPr algn="r"/>
                      <a:r>
                        <a:rPr kumimoji="1" lang="ja-JP" altLang="en-US" sz="2400"/>
                        <a:t>維持する捕獲数</a:t>
                      </a:r>
                    </a:p>
                  </a:txBody>
                  <a:tcPr anchor="ctr"/>
                </a:tc>
                <a:tc>
                  <a:txBody>
                    <a:bodyPr/>
                    <a:lstStyle/>
                    <a:p>
                      <a:pPr algn="ctr"/>
                      <a:r>
                        <a:rPr kumimoji="1" lang="en-US" altLang="ja-JP" sz="2400" dirty="0"/>
                        <a:t>25000</a:t>
                      </a:r>
                      <a:endParaRPr kumimoji="1" lang="ja-JP" altLang="en-US" sz="2400"/>
                    </a:p>
                  </a:txBody>
                  <a:tcPr anchor="ctr"/>
                </a:tc>
                <a:extLst>
                  <a:ext uri="{0D108BD9-81ED-4DB2-BD59-A6C34878D82A}">
                    <a16:rowId xmlns:a16="http://schemas.microsoft.com/office/drawing/2014/main" val="813849221"/>
                  </a:ext>
                </a:extLst>
              </a:tr>
              <a:tr h="370840">
                <a:tc>
                  <a:txBody>
                    <a:bodyPr/>
                    <a:lstStyle/>
                    <a:p>
                      <a:pPr algn="r"/>
                      <a:r>
                        <a:rPr kumimoji="1" lang="ja-JP" altLang="en-US" sz="2400"/>
                        <a:t>変動係数１００％を</a:t>
                      </a:r>
                      <a:endParaRPr kumimoji="1" lang="en-US" altLang="ja-JP" sz="2400" dirty="0"/>
                    </a:p>
                    <a:p>
                      <a:pPr algn="r"/>
                      <a:r>
                        <a:rPr kumimoji="1" lang="ja-JP" altLang="en-US" sz="2400"/>
                        <a:t>維持する捕獲数</a:t>
                      </a:r>
                    </a:p>
                  </a:txBody>
                  <a:tcPr anchor="ctr"/>
                </a:tc>
                <a:tc>
                  <a:txBody>
                    <a:bodyPr/>
                    <a:lstStyle/>
                    <a:p>
                      <a:pPr algn="ctr"/>
                      <a:r>
                        <a:rPr kumimoji="1" lang="en-US" altLang="ja-JP" sz="2400" dirty="0"/>
                        <a:t>10000</a:t>
                      </a:r>
                      <a:endParaRPr kumimoji="1" lang="ja-JP" altLang="en-US" sz="2400"/>
                    </a:p>
                  </a:txBody>
                  <a:tcPr anchor="ctr"/>
                </a:tc>
                <a:extLst>
                  <a:ext uri="{0D108BD9-81ED-4DB2-BD59-A6C34878D82A}">
                    <a16:rowId xmlns:a16="http://schemas.microsoft.com/office/drawing/2014/main" val="3320919033"/>
                  </a:ext>
                </a:extLst>
              </a:tr>
            </a:tbl>
          </a:graphicData>
        </a:graphic>
      </p:graphicFrame>
      <p:sp>
        <p:nvSpPr>
          <p:cNvPr id="16" name="テキスト ボックス 15">
            <a:extLst>
              <a:ext uri="{FF2B5EF4-FFF2-40B4-BE49-F238E27FC236}">
                <a16:creationId xmlns:a16="http://schemas.microsoft.com/office/drawing/2014/main" id="{1A3B4595-48DE-2648-B816-EDF59EBFEEA7}"/>
              </a:ext>
            </a:extLst>
          </p:cNvPr>
          <p:cNvSpPr txBox="1"/>
          <p:nvPr/>
        </p:nvSpPr>
        <p:spPr>
          <a:xfrm>
            <a:off x="5604266" y="34017"/>
            <a:ext cx="1999266" cy="646331"/>
          </a:xfrm>
          <a:prstGeom prst="rect">
            <a:avLst/>
          </a:prstGeom>
          <a:noFill/>
        </p:spPr>
        <p:txBody>
          <a:bodyPr wrap="none" rtlCol="0">
            <a:spAutoFit/>
          </a:bodyPr>
          <a:lstStyle/>
          <a:p>
            <a:pPr algn="ctr"/>
            <a:r>
              <a:rPr kumimoji="1" lang="ja-JP" altLang="en-US"/>
              <a:t>標識再捕獲数</a:t>
            </a:r>
            <a:r>
              <a:rPr kumimoji="1" lang="en-US" altLang="ja-JP" dirty="0"/>
              <a:t>m</a:t>
            </a:r>
            <a:r>
              <a:rPr kumimoji="1" lang="ja-JP" altLang="en-US"/>
              <a:t>の</a:t>
            </a:r>
            <a:endParaRPr kumimoji="1" lang="en-US" altLang="ja-JP" dirty="0"/>
          </a:p>
          <a:p>
            <a:pPr algn="ctr"/>
            <a:r>
              <a:rPr lang="ja-JP" altLang="en-US"/>
              <a:t>ヒストグラム</a:t>
            </a:r>
            <a:endParaRPr kumimoji="1" lang="ja-JP" altLang="en-US"/>
          </a:p>
        </p:txBody>
      </p:sp>
      <p:sp>
        <p:nvSpPr>
          <p:cNvPr id="17" name="テキスト ボックス 16">
            <a:extLst>
              <a:ext uri="{FF2B5EF4-FFF2-40B4-BE49-F238E27FC236}">
                <a16:creationId xmlns:a16="http://schemas.microsoft.com/office/drawing/2014/main" id="{17A4D5D0-836B-B44D-9E64-5685CE8DE030}"/>
              </a:ext>
            </a:extLst>
          </p:cNvPr>
          <p:cNvSpPr txBox="1"/>
          <p:nvPr/>
        </p:nvSpPr>
        <p:spPr>
          <a:xfrm>
            <a:off x="7568178" y="34017"/>
            <a:ext cx="2435283" cy="646331"/>
          </a:xfrm>
          <a:prstGeom prst="rect">
            <a:avLst/>
          </a:prstGeom>
          <a:noFill/>
        </p:spPr>
        <p:txBody>
          <a:bodyPr wrap="none" rtlCol="0">
            <a:spAutoFit/>
          </a:bodyPr>
          <a:lstStyle/>
          <a:p>
            <a:pPr algn="ctr"/>
            <a:r>
              <a:rPr kumimoji="1" lang="ja-JP" altLang="en-US"/>
              <a:t>資源尾数</a:t>
            </a:r>
            <a:r>
              <a:rPr kumimoji="1" lang="en-US" altLang="ja-JP" dirty="0"/>
              <a:t>N</a:t>
            </a:r>
            <a:r>
              <a:rPr kumimoji="1" lang="ja-JP" altLang="en-US"/>
              <a:t>の推定値の</a:t>
            </a:r>
            <a:endParaRPr kumimoji="1" lang="en-US" altLang="ja-JP" dirty="0"/>
          </a:p>
          <a:p>
            <a:pPr algn="ctr"/>
            <a:r>
              <a:rPr lang="ja-JP" altLang="en-US"/>
              <a:t>ヒストグラム</a:t>
            </a:r>
            <a:endParaRPr kumimoji="1" lang="ja-JP" altLang="en-US"/>
          </a:p>
        </p:txBody>
      </p:sp>
      <p:cxnSp>
        <p:nvCxnSpPr>
          <p:cNvPr id="20" name="直線矢印コネクタ 19">
            <a:extLst>
              <a:ext uri="{FF2B5EF4-FFF2-40B4-BE49-F238E27FC236}">
                <a16:creationId xmlns:a16="http://schemas.microsoft.com/office/drawing/2014/main" id="{B4C8DE7E-79D3-834C-A0DB-D54231149D8E}"/>
              </a:ext>
            </a:extLst>
          </p:cNvPr>
          <p:cNvCxnSpPr>
            <a:cxnSpLocks/>
            <a:endCxn id="11" idx="1"/>
          </p:cNvCxnSpPr>
          <p:nvPr/>
        </p:nvCxnSpPr>
        <p:spPr>
          <a:xfrm>
            <a:off x="4120444" y="903111"/>
            <a:ext cx="1330634" cy="752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A4C9B4C-5A56-F445-A571-6DE547BE670A}"/>
              </a:ext>
            </a:extLst>
          </p:cNvPr>
          <p:cNvCxnSpPr>
            <a:cxnSpLocks/>
            <a:endCxn id="13" idx="1"/>
          </p:cNvCxnSpPr>
          <p:nvPr/>
        </p:nvCxnSpPr>
        <p:spPr>
          <a:xfrm>
            <a:off x="4120444" y="1711613"/>
            <a:ext cx="1330635" cy="1995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B0523BF4-3104-144E-8C06-6CF01C9F1198}"/>
              </a:ext>
            </a:extLst>
          </p:cNvPr>
          <p:cNvCxnSpPr>
            <a:cxnSpLocks/>
            <a:endCxn id="9" idx="1"/>
          </p:cNvCxnSpPr>
          <p:nvPr/>
        </p:nvCxnSpPr>
        <p:spPr>
          <a:xfrm>
            <a:off x="4162638" y="2575323"/>
            <a:ext cx="1377650" cy="3211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9C0C5DCC-9E97-094A-A898-A36F33F46135}"/>
              </a:ext>
            </a:extLst>
          </p:cNvPr>
          <p:cNvSpPr txBox="1"/>
          <p:nvPr/>
        </p:nvSpPr>
        <p:spPr>
          <a:xfrm>
            <a:off x="0" y="4023002"/>
            <a:ext cx="5359159" cy="2246769"/>
          </a:xfrm>
          <a:prstGeom prst="rect">
            <a:avLst/>
          </a:prstGeom>
          <a:noFill/>
        </p:spPr>
        <p:txBody>
          <a:bodyPr wrap="none" rtlCol="0">
            <a:spAutoFit/>
          </a:bodyPr>
          <a:lstStyle/>
          <a:p>
            <a:r>
              <a:rPr lang="en" altLang="ja-JP" sz="1400" dirty="0"/>
              <a:t>M = n = 50000</a:t>
            </a:r>
            <a:r>
              <a:rPr lang="en" altLang="ja-JP" sz="1400" dirty="0">
                <a:solidFill>
                  <a:srgbClr val="FF0000"/>
                </a:solidFill>
              </a:rPr>
              <a:t> # </a:t>
            </a:r>
            <a:r>
              <a:rPr lang="ja-JP" altLang="en-US" sz="1400">
                <a:solidFill>
                  <a:srgbClr val="FF0000"/>
                </a:solidFill>
              </a:rPr>
              <a:t>捕獲数と再捕獲数は同じと仮定</a:t>
            </a:r>
          </a:p>
          <a:p>
            <a:r>
              <a:rPr lang="en" altLang="ja-JP" sz="1400" dirty="0"/>
              <a:t>N = 10^8 </a:t>
            </a:r>
            <a:r>
              <a:rPr lang="en" altLang="ja-JP" sz="1400" dirty="0">
                <a:solidFill>
                  <a:srgbClr val="FF0000"/>
                </a:solidFill>
              </a:rPr>
              <a:t># </a:t>
            </a:r>
            <a:r>
              <a:rPr lang="ja-JP" altLang="en-US" sz="1400">
                <a:solidFill>
                  <a:srgbClr val="FF0000"/>
                </a:solidFill>
              </a:rPr>
              <a:t>資源尾数</a:t>
            </a:r>
          </a:p>
          <a:p>
            <a:r>
              <a:rPr lang="en" altLang="ja-JP" sz="1400" dirty="0"/>
              <a:t>m = </a:t>
            </a:r>
            <a:r>
              <a:rPr lang="en" altLang="ja-JP" sz="1400" dirty="0" err="1"/>
              <a:t>rhyper</a:t>
            </a:r>
            <a:r>
              <a:rPr lang="en" altLang="ja-JP" sz="1400" dirty="0"/>
              <a:t>(1000, M, N-M, n) </a:t>
            </a:r>
            <a:r>
              <a:rPr lang="en" altLang="ja-JP" sz="1400" dirty="0">
                <a:solidFill>
                  <a:srgbClr val="FF0000"/>
                </a:solidFill>
              </a:rPr>
              <a:t># </a:t>
            </a:r>
            <a:r>
              <a:rPr lang="ja-JP" altLang="en-US" sz="1400">
                <a:solidFill>
                  <a:srgbClr val="FF0000"/>
                </a:solidFill>
              </a:rPr>
              <a:t>再捕獲を</a:t>
            </a:r>
            <a:r>
              <a:rPr lang="en" altLang="ja-JP" sz="1400" dirty="0">
                <a:solidFill>
                  <a:srgbClr val="FF0000"/>
                </a:solidFill>
              </a:rPr>
              <a:t>1000</a:t>
            </a:r>
            <a:r>
              <a:rPr lang="ja-JP" altLang="en-US" sz="1400">
                <a:solidFill>
                  <a:srgbClr val="FF0000"/>
                </a:solidFill>
              </a:rPr>
              <a:t>回の繰り返す</a:t>
            </a:r>
          </a:p>
          <a:p>
            <a:r>
              <a:rPr lang="en" altLang="ja-JP" sz="1400" dirty="0" err="1"/>
              <a:t>N_est</a:t>
            </a:r>
            <a:r>
              <a:rPr lang="en" altLang="ja-JP" sz="1400" dirty="0"/>
              <a:t> = (M)*(n)/(m+1) </a:t>
            </a:r>
            <a:r>
              <a:rPr lang="en" altLang="ja-JP" sz="1400" dirty="0">
                <a:solidFill>
                  <a:srgbClr val="FF0000"/>
                </a:solidFill>
              </a:rPr>
              <a:t># m=0</a:t>
            </a:r>
            <a:r>
              <a:rPr lang="ja-JP" altLang="en-US" sz="1400">
                <a:solidFill>
                  <a:srgbClr val="FF0000"/>
                </a:solidFill>
              </a:rPr>
              <a:t>だと困るので分母に</a:t>
            </a:r>
            <a:r>
              <a:rPr lang="en-US" altLang="ja-JP" sz="1400" dirty="0">
                <a:solidFill>
                  <a:srgbClr val="FF0000"/>
                </a:solidFill>
              </a:rPr>
              <a:t>+1</a:t>
            </a:r>
          </a:p>
          <a:p>
            <a:r>
              <a:rPr lang="en" altLang="ja-JP" sz="1400" dirty="0"/>
              <a:t>par(</a:t>
            </a:r>
            <a:r>
              <a:rPr lang="en" altLang="ja-JP" sz="1400" dirty="0" err="1"/>
              <a:t>mfrow</a:t>
            </a:r>
            <a:r>
              <a:rPr lang="en" altLang="ja-JP" sz="1400" dirty="0"/>
              <a:t>=c(1,2)) </a:t>
            </a:r>
          </a:p>
          <a:p>
            <a:r>
              <a:rPr lang="en" altLang="ja-JP" sz="1400" dirty="0"/>
              <a:t>hist(m, breaks=seq(0,50,1)) </a:t>
            </a:r>
            <a:r>
              <a:rPr lang="en" altLang="ja-JP" sz="1400" dirty="0">
                <a:solidFill>
                  <a:srgbClr val="FF0000"/>
                </a:solidFill>
              </a:rPr>
              <a:t># </a:t>
            </a:r>
            <a:r>
              <a:rPr lang="ja-JP" altLang="en-US" sz="1400">
                <a:solidFill>
                  <a:srgbClr val="FF0000"/>
                </a:solidFill>
              </a:rPr>
              <a:t>再捕獲数のヒストグラム</a:t>
            </a:r>
          </a:p>
          <a:p>
            <a:r>
              <a:rPr lang="en" altLang="ja-JP" sz="1400" dirty="0"/>
              <a:t>hist(</a:t>
            </a:r>
            <a:r>
              <a:rPr lang="en" altLang="ja-JP" sz="1400" dirty="0" err="1"/>
              <a:t>N_est</a:t>
            </a:r>
            <a:r>
              <a:rPr lang="en" altLang="ja-JP" sz="1400" dirty="0"/>
              <a:t>, breaks=seq(0,10*N,N/10)) </a:t>
            </a:r>
            <a:r>
              <a:rPr lang="en" altLang="ja-JP" sz="1400" dirty="0">
                <a:solidFill>
                  <a:srgbClr val="FF0000"/>
                </a:solidFill>
              </a:rPr>
              <a:t># </a:t>
            </a:r>
            <a:r>
              <a:rPr lang="ja-JP" altLang="en-US" sz="1400">
                <a:solidFill>
                  <a:srgbClr val="FF0000"/>
                </a:solidFill>
              </a:rPr>
              <a:t>推定値のヒストグラム</a:t>
            </a:r>
          </a:p>
          <a:p>
            <a:r>
              <a:rPr lang="en" altLang="ja-JP" sz="1400" dirty="0" err="1"/>
              <a:t>abline</a:t>
            </a:r>
            <a:r>
              <a:rPr lang="en" altLang="ja-JP" sz="1400" dirty="0"/>
              <a:t>(v=</a:t>
            </a:r>
            <a:r>
              <a:rPr lang="en" altLang="ja-JP" sz="1400" dirty="0" err="1"/>
              <a:t>N,col</a:t>
            </a:r>
            <a:r>
              <a:rPr lang="en" altLang="ja-JP" sz="1400" dirty="0"/>
              <a:t>="red") </a:t>
            </a:r>
            <a:r>
              <a:rPr lang="en" altLang="ja-JP" sz="1400" dirty="0">
                <a:solidFill>
                  <a:srgbClr val="FF0000"/>
                </a:solidFill>
              </a:rPr>
              <a:t># </a:t>
            </a:r>
            <a:r>
              <a:rPr lang="ja-JP" altLang="en-US" sz="1400">
                <a:solidFill>
                  <a:srgbClr val="FF0000"/>
                </a:solidFill>
              </a:rPr>
              <a:t>真の資源尾数の位置を赤い線で表示 </a:t>
            </a:r>
          </a:p>
          <a:p>
            <a:r>
              <a:rPr lang="en" altLang="ja-JP" sz="1400" dirty="0"/>
              <a:t>par(</a:t>
            </a:r>
            <a:r>
              <a:rPr lang="en" altLang="ja-JP" sz="1400" dirty="0" err="1"/>
              <a:t>mfrow</a:t>
            </a:r>
            <a:r>
              <a:rPr lang="en" altLang="ja-JP" sz="1400" dirty="0"/>
              <a:t>=c(1,1)) </a:t>
            </a:r>
          </a:p>
          <a:p>
            <a:r>
              <a:rPr lang="en" altLang="ja-JP" sz="1400" dirty="0"/>
              <a:t>cat("Nest =",mean(</a:t>
            </a:r>
            <a:r>
              <a:rPr lang="en" altLang="ja-JP" sz="1400" dirty="0" err="1"/>
              <a:t>N_est</a:t>
            </a:r>
            <a:r>
              <a:rPr lang="en" altLang="ja-JP" sz="1400" dirty="0"/>
              <a:t>),"\n") </a:t>
            </a:r>
            <a:r>
              <a:rPr lang="en" altLang="ja-JP" sz="1400" dirty="0">
                <a:solidFill>
                  <a:srgbClr val="FF0000"/>
                </a:solidFill>
              </a:rPr>
              <a:t># </a:t>
            </a:r>
            <a:r>
              <a:rPr lang="ja-JP" altLang="en-US" sz="1400">
                <a:solidFill>
                  <a:srgbClr val="FF0000"/>
                </a:solidFill>
              </a:rPr>
              <a:t>推定値の平均を表示</a:t>
            </a:r>
            <a:endParaRPr kumimoji="1" lang="ja-JP" altLang="en-US" sz="1400">
              <a:solidFill>
                <a:srgbClr val="FF0000"/>
              </a:solidFill>
            </a:endParaRPr>
          </a:p>
        </p:txBody>
      </p:sp>
    </p:spTree>
    <p:extLst>
      <p:ext uri="{BB962C8B-B14F-4D97-AF65-F5344CB8AC3E}">
        <p14:creationId xmlns:p14="http://schemas.microsoft.com/office/powerpoint/2010/main" val="42846266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4.3"/>
</p:tagLst>
</file>

<file path=ppt/tags/tag10.xml><?xml version="1.0" encoding="utf-8"?>
<p:tagLst xmlns:a="http://schemas.openxmlformats.org/drawingml/2006/main" xmlns:r="http://schemas.openxmlformats.org/officeDocument/2006/relationships" xmlns:p="http://schemas.openxmlformats.org/presentationml/2006/main">
  <p:tag name="TIMING" val="|22.3"/>
</p:tagLst>
</file>

<file path=ppt/tags/tag2.xml><?xml version="1.0" encoding="utf-8"?>
<p:tagLst xmlns:a="http://schemas.openxmlformats.org/drawingml/2006/main" xmlns:r="http://schemas.openxmlformats.org/officeDocument/2006/relationships" xmlns:p="http://schemas.openxmlformats.org/presentationml/2006/main">
  <p:tag name="TIMING" val="|33.6|8|6.2"/>
</p:tagLst>
</file>

<file path=ppt/tags/tag3.xml><?xml version="1.0" encoding="utf-8"?>
<p:tagLst xmlns:a="http://schemas.openxmlformats.org/drawingml/2006/main" xmlns:r="http://schemas.openxmlformats.org/officeDocument/2006/relationships" xmlns:p="http://schemas.openxmlformats.org/presentationml/2006/main">
  <p:tag name="TIMING" val="|7.9|22.7|26|8.5"/>
</p:tagLst>
</file>

<file path=ppt/tags/tag4.xml><?xml version="1.0" encoding="utf-8"?>
<p:tagLst xmlns:a="http://schemas.openxmlformats.org/drawingml/2006/main" xmlns:r="http://schemas.openxmlformats.org/officeDocument/2006/relationships" xmlns:p="http://schemas.openxmlformats.org/presentationml/2006/main">
  <p:tag name="TIMING" val="|9.7|29.1"/>
</p:tagLst>
</file>

<file path=ppt/tags/tag5.xml><?xml version="1.0" encoding="utf-8"?>
<p:tagLst xmlns:a="http://schemas.openxmlformats.org/drawingml/2006/main" xmlns:r="http://schemas.openxmlformats.org/officeDocument/2006/relationships" xmlns:p="http://schemas.openxmlformats.org/presentationml/2006/main">
  <p:tag name="TIMING" val="|32.4|17.1|26.8"/>
</p:tagLst>
</file>

<file path=ppt/tags/tag6.xml><?xml version="1.0" encoding="utf-8"?>
<p:tagLst xmlns:a="http://schemas.openxmlformats.org/drawingml/2006/main" xmlns:r="http://schemas.openxmlformats.org/officeDocument/2006/relationships" xmlns:p="http://schemas.openxmlformats.org/presentationml/2006/main">
  <p:tag name="TIMING" val="|74.1|43.6"/>
</p:tagLst>
</file>

<file path=ppt/tags/tag7.xml><?xml version="1.0" encoding="utf-8"?>
<p:tagLst xmlns:a="http://schemas.openxmlformats.org/drawingml/2006/main" xmlns:r="http://schemas.openxmlformats.org/officeDocument/2006/relationships" xmlns:p="http://schemas.openxmlformats.org/presentationml/2006/main">
  <p:tag name="TIMING" val="|20.7|9.8|32.7"/>
</p:tagLst>
</file>

<file path=ppt/tags/tag8.xml><?xml version="1.0" encoding="utf-8"?>
<p:tagLst xmlns:a="http://schemas.openxmlformats.org/drawingml/2006/main" xmlns:r="http://schemas.openxmlformats.org/officeDocument/2006/relationships" xmlns:p="http://schemas.openxmlformats.org/presentationml/2006/main">
  <p:tag name="TIMING" val="|41.6"/>
</p:tagLst>
</file>

<file path=ppt/tags/tag9.xml><?xml version="1.0" encoding="utf-8"?>
<p:tagLst xmlns:a="http://schemas.openxmlformats.org/drawingml/2006/main" xmlns:r="http://schemas.openxmlformats.org/officeDocument/2006/relationships" xmlns:p="http://schemas.openxmlformats.org/presentationml/2006/main">
  <p:tag name="TIMING" val="|7.7|1.7|1.9|1.3|1.2|1|20.4|0.5|0.3|31.7|4.2"/>
</p:tagLst>
</file>

<file path=ppt/theme/theme1.xml><?xml version="1.0" encoding="utf-8"?>
<a:theme xmlns:a="http://schemas.openxmlformats.org/drawingml/2006/main" name="ホワイト">
  <a:themeElements>
    <a:clrScheme name="ペーパー">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41333</TotalTime>
  <Words>4047</Words>
  <Application>Microsoft Macintosh PowerPoint</Application>
  <PresentationFormat>Widescreen</PresentationFormat>
  <Paragraphs>319</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Yu Gothic</vt:lpstr>
      <vt:lpstr>Yu Gothic Light</vt:lpstr>
      <vt:lpstr>Arial</vt:lpstr>
      <vt:lpstr>Cambria Math</vt:lpstr>
      <vt:lpstr>Times</vt:lpstr>
      <vt:lpstr>ホワイト</vt:lpstr>
      <vt:lpstr>標識再捕法と遺伝情報の利活用（３）</vt:lpstr>
      <vt:lpstr>本動画の位置付けと目的</vt:lpstr>
      <vt:lpstr>本動画で扱う内容</vt:lpstr>
      <vt:lpstr>標識再補法による個体数の推定および推定値の変動幅</vt:lpstr>
      <vt:lpstr>標識再補法による個体数の推定および推定値の変動幅</vt:lpstr>
      <vt:lpstr>標識再補法による個体数の推定および推定値の変動幅</vt:lpstr>
      <vt:lpstr>デルタ法およびポアソン近似</vt:lpstr>
      <vt:lpstr>標識再補法による個体数の推定および推定値の変動幅</vt:lpstr>
      <vt:lpstr>PowerPoint Presentation</vt:lpstr>
      <vt:lpstr>標識再補法による個体数の推定および推定値の変動幅</vt:lpstr>
      <vt:lpstr>近親標識法による個体数の推定</vt:lpstr>
      <vt:lpstr>近親標識法による個体数の推定</vt:lpstr>
      <vt:lpstr>近親標識法による個体数の推定</vt:lpstr>
      <vt:lpstr>近親標識法による個体数の推定</vt:lpstr>
      <vt:lpstr>近親標識法による個体数の推定</vt:lpstr>
      <vt:lpstr>近親標識法による個体数の推定</vt:lpstr>
      <vt:lpstr>PowerPoint Presentation</vt:lpstr>
      <vt:lpstr>PowerPoint Presentation</vt:lpstr>
      <vt:lpstr>PowerPoint Presentation</vt:lpstr>
      <vt:lpstr>遺伝情報の利活用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get reference points in ALB?</dc:title>
  <dc:creator>秋田 鉄也</dc:creator>
  <cp:lastModifiedBy>秋田 鉄也</cp:lastModifiedBy>
  <cp:revision>1269</cp:revision>
  <cp:lastPrinted>2019-10-08T01:56:23Z</cp:lastPrinted>
  <dcterms:created xsi:type="dcterms:W3CDTF">2016-10-25T01:04:45Z</dcterms:created>
  <dcterms:modified xsi:type="dcterms:W3CDTF">2021-08-04T04:16:18Z</dcterms:modified>
</cp:coreProperties>
</file>