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288" r:id="rId3"/>
    <p:sldId id="295" r:id="rId4"/>
    <p:sldId id="303" r:id="rId5"/>
    <p:sldId id="304" r:id="rId6"/>
    <p:sldId id="306" r:id="rId7"/>
    <p:sldId id="302" r:id="rId8"/>
    <p:sldId id="30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17DD8-1B55-2C49-A399-E64B2D30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808E10-B50D-D44D-A53B-06898E02D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4EE08-AC10-C647-82F3-5DADDD06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EE5B6-049F-D746-A0A2-1700D66F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DC713-E0F1-404A-917D-8CC8136C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FC72E-F486-F14A-BDC4-032B3CC7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09846F-F247-E740-BA7C-5465A5060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C191C-A539-F047-9DD8-A8AF7B7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07F6C-272E-A342-BFDE-18AECB59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FFC4EF-4760-1549-B457-FA9D7096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8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05B046-41D8-4A4E-B574-12D7063E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F1BC5A-E3C9-1445-880D-A4BCCB17E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8B2CF-4B7F-2843-84FF-399A160E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7B5B3E-BA0C-6449-A78C-0966C2C2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E1D47-8B6F-144D-8F99-8D3F4E06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1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CA7D5-0DEE-F747-9FFB-14CC7481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F16696-7B90-0942-8C3E-B511365B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19CCC-A258-7247-BBB1-D05C9A64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18CE9F-79AC-4449-ADD1-091F511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7CE714-212B-194D-A779-53088494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7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7EC0F-B23B-704F-9DDF-47770641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40BD6C-5AA7-E043-9807-76468F50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9B2A5-B22C-4848-81BD-B1D04BF1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ED589-0A45-CA47-A629-0A923833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CEF263-F36C-F441-8261-EC7685F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4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CB183-7507-9640-9F5D-41FE0B17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377F27-F8A8-F84B-8BFF-29B277F0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F738FC-284D-954F-B374-FF6FB2809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2AB74B-45EA-2D4A-99D9-E88C7DBB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85FB7-A8B2-594D-BAC5-40AFD413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0A2AA8-642D-8743-A3B5-71E8312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6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49926-B42E-D84C-B832-EE5FC621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F77D88-13D0-4A43-A262-818D54BE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07859C-8A1A-6E4E-A085-357B0A24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BE8B53-4479-3946-B5CE-BFEAA636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FBA015-631F-EC42-B520-2BE21B4DF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2743AD-7900-3243-984E-0ABCBB39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59292F-2507-5F4C-8EDE-B7A06617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DD940D-8E42-ED4D-924F-8F4713AF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03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BE1A0-EA52-1A45-98B5-2BE4754F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C900F-D1B0-564D-A5C6-EFC92C47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78A465-3D5F-B14E-BE48-B06FDB91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986066-8F36-A74A-A1DA-01E072A6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6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182B6F-7860-E743-B8D4-A43BA49A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94827E-C513-994C-875C-F0C967E2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01E71C-A5C0-F14F-84DF-8AD31948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4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3A81C-A6CA-E546-AB4E-857BF6BA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48245E-7277-3347-B00D-9A29C1C2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911B95-4B66-044E-BA68-90B596AF5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0E22D1-8006-7C42-8315-7C8C6455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C096F6-FFA2-4A42-8A15-8C48EEEF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9A37B9-7359-AD48-A01A-16549529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2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9E84B-8338-D948-838E-C5464250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E3D8B0-4530-4645-8798-C13F9DFD7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12194D-D589-DF4F-B53D-8A431FF15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E83A4F-C57C-7543-BAEA-136779F4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FDACB0-A5EE-0046-9BD4-84AA3F1F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78BC85-AE92-C249-BFE1-58C6561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0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469E68-CF1D-114D-A9F6-E7CE4F2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D7BC2-7ABB-E943-A28E-A08F56D5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96BEF-3DE6-A640-898F-2FF798FF3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E1F1-88CB-844D-98B4-1039514FE93B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4DE20B-0A70-5E46-8F5C-25A7054C1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CDAC7C-929B-B744-9177-B089ED457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7190-0D7D-AC45-A0A2-40FFC1907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初心者講座第１</a:t>
            </a:r>
            <a:r>
              <a:rPr lang="ja-JP" altLang="en-US"/>
              <a:t>５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線形モデル４：交互作用</a:t>
            </a:r>
            <a:r>
              <a:rPr lang="ja-JP" altLang="en-US"/>
              <a:t>・尤度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22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交互作用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169" y="1690688"/>
            <a:ext cx="7972316" cy="4351338"/>
          </a:xfrm>
        </p:spPr>
        <p:txBody>
          <a:bodyPr/>
          <a:lstStyle/>
          <a:p>
            <a:r>
              <a:rPr kumimoji="1" lang="ja-JP" altLang="en-US" dirty="0"/>
              <a:t>なんか、よく</a:t>
            </a:r>
            <a:r>
              <a:rPr kumimoji="1" lang="ja-JP" altLang="en-US"/>
              <a:t>見ると</a:t>
            </a:r>
            <a:r>
              <a:rPr lang="ja-JP" altLang="en-US"/>
              <a:t>船</a:t>
            </a:r>
            <a:r>
              <a:rPr kumimoji="1" lang="ja-JP" altLang="en-US"/>
              <a:t>によって水温に対する傾き</a:t>
            </a:r>
            <a:r>
              <a:rPr kumimoji="1" lang="ja-JP" altLang="en-US" dirty="0"/>
              <a:t>が違うような。。。？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そんなときは</a:t>
            </a:r>
            <a:r>
              <a:rPr kumimoji="1" lang="ja-JP" altLang="en-US"/>
              <a:t>、</a:t>
            </a:r>
            <a:r>
              <a:rPr kumimoji="1" lang="en-US" altLang="ja-JP" dirty="0"/>
              <a:t> </a:t>
            </a:r>
            <a:r>
              <a:rPr lang="ja-JP" altLang="en-US"/>
              <a:t>船</a:t>
            </a:r>
            <a:r>
              <a:rPr lang="en-US" altLang="ja-JP" dirty="0"/>
              <a:t>ID</a:t>
            </a:r>
            <a:r>
              <a:rPr kumimoji="1" lang="en-US" altLang="ja-JP" dirty="0"/>
              <a:t> </a:t>
            </a:r>
            <a:r>
              <a:rPr kumimoji="1" lang="ja-JP" altLang="en-US"/>
              <a:t>と</a:t>
            </a:r>
            <a:r>
              <a:rPr kumimoji="1" lang="en-US" altLang="ja-JP" dirty="0"/>
              <a:t> </a:t>
            </a:r>
            <a:r>
              <a:rPr lang="ja-JP" altLang="en-US"/>
              <a:t>水温</a:t>
            </a:r>
            <a:r>
              <a:rPr kumimoji="1" lang="ja-JP" altLang="en-US"/>
              <a:t>の</a:t>
            </a:r>
            <a:r>
              <a:rPr kumimoji="1" lang="ja-JP" altLang="en-US" dirty="0"/>
              <a:t>交互作用をモデルに</a:t>
            </a:r>
            <a:r>
              <a:rPr kumimoji="1" lang="ja-JP" altLang="en-US"/>
              <a:t>組み込みます。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lm</a:t>
            </a:r>
            <a:r>
              <a:rPr lang="en-US" altLang="ja-JP" dirty="0"/>
              <a:t>(log(catch)~</a:t>
            </a:r>
            <a:r>
              <a:rPr lang="en-US" altLang="ja-JP" dirty="0" err="1"/>
              <a:t>vessel+temp+vessel:temp</a:t>
            </a:r>
            <a:r>
              <a:rPr lang="en-US" altLang="ja-JP" dirty="0"/>
              <a:t>, data=</a:t>
            </a:r>
            <a:r>
              <a:rPr lang="en-US" altLang="ja-JP" dirty="0" err="1"/>
              <a:t>catch_data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646D36-30EE-D446-8F49-DC68B971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968" y="88900"/>
            <a:ext cx="35560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3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9579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データへの</a:t>
            </a:r>
            <a:r>
              <a:rPr lang="ja-JP" altLang="en-US" dirty="0"/>
              <a:t>当てはまり</a:t>
            </a:r>
            <a:r>
              <a:rPr kumimoji="1" lang="ja-JP" altLang="en-US" dirty="0"/>
              <a:t>具合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26612"/>
            <a:ext cx="10515600" cy="438691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尤度　</a:t>
            </a:r>
            <a:r>
              <a:rPr kumimoji="1" lang="en-US" altLang="ja-JP" dirty="0"/>
              <a:t>likelihood, </a:t>
            </a:r>
            <a:r>
              <a:rPr kumimoji="1" lang="ja-JP" altLang="en-US" dirty="0"/>
              <a:t>推定したモデルのもとで、そのデータが得られる</a:t>
            </a:r>
            <a:r>
              <a:rPr kumimoji="1" lang="ja-JP" altLang="en-US"/>
              <a:t>確率。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通常</a:t>
            </a:r>
            <a:r>
              <a:rPr kumimoji="1" lang="ja-JP" altLang="en-US" dirty="0"/>
              <a:t>は対数</a:t>
            </a:r>
            <a:r>
              <a:rPr kumimoji="1" lang="ja-JP" altLang="en-US"/>
              <a:t>をとった対数尤度、</a:t>
            </a:r>
            <a:r>
              <a:rPr kumimoji="1" lang="en-US" altLang="ja-JP" dirty="0"/>
              <a:t>log-likelihood</a:t>
            </a:r>
            <a:r>
              <a:rPr kumimoji="1" lang="ja-JP" altLang="en-US" dirty="0"/>
              <a:t>で表示</a:t>
            </a:r>
            <a:r>
              <a:rPr kumimoji="1" lang="ja-JP" altLang="en-US"/>
              <a:t>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最尤法は、尤度を最大にするようなモデルを推定</a:t>
            </a:r>
            <a:r>
              <a:rPr lang="ja-JP" altLang="en-US"/>
              <a:t>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logLik</a:t>
            </a:r>
            <a:r>
              <a:rPr lang="en-US" altLang="ja-JP" dirty="0"/>
              <a:t>() </a:t>
            </a:r>
            <a:r>
              <a:rPr lang="ja-JP" altLang="en-US" dirty="0"/>
              <a:t>で</a:t>
            </a:r>
            <a:r>
              <a:rPr lang="ja-JP" altLang="en-US"/>
              <a:t>見れます。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77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231A6-DC43-5B46-A6B2-D4BB6DCC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C7C51E3-ED4F-DC44-A645-80084263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9" y="1128158"/>
            <a:ext cx="5293052" cy="5202072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AB441A06-5ACE-CB40-8348-72572074966A}"/>
              </a:ext>
            </a:extLst>
          </p:cNvPr>
          <p:cNvSpPr/>
          <p:nvPr/>
        </p:nvSpPr>
        <p:spPr>
          <a:xfrm>
            <a:off x="5335806" y="2463501"/>
            <a:ext cx="150607" cy="15060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61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BE10C-CE26-594A-98EC-0908BE4E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7F007B6-DFEC-A64D-A975-80A09779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9" y="1128158"/>
            <a:ext cx="5293052" cy="5202072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F3DDB3FE-EE35-9540-90B5-7EFCBA9B3961}"/>
              </a:ext>
            </a:extLst>
          </p:cNvPr>
          <p:cNvSpPr/>
          <p:nvPr/>
        </p:nvSpPr>
        <p:spPr>
          <a:xfrm>
            <a:off x="5335806" y="2463501"/>
            <a:ext cx="150607" cy="15060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093AAFB-40B3-C64A-A62D-DE95E186EB25}"/>
              </a:ext>
            </a:extLst>
          </p:cNvPr>
          <p:cNvSpPr/>
          <p:nvPr/>
        </p:nvSpPr>
        <p:spPr>
          <a:xfrm>
            <a:off x="5326842" y="3304392"/>
            <a:ext cx="150607" cy="1506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1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BE10C-CE26-594A-98EC-0908BE4E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7F007B6-DFEC-A64D-A975-80A09779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9" y="1128158"/>
            <a:ext cx="5293052" cy="5202072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78FAE89-DFD2-A64D-A265-F62E519D26D9}"/>
              </a:ext>
            </a:extLst>
          </p:cNvPr>
          <p:cNvCxnSpPr>
            <a:cxnSpLocks/>
          </p:cNvCxnSpPr>
          <p:nvPr/>
        </p:nvCxnSpPr>
        <p:spPr>
          <a:xfrm>
            <a:off x="5410890" y="1559859"/>
            <a:ext cx="0" cy="391578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F3DDB3FE-EE35-9540-90B5-7EFCBA9B3961}"/>
              </a:ext>
            </a:extLst>
          </p:cNvPr>
          <p:cNvSpPr/>
          <p:nvPr/>
        </p:nvSpPr>
        <p:spPr>
          <a:xfrm>
            <a:off x="5335806" y="2463501"/>
            <a:ext cx="150607" cy="15060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093AAFB-40B3-C64A-A62D-DE95E186EB25}"/>
              </a:ext>
            </a:extLst>
          </p:cNvPr>
          <p:cNvSpPr/>
          <p:nvPr/>
        </p:nvSpPr>
        <p:spPr>
          <a:xfrm>
            <a:off x="5326842" y="3304392"/>
            <a:ext cx="150607" cy="1506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3F097-71B8-BF41-8823-98D8CF09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E609C33-1F4F-394E-A068-C5A943AC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9" y="1128158"/>
            <a:ext cx="5293052" cy="5202072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3ECDBA-A011-954A-ABA9-2C938530D959}"/>
              </a:ext>
            </a:extLst>
          </p:cNvPr>
          <p:cNvCxnSpPr>
            <a:cxnSpLocks/>
          </p:cNvCxnSpPr>
          <p:nvPr/>
        </p:nvCxnSpPr>
        <p:spPr>
          <a:xfrm>
            <a:off x="5410890" y="1559859"/>
            <a:ext cx="0" cy="391578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794AB348-87C7-0440-BC6E-9ADAE380736C}"/>
              </a:ext>
            </a:extLst>
          </p:cNvPr>
          <p:cNvSpPr/>
          <p:nvPr/>
        </p:nvSpPr>
        <p:spPr>
          <a:xfrm>
            <a:off x="5335806" y="2463501"/>
            <a:ext cx="150607" cy="15060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4B619F9-6CE6-2C4F-9ABB-814061036F3F}"/>
              </a:ext>
            </a:extLst>
          </p:cNvPr>
          <p:cNvSpPr/>
          <p:nvPr/>
        </p:nvSpPr>
        <p:spPr>
          <a:xfrm>
            <a:off x="5326842" y="3304392"/>
            <a:ext cx="150607" cy="1506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902D6A6-DFC4-CA47-AB53-3F124CBB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68857" y="2444189"/>
            <a:ext cx="4181230" cy="18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6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8A991-2389-6F45-B38F-D61B2BCB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説明変数の数と尤度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BF6B0-1596-CC44-9A97-6B7B8491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交互作用を入れたモデルのほうが、少しだけいいみたい。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実際、データへの当てはまりは説明変数の数が多いほど良くなります。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それなら、手当たりしだいに変数を打ち込んだほうが良いのでしょうか？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次回へ続く！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97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182</Words>
  <Application>Microsoft Macintosh PowerPoint</Application>
  <PresentationFormat>ワイド画面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R初心者講座第１５回</vt:lpstr>
      <vt:lpstr>交互作用</vt:lpstr>
      <vt:lpstr>データへの当てはまり具合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説明変数の数と尤度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R初心者講座第１５回</dc:title>
  <dc:creator>Microsoft Office User</dc:creator>
  <cp:lastModifiedBy>Microsoft Office User</cp:lastModifiedBy>
  <cp:revision>6</cp:revision>
  <dcterms:created xsi:type="dcterms:W3CDTF">2021-05-13T14:14:04Z</dcterms:created>
  <dcterms:modified xsi:type="dcterms:W3CDTF">2021-05-24T02:44:55Z</dcterms:modified>
</cp:coreProperties>
</file>