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2" r:id="rId2"/>
    <p:sldId id="303" r:id="rId3"/>
    <p:sldId id="304" r:id="rId4"/>
    <p:sldId id="305" r:id="rId5"/>
    <p:sldId id="296" r:id="rId6"/>
    <p:sldId id="297" r:id="rId7"/>
    <p:sldId id="298" r:id="rId8"/>
    <p:sldId id="299" r:id="rId9"/>
    <p:sldId id="30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 showGuides="1">
      <p:cViewPr varScale="1">
        <p:scale>
          <a:sx n="119" d="100"/>
          <a:sy n="119" d="100"/>
        </p:scale>
        <p:origin x="21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C742B5-027A-5B4B-A8ED-9ECD46DC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710FCA-BF7D-1040-805A-F51811F5A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D0C6B4-5944-344D-869E-FCEAB36A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9D7E-ECA9-2A4B-9B66-728037B79730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8FEF61-F0C0-ED4D-B3FB-49CC3BA4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FF37F7-2F7A-4E48-B50D-904092E5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A839-CA13-8B4C-BF47-1803EC888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22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271E3-EE77-9746-88FA-BB602AA3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2709A5-22C6-4D48-8255-824907D7E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2B3295-2A53-5444-AC98-C3894C3D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9D7E-ECA9-2A4B-9B66-728037B79730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675574-FE15-F248-BAF3-DF5C065B8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35BAF9-5C2F-6E44-B33C-30A2A11D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A839-CA13-8B4C-BF47-1803EC888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81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B443B7B-B908-BD49-97A0-FFDB7A68B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0B4F6F-A078-354D-A53C-597BF9954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C656F5-1784-F94C-AC92-A433D861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9D7E-ECA9-2A4B-9B66-728037B79730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E9B696-BBE6-454B-8A0A-192D566A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FFA830-A21F-5444-B500-76391962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A839-CA13-8B4C-BF47-1803EC888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90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0AF1AE-06C7-5342-89DE-A0CCF5FE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33701D-3A8F-A94A-B14E-43C685574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93DBDF-0BF6-1B4F-B450-B6727D45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9D7E-ECA9-2A4B-9B66-728037B79730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8FE9C9-5498-A642-9026-F481AA8D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EEE5C2-884C-6546-AA87-7952238A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A839-CA13-8B4C-BF47-1803EC888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75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1C89C0-F8F4-3A4D-B4EE-F7888DA3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2D3F4D-D343-E048-A42E-3218C7F27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27A16C-AD35-9548-B7DD-203E6E30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9D7E-ECA9-2A4B-9B66-728037B79730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92CF0A-B72E-8940-858D-23899671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353D09-FC9F-C44C-91E1-E6540CE1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A839-CA13-8B4C-BF47-1803EC888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70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C34E2D-1BEF-4F41-AE0A-21B00739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72EDDF-0132-AA42-AA65-1D3B09AD8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E464E5-8C26-7E48-8479-62E939869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88D97D-8FF2-784D-9F0D-3A8D83B2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9D7E-ECA9-2A4B-9B66-728037B79730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7F0DBE-0892-5546-AB72-698B3C48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A17762-39E0-8147-8492-8C9A9E1F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A839-CA13-8B4C-BF47-1803EC888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16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0FD65-BB1F-1548-86BB-A6A86124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17E92F-D111-FB49-94B0-E96A89FB3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58C4FF-51BF-9542-AEBE-65459681A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F3D42E-686B-A74C-8D1B-59E1E95A7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F381FC-15ED-9A41-85B7-A1E645F22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E055AE0-CAA2-1F4D-A6D6-48664F54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9D7E-ECA9-2A4B-9B66-728037B79730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1DF62D-900B-4043-BCA3-14936522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C90ABCA-76CC-1B41-B35F-646D4838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A839-CA13-8B4C-BF47-1803EC888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3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589687-BB8A-D440-AE55-395EAFBC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896707D-8D14-6048-B9C8-FD5B87F5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9D7E-ECA9-2A4B-9B66-728037B79730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D38530-5156-C945-BA43-9B7DA76E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BDC9D8-C8F9-6345-969E-BF66714C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A839-CA13-8B4C-BF47-1803EC888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6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44BEB19-5D20-E840-97C9-06703757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9D7E-ECA9-2A4B-9B66-728037B79730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DAE9605-CAE2-8D4E-A80E-511279D8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F194F3-12BC-7547-8C47-204C468C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A839-CA13-8B4C-BF47-1803EC888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18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2C323-F565-5146-B12C-E73B31A1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A9EBA2-BF4E-E745-BBF8-12864918D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0CA9A6-5668-5B43-8415-DD944DA72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4DD2E5-59C8-7C48-9ACA-41115404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9D7E-ECA9-2A4B-9B66-728037B79730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79A744-83B7-3F4F-B126-DDFCDD2C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5F5531-9CD8-C64D-B473-F1838503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A839-CA13-8B4C-BF47-1803EC888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31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461389-60ED-2A45-8722-C9D98979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E70097-E976-304E-B558-AA35A80CC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F2944B-88E4-8542-81D1-7D5F6C42B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6D31DA-D396-6F44-84C0-F4348274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9D7E-ECA9-2A4B-9B66-728037B79730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A7D28E-1516-634D-8180-45F74517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A995DA-A177-DE47-B735-36826B50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A839-CA13-8B4C-BF47-1803EC888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23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CD2557-D3E0-FA4D-8A99-18CA3E95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D63C2F-E13E-C14A-BB21-565A5BF6C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0640CD-12B0-B342-B333-64C6C3123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A9D7E-ECA9-2A4B-9B66-728037B79730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C6FC41-EF66-F349-B2A0-1CC15A29A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B434F5-6A48-FA4E-80B9-EE1B03202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9A839-CA13-8B4C-BF47-1803EC888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68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D7A41-B18F-4D4C-9F52-84D5CFFFC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初心者講座第１６回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D7D93A-BA42-5D47-893C-FE41C03A5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線形モデル５：汎化性能</a:t>
            </a:r>
          </a:p>
        </p:txBody>
      </p:sp>
    </p:spTree>
    <p:extLst>
      <p:ext uri="{BB962C8B-B14F-4D97-AF65-F5344CB8AC3E}">
        <p14:creationId xmlns:p14="http://schemas.microsoft.com/office/powerpoint/2010/main" val="360141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AB75FE0-8B8F-7749-8001-A626EC6B66A8}"/>
              </a:ext>
            </a:extLst>
          </p:cNvPr>
          <p:cNvCxnSpPr>
            <a:cxnSpLocks/>
          </p:cNvCxnSpPr>
          <p:nvPr/>
        </p:nvCxnSpPr>
        <p:spPr>
          <a:xfrm>
            <a:off x="3347325" y="2719175"/>
            <a:ext cx="12700" cy="2781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A1527AE-7AF3-9D4B-AFF9-272617D94A24}"/>
              </a:ext>
            </a:extLst>
          </p:cNvPr>
          <p:cNvCxnSpPr>
            <a:cxnSpLocks/>
          </p:cNvCxnSpPr>
          <p:nvPr/>
        </p:nvCxnSpPr>
        <p:spPr>
          <a:xfrm flipH="1" flipV="1">
            <a:off x="3334625" y="5487775"/>
            <a:ext cx="4927600" cy="310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円/楕円 5">
            <a:extLst>
              <a:ext uri="{FF2B5EF4-FFF2-40B4-BE49-F238E27FC236}">
                <a16:creationId xmlns:a16="http://schemas.microsoft.com/office/drawing/2014/main" id="{6D1114EC-B8AB-1548-8FB8-AF7452DD42BC}"/>
              </a:ext>
            </a:extLst>
          </p:cNvPr>
          <p:cNvSpPr/>
          <p:nvPr/>
        </p:nvSpPr>
        <p:spPr>
          <a:xfrm>
            <a:off x="3445211" y="3901003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B1E2DEF-9A16-C340-A47E-265113583B5B}"/>
              </a:ext>
            </a:extLst>
          </p:cNvPr>
          <p:cNvSpPr/>
          <p:nvPr/>
        </p:nvSpPr>
        <p:spPr>
          <a:xfrm>
            <a:off x="3714208" y="4512634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993163E8-5ADB-0D4B-A9D0-8178D977F59A}"/>
              </a:ext>
            </a:extLst>
          </p:cNvPr>
          <p:cNvSpPr/>
          <p:nvPr/>
        </p:nvSpPr>
        <p:spPr>
          <a:xfrm>
            <a:off x="3911517" y="3448613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FE94E01F-FBCB-E942-9E2E-6426D34F38A0}"/>
              </a:ext>
            </a:extLst>
          </p:cNvPr>
          <p:cNvSpPr/>
          <p:nvPr/>
        </p:nvSpPr>
        <p:spPr>
          <a:xfrm>
            <a:off x="4294779" y="3785346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0A5FB0D6-0E13-BF41-9A10-4D8438EFE694}"/>
              </a:ext>
            </a:extLst>
          </p:cNvPr>
          <p:cNvSpPr/>
          <p:nvPr/>
        </p:nvSpPr>
        <p:spPr>
          <a:xfrm>
            <a:off x="4664894" y="4135085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6C5465B9-766F-0743-9871-16FFC4E89CC9}"/>
              </a:ext>
            </a:extLst>
          </p:cNvPr>
          <p:cNvSpPr/>
          <p:nvPr/>
        </p:nvSpPr>
        <p:spPr>
          <a:xfrm>
            <a:off x="5229533" y="3758935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B39904AC-CA22-A448-B015-D18305DBA371}"/>
              </a:ext>
            </a:extLst>
          </p:cNvPr>
          <p:cNvSpPr/>
          <p:nvPr/>
        </p:nvSpPr>
        <p:spPr>
          <a:xfrm>
            <a:off x="6058350" y="4665034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6BF9F9C-6D2F-9546-B794-55CE1BDD6DCD}"/>
              </a:ext>
            </a:extLst>
          </p:cNvPr>
          <p:cNvSpPr/>
          <p:nvPr/>
        </p:nvSpPr>
        <p:spPr>
          <a:xfrm>
            <a:off x="6399351" y="3357173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B307A29-5DD5-844E-9353-8E2BCA051822}"/>
              </a:ext>
            </a:extLst>
          </p:cNvPr>
          <p:cNvSpPr/>
          <p:nvPr/>
        </p:nvSpPr>
        <p:spPr>
          <a:xfrm>
            <a:off x="6936635" y="2601318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AEE9AC88-8D50-554B-A2F5-9AB54E7B3812}"/>
              </a:ext>
            </a:extLst>
          </p:cNvPr>
          <p:cNvSpPr/>
          <p:nvPr/>
        </p:nvSpPr>
        <p:spPr>
          <a:xfrm>
            <a:off x="7498807" y="3448613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0A5A3A8-1994-AE4C-80AB-A5FAD50B4C05}"/>
              </a:ext>
            </a:extLst>
          </p:cNvPr>
          <p:cNvSpPr/>
          <p:nvPr/>
        </p:nvSpPr>
        <p:spPr>
          <a:xfrm>
            <a:off x="8358694" y="3738985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89C18FC4-2655-0646-939B-F528649D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過適合、</a:t>
            </a:r>
            <a:r>
              <a:rPr kumimoji="1" lang="en-US" altLang="ja-JP" dirty="0"/>
              <a:t>overfitting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75943BF-E9D2-264B-8943-3D6DF4CE367D}"/>
              </a:ext>
            </a:extLst>
          </p:cNvPr>
          <p:cNvSpPr txBox="1"/>
          <p:nvPr/>
        </p:nvSpPr>
        <p:spPr>
          <a:xfrm>
            <a:off x="5353854" y="5704871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説明変数</a:t>
            </a:r>
            <a:r>
              <a:rPr kumimoji="1" lang="en-US" altLang="ja-JP" dirty="0"/>
              <a:t> X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F1C9C65-F6B1-AD4A-B7AD-1D0B40CC02D3}"/>
              </a:ext>
            </a:extLst>
          </p:cNvPr>
          <p:cNvSpPr txBox="1"/>
          <p:nvPr/>
        </p:nvSpPr>
        <p:spPr>
          <a:xfrm rot="16200000">
            <a:off x="2274002" y="3871733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応答変数</a:t>
            </a:r>
            <a:r>
              <a:rPr kumimoji="1" lang="en-US" altLang="ja-JP" dirty="0"/>
              <a:t> Y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73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AB75FE0-8B8F-7749-8001-A626EC6B66A8}"/>
              </a:ext>
            </a:extLst>
          </p:cNvPr>
          <p:cNvCxnSpPr>
            <a:cxnSpLocks/>
          </p:cNvCxnSpPr>
          <p:nvPr/>
        </p:nvCxnSpPr>
        <p:spPr>
          <a:xfrm>
            <a:off x="3347325" y="2719175"/>
            <a:ext cx="12700" cy="2781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A1527AE-7AF3-9D4B-AFF9-272617D94A24}"/>
              </a:ext>
            </a:extLst>
          </p:cNvPr>
          <p:cNvCxnSpPr>
            <a:cxnSpLocks/>
          </p:cNvCxnSpPr>
          <p:nvPr/>
        </p:nvCxnSpPr>
        <p:spPr>
          <a:xfrm flipH="1" flipV="1">
            <a:off x="3334625" y="5487775"/>
            <a:ext cx="4927600" cy="310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円/楕円 5">
            <a:extLst>
              <a:ext uri="{FF2B5EF4-FFF2-40B4-BE49-F238E27FC236}">
                <a16:creationId xmlns:a16="http://schemas.microsoft.com/office/drawing/2014/main" id="{6D1114EC-B8AB-1548-8FB8-AF7452DD42BC}"/>
              </a:ext>
            </a:extLst>
          </p:cNvPr>
          <p:cNvSpPr/>
          <p:nvPr/>
        </p:nvSpPr>
        <p:spPr>
          <a:xfrm>
            <a:off x="3445211" y="3901003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6531C2F-0991-C24F-85A0-1F6E5FA0D991}"/>
              </a:ext>
            </a:extLst>
          </p:cNvPr>
          <p:cNvCxnSpPr/>
          <p:nvPr/>
        </p:nvCxnSpPr>
        <p:spPr>
          <a:xfrm flipV="1">
            <a:off x="3353675" y="3302597"/>
            <a:ext cx="5166383" cy="9654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>
            <a:extLst>
              <a:ext uri="{FF2B5EF4-FFF2-40B4-BE49-F238E27FC236}">
                <a16:creationId xmlns:a16="http://schemas.microsoft.com/office/drawing/2014/main" id="{2B1E2DEF-9A16-C340-A47E-265113583B5B}"/>
              </a:ext>
            </a:extLst>
          </p:cNvPr>
          <p:cNvSpPr/>
          <p:nvPr/>
        </p:nvSpPr>
        <p:spPr>
          <a:xfrm>
            <a:off x="3714208" y="4512634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993163E8-5ADB-0D4B-A9D0-8178D977F59A}"/>
              </a:ext>
            </a:extLst>
          </p:cNvPr>
          <p:cNvSpPr/>
          <p:nvPr/>
        </p:nvSpPr>
        <p:spPr>
          <a:xfrm>
            <a:off x="3911517" y="3448613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FE94E01F-FBCB-E942-9E2E-6426D34F38A0}"/>
              </a:ext>
            </a:extLst>
          </p:cNvPr>
          <p:cNvSpPr/>
          <p:nvPr/>
        </p:nvSpPr>
        <p:spPr>
          <a:xfrm>
            <a:off x="4294779" y="3785346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0A5FB0D6-0E13-BF41-9A10-4D8438EFE694}"/>
              </a:ext>
            </a:extLst>
          </p:cNvPr>
          <p:cNvSpPr/>
          <p:nvPr/>
        </p:nvSpPr>
        <p:spPr>
          <a:xfrm>
            <a:off x="4664894" y="4135085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6C5465B9-766F-0743-9871-16FFC4E89CC9}"/>
              </a:ext>
            </a:extLst>
          </p:cNvPr>
          <p:cNvSpPr/>
          <p:nvPr/>
        </p:nvSpPr>
        <p:spPr>
          <a:xfrm>
            <a:off x="5229533" y="3758935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B39904AC-CA22-A448-B015-D18305DBA371}"/>
              </a:ext>
            </a:extLst>
          </p:cNvPr>
          <p:cNvSpPr/>
          <p:nvPr/>
        </p:nvSpPr>
        <p:spPr>
          <a:xfrm>
            <a:off x="6058350" y="4665034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6BF9F9C-6D2F-9546-B794-55CE1BDD6DCD}"/>
              </a:ext>
            </a:extLst>
          </p:cNvPr>
          <p:cNvSpPr/>
          <p:nvPr/>
        </p:nvSpPr>
        <p:spPr>
          <a:xfrm>
            <a:off x="6399351" y="3357173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B307A29-5DD5-844E-9353-8E2BCA051822}"/>
              </a:ext>
            </a:extLst>
          </p:cNvPr>
          <p:cNvSpPr/>
          <p:nvPr/>
        </p:nvSpPr>
        <p:spPr>
          <a:xfrm>
            <a:off x="6936635" y="2601318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AEE9AC88-8D50-554B-A2F5-9AB54E7B3812}"/>
              </a:ext>
            </a:extLst>
          </p:cNvPr>
          <p:cNvSpPr/>
          <p:nvPr/>
        </p:nvSpPr>
        <p:spPr>
          <a:xfrm>
            <a:off x="7498807" y="3448613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0A5A3A8-1994-AE4C-80AB-A5FAD50B4C05}"/>
              </a:ext>
            </a:extLst>
          </p:cNvPr>
          <p:cNvSpPr/>
          <p:nvPr/>
        </p:nvSpPr>
        <p:spPr>
          <a:xfrm>
            <a:off x="8358694" y="3738985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89C18FC4-2655-0646-939B-F528649D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過適合、</a:t>
            </a:r>
            <a:r>
              <a:rPr kumimoji="1" lang="en-US" altLang="ja-JP" dirty="0"/>
              <a:t>overfitting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6612EF7-2700-C942-9F3D-0DE01D501860}"/>
              </a:ext>
            </a:extLst>
          </p:cNvPr>
          <p:cNvSpPr txBox="1"/>
          <p:nvPr/>
        </p:nvSpPr>
        <p:spPr>
          <a:xfrm>
            <a:off x="5353854" y="5704871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説明変数</a:t>
            </a:r>
            <a:r>
              <a:rPr kumimoji="1" lang="en-US" altLang="ja-JP" dirty="0"/>
              <a:t> X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0BCA9ED-3C78-C84B-AA57-ACD1AFFF32E5}"/>
              </a:ext>
            </a:extLst>
          </p:cNvPr>
          <p:cNvSpPr txBox="1"/>
          <p:nvPr/>
        </p:nvSpPr>
        <p:spPr>
          <a:xfrm rot="16200000">
            <a:off x="2274002" y="3871733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応答変数</a:t>
            </a:r>
            <a:r>
              <a:rPr kumimoji="1" lang="en-US" altLang="ja-JP" dirty="0"/>
              <a:t> Y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39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AB75FE0-8B8F-7749-8001-A626EC6B66A8}"/>
              </a:ext>
            </a:extLst>
          </p:cNvPr>
          <p:cNvCxnSpPr>
            <a:cxnSpLocks/>
          </p:cNvCxnSpPr>
          <p:nvPr/>
        </p:nvCxnSpPr>
        <p:spPr>
          <a:xfrm>
            <a:off x="3347325" y="2719175"/>
            <a:ext cx="12700" cy="2781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A1527AE-7AF3-9D4B-AFF9-272617D94A24}"/>
              </a:ext>
            </a:extLst>
          </p:cNvPr>
          <p:cNvCxnSpPr>
            <a:cxnSpLocks/>
          </p:cNvCxnSpPr>
          <p:nvPr/>
        </p:nvCxnSpPr>
        <p:spPr>
          <a:xfrm flipH="1" flipV="1">
            <a:off x="3334625" y="5487775"/>
            <a:ext cx="4927600" cy="310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円/楕円 5">
            <a:extLst>
              <a:ext uri="{FF2B5EF4-FFF2-40B4-BE49-F238E27FC236}">
                <a16:creationId xmlns:a16="http://schemas.microsoft.com/office/drawing/2014/main" id="{6D1114EC-B8AB-1548-8FB8-AF7452DD42BC}"/>
              </a:ext>
            </a:extLst>
          </p:cNvPr>
          <p:cNvSpPr/>
          <p:nvPr/>
        </p:nvSpPr>
        <p:spPr>
          <a:xfrm>
            <a:off x="3445211" y="3901003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6531C2F-0991-C24F-85A0-1F6E5FA0D991}"/>
              </a:ext>
            </a:extLst>
          </p:cNvPr>
          <p:cNvCxnSpPr/>
          <p:nvPr/>
        </p:nvCxnSpPr>
        <p:spPr>
          <a:xfrm flipV="1">
            <a:off x="3353675" y="3302597"/>
            <a:ext cx="5166383" cy="9654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>
            <a:extLst>
              <a:ext uri="{FF2B5EF4-FFF2-40B4-BE49-F238E27FC236}">
                <a16:creationId xmlns:a16="http://schemas.microsoft.com/office/drawing/2014/main" id="{2B1E2DEF-9A16-C340-A47E-265113583B5B}"/>
              </a:ext>
            </a:extLst>
          </p:cNvPr>
          <p:cNvSpPr/>
          <p:nvPr/>
        </p:nvSpPr>
        <p:spPr>
          <a:xfrm>
            <a:off x="3714208" y="4512634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993163E8-5ADB-0D4B-A9D0-8178D977F59A}"/>
              </a:ext>
            </a:extLst>
          </p:cNvPr>
          <p:cNvSpPr/>
          <p:nvPr/>
        </p:nvSpPr>
        <p:spPr>
          <a:xfrm>
            <a:off x="3911517" y="3448613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FE94E01F-FBCB-E942-9E2E-6426D34F38A0}"/>
              </a:ext>
            </a:extLst>
          </p:cNvPr>
          <p:cNvSpPr/>
          <p:nvPr/>
        </p:nvSpPr>
        <p:spPr>
          <a:xfrm>
            <a:off x="4294779" y="3785346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0A5FB0D6-0E13-BF41-9A10-4D8438EFE694}"/>
              </a:ext>
            </a:extLst>
          </p:cNvPr>
          <p:cNvSpPr/>
          <p:nvPr/>
        </p:nvSpPr>
        <p:spPr>
          <a:xfrm>
            <a:off x="4664894" y="4135085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6C5465B9-766F-0743-9871-16FFC4E89CC9}"/>
              </a:ext>
            </a:extLst>
          </p:cNvPr>
          <p:cNvSpPr/>
          <p:nvPr/>
        </p:nvSpPr>
        <p:spPr>
          <a:xfrm>
            <a:off x="5229533" y="3758935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B39904AC-CA22-A448-B015-D18305DBA371}"/>
              </a:ext>
            </a:extLst>
          </p:cNvPr>
          <p:cNvSpPr/>
          <p:nvPr/>
        </p:nvSpPr>
        <p:spPr>
          <a:xfrm>
            <a:off x="6058350" y="4665034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6BF9F9C-6D2F-9546-B794-55CE1BDD6DCD}"/>
              </a:ext>
            </a:extLst>
          </p:cNvPr>
          <p:cNvSpPr/>
          <p:nvPr/>
        </p:nvSpPr>
        <p:spPr>
          <a:xfrm>
            <a:off x="6399351" y="3357173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B307A29-5DD5-844E-9353-8E2BCA051822}"/>
              </a:ext>
            </a:extLst>
          </p:cNvPr>
          <p:cNvSpPr/>
          <p:nvPr/>
        </p:nvSpPr>
        <p:spPr>
          <a:xfrm>
            <a:off x="6936635" y="2601318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AEE9AC88-8D50-554B-A2F5-9AB54E7B3812}"/>
              </a:ext>
            </a:extLst>
          </p:cNvPr>
          <p:cNvSpPr/>
          <p:nvPr/>
        </p:nvSpPr>
        <p:spPr>
          <a:xfrm>
            <a:off x="7498807" y="3448613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0A5A3A8-1994-AE4C-80AB-A5FAD50B4C05}"/>
              </a:ext>
            </a:extLst>
          </p:cNvPr>
          <p:cNvSpPr/>
          <p:nvPr/>
        </p:nvSpPr>
        <p:spPr>
          <a:xfrm>
            <a:off x="8358694" y="3738985"/>
            <a:ext cx="182880" cy="182880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id="{3EA619E2-F2B2-9F4E-A9BA-339D32DF074F}"/>
              </a:ext>
            </a:extLst>
          </p:cNvPr>
          <p:cNvSpPr/>
          <p:nvPr/>
        </p:nvSpPr>
        <p:spPr>
          <a:xfrm>
            <a:off x="3363047" y="2036703"/>
            <a:ext cx="5457372" cy="3422546"/>
          </a:xfrm>
          <a:custGeom>
            <a:avLst/>
            <a:gdLst>
              <a:gd name="connsiteX0" fmla="*/ 0 w 5457372"/>
              <a:gd name="connsiteY0" fmla="*/ 1734279 h 3422546"/>
              <a:gd name="connsiteX1" fmla="*/ 203200 w 5457372"/>
              <a:gd name="connsiteY1" fmla="*/ 1951993 h 3422546"/>
              <a:gd name="connsiteX2" fmla="*/ 333829 w 5457372"/>
              <a:gd name="connsiteY2" fmla="*/ 3055079 h 3422546"/>
              <a:gd name="connsiteX3" fmla="*/ 449943 w 5457372"/>
              <a:gd name="connsiteY3" fmla="*/ 2576107 h 3422546"/>
              <a:gd name="connsiteX4" fmla="*/ 508000 w 5457372"/>
              <a:gd name="connsiteY4" fmla="*/ 1255307 h 3422546"/>
              <a:gd name="connsiteX5" fmla="*/ 595086 w 5457372"/>
              <a:gd name="connsiteY5" fmla="*/ 1458507 h 3422546"/>
              <a:gd name="connsiteX6" fmla="*/ 711200 w 5457372"/>
              <a:gd name="connsiteY6" fmla="*/ 1690736 h 3422546"/>
              <a:gd name="connsiteX7" fmla="*/ 827314 w 5457372"/>
              <a:gd name="connsiteY7" fmla="*/ 1255307 h 3422546"/>
              <a:gd name="connsiteX8" fmla="*/ 986972 w 5457372"/>
              <a:gd name="connsiteY8" fmla="*/ 1835879 h 3422546"/>
              <a:gd name="connsiteX9" fmla="*/ 1175657 w 5457372"/>
              <a:gd name="connsiteY9" fmla="*/ 2619650 h 3422546"/>
              <a:gd name="connsiteX10" fmla="*/ 1378857 w 5457372"/>
              <a:gd name="connsiteY10" fmla="*/ 2198736 h 3422546"/>
              <a:gd name="connsiteX11" fmla="*/ 1480457 w 5457372"/>
              <a:gd name="connsiteY11" fmla="*/ 1560107 h 3422546"/>
              <a:gd name="connsiteX12" fmla="*/ 1843314 w 5457372"/>
              <a:gd name="connsiteY12" fmla="*/ 2387422 h 3422546"/>
              <a:gd name="connsiteX13" fmla="*/ 1959429 w 5457372"/>
              <a:gd name="connsiteY13" fmla="*/ 1850393 h 3422546"/>
              <a:gd name="connsiteX14" fmla="*/ 2017486 w 5457372"/>
              <a:gd name="connsiteY14" fmla="*/ 1385936 h 3422546"/>
              <a:gd name="connsiteX15" fmla="*/ 2046514 w 5457372"/>
              <a:gd name="connsiteY15" fmla="*/ 979536 h 3422546"/>
              <a:gd name="connsiteX16" fmla="*/ 2191657 w 5457372"/>
              <a:gd name="connsiteY16" fmla="*/ 674736 h 3422546"/>
              <a:gd name="connsiteX17" fmla="*/ 2525486 w 5457372"/>
              <a:gd name="connsiteY17" fmla="*/ 3345364 h 3422546"/>
              <a:gd name="connsiteX18" fmla="*/ 2772229 w 5457372"/>
              <a:gd name="connsiteY18" fmla="*/ 2735764 h 3422546"/>
              <a:gd name="connsiteX19" fmla="*/ 3018972 w 5457372"/>
              <a:gd name="connsiteY19" fmla="*/ 3098622 h 3422546"/>
              <a:gd name="connsiteX20" fmla="*/ 3149600 w 5457372"/>
              <a:gd name="connsiteY20" fmla="*/ 1037593 h 3422546"/>
              <a:gd name="connsiteX21" fmla="*/ 3512457 w 5457372"/>
              <a:gd name="connsiteY21" fmla="*/ 1342393 h 3422546"/>
              <a:gd name="connsiteX22" fmla="*/ 3773714 w 5457372"/>
              <a:gd name="connsiteY22" fmla="*/ 21593 h 3422546"/>
              <a:gd name="connsiteX23" fmla="*/ 4064000 w 5457372"/>
              <a:gd name="connsiteY23" fmla="*/ 2590622 h 3422546"/>
              <a:gd name="connsiteX24" fmla="*/ 4223657 w 5457372"/>
              <a:gd name="connsiteY24" fmla="*/ 1545593 h 3422546"/>
              <a:gd name="connsiteX25" fmla="*/ 4383314 w 5457372"/>
              <a:gd name="connsiteY25" fmla="*/ 427993 h 3422546"/>
              <a:gd name="connsiteX26" fmla="*/ 4484914 w 5457372"/>
              <a:gd name="connsiteY26" fmla="*/ 1240793 h 3422546"/>
              <a:gd name="connsiteX27" fmla="*/ 4688114 w 5457372"/>
              <a:gd name="connsiteY27" fmla="*/ 166736 h 3422546"/>
              <a:gd name="connsiteX28" fmla="*/ 4876800 w 5457372"/>
              <a:gd name="connsiteY28" fmla="*/ 2982507 h 3422546"/>
              <a:gd name="connsiteX29" fmla="*/ 5080000 w 5457372"/>
              <a:gd name="connsiteY29" fmla="*/ 1777822 h 3422546"/>
              <a:gd name="connsiteX30" fmla="*/ 5457372 w 5457372"/>
              <a:gd name="connsiteY30" fmla="*/ 2750279 h 3422546"/>
              <a:gd name="connsiteX31" fmla="*/ 5457372 w 5457372"/>
              <a:gd name="connsiteY31" fmla="*/ 2750279 h 342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457372" h="3422546">
                <a:moveTo>
                  <a:pt x="0" y="1734279"/>
                </a:moveTo>
                <a:cubicBezTo>
                  <a:pt x="73781" y="1733069"/>
                  <a:pt x="147562" y="1731860"/>
                  <a:pt x="203200" y="1951993"/>
                </a:cubicBezTo>
                <a:cubicBezTo>
                  <a:pt x="258838" y="2172126"/>
                  <a:pt x="292705" y="2951060"/>
                  <a:pt x="333829" y="3055079"/>
                </a:cubicBezTo>
                <a:cubicBezTo>
                  <a:pt x="374953" y="3159098"/>
                  <a:pt x="420915" y="2876069"/>
                  <a:pt x="449943" y="2576107"/>
                </a:cubicBezTo>
                <a:cubicBezTo>
                  <a:pt x="478971" y="2276145"/>
                  <a:pt x="483810" y="1441574"/>
                  <a:pt x="508000" y="1255307"/>
                </a:cubicBezTo>
                <a:cubicBezTo>
                  <a:pt x="532190" y="1069040"/>
                  <a:pt x="561219" y="1385936"/>
                  <a:pt x="595086" y="1458507"/>
                </a:cubicBezTo>
                <a:cubicBezTo>
                  <a:pt x="628953" y="1531078"/>
                  <a:pt x="672495" y="1724603"/>
                  <a:pt x="711200" y="1690736"/>
                </a:cubicBezTo>
                <a:cubicBezTo>
                  <a:pt x="749905" y="1656869"/>
                  <a:pt x="781352" y="1231116"/>
                  <a:pt x="827314" y="1255307"/>
                </a:cubicBezTo>
                <a:cubicBezTo>
                  <a:pt x="873276" y="1279498"/>
                  <a:pt x="928915" y="1608489"/>
                  <a:pt x="986972" y="1835879"/>
                </a:cubicBezTo>
                <a:cubicBezTo>
                  <a:pt x="1045029" y="2063269"/>
                  <a:pt x="1110343" y="2559174"/>
                  <a:pt x="1175657" y="2619650"/>
                </a:cubicBezTo>
                <a:cubicBezTo>
                  <a:pt x="1240971" y="2680126"/>
                  <a:pt x="1328057" y="2375326"/>
                  <a:pt x="1378857" y="2198736"/>
                </a:cubicBezTo>
                <a:cubicBezTo>
                  <a:pt x="1429657" y="2022146"/>
                  <a:pt x="1403048" y="1528659"/>
                  <a:pt x="1480457" y="1560107"/>
                </a:cubicBezTo>
                <a:cubicBezTo>
                  <a:pt x="1557866" y="1591555"/>
                  <a:pt x="1763485" y="2339041"/>
                  <a:pt x="1843314" y="2387422"/>
                </a:cubicBezTo>
                <a:cubicBezTo>
                  <a:pt x="1923143" y="2435803"/>
                  <a:pt x="1930400" y="2017307"/>
                  <a:pt x="1959429" y="1850393"/>
                </a:cubicBezTo>
                <a:cubicBezTo>
                  <a:pt x="1988458" y="1683479"/>
                  <a:pt x="2002972" y="1531079"/>
                  <a:pt x="2017486" y="1385936"/>
                </a:cubicBezTo>
                <a:cubicBezTo>
                  <a:pt x="2032000" y="1240793"/>
                  <a:pt x="2017486" y="1098069"/>
                  <a:pt x="2046514" y="979536"/>
                </a:cubicBezTo>
                <a:cubicBezTo>
                  <a:pt x="2075542" y="861003"/>
                  <a:pt x="2111828" y="280431"/>
                  <a:pt x="2191657" y="674736"/>
                </a:cubicBezTo>
                <a:cubicBezTo>
                  <a:pt x="2271486" y="1069041"/>
                  <a:pt x="2428724" y="3001860"/>
                  <a:pt x="2525486" y="3345364"/>
                </a:cubicBezTo>
                <a:cubicBezTo>
                  <a:pt x="2622248" y="3688868"/>
                  <a:pt x="2689982" y="2776888"/>
                  <a:pt x="2772229" y="2735764"/>
                </a:cubicBezTo>
                <a:cubicBezTo>
                  <a:pt x="2854476" y="2694640"/>
                  <a:pt x="2956077" y="3381650"/>
                  <a:pt x="3018972" y="3098622"/>
                </a:cubicBezTo>
                <a:cubicBezTo>
                  <a:pt x="3081867" y="2815594"/>
                  <a:pt x="3067353" y="1330298"/>
                  <a:pt x="3149600" y="1037593"/>
                </a:cubicBezTo>
                <a:cubicBezTo>
                  <a:pt x="3231848" y="744888"/>
                  <a:pt x="3408438" y="1511726"/>
                  <a:pt x="3512457" y="1342393"/>
                </a:cubicBezTo>
                <a:cubicBezTo>
                  <a:pt x="3616476" y="1173060"/>
                  <a:pt x="3681790" y="-186445"/>
                  <a:pt x="3773714" y="21593"/>
                </a:cubicBezTo>
                <a:cubicBezTo>
                  <a:pt x="3865638" y="229631"/>
                  <a:pt x="3989010" y="2336622"/>
                  <a:pt x="4064000" y="2590622"/>
                </a:cubicBezTo>
                <a:cubicBezTo>
                  <a:pt x="4138991" y="2844622"/>
                  <a:pt x="4170438" y="1906031"/>
                  <a:pt x="4223657" y="1545593"/>
                </a:cubicBezTo>
                <a:cubicBezTo>
                  <a:pt x="4276876" y="1185155"/>
                  <a:pt x="4339771" y="478793"/>
                  <a:pt x="4383314" y="427993"/>
                </a:cubicBezTo>
                <a:cubicBezTo>
                  <a:pt x="4426857" y="377193"/>
                  <a:pt x="4434114" y="1284336"/>
                  <a:pt x="4484914" y="1240793"/>
                </a:cubicBezTo>
                <a:cubicBezTo>
                  <a:pt x="4535714" y="1197250"/>
                  <a:pt x="4622800" y="-123550"/>
                  <a:pt x="4688114" y="166736"/>
                </a:cubicBezTo>
                <a:cubicBezTo>
                  <a:pt x="4753428" y="457022"/>
                  <a:pt x="4811486" y="2713993"/>
                  <a:pt x="4876800" y="2982507"/>
                </a:cubicBezTo>
                <a:cubicBezTo>
                  <a:pt x="4942114" y="3251021"/>
                  <a:pt x="4983238" y="1816527"/>
                  <a:pt x="5080000" y="1777822"/>
                </a:cubicBezTo>
                <a:cubicBezTo>
                  <a:pt x="5176762" y="1739117"/>
                  <a:pt x="5457372" y="2750279"/>
                  <a:pt x="5457372" y="2750279"/>
                </a:cubicBezTo>
                <a:lnTo>
                  <a:pt x="5457372" y="275027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89C18FC4-2655-0646-939B-F528649D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過適合、</a:t>
            </a:r>
            <a:r>
              <a:rPr kumimoji="1" lang="en-US" altLang="ja-JP" dirty="0"/>
              <a:t>overfitting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7EA2560-2A80-B447-A16E-BD55F496AE8C}"/>
              </a:ext>
            </a:extLst>
          </p:cNvPr>
          <p:cNvSpPr txBox="1"/>
          <p:nvPr/>
        </p:nvSpPr>
        <p:spPr>
          <a:xfrm>
            <a:off x="5353854" y="5704871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説明変数</a:t>
            </a:r>
            <a:r>
              <a:rPr kumimoji="1" lang="en-US" altLang="ja-JP" dirty="0"/>
              <a:t> X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4B1D334-8C6C-544B-8EBE-941A147C915A}"/>
              </a:ext>
            </a:extLst>
          </p:cNvPr>
          <p:cNvSpPr txBox="1"/>
          <p:nvPr/>
        </p:nvSpPr>
        <p:spPr>
          <a:xfrm rot="16200000">
            <a:off x="2274002" y="3871733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応答変数</a:t>
            </a:r>
            <a:r>
              <a:rPr kumimoji="1" lang="en-US" altLang="ja-JP" dirty="0"/>
              <a:t> Y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5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予測</a:t>
            </a:r>
            <a:r>
              <a:rPr kumimoji="1" lang="ja-JP" altLang="en-US"/>
              <a:t>と</a:t>
            </a:r>
            <a:r>
              <a:rPr kumimoji="1" lang="ja-JP" altLang="en-US" dirty="0"/>
              <a:t>汎化性能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多くの場合、モデリングの目的は予測です。</a:t>
            </a:r>
            <a:endParaRPr kumimoji="1" lang="en-US" altLang="ja-JP" dirty="0"/>
          </a:p>
          <a:p>
            <a:r>
              <a:rPr lang="ja-JP" altLang="en-US" dirty="0"/>
              <a:t>手持ちのデータに</a:t>
            </a:r>
            <a:r>
              <a:rPr lang="en-US" altLang="ja-JP" dirty="0"/>
              <a:t>fit</a:t>
            </a:r>
            <a:r>
              <a:rPr lang="ja-JP" altLang="en-US" dirty="0"/>
              <a:t>させたモデルを使い、新たなデータに適用して予測をします。</a:t>
            </a:r>
            <a:endParaRPr lang="en-US" altLang="ja-JP" dirty="0"/>
          </a:p>
          <a:p>
            <a:r>
              <a:rPr kumimoji="1" lang="ja-JP" altLang="en-US" dirty="0"/>
              <a:t>その場合、「予測能力</a:t>
            </a:r>
            <a:r>
              <a:rPr lang="ja-JP" altLang="en-US" dirty="0"/>
              <a:t>（汎化性能）</a:t>
            </a:r>
            <a:r>
              <a:rPr kumimoji="1" lang="ja-JP" altLang="en-US" dirty="0"/>
              <a:t>の高いモデル」が良いモデルです。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交互作用入りのモデルは、手持ちの</a:t>
            </a:r>
            <a:r>
              <a:rPr lang="ja-JP" altLang="en-US"/>
              <a:t>データに過適合して</a:t>
            </a:r>
            <a:r>
              <a:rPr lang="ja-JP" altLang="en-US" dirty="0"/>
              <a:t>いる</a:t>
            </a:r>
            <a:r>
              <a:rPr lang="ja-JP" altLang="en-US"/>
              <a:t>かもしれません。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どうやって汎化性能を評価する？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48A0-AED0-B34D-9131-41CA5D36B40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77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汎化性能の評価：交差検証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01159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交差検証</a:t>
            </a:r>
            <a:r>
              <a:rPr kumimoji="1" lang="en-US" altLang="ja-JP" dirty="0"/>
              <a:t> cross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一部のデータ</a:t>
            </a:r>
            <a:r>
              <a:rPr lang="en-US" altLang="ja-JP" dirty="0"/>
              <a:t>(training data)</a:t>
            </a:r>
            <a:r>
              <a:rPr lang="ja-JP" altLang="en-US" dirty="0"/>
              <a:t>を用いてモデル</a:t>
            </a:r>
            <a:r>
              <a:rPr lang="ja-JP" altLang="en-US"/>
              <a:t>を</a:t>
            </a:r>
            <a:r>
              <a:rPr lang="en-US" altLang="ja-JP" dirty="0"/>
              <a:t>fit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fit</a:t>
            </a:r>
            <a:r>
              <a:rPr kumimoji="1" lang="ja-JP" altLang="en-US" dirty="0"/>
              <a:t>したモデルを残りのデータ</a:t>
            </a:r>
            <a:r>
              <a:rPr kumimoji="1" lang="en-US" altLang="ja-JP" dirty="0"/>
              <a:t>(test data)</a:t>
            </a:r>
            <a:r>
              <a:rPr kumimoji="1" lang="ja-JP" altLang="en-US" dirty="0"/>
              <a:t>に当てはめ、予測性能を測る</a:t>
            </a:r>
            <a:r>
              <a:rPr kumimoji="1" lang="en-US" altLang="ja-JP" dirty="0"/>
              <a:t>(MSE</a:t>
            </a:r>
            <a:r>
              <a:rPr kumimoji="1" lang="ja-JP" altLang="en-US" dirty="0"/>
              <a:t>で測ることが多い</a:t>
            </a:r>
            <a:r>
              <a:rPr kumimoji="1" lang="en-US" altLang="ja-JP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training data </a:t>
            </a:r>
            <a:r>
              <a:rPr kumimoji="1" lang="ja-JP" altLang="en-US" dirty="0"/>
              <a:t>と</a:t>
            </a:r>
            <a:r>
              <a:rPr kumimoji="1" lang="en-US" altLang="ja-JP" dirty="0"/>
              <a:t>test data</a:t>
            </a:r>
            <a:r>
              <a:rPr kumimoji="1" lang="ja-JP" altLang="en-US" dirty="0"/>
              <a:t>を変えて何度も試す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予測性能に差があるかどうかを観察する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ADA6B8B-051C-4392-A35B-C3AA1E6E8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239" y="4745583"/>
            <a:ext cx="7786961" cy="16107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48A0-AED0-B34D-9131-41CA5D36B40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08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6186243-307F-4CDA-8218-99DB51529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66" y="1568997"/>
            <a:ext cx="5119048" cy="319398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725F79-884A-4FEA-92D0-2D165E669699}"/>
              </a:ext>
            </a:extLst>
          </p:cNvPr>
          <p:cNvSpPr txBox="1"/>
          <p:nvPr/>
        </p:nvSpPr>
        <p:spPr>
          <a:xfrm>
            <a:off x="6404087" y="2541688"/>
            <a:ext cx="197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1">
                    <a:lumMod val="50000"/>
                  </a:schemeClr>
                </a:solidFill>
              </a:rPr>
              <a:t>テストデータ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DF6E1E7-0592-4C8A-BC44-63807CEC6D21}"/>
              </a:ext>
            </a:extLst>
          </p:cNvPr>
          <p:cNvSpPr txBox="1"/>
          <p:nvPr/>
        </p:nvSpPr>
        <p:spPr>
          <a:xfrm>
            <a:off x="3656338" y="3416589"/>
            <a:ext cx="154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1">
                    <a:lumMod val="50000"/>
                  </a:schemeClr>
                </a:solidFill>
              </a:rPr>
              <a:t>訓練データ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A1188E1-40E8-4391-85F0-235F6723B573}"/>
              </a:ext>
            </a:extLst>
          </p:cNvPr>
          <p:cNvSpPr txBox="1"/>
          <p:nvPr/>
        </p:nvSpPr>
        <p:spPr>
          <a:xfrm>
            <a:off x="5170102" y="4679770"/>
            <a:ext cx="19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説明変数の数</a:t>
            </a:r>
            <a:endParaRPr kumimoji="1" lang="ja-JP" altLang="en-US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C87AA09-2995-459D-9EA8-FDF1A03DF60F}"/>
              </a:ext>
            </a:extLst>
          </p:cNvPr>
          <p:cNvSpPr txBox="1"/>
          <p:nvPr/>
        </p:nvSpPr>
        <p:spPr>
          <a:xfrm>
            <a:off x="7941735" y="4679770"/>
            <a:ext cx="44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大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6492448-DDF6-440C-9BE6-DBAF653461DB}"/>
              </a:ext>
            </a:extLst>
          </p:cNvPr>
          <p:cNvSpPr txBox="1"/>
          <p:nvPr/>
        </p:nvSpPr>
        <p:spPr>
          <a:xfrm>
            <a:off x="3656338" y="4628042"/>
            <a:ext cx="44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5E84838-7DB1-4F59-8001-7C1FC292CE00}"/>
              </a:ext>
            </a:extLst>
          </p:cNvPr>
          <p:cNvSpPr txBox="1"/>
          <p:nvPr/>
        </p:nvSpPr>
        <p:spPr>
          <a:xfrm>
            <a:off x="2790174" y="2832684"/>
            <a:ext cx="461665" cy="10782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予測誤差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F944F14-9B41-4286-AC6A-9B0952B72802}"/>
              </a:ext>
            </a:extLst>
          </p:cNvPr>
          <p:cNvCxnSpPr>
            <a:cxnSpLocks/>
          </p:cNvCxnSpPr>
          <p:nvPr/>
        </p:nvCxnSpPr>
        <p:spPr>
          <a:xfrm>
            <a:off x="3293535" y="1880079"/>
            <a:ext cx="12700" cy="2781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2A90B77-E18F-4EF0-81C7-7272BDEFD351}"/>
              </a:ext>
            </a:extLst>
          </p:cNvPr>
          <p:cNvCxnSpPr>
            <a:cxnSpLocks/>
          </p:cNvCxnSpPr>
          <p:nvPr/>
        </p:nvCxnSpPr>
        <p:spPr>
          <a:xfrm flipH="1" flipV="1">
            <a:off x="3280835" y="4648679"/>
            <a:ext cx="4927600" cy="310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4646ACA-9B70-4093-A2FA-2FA32DE20983}"/>
              </a:ext>
            </a:extLst>
          </p:cNvPr>
          <p:cNvCxnSpPr/>
          <p:nvPr/>
        </p:nvCxnSpPr>
        <p:spPr>
          <a:xfrm flipH="1">
            <a:off x="7941735" y="3910975"/>
            <a:ext cx="660779" cy="49033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98E0C86-8644-487C-A2BA-A95CC290ABF5}"/>
              </a:ext>
            </a:extLst>
          </p:cNvPr>
          <p:cNvSpPr txBox="1"/>
          <p:nvPr/>
        </p:nvSpPr>
        <p:spPr>
          <a:xfrm>
            <a:off x="8602514" y="3416589"/>
            <a:ext cx="249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/>
              <a:t>過適合</a:t>
            </a:r>
            <a:endParaRPr lang="en-GB" altLang="ja-JP" sz="3200" b="1" dirty="0"/>
          </a:p>
          <a:p>
            <a:r>
              <a:rPr lang="en-GB" sz="3200" b="1" dirty="0"/>
              <a:t>overfitting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48A0-AED0-B34D-9131-41CA5D36B40C}" type="slidenum">
              <a:rPr kumimoji="1" lang="ja-JP" altLang="en-US" smtClean="0"/>
              <a:t>7</a:t>
            </a:fld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 flipH="1">
            <a:off x="6228271" y="3416589"/>
            <a:ext cx="1" cy="25030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5483032" y="591686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「</a:t>
            </a:r>
            <a:r>
              <a:rPr kumimoji="1" lang="ja-JP" altLang="en-US" sz="2800"/>
              <a:t>よい」モデル</a:t>
            </a:r>
            <a:endParaRPr kumimoji="1" lang="ja-JP" altLang="en-US" sz="2800" dirty="0"/>
          </a:p>
        </p:txBody>
      </p:sp>
      <p:sp>
        <p:nvSpPr>
          <p:cNvPr id="23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交差検証結果の概念図</a:t>
            </a:r>
          </a:p>
        </p:txBody>
      </p:sp>
    </p:spTree>
    <p:extLst>
      <p:ext uri="{BB962C8B-B14F-4D97-AF65-F5344CB8AC3E}">
        <p14:creationId xmlns:p14="http://schemas.microsoft.com/office/powerpoint/2010/main" val="165068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汎化性能の評価：情報量基準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8067" y="1825625"/>
            <a:ext cx="11107767" cy="4351338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交差検証は計算資源を使う場合が多い。</a:t>
            </a:r>
            <a:endParaRPr kumimoji="1" lang="en-US" altLang="ja-JP" dirty="0"/>
          </a:p>
          <a:p>
            <a:r>
              <a:rPr lang="ja-JP" altLang="en-US" dirty="0"/>
              <a:t>情報量基準は、過適合による上昇分を補正</a:t>
            </a:r>
            <a:r>
              <a:rPr lang="ja-JP" altLang="en-US"/>
              <a:t>した尤度（の期待値）。</a:t>
            </a:r>
            <a:endParaRPr lang="en-US" altLang="ja-JP" dirty="0"/>
          </a:p>
          <a:p>
            <a:r>
              <a:rPr lang="ja-JP" altLang="en-US"/>
              <a:t>ここ</a:t>
            </a:r>
            <a:r>
              <a:rPr lang="ja-JP" altLang="en-US" dirty="0"/>
              <a:t>では</a:t>
            </a:r>
            <a:r>
              <a:rPr lang="en-US" altLang="ja-JP" dirty="0"/>
              <a:t>AIC (</a:t>
            </a:r>
            <a:r>
              <a:rPr lang="ja-JP" altLang="en-US" dirty="0"/>
              <a:t>赤池情報量基準</a:t>
            </a:r>
            <a:r>
              <a:rPr lang="en-US" altLang="ja-JP" dirty="0"/>
              <a:t>, </a:t>
            </a:r>
            <a:r>
              <a:rPr lang="en-US" altLang="ja-JP" dirty="0" err="1"/>
              <a:t>Akaike</a:t>
            </a:r>
            <a:r>
              <a:rPr lang="en-US" altLang="ja-JP" dirty="0"/>
              <a:t> information criteria)</a:t>
            </a:r>
            <a:r>
              <a:rPr lang="ja-JP" altLang="en-US"/>
              <a:t>を。</a:t>
            </a:r>
            <a:endParaRPr lang="en-US" altLang="ja-JP" dirty="0"/>
          </a:p>
          <a:p>
            <a:r>
              <a:rPr lang="en-US" altLang="ja-JP" dirty="0"/>
              <a:t>AIC = -2 * </a:t>
            </a:r>
            <a:r>
              <a:rPr lang="ja-JP" altLang="en-US"/>
              <a:t>対数尤度</a:t>
            </a:r>
            <a:r>
              <a:rPr lang="en-US" altLang="ja-JP" dirty="0"/>
              <a:t> + 2 * </a:t>
            </a:r>
            <a:r>
              <a:rPr lang="ja-JP" altLang="en-US"/>
              <a:t>パラメータ数</a:t>
            </a:r>
            <a:endParaRPr lang="en-US" altLang="ja-JP" dirty="0"/>
          </a:p>
          <a:p>
            <a:r>
              <a:rPr kumimoji="1" lang="en-US" altLang="ja-JP" dirty="0"/>
              <a:t>AIC</a:t>
            </a:r>
            <a:r>
              <a:rPr kumimoji="1" lang="ja-JP" altLang="en-US" dirty="0"/>
              <a:t>が小さい方が汎化性能の良いモデル。</a:t>
            </a:r>
            <a:endParaRPr kumimoji="1" lang="en-US" altLang="ja-JP" dirty="0"/>
          </a:p>
          <a:p>
            <a:r>
              <a:rPr lang="en-US" altLang="ja-JP" dirty="0"/>
              <a:t>AIC()</a:t>
            </a:r>
            <a:r>
              <a:rPr lang="ja-JP" altLang="en-US" dirty="0"/>
              <a:t>で</a:t>
            </a:r>
            <a:r>
              <a:rPr lang="ja-JP" altLang="en-US"/>
              <a:t>見れます。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汎化性能は、交互作用なしのほうがいいみたい。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48A0-AED0-B34D-9131-41CA5D36B40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2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情報量基準、使用上の注意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「どちらのモデルの汎化性能が高いか」を見るための指標です。</a:t>
            </a:r>
            <a:endParaRPr kumimoji="1" lang="en-US" altLang="ja-JP" dirty="0"/>
          </a:p>
          <a:p>
            <a:r>
              <a:rPr lang="ja-JP" altLang="en-US"/>
              <a:t>「モデルがどのくらいの性能か」</a:t>
            </a:r>
            <a:r>
              <a:rPr lang="ja-JP" altLang="en-US" dirty="0"/>
              <a:t>は教えてくれません。</a:t>
            </a:r>
            <a:endParaRPr lang="en-US" altLang="ja-JP" dirty="0"/>
          </a:p>
          <a:p>
            <a:r>
              <a:rPr kumimoji="1" lang="ja-JP" altLang="en-US" dirty="0"/>
              <a:t>応答変数が同じでない場合には比較できません。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情報量基準は、「未知のデータで得られる尤度の期待値」なので、絶対に正しいモデルにたどり着けるわけではありません。複数のモデルの情報量基準の値が近い場合には、採用候補として残すのもありでしょう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48A0-AED0-B34D-9131-41CA5D36B40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2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409</Words>
  <Application>Microsoft Macintosh PowerPoint</Application>
  <PresentationFormat>ワイド画面</PresentationFormat>
  <Paragraphs>55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R初心者講座第１６回</vt:lpstr>
      <vt:lpstr>過適合、overfitting</vt:lpstr>
      <vt:lpstr>過適合、overfitting</vt:lpstr>
      <vt:lpstr>過適合、overfitting</vt:lpstr>
      <vt:lpstr>予測と汎化性能</vt:lpstr>
      <vt:lpstr>汎化性能の評価：交差検証</vt:lpstr>
      <vt:lpstr>交差検証結果の概念図</vt:lpstr>
      <vt:lpstr>汎化性能の評価：情報量基準</vt:lpstr>
      <vt:lpstr>情報量基準、使用上の注意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R初心者講座第１６回</dc:title>
  <dc:creator>Microsoft Office User</dc:creator>
  <cp:lastModifiedBy>Microsoft Office User</cp:lastModifiedBy>
  <cp:revision>11</cp:revision>
  <dcterms:created xsi:type="dcterms:W3CDTF">2021-05-13T14:14:58Z</dcterms:created>
  <dcterms:modified xsi:type="dcterms:W3CDTF">2021-05-24T14:03:04Z</dcterms:modified>
</cp:coreProperties>
</file>