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8" r:id="rId2"/>
    <p:sldId id="309" r:id="rId3"/>
    <p:sldId id="313" r:id="rId4"/>
    <p:sldId id="310" r:id="rId5"/>
    <p:sldId id="302" r:id="rId6"/>
    <p:sldId id="311" r:id="rId7"/>
    <p:sldId id="31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3"/>
  </p:normalViewPr>
  <p:slideViewPr>
    <p:cSldViewPr snapToGrid="0" snapToObjects="1" showGuides="1">
      <p:cViewPr>
        <p:scale>
          <a:sx n="114" d="100"/>
          <a:sy n="114" d="100"/>
        </p:scale>
        <p:origin x="376" y="2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FFA0E-3581-B844-A420-CFD52B3D272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F820D1-C749-6443-B3EC-99B70E7D28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D7FFBC5-1737-C84E-85BF-EA11A9AA8B2A}"/>
              </a:ext>
            </a:extLst>
          </p:cNvPr>
          <p:cNvSpPr>
            <a:spLocks noGrp="1"/>
          </p:cNvSpPr>
          <p:nvPr>
            <p:ph type="dt" sz="half" idx="10"/>
          </p:nvPr>
        </p:nvSpPr>
        <p:spPr/>
        <p:txBody>
          <a:bodyPr/>
          <a:lstStyle/>
          <a:p>
            <a:fld id="{614A125E-6E08-0B4B-8F33-EC399D5A6070}"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20C218F9-4352-4049-8C31-4826D6775C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C894F6-345B-DA4F-97BE-E4744C8BDDA7}"/>
              </a:ext>
            </a:extLst>
          </p:cNvPr>
          <p:cNvSpPr>
            <a:spLocks noGrp="1"/>
          </p:cNvSpPr>
          <p:nvPr>
            <p:ph type="sldNum" sz="quarter" idx="12"/>
          </p:nvPr>
        </p:nvSpPr>
        <p:spPr/>
        <p:txBody>
          <a:body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263418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288F96-2B8B-084B-BF87-E6994966248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78D51C-2898-5D42-B8BE-4C33A8BF167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B20F2E-AA2E-D441-895F-B4434E1B0416}"/>
              </a:ext>
            </a:extLst>
          </p:cNvPr>
          <p:cNvSpPr>
            <a:spLocks noGrp="1"/>
          </p:cNvSpPr>
          <p:nvPr>
            <p:ph type="dt" sz="half" idx="10"/>
          </p:nvPr>
        </p:nvSpPr>
        <p:spPr/>
        <p:txBody>
          <a:bodyPr/>
          <a:lstStyle/>
          <a:p>
            <a:fld id="{614A125E-6E08-0B4B-8F33-EC399D5A6070}"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F43EE634-B402-7844-AFC0-93537C4286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216490-BD2E-5140-ACBA-5A4C50E18EB9}"/>
              </a:ext>
            </a:extLst>
          </p:cNvPr>
          <p:cNvSpPr>
            <a:spLocks noGrp="1"/>
          </p:cNvSpPr>
          <p:nvPr>
            <p:ph type="sldNum" sz="quarter" idx="12"/>
          </p:nvPr>
        </p:nvSpPr>
        <p:spPr/>
        <p:txBody>
          <a:body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94889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B62EF3-06A6-0C41-AB62-B7FA84792B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CBB7140-1B17-8945-A0F9-B99234478D8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4FAA49-DDB0-C141-A19F-8C21E648D037}"/>
              </a:ext>
            </a:extLst>
          </p:cNvPr>
          <p:cNvSpPr>
            <a:spLocks noGrp="1"/>
          </p:cNvSpPr>
          <p:nvPr>
            <p:ph type="dt" sz="half" idx="10"/>
          </p:nvPr>
        </p:nvSpPr>
        <p:spPr/>
        <p:txBody>
          <a:bodyPr/>
          <a:lstStyle/>
          <a:p>
            <a:fld id="{614A125E-6E08-0B4B-8F33-EC399D5A6070}"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5DD380AE-06E5-1B4F-AB79-707AB3BE49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5662E1-70C3-7643-A2D0-AE806B566D68}"/>
              </a:ext>
            </a:extLst>
          </p:cNvPr>
          <p:cNvSpPr>
            <a:spLocks noGrp="1"/>
          </p:cNvSpPr>
          <p:nvPr>
            <p:ph type="sldNum" sz="quarter" idx="12"/>
          </p:nvPr>
        </p:nvSpPr>
        <p:spPr/>
        <p:txBody>
          <a:body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269946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51195-A036-EC42-B3DD-8BD2347402E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F63969-3DFD-2444-8DBE-CC65FD0AC92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DDC412-B16E-9949-A03D-981A4E480D37}"/>
              </a:ext>
            </a:extLst>
          </p:cNvPr>
          <p:cNvSpPr>
            <a:spLocks noGrp="1"/>
          </p:cNvSpPr>
          <p:nvPr>
            <p:ph type="dt" sz="half" idx="10"/>
          </p:nvPr>
        </p:nvSpPr>
        <p:spPr/>
        <p:txBody>
          <a:bodyPr/>
          <a:lstStyle/>
          <a:p>
            <a:fld id="{614A125E-6E08-0B4B-8F33-EC399D5A6070}"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EC82E4A4-8AF7-CE43-8C21-BDF3621267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E2B5FC-EA4C-1F4A-A03B-1FC99A0DFF51}"/>
              </a:ext>
            </a:extLst>
          </p:cNvPr>
          <p:cNvSpPr>
            <a:spLocks noGrp="1"/>
          </p:cNvSpPr>
          <p:nvPr>
            <p:ph type="sldNum" sz="quarter" idx="12"/>
          </p:nvPr>
        </p:nvSpPr>
        <p:spPr/>
        <p:txBody>
          <a:body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222229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53ABF5-F653-2341-B2F6-A54575A084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D69501-119E-5944-B596-35F768F528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3126941-039A-2847-8D54-F970C1961FB2}"/>
              </a:ext>
            </a:extLst>
          </p:cNvPr>
          <p:cNvSpPr>
            <a:spLocks noGrp="1"/>
          </p:cNvSpPr>
          <p:nvPr>
            <p:ph type="dt" sz="half" idx="10"/>
          </p:nvPr>
        </p:nvSpPr>
        <p:spPr/>
        <p:txBody>
          <a:bodyPr/>
          <a:lstStyle/>
          <a:p>
            <a:fld id="{614A125E-6E08-0B4B-8F33-EC399D5A6070}"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00079305-257F-6346-916D-97B9F7D840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FC886D-E53F-1446-A5EE-D596955E3D1A}"/>
              </a:ext>
            </a:extLst>
          </p:cNvPr>
          <p:cNvSpPr>
            <a:spLocks noGrp="1"/>
          </p:cNvSpPr>
          <p:nvPr>
            <p:ph type="sldNum" sz="quarter" idx="12"/>
          </p:nvPr>
        </p:nvSpPr>
        <p:spPr/>
        <p:txBody>
          <a:body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271424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9F27D-66F1-9646-96FB-5AEF05F62EF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992A9F-1D66-9749-9037-334B4E4C3E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CEF083B-E7B3-2D4B-AF8A-A834C019846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7298A88-5BA3-7A49-9514-B0AB40A056AE}"/>
              </a:ext>
            </a:extLst>
          </p:cNvPr>
          <p:cNvSpPr>
            <a:spLocks noGrp="1"/>
          </p:cNvSpPr>
          <p:nvPr>
            <p:ph type="dt" sz="half" idx="10"/>
          </p:nvPr>
        </p:nvSpPr>
        <p:spPr/>
        <p:txBody>
          <a:bodyPr/>
          <a:lstStyle/>
          <a:p>
            <a:fld id="{614A125E-6E08-0B4B-8F33-EC399D5A6070}" type="datetimeFigureOut">
              <a:rPr kumimoji="1" lang="ja-JP" altLang="en-US" smtClean="0"/>
              <a:t>2021/5/24</a:t>
            </a:fld>
            <a:endParaRPr kumimoji="1" lang="ja-JP" altLang="en-US"/>
          </a:p>
        </p:txBody>
      </p:sp>
      <p:sp>
        <p:nvSpPr>
          <p:cNvPr id="6" name="フッター プレースホルダー 5">
            <a:extLst>
              <a:ext uri="{FF2B5EF4-FFF2-40B4-BE49-F238E27FC236}">
                <a16:creationId xmlns:a16="http://schemas.microsoft.com/office/drawing/2014/main" id="{680849DF-9C2E-9143-A833-346AB38E28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F2DC69-D737-3142-A2E9-92914AFC1F68}"/>
              </a:ext>
            </a:extLst>
          </p:cNvPr>
          <p:cNvSpPr>
            <a:spLocks noGrp="1"/>
          </p:cNvSpPr>
          <p:nvPr>
            <p:ph type="sldNum" sz="quarter" idx="12"/>
          </p:nvPr>
        </p:nvSpPr>
        <p:spPr/>
        <p:txBody>
          <a:body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282141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262A3E-A89E-0145-9F36-9DB65F94C20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FAF68C-BFC7-D443-BB26-18B0BA4D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E54BB53-D6A5-CA4A-B39E-AF6A1A23978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4405A8-E9A2-1F4B-8DB1-D5E7194704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8A8F52C-06BD-0F42-A4E7-24AD4BF0FFA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09958E8-5876-1642-A0C1-1341F75DAD25}"/>
              </a:ext>
            </a:extLst>
          </p:cNvPr>
          <p:cNvSpPr>
            <a:spLocks noGrp="1"/>
          </p:cNvSpPr>
          <p:nvPr>
            <p:ph type="dt" sz="half" idx="10"/>
          </p:nvPr>
        </p:nvSpPr>
        <p:spPr/>
        <p:txBody>
          <a:bodyPr/>
          <a:lstStyle/>
          <a:p>
            <a:fld id="{614A125E-6E08-0B4B-8F33-EC399D5A6070}" type="datetimeFigureOut">
              <a:rPr kumimoji="1" lang="ja-JP" altLang="en-US" smtClean="0"/>
              <a:t>2021/5/24</a:t>
            </a:fld>
            <a:endParaRPr kumimoji="1" lang="ja-JP" altLang="en-US"/>
          </a:p>
        </p:txBody>
      </p:sp>
      <p:sp>
        <p:nvSpPr>
          <p:cNvPr id="8" name="フッター プレースホルダー 7">
            <a:extLst>
              <a:ext uri="{FF2B5EF4-FFF2-40B4-BE49-F238E27FC236}">
                <a16:creationId xmlns:a16="http://schemas.microsoft.com/office/drawing/2014/main" id="{45E34EF7-CC40-5F4E-BDCC-483857D0A24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204CCBB-6047-B144-BD76-725CFFE5BF5F}"/>
              </a:ext>
            </a:extLst>
          </p:cNvPr>
          <p:cNvSpPr>
            <a:spLocks noGrp="1"/>
          </p:cNvSpPr>
          <p:nvPr>
            <p:ph type="sldNum" sz="quarter" idx="12"/>
          </p:nvPr>
        </p:nvSpPr>
        <p:spPr/>
        <p:txBody>
          <a:body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108198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3FDE17-6B9B-6046-AD36-5D576124405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8C64798-93CB-4B40-B945-DCAF3D8CE597}"/>
              </a:ext>
            </a:extLst>
          </p:cNvPr>
          <p:cNvSpPr>
            <a:spLocks noGrp="1"/>
          </p:cNvSpPr>
          <p:nvPr>
            <p:ph type="dt" sz="half" idx="10"/>
          </p:nvPr>
        </p:nvSpPr>
        <p:spPr/>
        <p:txBody>
          <a:bodyPr/>
          <a:lstStyle/>
          <a:p>
            <a:fld id="{614A125E-6E08-0B4B-8F33-EC399D5A6070}" type="datetimeFigureOut">
              <a:rPr kumimoji="1" lang="ja-JP" altLang="en-US" smtClean="0"/>
              <a:t>2021/5/24</a:t>
            </a:fld>
            <a:endParaRPr kumimoji="1" lang="ja-JP" altLang="en-US"/>
          </a:p>
        </p:txBody>
      </p:sp>
      <p:sp>
        <p:nvSpPr>
          <p:cNvPr id="4" name="フッター プレースホルダー 3">
            <a:extLst>
              <a:ext uri="{FF2B5EF4-FFF2-40B4-BE49-F238E27FC236}">
                <a16:creationId xmlns:a16="http://schemas.microsoft.com/office/drawing/2014/main" id="{A0757B0E-AB4F-FD49-8EE8-A498002677A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9C14D63-2DAA-1042-9B50-6540972D6430}"/>
              </a:ext>
            </a:extLst>
          </p:cNvPr>
          <p:cNvSpPr>
            <a:spLocks noGrp="1"/>
          </p:cNvSpPr>
          <p:nvPr>
            <p:ph type="sldNum" sz="quarter" idx="12"/>
          </p:nvPr>
        </p:nvSpPr>
        <p:spPr/>
        <p:txBody>
          <a:body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130289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2CC2C9-F1A2-FE4C-9F39-005D42DA3B04}"/>
              </a:ext>
            </a:extLst>
          </p:cNvPr>
          <p:cNvSpPr>
            <a:spLocks noGrp="1"/>
          </p:cNvSpPr>
          <p:nvPr>
            <p:ph type="dt" sz="half" idx="10"/>
          </p:nvPr>
        </p:nvSpPr>
        <p:spPr/>
        <p:txBody>
          <a:bodyPr/>
          <a:lstStyle/>
          <a:p>
            <a:fld id="{614A125E-6E08-0B4B-8F33-EC399D5A6070}" type="datetimeFigureOut">
              <a:rPr kumimoji="1" lang="ja-JP" altLang="en-US" smtClean="0"/>
              <a:t>2021/5/24</a:t>
            </a:fld>
            <a:endParaRPr kumimoji="1" lang="ja-JP" altLang="en-US"/>
          </a:p>
        </p:txBody>
      </p:sp>
      <p:sp>
        <p:nvSpPr>
          <p:cNvPr id="3" name="フッター プレースホルダー 2">
            <a:extLst>
              <a:ext uri="{FF2B5EF4-FFF2-40B4-BE49-F238E27FC236}">
                <a16:creationId xmlns:a16="http://schemas.microsoft.com/office/drawing/2014/main" id="{43393552-85FE-D94B-A269-C38593FC991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8290340-76FC-D74F-954F-CE52A68241CC}"/>
              </a:ext>
            </a:extLst>
          </p:cNvPr>
          <p:cNvSpPr>
            <a:spLocks noGrp="1"/>
          </p:cNvSpPr>
          <p:nvPr>
            <p:ph type="sldNum" sz="quarter" idx="12"/>
          </p:nvPr>
        </p:nvSpPr>
        <p:spPr/>
        <p:txBody>
          <a:body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155114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FFB12-58F7-DC4F-84DC-0C8FA2D7880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7FDB1C-A718-DE4E-8C94-D3BC46B76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A4EF35-45CB-204F-895A-AADFAE150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0DD9EF7-7396-2F45-AE10-72D67FE1C197}"/>
              </a:ext>
            </a:extLst>
          </p:cNvPr>
          <p:cNvSpPr>
            <a:spLocks noGrp="1"/>
          </p:cNvSpPr>
          <p:nvPr>
            <p:ph type="dt" sz="half" idx="10"/>
          </p:nvPr>
        </p:nvSpPr>
        <p:spPr/>
        <p:txBody>
          <a:bodyPr/>
          <a:lstStyle/>
          <a:p>
            <a:fld id="{614A125E-6E08-0B4B-8F33-EC399D5A6070}" type="datetimeFigureOut">
              <a:rPr kumimoji="1" lang="ja-JP" altLang="en-US" smtClean="0"/>
              <a:t>2021/5/24</a:t>
            </a:fld>
            <a:endParaRPr kumimoji="1" lang="ja-JP" altLang="en-US"/>
          </a:p>
        </p:txBody>
      </p:sp>
      <p:sp>
        <p:nvSpPr>
          <p:cNvPr id="6" name="フッター プレースホルダー 5">
            <a:extLst>
              <a:ext uri="{FF2B5EF4-FFF2-40B4-BE49-F238E27FC236}">
                <a16:creationId xmlns:a16="http://schemas.microsoft.com/office/drawing/2014/main" id="{463A0205-E0AA-634A-8A89-38CEA1BBC4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4969C3-CC67-EF4E-817C-526360874F81}"/>
              </a:ext>
            </a:extLst>
          </p:cNvPr>
          <p:cNvSpPr>
            <a:spLocks noGrp="1"/>
          </p:cNvSpPr>
          <p:nvPr>
            <p:ph type="sldNum" sz="quarter" idx="12"/>
          </p:nvPr>
        </p:nvSpPr>
        <p:spPr/>
        <p:txBody>
          <a:body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2629674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A4B73-D1F6-EE46-827D-7729AC5CD5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5028DE3-1923-6E43-997A-5BCE4728C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FDAABC0-CB43-414E-8F47-B6E4BB38F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ADAA9A-1A12-E145-9F0D-B5A86641D072}"/>
              </a:ext>
            </a:extLst>
          </p:cNvPr>
          <p:cNvSpPr>
            <a:spLocks noGrp="1"/>
          </p:cNvSpPr>
          <p:nvPr>
            <p:ph type="dt" sz="half" idx="10"/>
          </p:nvPr>
        </p:nvSpPr>
        <p:spPr/>
        <p:txBody>
          <a:bodyPr/>
          <a:lstStyle/>
          <a:p>
            <a:fld id="{614A125E-6E08-0B4B-8F33-EC399D5A6070}" type="datetimeFigureOut">
              <a:rPr kumimoji="1" lang="ja-JP" altLang="en-US" smtClean="0"/>
              <a:t>2021/5/24</a:t>
            </a:fld>
            <a:endParaRPr kumimoji="1" lang="ja-JP" altLang="en-US"/>
          </a:p>
        </p:txBody>
      </p:sp>
      <p:sp>
        <p:nvSpPr>
          <p:cNvPr id="6" name="フッター プレースホルダー 5">
            <a:extLst>
              <a:ext uri="{FF2B5EF4-FFF2-40B4-BE49-F238E27FC236}">
                <a16:creationId xmlns:a16="http://schemas.microsoft.com/office/drawing/2014/main" id="{CDB10EF9-BEC0-E64C-AB8E-44C6D57FB4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9D0177-73AF-9143-BFFF-E9793EDA7398}"/>
              </a:ext>
            </a:extLst>
          </p:cNvPr>
          <p:cNvSpPr>
            <a:spLocks noGrp="1"/>
          </p:cNvSpPr>
          <p:nvPr>
            <p:ph type="sldNum" sz="quarter" idx="12"/>
          </p:nvPr>
        </p:nvSpPr>
        <p:spPr/>
        <p:txBody>
          <a:body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2677136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F4106C-CB0C-424B-9E34-2A70A2FB8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31AC84-49E9-4646-83E8-989283FCEF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60A2A7-2F22-AA4A-BA26-92C444A41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A125E-6E08-0B4B-8F33-EC399D5A6070}"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C9D7EE21-BAAE-0E46-9BE0-92FBD5C343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1723F0-3438-C141-AB56-32E941779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4284A-A74A-AB4A-AB9F-2A357F03B233}" type="slidenum">
              <a:rPr kumimoji="1" lang="ja-JP" altLang="en-US" smtClean="0"/>
              <a:t>‹#›</a:t>
            </a:fld>
            <a:endParaRPr kumimoji="1" lang="ja-JP" altLang="en-US"/>
          </a:p>
        </p:txBody>
      </p:sp>
    </p:spTree>
    <p:extLst>
      <p:ext uri="{BB962C8B-B14F-4D97-AF65-F5344CB8AC3E}">
        <p14:creationId xmlns:p14="http://schemas.microsoft.com/office/powerpoint/2010/main" val="1423443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初心者講座第１８回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kumimoji="1" lang="ja-JP" altLang="en-US"/>
              <a:t>線形モデル７：最尤法実装</a:t>
            </a:r>
          </a:p>
        </p:txBody>
      </p:sp>
    </p:spTree>
    <p:extLst>
      <p:ext uri="{BB962C8B-B14F-4D97-AF65-F5344CB8AC3E}">
        <p14:creationId xmlns:p14="http://schemas.microsoft.com/office/powerpoint/2010/main" val="64138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5795"/>
            <a:ext cx="10515600" cy="1325563"/>
          </a:xfrm>
        </p:spPr>
        <p:txBody>
          <a:bodyPr/>
          <a:lstStyle/>
          <a:p>
            <a:r>
              <a:rPr kumimoji="1" lang="ja-JP" altLang="en-US"/>
              <a:t>尤度再び</a:t>
            </a:r>
            <a:endParaRPr kumimoji="1" lang="ja-JP" altLang="en-US" dirty="0"/>
          </a:p>
        </p:txBody>
      </p:sp>
      <p:sp>
        <p:nvSpPr>
          <p:cNvPr id="3" name="コンテンツ プレースホルダー 2"/>
          <p:cNvSpPr>
            <a:spLocks noGrp="1"/>
          </p:cNvSpPr>
          <p:nvPr>
            <p:ph idx="1"/>
          </p:nvPr>
        </p:nvSpPr>
        <p:spPr>
          <a:xfrm>
            <a:off x="838200" y="1521358"/>
            <a:ext cx="10515600" cy="4834992"/>
          </a:xfrm>
        </p:spPr>
        <p:txBody>
          <a:bodyPr>
            <a:normAutofit/>
          </a:bodyPr>
          <a:lstStyle/>
          <a:p>
            <a:r>
              <a:rPr kumimoji="1" lang="ja-JP" altLang="en-US" dirty="0"/>
              <a:t>尤度　</a:t>
            </a:r>
            <a:r>
              <a:rPr kumimoji="1" lang="en-US" altLang="ja-JP" dirty="0"/>
              <a:t>likelihood, </a:t>
            </a:r>
            <a:r>
              <a:rPr lang="ja-JP" altLang="en-US"/>
              <a:t>ある</a:t>
            </a:r>
            <a:r>
              <a:rPr kumimoji="1" lang="ja-JP" altLang="en-US"/>
              <a:t>モデル</a:t>
            </a:r>
            <a:r>
              <a:rPr kumimoji="1" lang="ja-JP" altLang="en-US" dirty="0"/>
              <a:t>のもとで、そのデータが得られる確率。通常は対数をとった</a:t>
            </a:r>
            <a:r>
              <a:rPr kumimoji="1" lang="en-US" altLang="ja-JP" dirty="0"/>
              <a:t>log-likelihood</a:t>
            </a:r>
            <a:r>
              <a:rPr kumimoji="1" lang="ja-JP" altLang="en-US" dirty="0"/>
              <a:t>で表示します。</a:t>
            </a:r>
            <a:endParaRPr kumimoji="1" lang="en-US" altLang="ja-JP" dirty="0"/>
          </a:p>
          <a:p>
            <a:r>
              <a:rPr lang="ja-JP" altLang="en-US" dirty="0"/>
              <a:t>最尤法</a:t>
            </a:r>
            <a:r>
              <a:rPr lang="ja-JP" altLang="en-US"/>
              <a:t>は、対数尤度</a:t>
            </a:r>
            <a:r>
              <a:rPr lang="ja-JP" altLang="en-US" dirty="0"/>
              <a:t>を最大にするようなモデルを推定</a:t>
            </a:r>
            <a:r>
              <a:rPr lang="ja-JP" altLang="en-US"/>
              <a:t>します。</a:t>
            </a:r>
            <a:endParaRPr lang="en-US" altLang="ja-JP" dirty="0"/>
          </a:p>
          <a:p>
            <a:r>
              <a:rPr kumimoji="1" lang="ja-JP" altLang="en-US"/>
              <a:t>実際には、負の対数尤度を最小化します。</a:t>
            </a:r>
            <a:endParaRPr kumimoji="1" lang="en-US" altLang="ja-JP" dirty="0"/>
          </a:p>
          <a:p>
            <a:endParaRPr lang="en-US" altLang="ja-JP" dirty="0"/>
          </a:p>
          <a:p>
            <a:r>
              <a:rPr lang="ja-JP" altLang="en-US"/>
              <a:t>今回は、線形モデルの尤度を計算し、最尤法を実装します。</a:t>
            </a:r>
            <a:endParaRPr lang="en-US" altLang="ja-JP" dirty="0"/>
          </a:p>
          <a:p>
            <a:r>
              <a:rPr lang="ja-JP" altLang="en-US"/>
              <a:t>難易度高め。</a:t>
            </a:r>
            <a:endParaRPr lang="en-US" altLang="ja-JP" dirty="0"/>
          </a:p>
          <a:p>
            <a:r>
              <a:rPr lang="ja-JP" altLang="en-US"/>
              <a:t>しかし、次回からやる一般化線形モデル（</a:t>
            </a:r>
            <a:r>
              <a:rPr lang="en-US" altLang="ja-JP" dirty="0"/>
              <a:t>GLM</a:t>
            </a:r>
            <a:r>
              <a:rPr lang="ja-JP" altLang="en-US"/>
              <a:t>）を理解する助けになるので、やります。</a:t>
            </a:r>
            <a:endParaRPr lang="en-US" altLang="ja-JP" dirty="0"/>
          </a:p>
          <a:p>
            <a:r>
              <a:rPr lang="ja-JP" altLang="en-US"/>
              <a:t>最尤法と、</a:t>
            </a:r>
            <a:r>
              <a:rPr lang="en-US" altLang="ja-JP" dirty="0" err="1"/>
              <a:t>lm</a:t>
            </a:r>
            <a:r>
              <a:rPr lang="en-US" altLang="ja-JP" dirty="0"/>
              <a:t>()</a:t>
            </a:r>
            <a:r>
              <a:rPr lang="ja-JP" altLang="en-US"/>
              <a:t>で得られる結果が一致することを確かめましょう。</a:t>
            </a:r>
            <a:endParaRPr lang="en-US" altLang="ja-JP" dirty="0"/>
          </a:p>
          <a:p>
            <a:endParaRPr lang="en-US" altLang="ja-JP" dirty="0"/>
          </a:p>
          <a:p>
            <a:endParaRPr lang="en-US" altLang="ja-JP" dirty="0"/>
          </a:p>
        </p:txBody>
      </p:sp>
      <p:sp>
        <p:nvSpPr>
          <p:cNvPr id="5" name="スライド番号プレースホルダー 4"/>
          <p:cNvSpPr>
            <a:spLocks noGrp="1"/>
          </p:cNvSpPr>
          <p:nvPr>
            <p:ph type="sldNum" sz="quarter" idx="12"/>
          </p:nvPr>
        </p:nvSpPr>
        <p:spPr/>
        <p:txBody>
          <a:bodyPr/>
          <a:lstStyle/>
          <a:p>
            <a:fld id="{5E7948A0-AED0-B34D-9131-41CA5D36B40C}" type="slidenum">
              <a:rPr kumimoji="1" lang="ja-JP" altLang="en-US" smtClean="0"/>
              <a:t>2</a:t>
            </a:fld>
            <a:endParaRPr kumimoji="1" lang="ja-JP" altLang="en-US"/>
          </a:p>
        </p:txBody>
      </p:sp>
    </p:spTree>
    <p:extLst>
      <p:ext uri="{BB962C8B-B14F-4D97-AF65-F5344CB8AC3E}">
        <p14:creationId xmlns:p14="http://schemas.microsoft.com/office/powerpoint/2010/main" val="146264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4BB20-1233-9B45-9268-0A7397D46D72}"/>
              </a:ext>
            </a:extLst>
          </p:cNvPr>
          <p:cNvSpPr>
            <a:spLocks noGrp="1"/>
          </p:cNvSpPr>
          <p:nvPr>
            <p:ph type="title"/>
          </p:nvPr>
        </p:nvSpPr>
        <p:spPr/>
        <p:txBody>
          <a:bodyPr/>
          <a:lstStyle/>
          <a:p>
            <a:r>
              <a:rPr kumimoji="1" lang="ja-JP" altLang="en-US"/>
              <a:t>最尤法の手順</a:t>
            </a:r>
          </a:p>
        </p:txBody>
      </p:sp>
      <p:sp>
        <p:nvSpPr>
          <p:cNvPr id="3" name="コンテンツ プレースホルダー 2">
            <a:extLst>
              <a:ext uri="{FF2B5EF4-FFF2-40B4-BE49-F238E27FC236}">
                <a16:creationId xmlns:a16="http://schemas.microsoft.com/office/drawing/2014/main" id="{4E75FB5E-08C2-6048-9686-C0A33BCEA4D9}"/>
              </a:ext>
            </a:extLst>
          </p:cNvPr>
          <p:cNvSpPr>
            <a:spLocks noGrp="1"/>
          </p:cNvSpPr>
          <p:nvPr>
            <p:ph idx="1"/>
          </p:nvPr>
        </p:nvSpPr>
        <p:spPr/>
        <p:txBody>
          <a:bodyPr/>
          <a:lstStyle/>
          <a:p>
            <a:r>
              <a:rPr kumimoji="1" lang="en-US" altLang="ja-JP" dirty="0"/>
              <a:t>log(catch) ~ </a:t>
            </a:r>
            <a:r>
              <a:rPr kumimoji="1" lang="en-US" altLang="ja-JP" i="1" dirty="0">
                <a:latin typeface="Times New Roman" panose="02020603050405020304" pitchFamily="18" charset="0"/>
                <a:cs typeface="Times New Roman" panose="02020603050405020304" pitchFamily="18" charset="0"/>
              </a:rPr>
              <a:t>β</a:t>
            </a:r>
            <a:r>
              <a:rPr kumimoji="1" lang="en-US" altLang="ja-JP" baseline="-25000" dirty="0"/>
              <a:t>0</a:t>
            </a:r>
            <a:r>
              <a:rPr kumimoji="1" lang="en-US" altLang="ja-JP" dirty="0"/>
              <a:t> + </a:t>
            </a:r>
            <a:r>
              <a:rPr lang="en-US" altLang="ja-JP" i="1" dirty="0">
                <a:latin typeface="Times New Roman" panose="02020603050405020304" pitchFamily="18" charset="0"/>
                <a:cs typeface="Times New Roman" panose="02020603050405020304" pitchFamily="18" charset="0"/>
              </a:rPr>
              <a:t>β</a:t>
            </a:r>
            <a:r>
              <a:rPr lang="en-US" altLang="ja-JP" baseline="-25000" dirty="0"/>
              <a:t>1</a:t>
            </a:r>
            <a:r>
              <a:rPr kumimoji="1" lang="en-US" altLang="ja-JP" dirty="0"/>
              <a:t>*temp </a:t>
            </a:r>
            <a:r>
              <a:rPr kumimoji="1" lang="ja-JP" altLang="en-US"/>
              <a:t>のもとで、尤度を最大にするパラメタセット</a:t>
            </a:r>
            <a:r>
              <a:rPr kumimoji="1" lang="en-US" altLang="ja-JP" dirty="0"/>
              <a:t>{</a:t>
            </a:r>
            <a:r>
              <a:rPr lang="en-US" altLang="ja-JP" i="1" dirty="0">
                <a:latin typeface="Times New Roman" panose="02020603050405020304" pitchFamily="18" charset="0"/>
                <a:cs typeface="Times New Roman" panose="02020603050405020304" pitchFamily="18" charset="0"/>
              </a:rPr>
              <a:t>β</a:t>
            </a:r>
            <a:r>
              <a:rPr lang="en-US" altLang="ja-JP" baseline="-25000" dirty="0"/>
              <a:t>0_v1</a:t>
            </a:r>
            <a:r>
              <a:rPr lang="en-US" altLang="ja-JP" dirty="0"/>
              <a:t>, </a:t>
            </a:r>
            <a:r>
              <a:rPr lang="en-US" altLang="ja-JP" i="1" dirty="0">
                <a:latin typeface="Times New Roman" panose="02020603050405020304" pitchFamily="18" charset="0"/>
                <a:cs typeface="Times New Roman" panose="02020603050405020304" pitchFamily="18" charset="0"/>
              </a:rPr>
              <a:t>β</a:t>
            </a:r>
            <a:r>
              <a:rPr lang="en-US" altLang="ja-JP" baseline="-25000" dirty="0"/>
              <a:t>0_v2</a:t>
            </a:r>
            <a:r>
              <a:rPr lang="en-US" altLang="ja-JP" dirty="0"/>
              <a:t>,</a:t>
            </a:r>
            <a:r>
              <a:rPr lang="en-US" altLang="ja-JP" i="1" dirty="0">
                <a:latin typeface="Times New Roman" panose="02020603050405020304" pitchFamily="18" charset="0"/>
                <a:cs typeface="Times New Roman" panose="02020603050405020304" pitchFamily="18" charset="0"/>
              </a:rPr>
              <a:t> β</a:t>
            </a:r>
            <a:r>
              <a:rPr lang="en-US" altLang="ja-JP" baseline="-25000" dirty="0"/>
              <a:t>0_v3</a:t>
            </a:r>
            <a:r>
              <a:rPr lang="en-US" altLang="ja-JP" dirty="0"/>
              <a:t>,</a:t>
            </a:r>
            <a:r>
              <a:rPr lang="en-US" altLang="ja-JP" i="1" dirty="0">
                <a:latin typeface="Times New Roman" panose="02020603050405020304" pitchFamily="18" charset="0"/>
                <a:cs typeface="Times New Roman" panose="02020603050405020304" pitchFamily="18" charset="0"/>
              </a:rPr>
              <a:t> β</a:t>
            </a:r>
            <a:r>
              <a:rPr lang="en-US" altLang="ja-JP" baseline="-25000" dirty="0"/>
              <a:t>1</a:t>
            </a:r>
            <a:r>
              <a:rPr lang="en-US" altLang="ja-JP" dirty="0"/>
              <a:t>,</a:t>
            </a:r>
            <a:r>
              <a:rPr lang="en-US" altLang="ja-JP" i="1" dirty="0">
                <a:latin typeface="Times New Roman" panose="02020603050405020304" pitchFamily="18" charset="0"/>
                <a:cs typeface="Times New Roman" panose="02020603050405020304" pitchFamily="18" charset="0"/>
              </a:rPr>
              <a:t> s</a:t>
            </a:r>
            <a:r>
              <a:rPr kumimoji="1" lang="en-US" altLang="ja-JP" dirty="0"/>
              <a:t>}</a:t>
            </a:r>
            <a:r>
              <a:rPr kumimoji="1" lang="ja-JP" altLang="en-US"/>
              <a:t>を求める。</a:t>
            </a:r>
            <a:endParaRPr kumimoji="1" lang="en-US" altLang="ja-JP" dirty="0"/>
          </a:p>
          <a:p>
            <a:endParaRPr lang="en-US" altLang="ja-JP" dirty="0"/>
          </a:p>
          <a:p>
            <a:pPr marL="514350" indent="-514350">
              <a:buFont typeface="+mj-lt"/>
              <a:buAutoNum type="arabicPeriod"/>
            </a:pPr>
            <a:r>
              <a:rPr lang="en-US" altLang="ja-JP" dirty="0"/>
              <a:t>{</a:t>
            </a:r>
            <a:r>
              <a:rPr lang="en-US" altLang="ja-JP" i="1" dirty="0">
                <a:latin typeface="Times New Roman" panose="02020603050405020304" pitchFamily="18" charset="0"/>
                <a:cs typeface="Times New Roman" panose="02020603050405020304" pitchFamily="18" charset="0"/>
              </a:rPr>
              <a:t>β</a:t>
            </a:r>
            <a:r>
              <a:rPr lang="en-US" altLang="ja-JP" baseline="-25000" dirty="0"/>
              <a:t>0_v1</a:t>
            </a:r>
            <a:r>
              <a:rPr lang="en-US" altLang="ja-JP" dirty="0"/>
              <a:t>, </a:t>
            </a:r>
            <a:r>
              <a:rPr lang="en-US" altLang="ja-JP" i="1" dirty="0">
                <a:latin typeface="Times New Roman" panose="02020603050405020304" pitchFamily="18" charset="0"/>
                <a:cs typeface="Times New Roman" panose="02020603050405020304" pitchFamily="18" charset="0"/>
              </a:rPr>
              <a:t>β</a:t>
            </a:r>
            <a:r>
              <a:rPr lang="en-US" altLang="ja-JP" baseline="-25000" dirty="0"/>
              <a:t>0_v2</a:t>
            </a:r>
            <a:r>
              <a:rPr lang="en-US" altLang="ja-JP" dirty="0"/>
              <a:t>,</a:t>
            </a:r>
            <a:r>
              <a:rPr lang="en-US" altLang="ja-JP" i="1" dirty="0">
                <a:latin typeface="Times New Roman" panose="02020603050405020304" pitchFamily="18" charset="0"/>
                <a:cs typeface="Times New Roman" panose="02020603050405020304" pitchFamily="18" charset="0"/>
              </a:rPr>
              <a:t> β</a:t>
            </a:r>
            <a:r>
              <a:rPr lang="en-US" altLang="ja-JP" baseline="-25000" dirty="0"/>
              <a:t>0_v3</a:t>
            </a:r>
            <a:r>
              <a:rPr lang="en-US" altLang="ja-JP" dirty="0"/>
              <a:t>,</a:t>
            </a:r>
            <a:r>
              <a:rPr lang="en-US" altLang="ja-JP" i="1" dirty="0">
                <a:latin typeface="Times New Roman" panose="02020603050405020304" pitchFamily="18" charset="0"/>
                <a:cs typeface="Times New Roman" panose="02020603050405020304" pitchFamily="18" charset="0"/>
              </a:rPr>
              <a:t> β</a:t>
            </a:r>
            <a:r>
              <a:rPr lang="en-US" altLang="ja-JP" baseline="-25000" dirty="0"/>
              <a:t>1</a:t>
            </a:r>
            <a:r>
              <a:rPr lang="en-US" altLang="ja-JP" dirty="0"/>
              <a:t>,</a:t>
            </a:r>
            <a:r>
              <a:rPr lang="en-US" altLang="ja-JP" i="1" dirty="0">
                <a:latin typeface="Times New Roman" panose="02020603050405020304" pitchFamily="18" charset="0"/>
                <a:cs typeface="Times New Roman" panose="02020603050405020304" pitchFamily="18" charset="0"/>
              </a:rPr>
              <a:t> s</a:t>
            </a:r>
            <a:r>
              <a:rPr lang="en-US" altLang="ja-JP" dirty="0"/>
              <a:t>}</a:t>
            </a:r>
            <a:r>
              <a:rPr lang="ja-JP" altLang="en-US"/>
              <a:t>のもとでの負の対数尤度</a:t>
            </a:r>
            <a:r>
              <a:rPr lang="en-US" altLang="ja-JP" dirty="0"/>
              <a:t>-log[</a:t>
            </a:r>
            <a:r>
              <a:rPr lang="en-US" altLang="ja-JP" i="1" dirty="0"/>
              <a:t>L</a:t>
            </a:r>
            <a:r>
              <a:rPr lang="en-US" altLang="ja-JP" dirty="0"/>
              <a:t> (</a:t>
            </a:r>
            <a:r>
              <a:rPr lang="en-US" altLang="ja-JP" i="1" dirty="0">
                <a:latin typeface="Times New Roman" panose="02020603050405020304" pitchFamily="18" charset="0"/>
                <a:cs typeface="Times New Roman" panose="02020603050405020304" pitchFamily="18" charset="0"/>
              </a:rPr>
              <a:t>β</a:t>
            </a:r>
            <a:r>
              <a:rPr lang="en-US" altLang="ja-JP" baseline="-25000" dirty="0"/>
              <a:t>0_v1</a:t>
            </a:r>
            <a:r>
              <a:rPr lang="en-US" altLang="ja-JP" dirty="0"/>
              <a:t>, </a:t>
            </a:r>
            <a:r>
              <a:rPr lang="en-US" altLang="ja-JP" i="1" dirty="0">
                <a:latin typeface="Times New Roman" panose="02020603050405020304" pitchFamily="18" charset="0"/>
                <a:cs typeface="Times New Roman" panose="02020603050405020304" pitchFamily="18" charset="0"/>
              </a:rPr>
              <a:t>β</a:t>
            </a:r>
            <a:r>
              <a:rPr lang="en-US" altLang="ja-JP" baseline="-25000" dirty="0"/>
              <a:t>0_v2</a:t>
            </a:r>
            <a:r>
              <a:rPr lang="en-US" altLang="ja-JP" dirty="0"/>
              <a:t>,</a:t>
            </a:r>
            <a:r>
              <a:rPr lang="en-US" altLang="ja-JP" i="1" dirty="0">
                <a:latin typeface="Times New Roman" panose="02020603050405020304" pitchFamily="18" charset="0"/>
                <a:cs typeface="Times New Roman" panose="02020603050405020304" pitchFamily="18" charset="0"/>
              </a:rPr>
              <a:t> β</a:t>
            </a:r>
            <a:r>
              <a:rPr lang="en-US" altLang="ja-JP" baseline="-25000" dirty="0"/>
              <a:t>0_v3</a:t>
            </a:r>
            <a:r>
              <a:rPr lang="en-US" altLang="ja-JP" dirty="0"/>
              <a:t>,</a:t>
            </a:r>
            <a:r>
              <a:rPr lang="en-US" altLang="ja-JP" i="1" dirty="0">
                <a:latin typeface="Times New Roman" panose="02020603050405020304" pitchFamily="18" charset="0"/>
                <a:cs typeface="Times New Roman" panose="02020603050405020304" pitchFamily="18" charset="0"/>
              </a:rPr>
              <a:t> β</a:t>
            </a:r>
            <a:r>
              <a:rPr lang="en-US" altLang="ja-JP" baseline="-25000" dirty="0"/>
              <a:t>1</a:t>
            </a:r>
            <a:r>
              <a:rPr lang="en-US" altLang="ja-JP" dirty="0"/>
              <a:t>,</a:t>
            </a:r>
            <a:r>
              <a:rPr lang="en-US" altLang="ja-JP" i="1" dirty="0">
                <a:latin typeface="Times New Roman" panose="02020603050405020304" pitchFamily="18" charset="0"/>
                <a:cs typeface="Times New Roman" panose="02020603050405020304" pitchFamily="18" charset="0"/>
              </a:rPr>
              <a:t> s</a:t>
            </a:r>
            <a:r>
              <a:rPr lang="en-US" altLang="ja-JP" dirty="0"/>
              <a:t>]</a:t>
            </a:r>
            <a:r>
              <a:rPr lang="ja-JP" altLang="en-US"/>
              <a:t>を表す関数（尤度関数）を作成する。</a:t>
            </a:r>
            <a:endParaRPr lang="en-US" altLang="ja-JP" dirty="0"/>
          </a:p>
          <a:p>
            <a:pPr marL="514350" indent="-514350">
              <a:buFont typeface="+mj-lt"/>
              <a:buAutoNum type="arabicPeriod"/>
            </a:pPr>
            <a:endParaRPr kumimoji="1" lang="en-US" altLang="ja-JP" dirty="0"/>
          </a:p>
          <a:p>
            <a:pPr marL="514350" indent="-514350">
              <a:buFont typeface="+mj-lt"/>
              <a:buAutoNum type="arabicPeriod"/>
            </a:pPr>
            <a:r>
              <a:rPr lang="ja-JP" altLang="en-US"/>
              <a:t>最適化関数</a:t>
            </a:r>
            <a:r>
              <a:rPr lang="en-US" altLang="ja-JP" dirty="0"/>
              <a:t> </a:t>
            </a:r>
            <a:r>
              <a:rPr lang="en-US" altLang="ja-JP" dirty="0" err="1"/>
              <a:t>nlminb</a:t>
            </a:r>
            <a:r>
              <a:rPr lang="en-US" altLang="ja-JP" dirty="0"/>
              <a:t>()</a:t>
            </a:r>
            <a:r>
              <a:rPr lang="ja-JP" altLang="en-US"/>
              <a:t>を使い、尤度関数を最小化するパラメタセットを探索する。</a:t>
            </a:r>
            <a:endParaRPr kumimoji="1" lang="ja-JP" altLang="en-US"/>
          </a:p>
        </p:txBody>
      </p:sp>
    </p:spTree>
    <p:extLst>
      <p:ext uri="{BB962C8B-B14F-4D97-AF65-F5344CB8AC3E}">
        <p14:creationId xmlns:p14="http://schemas.microsoft.com/office/powerpoint/2010/main" val="175271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6EBE3B-4DB8-E242-B73A-316826AD4AF1}"/>
              </a:ext>
            </a:extLst>
          </p:cNvPr>
          <p:cNvSpPr>
            <a:spLocks noGrp="1"/>
          </p:cNvSpPr>
          <p:nvPr>
            <p:ph type="title"/>
          </p:nvPr>
        </p:nvSpPr>
        <p:spPr/>
        <p:txBody>
          <a:bodyPr/>
          <a:lstStyle/>
          <a:p>
            <a:r>
              <a:rPr kumimoji="1" lang="ja-JP" altLang="en-US"/>
              <a:t>尤度関数作成の手順</a:t>
            </a:r>
          </a:p>
        </p:txBody>
      </p:sp>
      <p:sp>
        <p:nvSpPr>
          <p:cNvPr id="3" name="コンテンツ プレースホルダー 2">
            <a:extLst>
              <a:ext uri="{FF2B5EF4-FFF2-40B4-BE49-F238E27FC236}">
                <a16:creationId xmlns:a16="http://schemas.microsoft.com/office/drawing/2014/main" id="{0FBA9CC4-BA4B-5640-A5A2-AE1575734B44}"/>
              </a:ext>
            </a:extLst>
          </p:cNvPr>
          <p:cNvSpPr>
            <a:spLocks noGrp="1"/>
          </p:cNvSpPr>
          <p:nvPr>
            <p:ph idx="1"/>
          </p:nvPr>
        </p:nvSpPr>
        <p:spPr>
          <a:xfrm>
            <a:off x="838200" y="1685775"/>
            <a:ext cx="10515600" cy="5032375"/>
          </a:xfrm>
        </p:spPr>
        <p:txBody>
          <a:bodyPr>
            <a:normAutofit/>
          </a:bodyPr>
          <a:lstStyle/>
          <a:p>
            <a:pPr marL="0" indent="0">
              <a:buNone/>
            </a:pPr>
            <a:r>
              <a:rPr kumimoji="1" lang="ja-JP" altLang="en-US"/>
              <a:t>１．</a:t>
            </a:r>
            <a:r>
              <a:rPr kumimoji="1" lang="en-US" altLang="ja-JP" dirty="0" err="1"/>
              <a:t>i</a:t>
            </a:r>
            <a:r>
              <a:rPr kumimoji="1" lang="ja-JP" altLang="en-US"/>
              <a:t>番目のデータについて、モデルの予測値を計算</a:t>
            </a:r>
            <a:endParaRPr kumimoji="1" lang="en-US" altLang="ja-JP" dirty="0"/>
          </a:p>
          <a:p>
            <a:pPr marL="0" indent="0">
              <a:buNone/>
            </a:pPr>
            <a:r>
              <a:rPr kumimoji="1" lang="ja-JP" altLang="en-US"/>
              <a:t>　</a:t>
            </a:r>
            <a:r>
              <a:rPr kumimoji="1" lang="en-US" altLang="ja-JP" dirty="0" err="1"/>
              <a:t>pred</a:t>
            </a:r>
            <a:r>
              <a:rPr kumimoji="1" lang="en-US" altLang="ja-JP" dirty="0"/>
              <a:t>[</a:t>
            </a:r>
            <a:r>
              <a:rPr kumimoji="1" lang="en-US" altLang="ja-JP" dirty="0" err="1"/>
              <a:t>i</a:t>
            </a:r>
            <a:r>
              <a:rPr kumimoji="1" lang="en-US" altLang="ja-JP" dirty="0"/>
              <a:t>] &lt;- </a:t>
            </a:r>
            <a:r>
              <a:rPr lang="en-US" altLang="ja-JP" i="1" dirty="0">
                <a:latin typeface="Times New Roman" panose="02020603050405020304" pitchFamily="18" charset="0"/>
                <a:cs typeface="Times New Roman" panose="02020603050405020304" pitchFamily="18" charset="0"/>
              </a:rPr>
              <a:t>β</a:t>
            </a:r>
            <a:r>
              <a:rPr lang="en-US" altLang="ja-JP" baseline="-25000" dirty="0"/>
              <a:t>0</a:t>
            </a:r>
            <a:r>
              <a:rPr kumimoji="1" lang="en-US" altLang="ja-JP" dirty="0"/>
              <a:t> + </a:t>
            </a:r>
            <a:r>
              <a:rPr lang="en-US" altLang="ja-JP" i="1" dirty="0">
                <a:latin typeface="Times New Roman" panose="02020603050405020304" pitchFamily="18" charset="0"/>
                <a:cs typeface="Times New Roman" panose="02020603050405020304" pitchFamily="18" charset="0"/>
              </a:rPr>
              <a:t>β</a:t>
            </a:r>
            <a:r>
              <a:rPr lang="en-US" altLang="ja-JP" baseline="-25000" dirty="0"/>
              <a:t>1 </a:t>
            </a:r>
            <a:r>
              <a:rPr kumimoji="1" lang="en-US" altLang="ja-JP" dirty="0"/>
              <a:t>*</a:t>
            </a:r>
            <a:r>
              <a:rPr kumimoji="1" lang="en-US" altLang="ja-JP" dirty="0" err="1"/>
              <a:t>catch_data</a:t>
            </a:r>
            <a:r>
              <a:rPr kumimoji="1" lang="en-US" altLang="ja-JP" dirty="0"/>
              <a:t>[</a:t>
            </a:r>
            <a:r>
              <a:rPr kumimoji="1" lang="en-US" altLang="ja-JP" dirty="0" err="1"/>
              <a:t>i</a:t>
            </a:r>
            <a:r>
              <a:rPr kumimoji="1" lang="en-US" altLang="ja-JP" dirty="0"/>
              <a:t>,]$temp</a:t>
            </a:r>
          </a:p>
          <a:p>
            <a:pPr marL="0" indent="0">
              <a:buNone/>
            </a:pPr>
            <a:endParaRPr lang="en-US" altLang="ja-JP" dirty="0"/>
          </a:p>
          <a:p>
            <a:pPr marL="0" indent="0">
              <a:buNone/>
            </a:pPr>
            <a:r>
              <a:rPr lang="ja-JP" altLang="en-US"/>
              <a:t>２．観測</a:t>
            </a:r>
            <a:r>
              <a:rPr kumimoji="1" lang="ja-JP" altLang="en-US"/>
              <a:t>が平均</a:t>
            </a:r>
            <a:r>
              <a:rPr kumimoji="1" lang="en-US" altLang="ja-JP" dirty="0" err="1"/>
              <a:t>pred</a:t>
            </a:r>
            <a:r>
              <a:rPr kumimoji="1" lang="en-US" altLang="ja-JP" dirty="0"/>
              <a:t>[</a:t>
            </a:r>
            <a:r>
              <a:rPr kumimoji="1" lang="en-US" altLang="ja-JP" dirty="0" err="1"/>
              <a:t>i</a:t>
            </a:r>
            <a:r>
              <a:rPr kumimoji="1" lang="en-US" altLang="ja-JP" dirty="0"/>
              <a:t>]</a:t>
            </a:r>
            <a:r>
              <a:rPr kumimoji="1" lang="ja-JP" altLang="en-US"/>
              <a:t>、標準偏差</a:t>
            </a:r>
            <a:r>
              <a:rPr kumimoji="1" lang="en-US" altLang="ja-JP" dirty="0"/>
              <a:t> </a:t>
            </a:r>
            <a:r>
              <a:rPr kumimoji="1" lang="en-US" altLang="ja-JP" i="1" dirty="0"/>
              <a:t>s</a:t>
            </a:r>
            <a:r>
              <a:rPr kumimoji="1" lang="en-US" altLang="ja-JP" dirty="0"/>
              <a:t> </a:t>
            </a:r>
            <a:r>
              <a:rPr kumimoji="1" lang="ja-JP" altLang="en-US"/>
              <a:t>の正規分布に従ってバラつくとき、</a:t>
            </a:r>
            <a:r>
              <a:rPr lang="en-US" altLang="ja-JP" dirty="0"/>
              <a:t> </a:t>
            </a:r>
            <a:r>
              <a:rPr lang="en-US" altLang="ja-JP" dirty="0" err="1"/>
              <a:t>catch_data</a:t>
            </a:r>
            <a:r>
              <a:rPr lang="en-US" altLang="ja-JP" dirty="0"/>
              <a:t>[</a:t>
            </a:r>
            <a:r>
              <a:rPr lang="en-US" altLang="ja-JP" dirty="0" err="1"/>
              <a:t>i</a:t>
            </a:r>
            <a:r>
              <a:rPr lang="en-US" altLang="ja-JP" dirty="0"/>
              <a:t>,]$catch</a:t>
            </a:r>
            <a:r>
              <a:rPr kumimoji="1" lang="ja-JP" altLang="en-US"/>
              <a:t>が観測される確率を計算する</a:t>
            </a:r>
            <a:endParaRPr kumimoji="1" lang="en-US" altLang="ja-JP" dirty="0"/>
          </a:p>
          <a:p>
            <a:pPr marL="0" indent="0">
              <a:buNone/>
            </a:pPr>
            <a:r>
              <a:rPr lang="ja-JP" altLang="en-US"/>
              <a:t>　</a:t>
            </a:r>
            <a:r>
              <a:rPr lang="en-US" altLang="ja-JP" dirty="0"/>
              <a:t>prob[</a:t>
            </a:r>
            <a:r>
              <a:rPr lang="en-US" altLang="ja-JP" dirty="0" err="1"/>
              <a:t>i</a:t>
            </a:r>
            <a:r>
              <a:rPr lang="en-US" altLang="ja-JP" dirty="0"/>
              <a:t>] &lt;- </a:t>
            </a:r>
            <a:r>
              <a:rPr lang="en-US" altLang="ja-JP" dirty="0" err="1"/>
              <a:t>dnorm</a:t>
            </a:r>
            <a:r>
              <a:rPr lang="en-US" altLang="ja-JP" dirty="0"/>
              <a:t>(</a:t>
            </a:r>
            <a:r>
              <a:rPr lang="en-US" altLang="ja-JP" dirty="0" err="1"/>
              <a:t>catch_data</a:t>
            </a:r>
            <a:r>
              <a:rPr lang="en-US" altLang="ja-JP" dirty="0"/>
              <a:t>[</a:t>
            </a:r>
            <a:r>
              <a:rPr lang="en-US" altLang="ja-JP" dirty="0" err="1"/>
              <a:t>i</a:t>
            </a:r>
            <a:r>
              <a:rPr lang="en-US" altLang="ja-JP" dirty="0"/>
              <a:t>,]$catch, </a:t>
            </a:r>
            <a:r>
              <a:rPr lang="en-US" altLang="ja-JP" dirty="0" err="1"/>
              <a:t>pred</a:t>
            </a:r>
            <a:r>
              <a:rPr lang="en-US" altLang="ja-JP" dirty="0"/>
              <a:t>[</a:t>
            </a:r>
            <a:r>
              <a:rPr lang="en-US" altLang="ja-JP" dirty="0" err="1"/>
              <a:t>i</a:t>
            </a:r>
            <a:r>
              <a:rPr lang="en-US" altLang="ja-JP" dirty="0"/>
              <a:t>], </a:t>
            </a:r>
            <a:r>
              <a:rPr lang="en-US" altLang="ja-JP" i="1" dirty="0"/>
              <a:t>s</a:t>
            </a:r>
            <a:r>
              <a:rPr lang="en-US" altLang="ja-JP" dirty="0"/>
              <a:t>)</a:t>
            </a:r>
          </a:p>
          <a:p>
            <a:pPr marL="0" indent="0">
              <a:buNone/>
            </a:pPr>
            <a:endParaRPr kumimoji="1" lang="en-US" altLang="ja-JP" dirty="0"/>
          </a:p>
          <a:p>
            <a:pPr marL="0" indent="0">
              <a:buNone/>
            </a:pPr>
            <a:r>
              <a:rPr lang="ja-JP" altLang="en-US"/>
              <a:t>３．すべての</a:t>
            </a:r>
            <a:r>
              <a:rPr lang="en-US" altLang="ja-JP" dirty="0"/>
              <a:t> </a:t>
            </a:r>
            <a:r>
              <a:rPr lang="en-US" altLang="ja-JP" dirty="0" err="1"/>
              <a:t>i</a:t>
            </a:r>
            <a:r>
              <a:rPr lang="en-US" altLang="ja-JP" dirty="0"/>
              <a:t> (1≦ </a:t>
            </a:r>
            <a:r>
              <a:rPr lang="en-US" altLang="ja-JP" dirty="0" err="1"/>
              <a:t>i</a:t>
            </a:r>
            <a:r>
              <a:rPr lang="en-US" altLang="ja-JP" dirty="0"/>
              <a:t> </a:t>
            </a:r>
            <a:r>
              <a:rPr lang="ja-JP" altLang="en-US"/>
              <a:t>≦</a:t>
            </a:r>
            <a:r>
              <a:rPr lang="en-US" altLang="ja-JP" dirty="0"/>
              <a:t>3000)</a:t>
            </a:r>
            <a:r>
              <a:rPr lang="ja-JP" altLang="en-US"/>
              <a:t>について、</a:t>
            </a:r>
            <a:r>
              <a:rPr lang="en-US" altLang="ja-JP" dirty="0"/>
              <a:t>prob[</a:t>
            </a:r>
            <a:r>
              <a:rPr lang="en-US" altLang="ja-JP" dirty="0" err="1"/>
              <a:t>i</a:t>
            </a:r>
            <a:r>
              <a:rPr lang="en-US" altLang="ja-JP" dirty="0"/>
              <a:t>]</a:t>
            </a:r>
            <a:r>
              <a:rPr lang="ja-JP" altLang="en-US"/>
              <a:t>を掛け算したものが尤度だ！</a:t>
            </a:r>
            <a:endParaRPr lang="en-US" altLang="ja-JP" dirty="0"/>
          </a:p>
          <a:p>
            <a:pPr marL="0" indent="0">
              <a:buNone/>
            </a:pPr>
            <a:r>
              <a:rPr lang="ja-JP" altLang="en-US"/>
              <a:t>　</a:t>
            </a:r>
            <a:r>
              <a:rPr lang="en-US" altLang="ja-JP" dirty="0"/>
              <a:t>L = </a:t>
            </a:r>
            <a:r>
              <a:rPr lang="en-US" altLang="ja-JP" dirty="0" err="1"/>
              <a:t>Πprob</a:t>
            </a:r>
            <a:r>
              <a:rPr lang="en-US" altLang="ja-JP" dirty="0"/>
              <a:t>[</a:t>
            </a:r>
            <a:r>
              <a:rPr lang="en-US" altLang="ja-JP" dirty="0" err="1"/>
              <a:t>i</a:t>
            </a:r>
            <a:r>
              <a:rPr lang="en-US" altLang="ja-JP" dirty="0"/>
              <a:t>]</a:t>
            </a:r>
          </a:p>
        </p:txBody>
      </p:sp>
    </p:spTree>
    <p:extLst>
      <p:ext uri="{BB962C8B-B14F-4D97-AF65-F5344CB8AC3E}">
        <p14:creationId xmlns:p14="http://schemas.microsoft.com/office/powerpoint/2010/main" val="260188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3F097-71B8-BF41-8823-98D8CF09169B}"/>
              </a:ext>
            </a:extLst>
          </p:cNvPr>
          <p:cNvSpPr>
            <a:spLocks noGrp="1"/>
          </p:cNvSpPr>
          <p:nvPr>
            <p:ph type="title"/>
          </p:nvPr>
        </p:nvSpPr>
        <p:spPr/>
        <p:txBody>
          <a:bodyPr/>
          <a:lstStyle/>
          <a:p>
            <a:endParaRPr kumimoji="1" lang="ja-JP" altLang="en-US"/>
          </a:p>
        </p:txBody>
      </p:sp>
      <p:pic>
        <p:nvPicPr>
          <p:cNvPr id="4" name="コンテンツ プレースホルダー 3">
            <a:extLst>
              <a:ext uri="{FF2B5EF4-FFF2-40B4-BE49-F238E27FC236}">
                <a16:creationId xmlns:a16="http://schemas.microsoft.com/office/drawing/2014/main" id="{7E609C33-1F4F-394E-A068-C5A943AC8545}"/>
              </a:ext>
            </a:extLst>
          </p:cNvPr>
          <p:cNvPicPr>
            <a:picLocks noChangeAspect="1"/>
          </p:cNvPicPr>
          <p:nvPr/>
        </p:nvPicPr>
        <p:blipFill>
          <a:blip r:embed="rId2"/>
          <a:stretch>
            <a:fillRect/>
          </a:stretch>
        </p:blipFill>
        <p:spPr>
          <a:xfrm>
            <a:off x="2291089" y="1128158"/>
            <a:ext cx="5293052" cy="5202072"/>
          </a:xfrm>
          <a:prstGeom prst="rect">
            <a:avLst/>
          </a:prstGeom>
        </p:spPr>
      </p:pic>
      <p:cxnSp>
        <p:nvCxnSpPr>
          <p:cNvPr id="5" name="直線コネクタ 4">
            <a:extLst>
              <a:ext uri="{FF2B5EF4-FFF2-40B4-BE49-F238E27FC236}">
                <a16:creationId xmlns:a16="http://schemas.microsoft.com/office/drawing/2014/main" id="{0F3ECDBA-A011-954A-ABA9-2C938530D959}"/>
              </a:ext>
            </a:extLst>
          </p:cNvPr>
          <p:cNvCxnSpPr>
            <a:cxnSpLocks/>
          </p:cNvCxnSpPr>
          <p:nvPr/>
        </p:nvCxnSpPr>
        <p:spPr>
          <a:xfrm>
            <a:off x="5410890" y="1559859"/>
            <a:ext cx="0" cy="3915783"/>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円/楕円 8">
            <a:extLst>
              <a:ext uri="{FF2B5EF4-FFF2-40B4-BE49-F238E27FC236}">
                <a16:creationId xmlns:a16="http://schemas.microsoft.com/office/drawing/2014/main" id="{794AB348-87C7-0440-BC6E-9ADAE380736C}"/>
              </a:ext>
            </a:extLst>
          </p:cNvPr>
          <p:cNvSpPr/>
          <p:nvPr/>
        </p:nvSpPr>
        <p:spPr>
          <a:xfrm>
            <a:off x="5335806" y="2463501"/>
            <a:ext cx="150607" cy="150607"/>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04B619F9-6CE6-2C4F-9ABB-814061036F3F}"/>
              </a:ext>
            </a:extLst>
          </p:cNvPr>
          <p:cNvSpPr/>
          <p:nvPr/>
        </p:nvSpPr>
        <p:spPr>
          <a:xfrm>
            <a:off x="5326842" y="3304392"/>
            <a:ext cx="150607" cy="1506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E902D6A6-DFC4-CA47-AB53-3F124CBB9F8F}"/>
              </a:ext>
            </a:extLst>
          </p:cNvPr>
          <p:cNvPicPr>
            <a:picLocks noChangeAspect="1"/>
          </p:cNvPicPr>
          <p:nvPr/>
        </p:nvPicPr>
        <p:blipFill>
          <a:blip r:embed="rId3"/>
          <a:stretch>
            <a:fillRect/>
          </a:stretch>
        </p:blipFill>
        <p:spPr>
          <a:xfrm rot="5400000">
            <a:off x="4268857" y="2444189"/>
            <a:ext cx="4181230" cy="1874702"/>
          </a:xfrm>
          <a:prstGeom prst="rect">
            <a:avLst/>
          </a:prstGeom>
        </p:spPr>
      </p:pic>
    </p:spTree>
    <p:extLst>
      <p:ext uri="{BB962C8B-B14F-4D97-AF65-F5344CB8AC3E}">
        <p14:creationId xmlns:p14="http://schemas.microsoft.com/office/powerpoint/2010/main" val="250123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FFB4C1-AB7F-CD4D-9D5B-F4DA4D0CDDCF}"/>
              </a:ext>
            </a:extLst>
          </p:cNvPr>
          <p:cNvSpPr>
            <a:spLocks noGrp="1"/>
          </p:cNvSpPr>
          <p:nvPr>
            <p:ph type="title"/>
          </p:nvPr>
        </p:nvSpPr>
        <p:spPr/>
        <p:txBody>
          <a:bodyPr/>
          <a:lstStyle/>
          <a:p>
            <a:r>
              <a:rPr kumimoji="1" lang="ja-JP" altLang="en-US"/>
              <a:t>負の対数尤度</a:t>
            </a:r>
          </a:p>
        </p:txBody>
      </p:sp>
      <p:sp>
        <p:nvSpPr>
          <p:cNvPr id="3" name="コンテンツ プレースホルダー 2">
            <a:extLst>
              <a:ext uri="{FF2B5EF4-FFF2-40B4-BE49-F238E27FC236}">
                <a16:creationId xmlns:a16="http://schemas.microsoft.com/office/drawing/2014/main" id="{BE3B51D0-8A58-4E4D-A5AB-C421F3F2875A}"/>
              </a:ext>
            </a:extLst>
          </p:cNvPr>
          <p:cNvSpPr>
            <a:spLocks noGrp="1"/>
          </p:cNvSpPr>
          <p:nvPr>
            <p:ph idx="1"/>
          </p:nvPr>
        </p:nvSpPr>
        <p:spPr>
          <a:xfrm>
            <a:off x="838200" y="1690688"/>
            <a:ext cx="10515600" cy="5032375"/>
          </a:xfrm>
        </p:spPr>
        <p:txBody>
          <a:bodyPr/>
          <a:lstStyle/>
          <a:p>
            <a:r>
              <a:rPr kumimoji="1" lang="ja-JP" altLang="en-US"/>
              <a:t>一般的に、尤度はものすごく小さくなってしまい、計算しにくい。</a:t>
            </a:r>
            <a:endParaRPr kumimoji="1" lang="en-US" altLang="ja-JP" dirty="0"/>
          </a:p>
          <a:p>
            <a:r>
              <a:rPr lang="ja-JP" altLang="en-US"/>
              <a:t>ので、代わりに対数をとった尤度（対数尤度、</a:t>
            </a:r>
            <a:r>
              <a:rPr lang="en-US" altLang="ja-JP" dirty="0"/>
              <a:t>log(</a:t>
            </a:r>
            <a:r>
              <a:rPr lang="en-US" altLang="ja-JP" i="1" dirty="0"/>
              <a:t>L</a:t>
            </a:r>
            <a:r>
              <a:rPr lang="en-US" altLang="ja-JP" dirty="0"/>
              <a:t>)</a:t>
            </a:r>
            <a:r>
              <a:rPr lang="ja-JP" altLang="en-US"/>
              <a:t>）を考えます。</a:t>
            </a:r>
            <a:endParaRPr lang="en-US" altLang="ja-JP" dirty="0"/>
          </a:p>
          <a:p>
            <a:pPr marL="0" indent="0">
              <a:buNone/>
            </a:pPr>
            <a:r>
              <a:rPr kumimoji="1" lang="ja-JP" altLang="en-US"/>
              <a:t>　</a:t>
            </a:r>
            <a:r>
              <a:rPr kumimoji="1" lang="en-US" altLang="ja-JP" dirty="0"/>
              <a:t>log(L) = log(prob[1]*</a:t>
            </a:r>
            <a:r>
              <a:rPr lang="en-US" altLang="ja-JP" dirty="0"/>
              <a:t>prob[2]*….prob[3000]</a:t>
            </a:r>
            <a:r>
              <a:rPr kumimoji="1" lang="en-US" altLang="ja-JP" dirty="0"/>
              <a:t>)</a:t>
            </a:r>
          </a:p>
          <a:p>
            <a:pPr marL="0" indent="0">
              <a:buNone/>
            </a:pPr>
            <a:r>
              <a:rPr lang="en-US" altLang="ja-JP" dirty="0"/>
              <a:t>              = log(prob[1]) + log(prob[2]) + … log(prob[3000])</a:t>
            </a:r>
          </a:p>
          <a:p>
            <a:pPr marL="0" indent="0">
              <a:buNone/>
            </a:pPr>
            <a:endParaRPr lang="en-US" altLang="ja-JP" dirty="0"/>
          </a:p>
          <a:p>
            <a:r>
              <a:rPr lang="en-US" altLang="ja-JP" dirty="0"/>
              <a:t>log(L)</a:t>
            </a:r>
            <a:r>
              <a:rPr lang="ja-JP" altLang="en-US"/>
              <a:t>を最大化する代わりに、</a:t>
            </a:r>
            <a:r>
              <a:rPr lang="en-US" altLang="ja-JP" dirty="0"/>
              <a:t>-log(</a:t>
            </a:r>
            <a:r>
              <a:rPr lang="en-US" altLang="ja-JP" i="1" dirty="0"/>
              <a:t>L</a:t>
            </a:r>
            <a:r>
              <a:rPr lang="en-US" altLang="ja-JP" dirty="0"/>
              <a:t>)</a:t>
            </a:r>
            <a:r>
              <a:rPr lang="ja-JP" altLang="en-US"/>
              <a:t>を最小化します。</a:t>
            </a:r>
            <a:endParaRPr lang="en-US" altLang="ja-JP" dirty="0"/>
          </a:p>
        </p:txBody>
      </p:sp>
    </p:spTree>
    <p:extLst>
      <p:ext uri="{BB962C8B-B14F-4D97-AF65-F5344CB8AC3E}">
        <p14:creationId xmlns:p14="http://schemas.microsoft.com/office/powerpoint/2010/main" val="53733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D3B116-945D-BE4F-A9CE-D25C3C8CFD68}"/>
              </a:ext>
            </a:extLst>
          </p:cNvPr>
          <p:cNvSpPr>
            <a:spLocks noGrp="1"/>
          </p:cNvSpPr>
          <p:nvPr>
            <p:ph type="title"/>
          </p:nvPr>
        </p:nvSpPr>
        <p:spPr/>
        <p:txBody>
          <a:bodyPr/>
          <a:lstStyle/>
          <a:p>
            <a:r>
              <a:rPr lang="ja-JP" altLang="en-US"/>
              <a:t>一般化線形モデルに向けて</a:t>
            </a:r>
            <a:endParaRPr kumimoji="1" lang="ja-JP" altLang="en-US"/>
          </a:p>
        </p:txBody>
      </p:sp>
      <p:sp>
        <p:nvSpPr>
          <p:cNvPr id="3" name="コンテンツ プレースホルダー 2">
            <a:extLst>
              <a:ext uri="{FF2B5EF4-FFF2-40B4-BE49-F238E27FC236}">
                <a16:creationId xmlns:a16="http://schemas.microsoft.com/office/drawing/2014/main" id="{6A0F4A79-7519-4E49-9C26-A748A13D6B2B}"/>
              </a:ext>
            </a:extLst>
          </p:cNvPr>
          <p:cNvSpPr>
            <a:spLocks noGrp="1"/>
          </p:cNvSpPr>
          <p:nvPr>
            <p:ph idx="1"/>
          </p:nvPr>
        </p:nvSpPr>
        <p:spPr>
          <a:xfrm>
            <a:off x="838200" y="1825624"/>
            <a:ext cx="10515600" cy="5032375"/>
          </a:xfrm>
        </p:spPr>
        <p:txBody>
          <a:bodyPr>
            <a:normAutofit fontScale="92500" lnSpcReduction="10000"/>
          </a:bodyPr>
          <a:lstStyle/>
          <a:p>
            <a:r>
              <a:rPr kumimoji="1" lang="ja-JP" altLang="en-US"/>
              <a:t>線形モデルは、応答変数が負の無限大から正の無限大までの値を取ります。</a:t>
            </a:r>
            <a:endParaRPr kumimoji="1" lang="en-US" altLang="ja-JP" dirty="0"/>
          </a:p>
          <a:p>
            <a:endParaRPr lang="en-US" altLang="ja-JP" dirty="0"/>
          </a:p>
          <a:p>
            <a:r>
              <a:rPr kumimoji="1" lang="ja-JP" altLang="en-US"/>
              <a:t>今回は漁獲量データ（</a:t>
            </a:r>
            <a:r>
              <a:rPr kumimoji="1" lang="en-US" altLang="ja-JP" dirty="0"/>
              <a:t>&gt; 0</a:t>
            </a:r>
            <a:r>
              <a:rPr kumimoji="1" lang="ja-JP" altLang="en-US"/>
              <a:t>）を扱ったので、</a:t>
            </a:r>
            <a:r>
              <a:rPr kumimoji="1" lang="en-US" altLang="ja-JP" dirty="0"/>
              <a:t>catch</a:t>
            </a:r>
            <a:r>
              <a:rPr kumimoji="1" lang="ja-JP" altLang="en-US"/>
              <a:t>の代わりに</a:t>
            </a:r>
            <a:r>
              <a:rPr kumimoji="1" lang="en-US" altLang="ja-JP" dirty="0"/>
              <a:t>log(catch)</a:t>
            </a:r>
            <a:r>
              <a:rPr kumimoji="1" lang="ja-JP" altLang="en-US"/>
              <a:t>を応答変数とし、</a:t>
            </a:r>
            <a:r>
              <a:rPr lang="ja-JP" altLang="en-US"/>
              <a:t>負の無限大から正の無限大まで動けるようにしました。</a:t>
            </a:r>
            <a:endParaRPr lang="en-US" altLang="ja-JP" dirty="0"/>
          </a:p>
          <a:p>
            <a:endParaRPr kumimoji="1" lang="en-US" altLang="ja-JP" dirty="0"/>
          </a:p>
          <a:p>
            <a:r>
              <a:rPr lang="ja-JP" altLang="en-US"/>
              <a:t>また、観測は予測値の周りに正規分布すると仮定しました。</a:t>
            </a:r>
            <a:endParaRPr lang="en-US" altLang="ja-JP" dirty="0"/>
          </a:p>
          <a:p>
            <a:endParaRPr kumimoji="1" lang="en-US" altLang="ja-JP" dirty="0"/>
          </a:p>
          <a:p>
            <a:r>
              <a:rPr lang="ja-JP" altLang="en-US"/>
              <a:t>応答変数の変換と誤差構造の組み合わせのバリエーションを増やし、いろいろな種類のデータを線形モデルに帰着して分析できるようにしたのが一般化線形モデルです。</a:t>
            </a:r>
            <a:endParaRPr kumimoji="1" lang="en-US" altLang="ja-JP" dirty="0"/>
          </a:p>
        </p:txBody>
      </p:sp>
    </p:spTree>
    <p:extLst>
      <p:ext uri="{BB962C8B-B14F-4D97-AF65-F5344CB8AC3E}">
        <p14:creationId xmlns:p14="http://schemas.microsoft.com/office/powerpoint/2010/main" val="7071828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4944</TotalTime>
  <Words>575</Words>
  <Application>Microsoft Macintosh PowerPoint</Application>
  <PresentationFormat>ワイド画面</PresentationFormat>
  <Paragraphs>42</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Times New Roman</vt:lpstr>
      <vt:lpstr>Office テーマ</vt:lpstr>
      <vt:lpstr>R初心者講座第１８回</vt:lpstr>
      <vt:lpstr>尤度再び</vt:lpstr>
      <vt:lpstr>最尤法の手順</vt:lpstr>
      <vt:lpstr>尤度関数作成の手順</vt:lpstr>
      <vt:lpstr>PowerPoint プレゼンテーション</vt:lpstr>
      <vt:lpstr>負の対数尤度</vt:lpstr>
      <vt:lpstr>一般化線形モデルに向けて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R初心者講座第１８回</dc:title>
  <dc:creator>Microsoft Office User</dc:creator>
  <cp:lastModifiedBy>Microsoft Office User</cp:lastModifiedBy>
  <cp:revision>13</cp:revision>
  <dcterms:created xsi:type="dcterms:W3CDTF">2021-05-13T14:15:56Z</dcterms:created>
  <dcterms:modified xsi:type="dcterms:W3CDTF">2021-05-27T13:40:03Z</dcterms:modified>
</cp:coreProperties>
</file>