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67" r:id="rId4"/>
    <p:sldId id="276" r:id="rId5"/>
    <p:sldId id="277" r:id="rId6"/>
    <p:sldId id="278" r:id="rId7"/>
    <p:sldId id="279" r:id="rId8"/>
    <p:sldId id="268" r:id="rId9"/>
    <p:sldId id="28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AB127-48B8-1542-97D8-D93ACD1576AC}" v="2" dt="2021-05-19T06:00:12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2"/>
    <p:restoredTop sz="94733"/>
  </p:normalViewPr>
  <p:slideViewPr>
    <p:cSldViewPr snapToGrid="0" snapToObjects="1">
      <p:cViewPr varScale="1">
        <p:scale>
          <a:sx n="93" d="100"/>
          <a:sy n="93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216AB127-48B8-1542-97D8-D93ACD1576AC}"/>
    <pc:docChg chg="undo custSel addSld delSld modSld">
      <pc:chgData name="Fukui Shin" userId="6902ee70c48ce296" providerId="LiveId" clId="{216AB127-48B8-1542-97D8-D93ACD1576AC}" dt="2021-05-19T08:59:12.159" v="1181" actId="20577"/>
      <pc:docMkLst>
        <pc:docMk/>
      </pc:docMkLst>
      <pc:sldChg chg="modSp mod">
        <pc:chgData name="Fukui Shin" userId="6902ee70c48ce296" providerId="LiveId" clId="{216AB127-48B8-1542-97D8-D93ACD1576AC}" dt="2021-05-19T06:00:39.739" v="783" actId="20577"/>
        <pc:sldMkLst>
          <pc:docMk/>
          <pc:sldMk cId="3101455613" sldId="267"/>
        </pc:sldMkLst>
        <pc:spChg chg="mod">
          <ac:chgData name="Fukui Shin" userId="6902ee70c48ce296" providerId="LiveId" clId="{216AB127-48B8-1542-97D8-D93ACD1576AC}" dt="2021-05-19T06:00:39.739" v="783" actId="20577"/>
          <ac:spMkLst>
            <pc:docMk/>
            <pc:sldMk cId="3101455613" sldId="267"/>
            <ac:spMk id="3" creationId="{71702B1D-D5F1-CD48-B800-AD966A75AFA6}"/>
          </ac:spMkLst>
        </pc:spChg>
      </pc:sldChg>
      <pc:sldChg chg="modSp mod">
        <pc:chgData name="Fukui Shin" userId="6902ee70c48ce296" providerId="LiveId" clId="{216AB127-48B8-1542-97D8-D93ACD1576AC}" dt="2021-05-19T08:45:40.730" v="937" actId="20577"/>
        <pc:sldMkLst>
          <pc:docMk/>
          <pc:sldMk cId="1198192477" sldId="268"/>
        </pc:sldMkLst>
        <pc:spChg chg="mod">
          <ac:chgData name="Fukui Shin" userId="6902ee70c48ce296" providerId="LiveId" clId="{216AB127-48B8-1542-97D8-D93ACD1576AC}" dt="2021-05-18T08:58:57.928" v="533" actId="20577"/>
          <ac:spMkLst>
            <pc:docMk/>
            <pc:sldMk cId="1198192477" sldId="268"/>
            <ac:spMk id="2" creationId="{A4735376-7AF5-814B-8CD1-476221A05174}"/>
          </ac:spMkLst>
        </pc:spChg>
        <pc:spChg chg="mod">
          <ac:chgData name="Fukui Shin" userId="6902ee70c48ce296" providerId="LiveId" clId="{216AB127-48B8-1542-97D8-D93ACD1576AC}" dt="2021-05-19T08:45:40.730" v="937" actId="20577"/>
          <ac:spMkLst>
            <pc:docMk/>
            <pc:sldMk cId="1198192477" sldId="268"/>
            <ac:spMk id="3" creationId="{A4946913-80CE-C84C-B0E3-C7F19D37CC04}"/>
          </ac:spMkLst>
        </pc:spChg>
      </pc:sldChg>
      <pc:sldChg chg="del">
        <pc:chgData name="Fukui Shin" userId="6902ee70c48ce296" providerId="LiveId" clId="{216AB127-48B8-1542-97D8-D93ACD1576AC}" dt="2021-05-18T07:15:59.476" v="512" actId="2696"/>
        <pc:sldMkLst>
          <pc:docMk/>
          <pc:sldMk cId="3836603717" sldId="270"/>
        </pc:sldMkLst>
      </pc:sldChg>
      <pc:sldChg chg="modSp mod">
        <pc:chgData name="Fukui Shin" userId="6902ee70c48ce296" providerId="LiveId" clId="{216AB127-48B8-1542-97D8-D93ACD1576AC}" dt="2021-05-19T06:00:12.885" v="779"/>
        <pc:sldMkLst>
          <pc:docMk/>
          <pc:sldMk cId="2898146720" sldId="275"/>
        </pc:sldMkLst>
        <pc:spChg chg="mod">
          <ac:chgData name="Fukui Shin" userId="6902ee70c48ce296" providerId="LiveId" clId="{216AB127-48B8-1542-97D8-D93ACD1576AC}" dt="2021-05-19T06:00:12.885" v="779"/>
          <ac:spMkLst>
            <pc:docMk/>
            <pc:sldMk cId="2898146720" sldId="275"/>
            <ac:spMk id="3" creationId="{E54613B3-83B7-0D47-8E31-2E7E7D85DD2E}"/>
          </ac:spMkLst>
        </pc:spChg>
      </pc:sldChg>
      <pc:sldChg chg="modSp mod">
        <pc:chgData name="Fukui Shin" userId="6902ee70c48ce296" providerId="LiveId" clId="{216AB127-48B8-1542-97D8-D93ACD1576AC}" dt="2021-05-18T09:00:06.335" v="651" actId="20577"/>
        <pc:sldMkLst>
          <pc:docMk/>
          <pc:sldMk cId="1762378845" sldId="277"/>
        </pc:sldMkLst>
        <pc:spChg chg="mod">
          <ac:chgData name="Fukui Shin" userId="6902ee70c48ce296" providerId="LiveId" clId="{216AB127-48B8-1542-97D8-D93ACD1576AC}" dt="2021-05-18T09:00:06.335" v="651" actId="20577"/>
          <ac:spMkLst>
            <pc:docMk/>
            <pc:sldMk cId="1762378845" sldId="277"/>
            <ac:spMk id="3" creationId="{38D381C0-C337-E34D-A395-6FC2722466C6}"/>
          </ac:spMkLst>
        </pc:spChg>
      </pc:sldChg>
      <pc:sldChg chg="modSp mod">
        <pc:chgData name="Fukui Shin" userId="6902ee70c48ce296" providerId="LiveId" clId="{216AB127-48B8-1542-97D8-D93ACD1576AC}" dt="2021-05-18T09:00:48.163" v="662" actId="14"/>
        <pc:sldMkLst>
          <pc:docMk/>
          <pc:sldMk cId="3777129177" sldId="278"/>
        </pc:sldMkLst>
        <pc:spChg chg="mod">
          <ac:chgData name="Fukui Shin" userId="6902ee70c48ce296" providerId="LiveId" clId="{216AB127-48B8-1542-97D8-D93ACD1576AC}" dt="2021-05-18T09:00:48.163" v="662" actId="14"/>
          <ac:spMkLst>
            <pc:docMk/>
            <pc:sldMk cId="3777129177" sldId="278"/>
            <ac:spMk id="3" creationId="{A715A9E8-EBBF-D349-A107-C91B37B6237D}"/>
          </ac:spMkLst>
        </pc:spChg>
      </pc:sldChg>
      <pc:sldChg chg="modSp new mod">
        <pc:chgData name="Fukui Shin" userId="6902ee70c48ce296" providerId="LiveId" clId="{216AB127-48B8-1542-97D8-D93ACD1576AC}" dt="2021-05-19T08:44:21.397" v="792" actId="20577"/>
        <pc:sldMkLst>
          <pc:docMk/>
          <pc:sldMk cId="4247116920" sldId="279"/>
        </pc:sldMkLst>
        <pc:spChg chg="mod">
          <ac:chgData name="Fukui Shin" userId="6902ee70c48ce296" providerId="LiveId" clId="{216AB127-48B8-1542-97D8-D93ACD1576AC}" dt="2021-05-18T07:08:53.588" v="60" actId="20577"/>
          <ac:spMkLst>
            <pc:docMk/>
            <pc:sldMk cId="4247116920" sldId="279"/>
            <ac:spMk id="2" creationId="{9627FAD2-00EC-0B45-9A9F-77FF0CF3216A}"/>
          </ac:spMkLst>
        </pc:spChg>
        <pc:spChg chg="mod">
          <ac:chgData name="Fukui Shin" userId="6902ee70c48ce296" providerId="LiveId" clId="{216AB127-48B8-1542-97D8-D93ACD1576AC}" dt="2021-05-19T08:44:21.397" v="792" actId="20577"/>
          <ac:spMkLst>
            <pc:docMk/>
            <pc:sldMk cId="4247116920" sldId="279"/>
            <ac:spMk id="3" creationId="{3ADEC24A-1480-604D-AF9C-80E58CA55108}"/>
          </ac:spMkLst>
        </pc:spChg>
      </pc:sldChg>
      <pc:sldChg chg="modSp new mod">
        <pc:chgData name="Fukui Shin" userId="6902ee70c48ce296" providerId="LiveId" clId="{216AB127-48B8-1542-97D8-D93ACD1576AC}" dt="2021-05-19T08:59:12.159" v="1181" actId="20577"/>
        <pc:sldMkLst>
          <pc:docMk/>
          <pc:sldMk cId="3984496876" sldId="280"/>
        </pc:sldMkLst>
        <pc:spChg chg="mod">
          <ac:chgData name="Fukui Shin" userId="6902ee70c48ce296" providerId="LiveId" clId="{216AB127-48B8-1542-97D8-D93ACD1576AC}" dt="2021-05-18T09:07:50.970" v="778" actId="20577"/>
          <ac:spMkLst>
            <pc:docMk/>
            <pc:sldMk cId="3984496876" sldId="280"/>
            <ac:spMk id="2" creationId="{9715929D-EC75-DF44-9DE4-69BDC3B1586E}"/>
          </ac:spMkLst>
        </pc:spChg>
        <pc:spChg chg="mod">
          <ac:chgData name="Fukui Shin" userId="6902ee70c48ce296" providerId="LiveId" clId="{216AB127-48B8-1542-97D8-D93ACD1576AC}" dt="2021-05-19T08:59:12.159" v="1181" actId="20577"/>
          <ac:spMkLst>
            <pc:docMk/>
            <pc:sldMk cId="3984496876" sldId="280"/>
            <ac:spMk id="3" creationId="{B5E5ED59-259C-474B-8EAD-D528001910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5D9BD-19A0-5347-A276-43CB8287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675154-0A31-1044-9530-EF224654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D7EB4F-643D-174F-824F-CD377490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8A455-FF07-F34A-A8F5-B885AEDD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5D38A3-F93D-8C4F-BBB6-CC42774D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00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D3AB2-C61C-D846-9C7B-078758EE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73014E-C073-DF4F-88AE-E8A3BC2F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93962-FC5A-0E4C-A44C-4D876B8B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4E43C-FE6D-8E4A-B3C1-0E0728B9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C4C55-2C57-AB4F-AAB7-2B9D351D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FFD6A-D5DB-D043-80E7-612F8C31B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536157-EC78-BC46-B723-7704E709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6033D-F824-5041-98C4-C285B0C5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F924FC-A6D4-B04C-9207-AD57A8C7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0F4A6-1178-B142-9550-27EE6807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2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7756B-6A79-814B-9001-08D65A8A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E727F-A978-A842-B2D4-9833BD4B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5C8492-C452-224A-BA4B-08763F5A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8A5EF-0C1D-A54F-9819-1BC4DC17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3F2AE-E49F-1546-AD33-E06BA290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43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45F6A-A3C7-1D4D-A71F-6DB67523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4C26C-9FEA-B941-8080-98D39556A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FE444-5137-4B4E-8610-378EBB57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43E595-E907-6446-9F56-59506D18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B2E64-DB80-9140-A63F-D1830EB5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3F4C1-63B5-844A-ABFD-BCEA1252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4D5933-BD3C-E74E-A8FF-D5A6DADC5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BC5E87-A93E-CF45-9369-43DFBBA5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C6884A-7025-D343-9947-C045C476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9E0F3A-B8B5-5D46-9512-4273D9B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EF9EED-F2ED-8941-B246-8FDBF191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2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95755-8B23-D84D-AB05-70D6B9BC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3424-C3D3-1444-9F20-31575F95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A2288B-7346-E846-BA69-9CB2A743A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656B4-4BF7-5F49-B4CE-1DDC8DEF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50BC3B-AE30-DD4F-B5AC-D051876CC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833BE7-0B73-E74C-9D1D-1FF540D8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0FC532-387D-AD4B-B4A4-CE98CBD5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057C8F-882E-E748-9298-F7D52904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6DFF3-C16F-4B41-B47B-90876670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C6E8C7-6C4B-8A48-8042-2F6AB829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87FE01-4D5E-F447-93D3-67730D6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93206-492D-594F-B4A7-8FD29517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6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84ACBC-E6D3-C743-97DD-D9EED226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3C169C-C49A-8844-802C-F6F2E86D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583AE-CDF9-9B4F-A997-D2333FE2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2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C573B-670A-D445-AC69-FFFC91EC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84DE9-9FCC-5B40-815C-BF977382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E12C14-F952-6549-A314-A9E987E8B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0707EC-A3AB-0C4C-BA0D-ED105C2C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E46ADF-E5C2-494E-BE1E-5D48AFCE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089BB-EE58-0344-BE9F-89DC4872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7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1D17F-9AD2-2F43-9534-4F95277F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7FA951-489D-7744-895E-DB087B2E9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F6370-8BF1-364C-97FE-4AE61BCE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35B17-26ED-0043-9B1C-2443254F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2533E-3D76-4646-8B1F-1F00F5FE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1615A2-D0E7-9245-A5A1-F9D53C72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93F51A-05E5-D846-9F27-C4152918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67B061-21F4-5F47-B066-9082EDA9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887B9-1827-804B-847A-5D451E16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9959-E2FE-D74D-99D8-9B3D249EBC3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414670-712B-DF4F-88EE-44104BDB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D9FD7-DB72-1144-BE4F-F9C69AB7D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EF72-8035-974D-8A49-351664BF3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contrib/Faraway-PR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初心者講座第２０回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一般化線形モデル２：</a:t>
            </a:r>
            <a:r>
              <a:rPr kumimoji="1" lang="en-US" altLang="ja-JP" dirty="0"/>
              <a:t>GLM</a:t>
            </a:r>
            <a:r>
              <a:rPr kumimoji="1" lang="ja-JP" altLang="en-US"/>
              <a:t>実践</a:t>
            </a:r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EF15E-724B-C84B-8626-1EF2EFD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一般化線形モデル（</a:t>
            </a:r>
            <a:r>
              <a:rPr kumimoji="1" lang="en-US" altLang="ja-JP" dirty="0"/>
              <a:t>GLM</a:t>
            </a:r>
            <a:r>
              <a:rPr kumimoji="1" lang="ja-JP" altLang="en-US"/>
              <a:t>）の構成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613B3-83B7-0D47-8E31-2E7E7D85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/>
              <a:t>誤差構造（データのばらつきはどんな確率分布に従うか）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線形予測子（線形モデルの説明変数の足し算に同じ）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リンク関数（線形予測子と予測値の関係式）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1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E1677-25C4-0241-A7AB-F2E279C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GLM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02B1D-D5F1-CD48-B800-AD966A75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R</a:t>
            </a:r>
            <a:r>
              <a:rPr lang="ja-JP" altLang="en-US"/>
              <a:t>で</a:t>
            </a:r>
            <a:r>
              <a:rPr lang="en-US" altLang="ja-JP" dirty="0"/>
              <a:t>GLM</a:t>
            </a:r>
            <a:r>
              <a:rPr lang="ja-JP" altLang="en-US"/>
              <a:t>を実行してみる．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GLM</a:t>
            </a:r>
            <a:r>
              <a:rPr lang="ja-JP" altLang="en-US"/>
              <a:t>関数の引数について．</a:t>
            </a:r>
            <a:r>
              <a:rPr lang="en-US" altLang="ja-JP" dirty="0"/>
              <a:t>”</a:t>
            </a:r>
            <a:r>
              <a:rPr lang="en-US" altLang="ja-JP" dirty="0" err="1"/>
              <a:t>dataobject</a:t>
            </a:r>
            <a:r>
              <a:rPr lang="en-US" altLang="ja-JP" dirty="0"/>
              <a:t>”</a:t>
            </a:r>
            <a:r>
              <a:rPr lang="ja-JP" altLang="en-US"/>
              <a:t>というデータフレーム型のオブジェクトに目的変数が</a:t>
            </a:r>
            <a:r>
              <a:rPr lang="en-US" altLang="ja-JP" dirty="0"/>
              <a:t>y</a:t>
            </a:r>
            <a:r>
              <a:rPr lang="ja-JP" altLang="en-US"/>
              <a:t>、説明変数が</a:t>
            </a:r>
            <a:r>
              <a:rPr lang="en-US" altLang="ja-JP" dirty="0"/>
              <a:t>x</a:t>
            </a:r>
            <a:r>
              <a:rPr lang="en-US" altLang="ja-JP" baseline="-25000" dirty="0"/>
              <a:t>1</a:t>
            </a:r>
            <a:r>
              <a:rPr lang="ja-JP" altLang="en-US"/>
              <a:t>、</a:t>
            </a:r>
            <a:r>
              <a:rPr lang="en-US" altLang="ja-JP" dirty="0"/>
              <a:t>x</a:t>
            </a:r>
            <a:r>
              <a:rPr lang="en-US" altLang="ja-JP" baseline="-25000" dirty="0"/>
              <a:t>2</a:t>
            </a:r>
            <a:r>
              <a:rPr lang="ja-JP" altLang="en-US"/>
              <a:t>、</a:t>
            </a:r>
            <a:r>
              <a:rPr lang="en-US" altLang="ja-JP" dirty="0"/>
              <a:t>x</a:t>
            </a:r>
            <a:r>
              <a:rPr lang="en-US" altLang="ja-JP" baseline="-25000" dirty="0"/>
              <a:t>3</a:t>
            </a:r>
            <a:r>
              <a:rPr lang="ja-JP" altLang="en-US"/>
              <a:t>として格納されている場合、</a:t>
            </a:r>
            <a:endParaRPr lang="en-US" altLang="ja-JP" dirty="0"/>
          </a:p>
          <a:p>
            <a:pPr lvl="1"/>
            <a:r>
              <a:rPr lang="en-US" altLang="ja-JP" dirty="0" err="1"/>
              <a:t>glm</a:t>
            </a:r>
            <a:r>
              <a:rPr lang="en-US" altLang="ja-JP" dirty="0"/>
              <a:t>(y~x</a:t>
            </a:r>
            <a:r>
              <a:rPr lang="en-US" altLang="ja-JP" baseline="-25000" dirty="0"/>
              <a:t>1</a:t>
            </a:r>
            <a:r>
              <a:rPr lang="en-US" altLang="ja-JP" dirty="0"/>
              <a:t>+x</a:t>
            </a:r>
            <a:r>
              <a:rPr lang="en-US" altLang="ja-JP" baseline="-25000" dirty="0"/>
              <a:t>2</a:t>
            </a:r>
            <a:r>
              <a:rPr lang="en-US" altLang="ja-JP" dirty="0"/>
              <a:t>+x</a:t>
            </a:r>
            <a:r>
              <a:rPr lang="en-US" altLang="ja-JP" baseline="-25000" dirty="0"/>
              <a:t>3</a:t>
            </a:r>
            <a:r>
              <a:rPr lang="en-US" altLang="ja-JP" dirty="0"/>
              <a:t>, family=</a:t>
            </a:r>
            <a:r>
              <a:rPr lang="ja-JP" altLang="en-US"/>
              <a:t>誤差構造</a:t>
            </a:r>
            <a:r>
              <a:rPr lang="en-US" altLang="ja-JP" dirty="0"/>
              <a:t> (link=“</a:t>
            </a:r>
            <a:r>
              <a:rPr lang="ja-JP" altLang="en-US"/>
              <a:t>リンク関数</a:t>
            </a:r>
            <a:r>
              <a:rPr lang="en-US" altLang="ja-JP" dirty="0"/>
              <a:t>”), data=</a:t>
            </a:r>
            <a:r>
              <a:rPr lang="en-US" altLang="ja-JP" dirty="0" err="1"/>
              <a:t>dataobject</a:t>
            </a:r>
            <a:r>
              <a:rPr lang="en-US" altLang="ja-JP" dirty="0"/>
              <a:t>)</a:t>
            </a:r>
          </a:p>
          <a:p>
            <a:r>
              <a:rPr lang="ja-JP" altLang="en-US"/>
              <a:t>となる．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今回は誤差構造、リンク関数が</a:t>
            </a:r>
            <a:endParaRPr lang="en-US" altLang="ja-JP" dirty="0"/>
          </a:p>
          <a:p>
            <a:pPr lvl="1"/>
            <a:r>
              <a:rPr lang="en-US" altLang="ja-JP" dirty="0"/>
              <a:t>{</a:t>
            </a:r>
            <a:r>
              <a:rPr lang="en-US" altLang="ja-JP" dirty="0" err="1"/>
              <a:t>poisson</a:t>
            </a:r>
            <a:r>
              <a:rPr lang="ja-JP" altLang="en-US"/>
              <a:t>（ポアソン分布）</a:t>
            </a:r>
            <a:r>
              <a:rPr lang="en-US" altLang="ja-JP" dirty="0"/>
              <a:t>log link}</a:t>
            </a:r>
          </a:p>
          <a:p>
            <a:r>
              <a:rPr lang="ja-JP" altLang="en-US"/>
              <a:t>となるデータ</a:t>
            </a:r>
            <a:r>
              <a:rPr lang="en-US" altLang="ja-JP" dirty="0" err="1"/>
              <a:t>glm</a:t>
            </a:r>
            <a:r>
              <a:rPr lang="ja-JP" altLang="en-US"/>
              <a:t>にかけてみる．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14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9AA00-9A3D-3849-9490-17578B9B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lang="ja-JP" altLang="en-US"/>
              <a:t>の</a:t>
            </a:r>
            <a:r>
              <a:rPr kumimoji="1" lang="ja-JP" altLang="en-US"/>
              <a:t>標準データセット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9F73A8-67FA-604D-9EDA-2D268624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には解析の練習に使えるデータセットが標準で備わっている．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よく使われるデータ</a:t>
            </a:r>
            <a:r>
              <a:rPr lang="en-US" altLang="ja-JP" dirty="0"/>
              <a:t>{iris}</a:t>
            </a:r>
          </a:p>
          <a:p>
            <a:pPr lvl="1"/>
            <a:r>
              <a:rPr lang="ja-JP" altLang="en-US"/>
              <a:t>アヤメの種類と特徴量に関するデータセット．</a:t>
            </a:r>
            <a:endParaRPr lang="en-US" altLang="ja-JP" dirty="0"/>
          </a:p>
          <a:p>
            <a:pPr lvl="1"/>
            <a:r>
              <a:rPr lang="en-US" altLang="ja-JP" dirty="0"/>
              <a:t>names(iris)</a:t>
            </a:r>
          </a:p>
          <a:p>
            <a:pPr lvl="1"/>
            <a:r>
              <a:rPr lang="ja-JP" altLang="en-US"/>
              <a:t>種類毎の特徴量を分散分析にかけたり、特徴量データで分類して種類に分けられるかテスト、など．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package</a:t>
            </a:r>
            <a:r>
              <a:rPr lang="ja-JP" altLang="en-US"/>
              <a:t>の形でデータが配布されていることもある．</a:t>
            </a:r>
            <a:endParaRPr lang="en-US" altLang="ja-JP" dirty="0"/>
          </a:p>
          <a:p>
            <a:pPr marL="457200" lvl="1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7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AEEC1-1E9D-1142-9C15-0A3BC82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Package faraway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381C0-C337-E34D-A395-6FC27224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さまざまな統計解析練習用のデータが収められている．</a:t>
            </a:r>
            <a:endParaRPr lang="en-US" altLang="ja-JP" dirty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cran.r-project.org</a:t>
            </a:r>
            <a:r>
              <a:rPr lang="en-US" altLang="ja-JP" dirty="0"/>
              <a:t>/web/packages/faraway/</a:t>
            </a:r>
            <a:r>
              <a:rPr lang="en-US" altLang="ja-JP" dirty="0" err="1"/>
              <a:t>faraway.pdf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Practical Regression and ANOVA in R (</a:t>
            </a:r>
            <a:r>
              <a:rPr lang="en-US" altLang="ja-JP" dirty="0">
                <a:hlinkClick r:id="rId2"/>
              </a:rPr>
              <a:t>https://cran.r-project.org/doc/contrib/Faraway-PRA.pdf</a:t>
            </a:r>
            <a:r>
              <a:rPr lang="en-US" altLang="ja-JP" dirty="0"/>
              <a:t>) </a:t>
            </a:r>
            <a:r>
              <a:rPr lang="ja-JP" altLang="en-US"/>
              <a:t>や</a:t>
            </a:r>
            <a:r>
              <a:rPr lang="en-US" altLang="ja-JP" dirty="0"/>
              <a:t>Linear Models with R</a:t>
            </a:r>
            <a:r>
              <a:rPr lang="ja-JP" altLang="en-US"/>
              <a:t>といった書籍で練習データとして使われる．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今回はその中の</a:t>
            </a:r>
            <a:r>
              <a:rPr lang="en-US" altLang="ja-JP" dirty="0"/>
              <a:t>gala</a:t>
            </a:r>
            <a:r>
              <a:rPr lang="ja-JP" altLang="en-US"/>
              <a:t>を使用．ガラパゴス諸島の動物の種数と各島の特徴量がデータセットになっている．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3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7CA40-F9DD-4749-85CC-24065EE9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gala </a:t>
            </a:r>
            <a:r>
              <a:rPr kumimoji="1" lang="ja-JP" altLang="en-US"/>
              <a:t>のデータの確認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5A9E8-EBBF-D349-A107-C91B37B6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/>
              <a:t>install.packages</a:t>
            </a:r>
            <a:r>
              <a:rPr lang="en-US" altLang="ja-JP" dirty="0"/>
              <a:t>(“faraway”)</a:t>
            </a:r>
          </a:p>
          <a:p>
            <a:r>
              <a:rPr kumimoji="1" lang="en-US" altLang="ja-JP" dirty="0"/>
              <a:t>data(</a:t>
            </a:r>
            <a:r>
              <a:rPr kumimoji="1" lang="en-US" altLang="ja-JP" dirty="0" err="1"/>
              <a:t>gala,package</a:t>
            </a:r>
            <a:r>
              <a:rPr lang="en-US" altLang="ja-JP" dirty="0"/>
              <a:t>=“faraway”) # gala</a:t>
            </a:r>
            <a:r>
              <a:rPr lang="ja-JP" altLang="en-US"/>
              <a:t>データの取り出し</a:t>
            </a:r>
            <a:endParaRPr lang="en-US" altLang="ja-JP" dirty="0"/>
          </a:p>
          <a:p>
            <a:r>
              <a:rPr kumimoji="1" lang="en-US" altLang="ja-JP" dirty="0"/>
              <a:t>names(gala) #</a:t>
            </a:r>
            <a:r>
              <a:rPr kumimoji="1" lang="ja-JP" altLang="en-US"/>
              <a:t>オブジェクトの確認</a:t>
            </a:r>
            <a:endParaRPr kumimoji="1" lang="en-US" altLang="ja-JP" dirty="0"/>
          </a:p>
          <a:p>
            <a:r>
              <a:rPr lang="en-US" altLang="ja-JP" dirty="0"/>
              <a:t>plot(</a:t>
            </a:r>
            <a:r>
              <a:rPr lang="en-US" altLang="ja-JP" dirty="0" err="1"/>
              <a:t>gala$Area,gala$Species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Area</a:t>
            </a:r>
            <a:r>
              <a:rPr lang="ja-JP" altLang="en-US"/>
              <a:t>はデータの範囲が広すぎるので、対数を取ってみる．ただし、対数を取ると</a:t>
            </a:r>
            <a:r>
              <a:rPr lang="en-US" altLang="ja-JP" dirty="0"/>
              <a:t>0~1</a:t>
            </a:r>
            <a:r>
              <a:rPr lang="ja-JP" altLang="en-US"/>
              <a:t>の値が負になる．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plot(</a:t>
            </a:r>
            <a:r>
              <a:rPr lang="en-US" altLang="ja-JP" dirty="0" err="1"/>
              <a:t>gala$Elevation,gala$Species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/>
              <a:t>いろんな変数で種数</a:t>
            </a:r>
            <a:r>
              <a:rPr lang="en-US" altLang="ja-JP" dirty="0"/>
              <a:t>(</a:t>
            </a:r>
            <a:r>
              <a:rPr lang="en-US" altLang="ja-JP" dirty="0" err="1"/>
              <a:t>Spcecies</a:t>
            </a:r>
            <a:r>
              <a:rPr lang="en-US" altLang="ja-JP" dirty="0"/>
              <a:t>)</a:t>
            </a:r>
            <a:r>
              <a:rPr lang="ja-JP" altLang="en-US"/>
              <a:t>を説明できる？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712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7FAD2-00EC-0B45-9A9F-77FF0CF3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glm</a:t>
            </a:r>
            <a:r>
              <a:rPr kumimoji="1" lang="ja-JP" altLang="en-US"/>
              <a:t>関数の実行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EC24A-1480-604D-AF9C-80E58CA5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誤差構造をポアソン分布、リンク関数を</a:t>
            </a:r>
            <a:r>
              <a:rPr kumimoji="1" lang="en-US" altLang="ja-JP" dirty="0"/>
              <a:t>log</a:t>
            </a:r>
            <a:r>
              <a:rPr kumimoji="1" lang="ja-JP" altLang="en-US"/>
              <a:t>、線形予測子の説明変数に</a:t>
            </a:r>
            <a:r>
              <a:rPr kumimoji="1" lang="en-US" altLang="ja-JP" dirty="0" err="1"/>
              <a:t>Area,Elevation,Nearest,Scruz,Adjacent</a:t>
            </a:r>
            <a:r>
              <a:rPr kumimoji="1" lang="ja-JP" altLang="en-US"/>
              <a:t>をとる．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glm</a:t>
            </a:r>
            <a:r>
              <a:rPr kumimoji="1" lang="ja-JP" altLang="en-US"/>
              <a:t>の結果のオブジェクトを</a:t>
            </a:r>
            <a:r>
              <a:rPr kumimoji="1" lang="en-US" altLang="ja-JP" dirty="0" err="1"/>
              <a:t>res_glm_gala</a:t>
            </a:r>
            <a:r>
              <a:rPr kumimoji="1" lang="ja-JP" altLang="en-US"/>
              <a:t>として結果を保存．</a:t>
            </a:r>
            <a:endParaRPr kumimoji="1" lang="en-US" altLang="ja-JP" dirty="0"/>
          </a:p>
          <a:p>
            <a:pPr lvl="1"/>
            <a:r>
              <a:rPr lang="en-US" altLang="ja-JP" dirty="0" err="1"/>
              <a:t>res_glm_gala</a:t>
            </a:r>
            <a:r>
              <a:rPr lang="en-US" altLang="ja-JP" dirty="0"/>
              <a:t> &lt;- </a:t>
            </a:r>
            <a:r>
              <a:rPr lang="en-US" altLang="ja-JP" dirty="0" err="1"/>
              <a:t>glm</a:t>
            </a:r>
            <a:r>
              <a:rPr lang="en-US" altLang="ja-JP" dirty="0"/>
              <a:t>(</a:t>
            </a:r>
            <a:r>
              <a:rPr lang="en-US" altLang="ja-JP" dirty="0" err="1"/>
              <a:t>Species~Area+Elevation+Nearest+Scruz+Adjacent</a:t>
            </a:r>
            <a:r>
              <a:rPr lang="en-US" altLang="ja-JP" dirty="0"/>
              <a:t>, family=</a:t>
            </a:r>
            <a:r>
              <a:rPr lang="en-US" altLang="ja-JP" dirty="0" err="1"/>
              <a:t>poisson</a:t>
            </a:r>
            <a:r>
              <a:rPr lang="en-US" altLang="ja-JP" dirty="0"/>
              <a:t>(link = "log"),data=gala)</a:t>
            </a:r>
          </a:p>
          <a:p>
            <a:r>
              <a:rPr kumimoji="1" lang="en-US" altLang="ja-JP" dirty="0"/>
              <a:t>summary</a:t>
            </a:r>
            <a:r>
              <a:rPr kumimoji="1" lang="ja-JP" altLang="en-US"/>
              <a:t>関数で結果を表示．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summary(</a:t>
            </a:r>
            <a:r>
              <a:rPr kumimoji="1" lang="en-US" altLang="ja-JP" dirty="0" err="1"/>
              <a:t>res_glm_gala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1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35376-7AF5-814B-8CD1-476221A0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モデル選択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46913-80CE-C84C-B0E3-C7F19D37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多くの説明変数で</a:t>
            </a:r>
            <a:r>
              <a:rPr kumimoji="1" lang="en-US" altLang="ja-JP" dirty="0"/>
              <a:t>GLM</a:t>
            </a:r>
            <a:r>
              <a:rPr kumimoji="1" lang="ja-JP" altLang="en-US"/>
              <a:t>を行なったので、</a:t>
            </a:r>
            <a:r>
              <a:rPr kumimoji="1" lang="en-US" altLang="ja-JP" dirty="0"/>
              <a:t>step</a:t>
            </a:r>
            <a:r>
              <a:rPr kumimoji="1" lang="ja-JP" altLang="en-US"/>
              <a:t>関数</a:t>
            </a:r>
            <a:r>
              <a:rPr lang="ja-JP" altLang="en-US"/>
              <a:t>の</a:t>
            </a:r>
            <a:r>
              <a:rPr lang="en-US" altLang="ja-JP" dirty="0"/>
              <a:t>backward </a:t>
            </a:r>
            <a:r>
              <a:rPr lang="ja-JP" altLang="en-US"/>
              <a:t>でモデル選択してみる．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MuMIn</a:t>
            </a:r>
            <a:r>
              <a:rPr kumimoji="1" lang="ja-JP" altLang="en-US"/>
              <a:t>の</a:t>
            </a:r>
            <a:r>
              <a:rPr lang="en-US" altLang="ja-JP" dirty="0"/>
              <a:t>dredge</a:t>
            </a:r>
            <a:r>
              <a:rPr lang="ja-JP" altLang="en-US"/>
              <a:t>でも確認してみる．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9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929D-EC75-DF44-9DE4-69BDC3B1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残差プロット、予測値の取り出し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5ED59-259C-474B-8EAD-D5280019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解析結果のオブジェクトから、残差を取り出してみる．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解析結果のオブジェクトから、モデルの予測値</a:t>
            </a:r>
            <a:r>
              <a:rPr kumimoji="1" lang="en-US" altLang="ja-JP" dirty="0"/>
              <a:t>y^</a:t>
            </a:r>
            <a:r>
              <a:rPr kumimoji="1" lang="ja-JP" altLang="en-US"/>
              <a:t>を取り出し、</a:t>
            </a:r>
            <a:r>
              <a:rPr kumimoji="1" lang="en-US" altLang="ja-JP" dirty="0" err="1"/>
              <a:t>logArea</a:t>
            </a:r>
            <a:r>
              <a:rPr kumimoji="1" lang="ja-JP" altLang="en-US"/>
              <a:t>に対してプロットしてみる．</a:t>
            </a:r>
          </a:p>
        </p:txBody>
      </p:sp>
    </p:spTree>
    <p:extLst>
      <p:ext uri="{BB962C8B-B14F-4D97-AF65-F5344CB8AC3E}">
        <p14:creationId xmlns:p14="http://schemas.microsoft.com/office/powerpoint/2010/main" val="398449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12727</TotalTime>
  <Words>579</Words>
  <Application>Microsoft Macintosh PowerPoint</Application>
  <PresentationFormat>ワイド画面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R初心者講座第２０回</vt:lpstr>
      <vt:lpstr>一般化線形モデル（GLM）の構成</vt:lpstr>
      <vt:lpstr>RでGLM</vt:lpstr>
      <vt:lpstr>Rの標準データセット</vt:lpstr>
      <vt:lpstr>Package faraway</vt:lpstr>
      <vt:lpstr>gala のデータの確認</vt:lpstr>
      <vt:lpstr>glm関数の実行</vt:lpstr>
      <vt:lpstr>モデル選択</vt:lpstr>
      <vt:lpstr>残差プロット、予測値の取り出し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R初心者講座第１x回</dc:title>
  <dc:creator>Fukui Shin</dc:creator>
  <cp:lastModifiedBy>Fukui Shin</cp:lastModifiedBy>
  <cp:revision>13</cp:revision>
  <dcterms:created xsi:type="dcterms:W3CDTF">2021-05-06T07:38:02Z</dcterms:created>
  <dcterms:modified xsi:type="dcterms:W3CDTF">2021-06-29T10:20:49Z</dcterms:modified>
</cp:coreProperties>
</file>