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78F7A-7B06-954D-AD6F-6D5D6D318144}" v="1" dt="2022-04-27T09:59:1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83989"/>
  </p:normalViewPr>
  <p:slideViewPr>
    <p:cSldViewPr snapToGrid="0" snapToObjects="1">
      <p:cViewPr varScale="1">
        <p:scale>
          <a:sx n="103" d="100"/>
          <a:sy n="103"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3778F7A-7B06-954D-AD6F-6D5D6D318144}"/>
    <pc:docChg chg="modSld">
      <pc:chgData name="Fukui Shin" userId="6902ee70c48ce296" providerId="LiveId" clId="{33778F7A-7B06-954D-AD6F-6D5D6D318144}" dt="2022-04-27T09:59:15.838" v="0"/>
      <pc:docMkLst>
        <pc:docMk/>
      </pc:docMkLst>
      <pc:sldChg chg="modSp">
        <pc:chgData name="Fukui Shin" userId="6902ee70c48ce296" providerId="LiveId" clId="{33778F7A-7B06-954D-AD6F-6D5D6D318144}" dt="2022-04-27T09:59:15.838" v="0"/>
        <pc:sldMkLst>
          <pc:docMk/>
          <pc:sldMk cId="1202530031" sldId="260"/>
        </pc:sldMkLst>
        <pc:spChg chg="mod">
          <ac:chgData name="Fukui Shin" userId="6902ee70c48ce296" providerId="LiveId" clId="{33778F7A-7B06-954D-AD6F-6D5D6D318144}" dt="2022-04-27T09:59:15.838" v="0"/>
          <ac:spMkLst>
            <pc:docMk/>
            <pc:sldMk cId="1202530031" sldId="260"/>
            <ac:spMk id="3" creationId="{02F3AD6E-A8AA-964C-8EF4-26CD4B7D14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2022/10/2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4</a:t>
            </a:fld>
            <a:endParaRPr kumimoji="1" lang="ja-JP" altLang="en-US"/>
          </a:p>
        </p:txBody>
      </p:sp>
    </p:spTree>
    <p:extLst>
      <p:ext uri="{BB962C8B-B14F-4D97-AF65-F5344CB8AC3E}">
        <p14:creationId xmlns:p14="http://schemas.microsoft.com/office/powerpoint/2010/main" val="313726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421868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7</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初心者講座第２６回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lstStyle/>
          <a:p>
            <a:r>
              <a:rPr lang="ja-JP" altLang="en-US"/>
              <a:t>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説明変数同士に相関が高い場合も気をつける．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365408" y="3173912"/>
            <a:ext cx="2852063" cy="369332"/>
          </a:xfrm>
          <a:prstGeom prst="rect">
            <a:avLst/>
          </a:prstGeom>
          <a:noFill/>
        </p:spPr>
        <p:txBody>
          <a:bodyPr wrap="none" rtlCol="0">
            <a:spAutoFit/>
          </a:bodyPr>
          <a:lstStyle/>
          <a:p>
            <a:r>
              <a:rPr kumimoji="1" lang="ja-JP" altLang="en-US">
                <a:solidFill>
                  <a:schemeClr val="accent2">
                    <a:lumMod val="75000"/>
                  </a:schemeClr>
                </a:solidFill>
              </a:rPr>
              <a:t>説明変数１と</a:t>
            </a:r>
            <a:r>
              <a:rPr kumimoji="1" lang="en-US" altLang="ja-JP" dirty="0">
                <a:solidFill>
                  <a:schemeClr val="accent2">
                    <a:lumMod val="75000"/>
                  </a:schemeClr>
                </a:solidFill>
              </a:rPr>
              <a:t>2</a:t>
            </a:r>
            <a:r>
              <a:rPr kumimoji="1" lang="ja-JP" altLang="en-US">
                <a:solidFill>
                  <a:schemeClr val="accent2">
                    <a:lumMod val="75000"/>
                  </a:schemeClr>
                </a:solidFill>
              </a:rPr>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a:t>
            </a:r>
            <a:r>
              <a:rPr lang="en-US" altLang="ja-JP" baseline="-25000" dirty="0"/>
              <a:t>1</a:t>
            </a:r>
            <a:r>
              <a:rPr lang="en-US" altLang="ja-JP" dirty="0"/>
              <a:t>| &lt; |β</a:t>
            </a:r>
            <a:r>
              <a:rPr lang="en-US" altLang="ja-JP" baseline="-25000" dirty="0"/>
              <a:t>2</a:t>
            </a:r>
            <a:r>
              <a:rPr lang="en-US" altLang="ja-JP" dirty="0"/>
              <a:t>|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p:txBody>
          <a:bodyPr/>
          <a:lstStyle/>
          <a:p>
            <a:r>
              <a:rPr lang="en-US" altLang="ja-JP" dirty="0"/>
              <a:t>VIF (Variance Inflation Factor)</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でかなり相関が強い．平均</a:t>
            </a:r>
            <a:r>
              <a:rPr lang="en-US" altLang="ja-JP" dirty="0"/>
              <a:t>VIF&lt;6</a:t>
            </a:r>
            <a:r>
              <a:rPr lang="ja-JP" altLang="en-US"/>
              <a:t>という目安も．</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r>
              <a:rPr lang="en-US" altLang="ja-JP" dirty="0"/>
              <a:t>(</a:t>
            </a:r>
            <a:r>
              <a:rPr lang="en-US" altLang="ja-JP" i="1" dirty="0"/>
              <a:t>r </a:t>
            </a:r>
            <a:r>
              <a:rPr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909856" cy="2932576"/>
            <a:chOff x="2291914" y="3113382"/>
            <a:chExt cx="9304158"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652871"/>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en-US" altLang="ja-JP" dirty="0"/>
              </a:p>
              <a:p>
                <a:r>
                  <a:rPr lang="en-US" altLang="ja-JP" dirty="0"/>
                  <a:t>(</a:t>
                </a:r>
                <a:r>
                  <a:rPr lang="ja-JP" altLang="en-US"/>
                  <a:t>残差平方和</a:t>
                </a:r>
                <a:r>
                  <a:rPr lang="en-US" altLang="ja-JP" dirty="0"/>
                  <a:t>)</a:t>
                </a:r>
                <a:endParaRPr kumimoji="1" lang="ja-JP" altLang="en-US"/>
              </a:p>
            </p:txBody>
          </p:sp>
        </mc:Choice>
        <mc:Fallback>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652871"/>
              </a:xfrm>
              <a:prstGeom prst="rect">
                <a:avLst/>
              </a:prstGeom>
              <a:blipFill>
                <a:blip r:embed="rId8"/>
                <a:stretch>
                  <a:fillRect l="-1375" t="-65385" b="-538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DF5E-7551-79C4-273E-DCEF207BCF6D}"/>
              </a:ext>
            </a:extLst>
          </p:cNvPr>
          <p:cNvSpPr>
            <a:spLocks noGrp="1"/>
          </p:cNvSpPr>
          <p:nvPr>
            <p:ph type="title"/>
          </p:nvPr>
        </p:nvSpPr>
        <p:spPr/>
        <p:txBody>
          <a:bodyPr/>
          <a:lstStyle/>
          <a:p>
            <a:r>
              <a:rPr kumimoji="1" lang="ja-JP" altLang="en-US"/>
              <a:t>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0467511-8378-D436-837B-8BCBD4CB7A98}"/>
              </a:ext>
            </a:extLst>
          </p:cNvPr>
          <p:cNvSpPr>
            <a:spLocks noGrp="1"/>
          </p:cNvSpPr>
          <p:nvPr>
            <p:ph idx="1"/>
          </p:nvPr>
        </p:nvSpPr>
        <p:spPr/>
        <p:txBody>
          <a:bodyPr/>
          <a:lstStyle/>
          <a:p>
            <a:r>
              <a:rPr kumimoji="1" lang="ja-JP" altLang="en-US"/>
              <a:t>重回帰分析では、たとえ目的変数の説明に寄与しない説明変数であっても、説明変数に加えられ、変数の数が増えると決定係数が大きくなってしまう．</a:t>
            </a:r>
            <a:endParaRPr kumimoji="1" lang="en-US" altLang="ja-JP" dirty="0"/>
          </a:p>
          <a:p>
            <a:endParaRPr lang="en-US" altLang="ja-JP" dirty="0"/>
          </a:p>
          <a:p>
            <a:r>
              <a:rPr kumimoji="1" lang="ja-JP" altLang="en-US"/>
              <a:t>説明変数の数を考慮した決定係数を自由度調整済み決定係数（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kumimoji="1" lang="ja-JP" altLang="en-US"/>
              <a:t>）といい、以下のように算出される．</a:t>
            </a:r>
            <a:endParaRPr kumimoji="1" lang="en-US" altLang="ja-JP" dirty="0"/>
          </a:p>
          <a:p>
            <a:pPr marL="0" indent="0">
              <a:buNone/>
            </a:pPr>
            <a:endParaRPr lang="en-US" altLang="ja-JP" dirty="0"/>
          </a:p>
          <a:p>
            <a:pPr marL="457200" lvl="1" indent="0">
              <a:buNone/>
            </a:pPr>
            <a:r>
              <a:rPr kumimoji="1" lang="en-US" altLang="ja-JP" dirty="0"/>
              <a:t>adjusted </a:t>
            </a:r>
            <a:r>
              <a:rPr kumimoji="1" lang="en-US" altLang="ja-JP" i="1" dirty="0"/>
              <a:t>r </a:t>
            </a:r>
            <a:r>
              <a:rPr kumimoji="1" lang="en-US" altLang="ja-JP" baseline="30000" dirty="0"/>
              <a:t>2 </a:t>
            </a:r>
          </a:p>
          <a:p>
            <a:pPr marL="457200" lvl="1" indent="0">
              <a:buNone/>
            </a:pPr>
            <a:r>
              <a:rPr lang="ja-JP" altLang="en-US" baseline="30000"/>
              <a:t>　</a:t>
            </a:r>
            <a:r>
              <a:rPr kumimoji="1" lang="en-US" altLang="ja-JP" dirty="0"/>
              <a:t>= 1 – {</a:t>
            </a:r>
            <a:r>
              <a:rPr kumimoji="1" lang="ja-JP" altLang="en-US"/>
              <a:t>残差変動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a:t>
            </a:r>
            <a:r>
              <a:rPr kumimoji="1" lang="ja-JP" altLang="en-US">
                <a:highlight>
                  <a:srgbClr val="C0C0C0"/>
                </a:highlight>
              </a:rPr>
              <a:t>説明変数の数</a:t>
            </a:r>
            <a:r>
              <a:rPr kumimoji="1" lang="en-US" altLang="ja-JP" dirty="0">
                <a:highlight>
                  <a:srgbClr val="C0C0C0"/>
                </a:highlight>
              </a:rPr>
              <a:t>-</a:t>
            </a:r>
            <a:r>
              <a:rPr lang="en-US" altLang="ja-JP" dirty="0">
                <a:highlight>
                  <a:srgbClr val="C0C0C0"/>
                </a:highlight>
              </a:rPr>
              <a:t>1</a:t>
            </a:r>
            <a:r>
              <a:rPr kumimoji="1" lang="en-US" altLang="ja-JP" dirty="0">
                <a:highlight>
                  <a:srgbClr val="C0C0C0"/>
                </a:highlight>
              </a:rPr>
              <a:t>)</a:t>
            </a:r>
            <a:r>
              <a:rPr kumimoji="1" lang="en-US" altLang="ja-JP" dirty="0"/>
              <a:t>}/{</a:t>
            </a:r>
            <a:r>
              <a:rPr kumimoji="1" lang="ja-JP" altLang="en-US"/>
              <a:t>全変動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-1)</a:t>
            </a:r>
            <a:r>
              <a:rPr kumimoji="1" lang="en-US" altLang="ja-JP" dirty="0"/>
              <a:t>}</a:t>
            </a:r>
          </a:p>
          <a:p>
            <a:endParaRPr lang="en-US" altLang="ja-JP" dirty="0"/>
          </a:p>
          <a:p>
            <a:endParaRPr kumimoji="1" lang="ja-JP" altLang="en-US"/>
          </a:p>
        </p:txBody>
      </p:sp>
    </p:spTree>
    <p:extLst>
      <p:ext uri="{BB962C8B-B14F-4D97-AF65-F5344CB8AC3E}">
        <p14:creationId xmlns:p14="http://schemas.microsoft.com/office/powerpoint/2010/main" val="425085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85000" lnSpcReduction="2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lang="ja-JP" altLang="en-US"/>
              <a:t>は</a:t>
            </a:r>
            <a:r>
              <a:rPr kumimoji="1" lang="ja-JP" altLang="en-US"/>
              <a:t>裸地水温で、これを気象要素</a:t>
            </a:r>
            <a:r>
              <a:rPr kumimoji="1" lang="en-US" altLang="ja-JP" dirty="0"/>
              <a:t>(</a:t>
            </a:r>
            <a:r>
              <a:rPr kumimoji="1" lang="ja-JP" altLang="en-US"/>
              <a:t>実測値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年以降を使う．データクリーニングもする．</a:t>
            </a:r>
            <a:endParaRPr kumimoji="1" lang="en-US" altLang="ja-JP" dirty="0"/>
          </a:p>
          <a:p>
            <a:pPr lvl="1"/>
            <a:endParaRPr kumimoji="1" lang="en-US" altLang="ja-JP" dirty="0"/>
          </a:p>
          <a:p>
            <a:pPr lvl="1"/>
            <a:r>
              <a:rPr lang="en-US" altLang="ja-JP" dirty="0"/>
              <a:t>Tw0 ~ T + </a:t>
            </a:r>
            <a:r>
              <a:rPr lang="en-US" altLang="ja-JP" dirty="0" err="1"/>
              <a:t>Tmax</a:t>
            </a:r>
            <a:r>
              <a:rPr lang="en-US" altLang="ja-JP" dirty="0"/>
              <a:t> + </a:t>
            </a:r>
            <a:r>
              <a:rPr lang="en-US" altLang="ja-JP" dirty="0" err="1"/>
              <a:t>Tmin</a:t>
            </a:r>
            <a:r>
              <a:rPr lang="en-US" altLang="ja-JP" dirty="0"/>
              <a:t> + </a:t>
            </a:r>
            <a:r>
              <a:rPr lang="en-US" altLang="ja-JP" dirty="0" err="1"/>
              <a:t>Pr</a:t>
            </a:r>
            <a:r>
              <a:rPr lang="en-US" altLang="ja-JP" dirty="0"/>
              <a:t> + N</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a:p>
            <a:endParaRPr lang="en-US" altLang="ja-JP" dirty="0"/>
          </a:p>
          <a:p>
            <a:r>
              <a:rPr lang="en-US" altLang="ja-JP" dirty="0"/>
              <a:t>VIF</a:t>
            </a:r>
            <a:r>
              <a:rPr lang="ja-JP" altLang="en-US"/>
              <a:t>が</a:t>
            </a:r>
            <a:r>
              <a:rPr lang="en-US" altLang="ja-JP" dirty="0"/>
              <a:t>10</a:t>
            </a:r>
            <a:r>
              <a:rPr lang="ja-JP" altLang="en-US"/>
              <a:t>を超えた変数がある場合にはモデルからその変数を外してモデルを再構成、解析して再度</a:t>
            </a:r>
            <a:r>
              <a:rPr lang="en-US" altLang="ja-JP" dirty="0"/>
              <a:t>VIF</a:t>
            </a:r>
            <a:r>
              <a:rPr lang="ja-JP" altLang="en-US"/>
              <a:t>をチェック．</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675</Words>
  <Application>Microsoft Macintosh PowerPoint</Application>
  <PresentationFormat>ワイド画面</PresentationFormat>
  <Paragraphs>87</Paragraphs>
  <Slides>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Cambria Math</vt:lpstr>
      <vt:lpstr>Office テーマ</vt:lpstr>
      <vt:lpstr>R初心者講座第２６回</vt:lpstr>
      <vt:lpstr>説明変数の数と説明力・予測力</vt:lpstr>
      <vt:lpstr>多重共線性　(Multi-collinearity)</vt:lpstr>
      <vt:lpstr>VIF (Variance Inflation Factor)</vt:lpstr>
      <vt:lpstr>線形モデルの決定係数(r 2)</vt:lpstr>
      <vt:lpstr>自由度調整済み決定係数(adjusted r 2)</vt:lpstr>
      <vt:lpstr>RでVIF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16</cp:revision>
  <dcterms:created xsi:type="dcterms:W3CDTF">2021-11-24T15:15:52Z</dcterms:created>
  <dcterms:modified xsi:type="dcterms:W3CDTF">2022-10-02T13:21:49Z</dcterms:modified>
</cp:coreProperties>
</file>