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4" r:id="rId6"/>
    <p:sldId id="262" r:id="rId7"/>
    <p:sldId id="263" r:id="rId8"/>
    <p:sldId id="265" r:id="rId9"/>
    <p:sldId id="267" r:id="rId10"/>
    <p:sldId id="268" r:id="rId11"/>
    <p:sldId id="266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679647"/>
    <a:srgbClr val="3D3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8CC3C-2A05-435E-BC82-A90859724053}" v="2" dt="2021-01-03T07:34:51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72027" autoAdjust="0"/>
  </p:normalViewPr>
  <p:slideViewPr>
    <p:cSldViewPr snapToGrid="0">
      <p:cViewPr varScale="1">
        <p:scale>
          <a:sx n="71" d="100"/>
          <a:sy n="71" d="100"/>
        </p:scale>
        <p:origin x="97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hinokawa Momoko" userId="97fbd8355b740407" providerId="LiveId" clId="{AB08CC3C-2A05-435E-BC82-A90859724053}"/>
    <pc:docChg chg="custSel modSld">
      <pc:chgData name="Ichinokawa Momoko" userId="97fbd8355b740407" providerId="LiveId" clId="{AB08CC3C-2A05-435E-BC82-A90859724053}" dt="2021-01-03T07:34:51.313" v="1"/>
      <pc:docMkLst>
        <pc:docMk/>
      </pc:docMkLst>
      <pc:sldChg chg="delSp mod modTransition delAnim">
        <pc:chgData name="Ichinokawa Momoko" userId="97fbd8355b740407" providerId="LiveId" clId="{AB08CC3C-2A05-435E-BC82-A90859724053}" dt="2021-01-03T07:34:51.313" v="1"/>
        <pc:sldMkLst>
          <pc:docMk/>
          <pc:sldMk cId="2993197394" sldId="256"/>
        </pc:sldMkLst>
        <pc:picChg chg="del">
          <ac:chgData name="Ichinokawa Momoko" userId="97fbd8355b740407" providerId="LiveId" clId="{AB08CC3C-2A05-435E-BC82-A90859724053}" dt="2021-01-03T07:34:34.646" v="0" actId="478"/>
          <ac:picMkLst>
            <pc:docMk/>
            <pc:sldMk cId="2993197394" sldId="256"/>
            <ac:picMk id="13" creationId="{25FB4772-5225-479E-92E9-D790607FBD42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2421636955" sldId="257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2421636955" sldId="257"/>
            <ac:picMk id="9" creationId="{17D0D82C-5A9D-4BB8-A2E4-4E554B54E43E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1662315140" sldId="259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1662315140" sldId="259"/>
            <ac:picMk id="11" creationId="{35700E86-E586-41BD-86AC-E1F1C1518BB1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672598977" sldId="260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672598977" sldId="260"/>
            <ac:picMk id="2" creationId="{DC572B46-7463-4CE0-8DF8-EF34FE1418E9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3007159052" sldId="261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3007159052" sldId="261"/>
            <ac:picMk id="13" creationId="{CFEED0C3-AF88-40F0-BF22-20E940A338DF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3278058683" sldId="262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3278058683" sldId="262"/>
            <ac:picMk id="2" creationId="{F200800A-9577-4714-96E7-B8927F8C4ACA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1992846704" sldId="263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1992846704" sldId="263"/>
            <ac:picMk id="11" creationId="{EF9BA14F-9D99-45D0-9180-DF2D78557AF1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3953752684" sldId="265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3953752684" sldId="265"/>
            <ac:picMk id="3" creationId="{74288312-355A-449A-B4F0-9EE3AE431D14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1457154521" sldId="266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1457154521" sldId="266"/>
            <ac:picMk id="6" creationId="{0A235308-1173-440E-B964-FBDBFBC93C46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3094132510" sldId="267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3094132510" sldId="267"/>
            <ac:picMk id="9" creationId="{32BBEFD4-8B17-4E98-AED3-E62D9BCE8042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1147156584" sldId="268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1147156584" sldId="268"/>
            <ac:picMk id="13" creationId="{216FDC22-B1D8-4F3E-850F-44D64A5274A5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3620595056" sldId="270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3620595056" sldId="270"/>
            <ac:picMk id="12" creationId="{51A421A5-EED4-4CF1-A493-82C023929B26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4241633341" sldId="271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4241633341" sldId="271"/>
            <ac:picMk id="11" creationId="{AF507F46-7854-4A7B-9F18-30EDA1C89A1C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209074250" sldId="272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209074250" sldId="272"/>
            <ac:picMk id="30" creationId="{C5EFD99E-CB18-4F58-8A25-6B843B61268F}"/>
          </ac:picMkLst>
        </pc:picChg>
      </pc:sldChg>
      <pc:sldChg chg="delSp modTransition modAnim">
        <pc:chgData name="Ichinokawa Momoko" userId="97fbd8355b740407" providerId="LiveId" clId="{AB08CC3C-2A05-435E-BC82-A90859724053}" dt="2021-01-03T07:34:51.313" v="1"/>
        <pc:sldMkLst>
          <pc:docMk/>
          <pc:sldMk cId="652707438" sldId="274"/>
        </pc:sldMkLst>
        <pc:picChg chg="del">
          <ac:chgData name="Ichinokawa Momoko" userId="97fbd8355b740407" providerId="LiveId" clId="{AB08CC3C-2A05-435E-BC82-A90859724053}" dt="2021-01-03T07:34:51.313" v="1"/>
          <ac:picMkLst>
            <pc:docMk/>
            <pc:sldMk cId="652707438" sldId="274"/>
            <ac:picMk id="2" creationId="{657738F4-2D3E-4087-8AB9-9366D02EA2C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1:57:57.80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3T01:58:32.9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1621 3009,'0'5'7945,"28"-5"-7873,-11-1-59,0 0 0,0-1-1,17-5 1,20-3 48,28-3-41,-40 5 4,82-3-1,-100 9-20,0 0 0,28-7 0,-29 5-2,0 1 1,26-1-1,54-10 18,-89 13 7,-14 1-18,0 0 1,1-1 0,-1 1-1,0 0 1,0 0-1,1-1 1,-1 1-1,0 0 1,0-1-1,1 1 1,-1 0-1,0 0 1,0-1-1,0 1 1,0 0-1,0-1 1,1 1-1,-1-1 1,0 1 0,0 0-1,0-1 1,0 1-1,0 0 1,0-1-1,0 1 1,0-1-1,0 1 136,1 0-117,-1 0-27,0 0 0,0 0 0,1-1-1,-1 1 1,0 0 0,0 0 0,1 0 0,-1 0 0,0 0 0,0 0 0,1 0-1,-1 0 1,0 0 0,0-1 0,0 1 0,1 0 0,-1 0 0,0 0-1,0-1 1,0 1 0,0 0 0,1 0 0,-1 0 0,0-1 0,0 1-1,0 0 1,0 0 0,0-1 0,0 1 0,0 0 0,0 0 0,1-1-1,-1 1 1,0 0 0,0 0 0,0-1 0,0 1 0,0 0 0,-1-1 0,3-3-6,13-14 30,-12 15-16,1-1 1,-1 1-1,0-1 0,0 0 0,-1 0 1,1 0-1,-1 0 0,0-1 1,0 1-1,2-6 0,3-12-3,-5 17 0,0-1-1,-1 0 1,1 0 0,-1 0-1,0 0 1,0-6-1,5-38-12,-6-113-69,0 157 72,1-1 0,0 1 0,0 0 0,1-1 0,0 1 0,0 0 0,0 0-1,1 0 1,3-5 0,1 4 10,-1-1 0,1 0 0,-1 0 0,0 0 0,-1-1 0,0 0 0,0 0 0,-1 0 0,-1 0 0,1-1 0,-1 0 0,-1 0 0,0 0 0,0 0 0,0-12 0,10-56-2,-12 72-6,1-1 0,-1 0 1,2 1-1,-1-1 0,1 0 0,0 1 0,0 0 1,0-1-1,1 1 0,0 0 0,0 0 0,1 1 1,0-1-1,0 1 0,0 0 0,1 0 0,-1 0 0,9-7 1,-8 7 0,0 0 1,-1 0 0,0-1-1,0 0 1,0 0 0,-1 0-1,0-1 1,0 1 0,3-13-1,-5 17 4,0 0-1,0-1 0,1 1 0,-1 0 1,1 0-1,-1 0 0,1 0 0,0 0 0,0 0 1,3-2-1,-3 2 0,0 1 0,-1 0 0,1-1 0,0 1 0,-1-1 0,1 0 1,-1 1-1,0-1 0,0 0 0,1 0 0,-1 0 0,0 0 0,0 0 0,-1 0 0,1 0 0,0-4 0,11-41 53,-12 45-58,0 0 0,0 0 0,1 0 0,-1 0 0,0 0 0,1 0 1,-1 0-1,1 0 0,0 0 0,-1 0 0,1 0 0,0 0 0,0 1 0,0-1 1,0 0-1,1 1 0,-1-1 0,0 1 0,1-1 0,-1 1 0,1 0 0,-1-1 1,1 1-1,0 0 0,2-1 0,-2 0-1,1 1 0,0-1 0,-1 0-1,1 0 1,-1-1 0,0 1 0,0 0 0,0-1 0,3-4 0,-2-3-8,-3 9 14,0 1-1,0-1 1,0 1-1,0-1 1,0 1 0,0-1-1,1 1 1,-1-1-1,0 1 1,0 0-1,0-1 1,1 1 0,-1-1-1,0 1 1,1 0-1,-1-1 1,0 1-1,1 0 1,-1-1 0,0 1-1,1 0 1,-1-1-1,1 1 1,-1 0 0,0 0-1,1 0 1,-1-1-1,1 1 1,-1 0-1,2 0 1,2-2-1,0-1 0,0 1-1,-1-1 1,1 0 0,0 0 0,-1 0 0,0 0-1,0 0 1,0-1 0,0 0 0,0 1 0,-1-1 0,3-6-1,-2 6 3,0-1 0,0 1 0,1 0 0,0 1 0,-1-1 0,1 1 0,0-1 0,6-2 0,5-6-1,1-4-35,15-11 7,-15 11 20,-15 13 3,1 1-1,0 0 1,0-1-1,0 1 0,0 0 1,0 0-1,1 1 1,-1-1-1,0 0 1,1 1-1,0-1 1,-1 1-1,1 0 0,4-2 1,15 1-159,-20 3 160,1-1 1,-1 0-1,1-1 0,-1 1 1,0 0-1,1-1 0,-1 1 1,3-2-1,6-2-1,0 1 0,0 0 0,0 1-1,0 0 1,18-1 0,-16 2 0,0 0-1,0-1 1,13-4-1,-11 2 11,1 0 0,0 1 0,1 0 0,-1 2-1,18 0 1,19-5-43,-41 6 41,0-1 0,18-5 0,5 0 11,47-4-13,-27 1 1,-32 6 2,32-8-1,-15 3-2,-35 7 2,42-8 3,85-4 0,-89 7-22,-14 1 14,321-19 4,-253 15 4,32-1-14,-37 3 17,-24 0-1,88-3-15,122-3 33,-75 4-22,69 2-42,-228 1 96,180-2-78,-53 4 32,109-2-58,-234 6 42,74-6 51,71-1-50,17 1 7,683 1-58,-322 5 55,-272 19-30,-5-1 56,-141-13-28,102 1 32,-178 2-77,120 1 46,-32-3 41,-107-5-64,84-1 36,-48 5-1,125 9-54,5-1 39,10-2 2,231-6 40,120 0-66,1256-5 111,-1630-5-96,225-3 30,-154-3-19,-270 11 4,-2 1-5,0-1 0,0-1-1,0 1 1,14-4-1,-7 0 2,0 2 0,0 0 0,1 0 0,22 1 0,-6 1 0,146-3 6,333 0-9,-510 3 11,25-2-13,50 2-1,-21 2 9,220-5 2,-274 3-13,32 3-11,57-4 18,-29-1 5,218 2 18,-278 0-4,31 3-7,53-4-1,-31-1 7,1342 2 225,-1195 7-48,-122-3-148,112 4 59,-89-2-116,168 15 67,-147-13-27,296 0 59,734-6-40,-878-12-74,-180 2 42,3 0-22,64-6 12,63 6-41,571 6-74,-586-9 141,-169 11-48,59-7 0,-73 4 16,51 2 0,-48 1 0,31-2 0,310-8 79,-237 12-62,604-2 49,-376-6 33,338 6 146,-599-5-143,649 5 330,-645 5-376,83 3 139,-85 0-91,-90-7-83,1 0 0,22-2 0,-25 0-7,0 1 0,-1 0 0,1 0 0,15 3 0,-1 2 40,30 1-1,-33-4-48,1 0-1,25 7 0,-34-6 11,0 0 0,16 0-1,24 4 36,38 4-20,-59-8-26,-2-1-10,-21-2 3,-1 1 1,1 0-1,-1 0 1,1 1-1,-1 0 1,1 1-1,9 4 1,-17 11 410,27 3-373,-24-16-24,-1 0 0,0 0 0,0 0 0,5 10 0,-6-11 0,0 1 1,0-1-1,0 1 0,1-1 0,-1 0 0,6 4 0,-5-5-2,0 0 0,0 0-1,-1 0 1,1 0 0,-1 0 0,1 1-1,-1-1 1,0 1 0,0 0 0,0 0-1,-1 0 1,1 0 0,2 7 0,0 1 38,-4-11-44,0 0 0,0 0 1,-1 1-1,1-1 0,-1 0 1,1 1-1,-1-1 1,0 0-1,1 1 0,-1-1 1,0 0-1,0 3 0,6 28 128,0 5-48,-6 359 1048,-1-392-1117,1 0 1,-1 0-1,0-1 0,0 1 1,0 0-1,-3 5 0,2-5 1,1 0-1,0-1 0,-1 1 0,1 0 1,0 0-1,0 7 0,1-7 3,-1 0-1,0 0 1,0 0 0,0 0-1,0 0 1,0 0-1,-1 0 1,0-1 0,0 1-1,0 0 1,-4 4-1,-11 25 108,-10 44-63,20-47-20,6-24-30,0 0 0,-1 1 0,0-1 0,0 0 0,0-1 0,-6 12 0,5-11-6,0 0 1,1 0-1,0 0 1,0 1 0,0-1-1,1 0 1,-1 8-1,-4 16 7,4-4 29,3-24-35,-1 0 0,0 1 1,0-1-1,0 0 0,-1 0 0,1 1 0,0-1 1,-1 0-1,1 0 0,-3 4 0,2-1 7,0-1 0,1 0 1,-1 1-1,1-1 0,0 0 0,0 1 0,0-1 0,1 5 0,0 5 40,-1-13-44,0 1 0,-1-1 0,1 0 0,-1 1 0,1-1 0,-1 0-1,0 1 1,1-1 0,-1 0 0,0 0 0,0 0 0,0 0 0,0 0 0,0 0 0,0 0 0,0 0 0,0 0 0,0 0 0,-1 0 0,1-1 0,0 1 0,0 0 0,-3 0 0,-7 6 85,10-5-80,-4 6-4,0-5-12,1 0-1,-1 0 1,0-1-1,-9 4 0,-15 7 64,15-6-7,11-6-36,-1 1 0,1-1 1,0 1-1,0 0 0,0 0 1,0 0-1,-2 2 0,3-2-15,0-1 0,0 0 0,0 0 0,0-1 0,0 1 0,0 0 0,0-1 0,0 1-1,0-1 1,0 0 0,-4 1 0,-20 4 10,-44 20 49,36-15-56,23-8-6,0 1 0,1 1 0,-1 0-1,-14 7 1,17-7 8,-1 0 0,1-1 0,-14 3 0,2 0 9,-35 14 1,1 1-5,28-10 40,23-9-42,-1 0 0,1 0 0,-1-1 0,1 1 0,-1-1 0,1 0 0,-1 0 0,0 0 0,-5 0 0,-38 7 93,15-7-80,-1 3-1,-50 10 1,34-4-34,21-5 19,-1-2 0,-31 0 0,23 2 15,-41 4-37,-15 0 26,-38 3-24,59-7-7,-236 3-73,186 2 53,72-4 25,15-3 9,11-1-18,-31 5 0,-28 4 22,17-2 27,13-3-16,-135 9 15,91-10 4,-5-2-25,-22 2-2,77-2 5,-55-4 1,31 0-10,-345 1-66,185 10 56,59-1 54,58-4-59,-46 0 93,-56-5-66,105 6-35,4 3 1,0 0-5,5-3 12,-50 2 45,115-5-23,-70 4-41,-46-1 99,62 0-78,75-4 12,-271 14 53,45-6-27,3 3-51,36-2 65,48-8-46,108-3 24,-760 3 5,527-13-8,153 7-61,86 3 56,-79-8 0,79 3 1,-65 0-1,31 3-27,32 1 33,-38-4 30,58 2-60,-29 2 1,-4-1 25,-165 0 8,122 3-23,-158-6-37,254 5 42,-446-8 45,221 7-54,118 2 37,-2-6-18,-48-1 14,-305 6-42,329-5-20,-84 0 65,-547 2-11,572-2 19,162 6-25,22 0-5,-1 0 0,1-1-1,-1 0 1,-21-4 0,19 1-9,0 1 0,0 0 0,0 1-1,0 1 1,-23 2 0,-7-1-5,-566-1 153,536-8-96,-371-2-27,-659 10 345,882 11-304,201-10-60,5 1-8,-182 8 41,7-5 0,-271 8-27,152-7 48,79-1-67,105 0 6,-21 3 13,-121 6-14,-151 0-12,298-8 2,-230 0-22,-1700-3-212,1946-6 295,14-2-8,-21 0-63,57-5 50,-49 3-40,-192-6-64,165 4 32,4 0 96,-51 3-123,-201-7 150,202 8-35,3-1 21,-70 1-82,-670 2 141,593-5-128,59 6-22,166-4 46,-83 1-32,67-3 35,-74 3-24,157 4-8,17 1 8,-1 0 1,-20-4-1,-25-1-24,52 3 28,1 1 0,0 1 0,-1-1 0,1 1-1,-9 0 1,-17-2 13,8-2-90,-36-1 1,37 4 2,-35-7 1,29 3 80,20 4-17,0 0 1,1-1-1,-1 1 0,-11-6 0,13 5 6,1 1 0,-1-1-1,0 1 1,0 0 0,-7 0 0,-21-5-18,11 1 13,-33-5 0,-2 0-18,16-7-105,42 17 132,0 0 0,-1 0 1,1 0-1,0 0 0,0 0 0,-1-1 1,1 1-1,0 0 0,0 0 0,-1 0 1,1 0-1,0-1 0,0 1 0,-1 0 0,1 0 1,0 0-1,0-1 0,0 1 0,-1 0 1,1 0-1,0-1 0,0 1 0,0 0 1,0-1-1,0 1 0,0 0 0,-1-1 0,1 1 1,0 0-1,0 0 0,0-1 0,0 1 1,0 0-1,0-1 0,0 1 0,1-1-1,-1 1 1,0 0-1,0-1 0,0 1 0,0 0 0,0-1 1,0 1-1,-1 0 0,1-1 0,0 1 0,0 0 0,0 0 1,0-1-1,0 1 0,0 0 0,0-1 0,-1 1 0,1 0 1,0 0-1,0-1 0,0 1 0,-1 0 0,1 0 1,0 0-1,0-1 0,0 1 0,-1 0 0,1 0 0,0 0 1,-1 0-1,1 0 0,0-1 0,0 1 0,-1 0 0,1 0 1,-14-8 10,13 7-11,-1 0 0,1 0 0,0 0 0,0 0 0,0 0 0,-1 1 0,1-1 0,-1 0 0,1 1 0,0-1 0,-1 1 0,1-1 0,-3 1 0,2-1 15,-3-3 1,-19-7-38,18 8 40,-4-2-26,-1 1 1,0 0 0,-16-4-1,22 6 6,0 1 0,0-1 0,0 0 0,0 0-1,1 0 1,-8-5 0,11 5-60,-4-2 53,4 4 59,0 0 286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3T02:04:28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4122 8548,'9'-3'7670,"35"-14"-7641,187-108 110,-216 116-139,6-3 3,36-28 0,-19 7-7,63-48-9,-95 75 16,0 1-1,-1-2 0,0 1 0,0 0 0,6-10 1,1-2 0,131-160-233,-96 120 162,59-57 0,-90 100 91,0-2-1,13-18 1,-24 28-53,-1 0 0,1 0 0,-1-1 0,0 0 0,-1 0 0,1 0-1,-2 0 1,3-12 0,-1 12-50,-3 7 184,0 0 1,-1 0-1,1 0 1,0 0-1,-1 0 1,1 0-1,-1 0 1,0-1-1,1 1 1,-1 0-1,0 0 1,0-2-1,-1 3-270,-10 0 2925,11 0-2728,0 0 1,0 0 0,0 0 0,0 0 0,0 0 0,0 0-1,0 0 1,-1 0 0,1 0 0,0 0 0,0 0 0,0 0-1,0 0 1,0 0 0,0 0 0,0 0 0,-1 0 0,1 0-1,0 0 1,0 0 0,0 0 0,0 0 0,0 0 0,0 0-1,0 0 1,0 0 0,-1 0 0,1 0 0,0-1-1,0 1 1,0 0 0,0 0 0,0 0 0,0 0 0,0 0-1,0 0 1,0 0 0,0 0 0,0-1 0,0 1 0,0 0-1,0 0 1,0 0 0,0 0 0,0 0 0,0 0 0,0 0-1,0-1 1,0 1 0,0 0 0,0 0 0,0 0 0,0 0-1,0 0 1,0 0 0,0 0 0,0-1 0,0 1 0,0 0-1,0 0 1,0 0 0,0 0 0,1 0 0,-1 0 0,0 0-1,0 0 1,0 0 0,-9-2-184,-92-21-157,1-4 1,-112-46-1,178 57 280,1-1 0,0-2 1,-36-28-1,-21-12 110,68 47-103,1-2 1,0-1 0,1-1 0,1 0 0,0-2 0,1 0 0,-20-27 0,27 26-28,0-1-1,1-1 1,1 1-1,-6-24 1,-7-15 96,14 38-58,1-1 0,2 0 0,0 0 0,-4-40 0,4-94-32,1 20 35,3-41-289,2 93 212,1 52 38,1 1-1,2 1 1,1-1-1,12-33 1,-6 19-15,-6 21-4,1 0 0,1 1 0,17-35 0,-7 23-37,35-51 1,-23 45 27,63-77-10,-60 82-11,55-55-147,-39 44 124,100-87-26,-117 109 87,0 2 0,2 1 0,36-18 0,34-13-20,228-101-50,284-49 120,-37 77-11,-441 99 20,564-72-231,221 18 49,3 44 205,750 37 93,-867-6-149,-410 7 125,419-3-181,-475-11 64,-41 0 11,362 11-11,-338 3 16,175-14 21,-86 11-14,358 3 80,-391 24 113,-183-8 11,263 31 171,-254-23-209,272 53 0,-351-55-154,691 179 176,-737-179-182,-44-11 3,0 2 1,43 22 0,71 46 34,-64-32-32,-42-22 7,-2 2 1,45 39 0,-71-54-14,6 6 18,-1 2 0,-1 0 0,0 2 0,18 27 0,68 115 268,-102-154-271,0 1 0,-2-1 1,1 1-1,-2 0 1,0 0-1,0 0 0,-1 1 1,0 15-1,0 17 23,-4 55 0,0-31 5,1-69-48,0 5 8,1 0-1,-1 1 1,-1-1 0,1 1 0,-1-1 0,0 0 0,-1 0-1,0 0 1,0 0 0,0 0 0,-1 0 0,0 0 0,-6 10-1,-46 57 237,-108 115-1,145-170-204,-9 9 20,-1-1-1,-2-1 1,0-1 0,-2-2-1,-1-1 1,-40 20 0,-82 44 38,-28 13-10,-69 10-2,230-100-76,-417 158 134,38-29-88,-8-31 80,-318 2 78,520-84-214,-302 24 173,-651-40-103,719-10-71,-1840 1-228,1840 9 49,102 0 256,-141 1-79,-189 2-129,57-2-206,-2 1-93,403-11 370,-505-7 7,9-9-265,587 14 163,-759 0-684,489 3 612,-23 26 218,398-25 10,-273 45-147,272-43 106,0 0 0,-23 11 0,29-9-11,1-1 1,-17 15-1,21-16 35,-30 30-2,27-25 30,0-1 1,-19 15-1,22-14-106,4-9 100,1 1 0,0 0 1,0-1-1,-1 1 1,1-1-1,0 1 1,-1 0-1,1-1 0,0 1 1,-1-1-1,1 1 1,-1-1-1,1 1 0,-1-1 1,1 1-1,-1-1 1,1 0-1,-1 1 0,-1-1 1,2 1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3767B-18BE-4A8F-92FB-C09E53D3C341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88FFD-F8F8-4FB9-B477-C1F0A367F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3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77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5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10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6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93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4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94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1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8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3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6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4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ＯＫ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88FFD-F8F8-4FB9-B477-C1F0A367F73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0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7F15E-A595-4D57-B0E0-FF3062C36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A4403-BD1E-4948-BC1F-FBF2841D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33D03-FC79-4961-9B9F-D489CEDD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71C-FCA3-4AFD-BC70-2DFAC13DE7ED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4E3F7A-DD4B-46E0-A90C-744E11DB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7E1F38-F48D-4210-9DA3-2CD59A0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8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953B7-DB00-4A37-AF3E-1E5CF619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378C62-B638-4D2E-8245-82A3E0F9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75EB4-7BAF-4B14-94C1-E7A40B93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5CDD-C574-4C1C-BAF3-4EC22D10D465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8F9AA-B4A1-4006-9C8F-EB1CE9BB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AABC7-1EBD-4250-A31A-68C1C842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9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A4D04E-7C37-48C5-8BE1-A7B01F4D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363805-9296-4A46-8F10-61D50038B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4A921-3C1C-431D-9399-75552F2B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0F4-8920-4D3D-B82B-62661029F949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2CFE0-9F94-4C88-AA9C-688CA25A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96D9A-1085-449D-858D-4467A190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0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827D0-4554-4EF9-9CAE-D59E4B36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3EBCF-91AF-4FA0-AC8C-A90B95F8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DCD08-EB94-4F06-A779-CF3BC811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0315-3103-4878-A723-83209D04B4A8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7192AE-893C-4B62-AF82-D1808D75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B92B79-FED1-47A3-844E-F8930069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3D3A7-FAEA-4ABE-A795-9B111ECD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BD3EDB-D775-466C-A20B-F0055281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76B64-6830-4792-AC15-486553B6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553C-5F92-4A6B-9509-49D20DA54D1E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5AAC6-2E51-46FB-9861-C4018A99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9ECC0-D559-42BC-85EB-AA665B2E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7031C-7DA2-4810-BFF3-89373181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5101D-1F51-4830-A3EF-8F0E5FA83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23A52-1BE0-4D76-A650-7BC814BD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46AA4-8516-493B-BD7A-B1DBE88E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C1C7-A453-49F1-835F-098288CC8350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B9C8B-FD33-4DA9-AA14-FD96E8C9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B5F351-036A-4A51-B5DC-0A37A56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4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BE781-529D-42C2-90EE-3548CCA7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D59D49-BC82-4F9B-A1B7-B23F3360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3356B9-DC5F-4C7F-8977-E326B0E5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34AA61-0D59-418C-A327-36A405ADF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C1BAA6-ED55-4863-9326-9CCF55901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BBAEA5-150F-43D1-89B6-4C992B45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06C8-4486-4349-A844-840FAFEF5E62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C52D8F-B99F-46DE-BD2E-8F77A51B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EC0AEB-AC5F-4997-BDDD-3E864EF6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0F046-19C8-42DF-B1E2-C0B0CE0D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DF42A4-0570-4426-B6EF-2950149A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364-E8AC-4A85-86E4-9B97A3C5E065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F39B50-BE11-41FA-8091-DF2F9D83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6D2339-5175-4DCB-81EB-6AD47506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EC83F2-F1D3-4883-9CC2-8D16F928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8BB-BF84-4E1C-86E4-5C4EAED3E655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291956-985E-4EFC-AD48-1BD26FC0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813F4E-41D3-46B1-8C94-A700EED7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1C244-8C0D-4173-852B-B1D7244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F2421-60CB-4CE0-9A2A-6E7BC59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0608C-DBED-4182-8305-760DEAFE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2E2A8-5ACC-4C3A-84F3-BE0CFBC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65D9-E810-4F2A-BBAD-15428855F241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A95746-AF39-4D31-8F6D-BE2FFB6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72C5A-683F-4425-9CC2-8853F463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7A2A7-F975-434B-A73E-480A53B5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F9847B-F29A-4D01-B2FF-A6F92A41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C46508-1ED0-4B58-82F5-5C2BD84A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F0E1B4-4E86-4A62-8780-7BB6AB7C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F1AE-F667-488D-9E8A-50E291ABBC81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5BA6BA-D721-4A55-9FF8-49A211B8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8638A8-8529-4151-9868-B6B260EF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" name="arrow.wav"/>
          </p:stSnd>
        </p:sndAc>
      </p:transition>
    </mc:Choice>
    <mc:Fallback xmlns="">
      <p:transition spd="slow" advTm="22925"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F517B5-0664-4667-A370-B4A8341C050B}"/>
              </a:ext>
            </a:extLst>
          </p:cNvPr>
          <p:cNvSpPr/>
          <p:nvPr userDrawn="1"/>
        </p:nvSpPr>
        <p:spPr>
          <a:xfrm>
            <a:off x="0" y="561432"/>
            <a:ext cx="12192000" cy="579491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22F7DC-D8E1-4ABF-85B9-3F279709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92" y="365126"/>
            <a:ext cx="11402646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06F3B-A902-4566-BD5C-A1E6B9A5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92" y="1520282"/>
            <a:ext cx="11402646" cy="465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EC1D9-7E90-4E5D-83B9-720E6A218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4655-8514-4669-B649-0B638FF21600}" type="datetime1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0ABFA-FCEE-4AB6-9EC1-F186054C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Base-01(2020)</a:t>
            </a:r>
            <a:endParaRPr lang="ja-JP" altLang="en-US" sz="24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282851-BB5B-4831-85CF-DB52B505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092" y="6370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7E50-FF4D-42BF-B0B2-B14F173B5F39}" type="slidenum">
              <a:rPr lang="ja-JP" altLang="en-US" smtClean="0"/>
              <a:pPr/>
              <a:t>‹#›</a:t>
            </a:fld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7697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2925">
        <p:sndAc>
          <p:stSnd>
            <p:snd r:embed="rId13" name="arrow.wav"/>
          </p:stSnd>
        </p:sndAc>
      </p:transition>
    </mc:Choice>
    <mc:Fallback xmlns="">
      <p:transition spd="slow" advTm="22925">
        <p:sndAc>
          <p:stSnd>
            <p:snd r:embed="rId14" name="arrow.wav"/>
          </p:stSnd>
        </p:sndAc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accent6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audio" Target="../media/audio1.wav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customXml" Target="../ink/ink1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11" Type="http://schemas.openxmlformats.org/officeDocument/2006/relationships/customXml" Target="../ink/ink2.xml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5D163-8EB4-4F3E-83B6-CFC0C55C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638" y="1122363"/>
            <a:ext cx="11087654" cy="1942113"/>
          </a:xfrm>
        </p:spPr>
        <p:txBody>
          <a:bodyPr>
            <a:normAutofit/>
          </a:bodyPr>
          <a:lstStyle/>
          <a:p>
            <a:pPr algn="l"/>
            <a:r>
              <a:rPr lang="ja-JP" altLang="en-US" sz="4400" dirty="0"/>
              <a:t>改正漁業法下での資源評価・管理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A39C29-13F2-4F05-A380-C5E37B804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5807"/>
            <a:ext cx="9144000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水産政策の改革の概要</a:t>
            </a:r>
            <a:endParaRPr kumimoji="1" lang="en-US" altLang="ja-JP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3200" dirty="0"/>
              <a:t>「改革」</a:t>
            </a:r>
            <a:r>
              <a:rPr lang="ja-JP" altLang="en-US" sz="3200"/>
              <a:t>されたポイント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9ED0A0-4379-4473-8365-8EF5428B1684}"/>
              </a:ext>
            </a:extLst>
          </p:cNvPr>
          <p:cNvSpPr txBox="1"/>
          <p:nvPr/>
        </p:nvSpPr>
        <p:spPr>
          <a:xfrm>
            <a:off x="4038600" y="5023759"/>
            <a:ext cx="77088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動画作成者　漁業情報解析部 市野川桃子　　（</a:t>
            </a:r>
            <a:r>
              <a:rPr lang="en-US" altLang="zh-TW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ichimomo@fra.affrc.go.jp</a:t>
            </a:r>
            <a:r>
              <a:rPr lang="zh-TW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ja-JP" altLang="en-US" sz="320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DFA6CF70-FD92-4613-9444-29CEA49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Base-01(2020)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25069B6-6B86-4003-AF89-27264698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C37CFC-F4AB-44D4-8519-2A9E9A6A0611}"/>
              </a:ext>
            </a:extLst>
          </p:cNvPr>
          <p:cNvSpPr txBox="1"/>
          <p:nvPr/>
        </p:nvSpPr>
        <p:spPr>
          <a:xfrm>
            <a:off x="848496" y="671511"/>
            <a:ext cx="4539050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4400" b="1" dirty="0"/>
              <a:t>Base-01(2020)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9319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0C493-2BB4-494F-898B-8B29D3D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4C673-BEE4-4E43-B6EE-738D2663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794" y="4056133"/>
            <a:ext cx="5442143" cy="185520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密度効果があるので</a:t>
            </a:r>
            <a:r>
              <a:rPr kumimoji="1" lang="en-US" altLang="ja-JP" sz="2800" dirty="0"/>
              <a:t>MSY</a:t>
            </a:r>
            <a:r>
              <a:rPr kumimoji="1" lang="ja-JP" altLang="en-US" sz="2800" dirty="0"/>
              <a:t>が　計算できる</a:t>
            </a:r>
            <a:endParaRPr kumimoji="1" lang="en-US" altLang="ja-JP" sz="2800" dirty="0"/>
          </a:p>
          <a:p>
            <a:r>
              <a:rPr lang="ja-JP" altLang="en-US" sz="2800" dirty="0"/>
              <a:t>魚種別の再生産関係の特徴を　考慮できる</a:t>
            </a:r>
            <a:endParaRPr kumimoji="1" lang="ja-JP" altLang="en-US" sz="2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BF3AF5-DF50-4AAD-A923-3D7AEC9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76DFA4-53E1-4F49-88E8-1F73010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621334-4504-4D8F-9B1E-FE01A0B3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9" y="365126"/>
            <a:ext cx="5863736" cy="30352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B5DCF1A-3FB3-4A6B-A4DA-523C53374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79" y="3457616"/>
            <a:ext cx="4951028" cy="31576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E660E8-AE33-4FB1-B5C5-22789A4D7FBC}"/>
              </a:ext>
            </a:extLst>
          </p:cNvPr>
          <p:cNvSpPr txBox="1"/>
          <p:nvPr/>
        </p:nvSpPr>
        <p:spPr>
          <a:xfrm>
            <a:off x="2901971" y="6810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マイワシ太平洋系群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339704C-D3F9-4460-AE36-E5B192F64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051" y="351842"/>
            <a:ext cx="5725241" cy="3006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470845-DDCE-4B6C-9421-FE048ADF0755}"/>
              </a:ext>
            </a:extLst>
          </p:cNvPr>
          <p:cNvSpPr txBox="1"/>
          <p:nvPr/>
        </p:nvSpPr>
        <p:spPr>
          <a:xfrm>
            <a:off x="8733730" y="6444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マイワシ対馬暖流系群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14044C-0EBC-44C2-A3C8-987F54273C1D}"/>
              </a:ext>
            </a:extLst>
          </p:cNvPr>
          <p:cNvSpPr txBox="1"/>
          <p:nvPr/>
        </p:nvSpPr>
        <p:spPr>
          <a:xfrm>
            <a:off x="2492436" y="384862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マアジ太平洋系群</a:t>
            </a:r>
          </a:p>
        </p:txBody>
      </p:sp>
    </p:spTree>
    <p:extLst>
      <p:ext uri="{BB962C8B-B14F-4D97-AF65-F5344CB8AC3E}">
        <p14:creationId xmlns:p14="http://schemas.microsoft.com/office/powerpoint/2010/main" val="114715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79A80-A1D3-4040-A3DD-626E8EE2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8" y="1993007"/>
            <a:ext cx="11402646" cy="344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/>
              <a:t>　　目標年限を</a:t>
            </a:r>
            <a:r>
              <a:rPr kumimoji="1" lang="en-US" altLang="ja-JP" sz="3200" dirty="0"/>
              <a:t>10</a:t>
            </a:r>
            <a:r>
              <a:rPr kumimoji="1" lang="ja-JP" altLang="en-US" sz="3200" dirty="0"/>
              <a:t>年後に固定して管理方策をたてる</a:t>
            </a:r>
            <a:endParaRPr kumimoji="1" lang="en-US" altLang="ja-JP" sz="3200" b="1" u="sng" dirty="0"/>
          </a:p>
          <a:p>
            <a:pPr marL="1979613" lvl="2" indent="-363538"/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年後の親魚量が目標管理基準値を</a:t>
            </a:r>
            <a:r>
              <a:rPr lang="en-US" altLang="ja-JP" dirty="0"/>
              <a:t>					</a:t>
            </a:r>
            <a:r>
              <a:rPr lang="ja-JP" altLang="en-US" dirty="0"/>
              <a:t>上回る確率が</a:t>
            </a:r>
            <a:r>
              <a:rPr lang="en-US" altLang="ja-JP" dirty="0"/>
              <a:t>50</a:t>
            </a:r>
            <a:r>
              <a:rPr lang="ja-JP" altLang="en-US" dirty="0"/>
              <a:t>％以上」が水産庁の管理方針</a:t>
            </a:r>
            <a:endParaRPr lang="en-US" altLang="ja-JP" dirty="0"/>
          </a:p>
          <a:p>
            <a:pPr marL="1979613" lvl="2" indent="-363538"/>
            <a:endParaRPr lang="en-US" altLang="ja-JP" dirty="0"/>
          </a:p>
          <a:p>
            <a:pPr marL="1979613" lvl="2" indent="-363538"/>
            <a:r>
              <a:rPr lang="ja-JP" altLang="en-US" dirty="0"/>
              <a:t>国連海洋法条約（資源を持続的に</a:t>
            </a:r>
            <a:r>
              <a:rPr lang="en-US" altLang="ja-JP" dirty="0"/>
              <a:t>MSY</a:t>
            </a:r>
            <a:r>
              <a:rPr lang="ja-JP" altLang="en-US" dirty="0"/>
              <a:t>水準以上に維持）、</a:t>
            </a:r>
            <a:r>
              <a:rPr lang="en-US" altLang="ja-JP" dirty="0"/>
              <a:t>SDGs</a:t>
            </a:r>
            <a:r>
              <a:rPr lang="ja-JP" altLang="en-US" dirty="0"/>
              <a:t>（</a:t>
            </a:r>
            <a:r>
              <a:rPr lang="en-US" altLang="ja-JP" dirty="0"/>
              <a:t>2030</a:t>
            </a:r>
            <a:r>
              <a:rPr lang="ja-JP" altLang="en-US" dirty="0"/>
              <a:t>年までに</a:t>
            </a:r>
            <a:r>
              <a:rPr lang="en-US" altLang="ja-JP" dirty="0"/>
              <a:t>MSY</a:t>
            </a:r>
            <a:r>
              <a:rPr lang="ja-JP" altLang="en-US" dirty="0"/>
              <a:t>以上に回復）にこたえるためには、このような長期的視点が必要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321BF6-0596-4186-BA2C-8695FAC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26" r="1016" b="-222"/>
          <a:stretch/>
        </p:blipFill>
        <p:spPr>
          <a:xfrm>
            <a:off x="428868" y="289212"/>
            <a:ext cx="11427070" cy="82550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27E88D-8E7E-4B5F-A070-8C34789F35DC}"/>
              </a:ext>
            </a:extLst>
          </p:cNvPr>
          <p:cNvSpPr/>
          <p:nvPr/>
        </p:nvSpPr>
        <p:spPr>
          <a:xfrm>
            <a:off x="428868" y="139341"/>
            <a:ext cx="11473473" cy="129226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線矢印: 緩い曲線 単色塗りつぶし">
            <a:extLst>
              <a:ext uri="{FF2B5EF4-FFF2-40B4-BE49-F238E27FC236}">
                <a16:creationId xmlns:a16="http://schemas.microsoft.com/office/drawing/2014/main" id="{406ADF8B-D36F-4C39-B1AC-9C7F98B94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444" y="17269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5F24D-2FE0-4292-ABDF-B12D5F5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水産政策の改革における「</a:t>
            </a:r>
            <a:r>
              <a:rPr kumimoji="1" lang="ja-JP" altLang="en-US" dirty="0">
                <a:solidFill>
                  <a:srgbClr val="C00000"/>
                </a:solidFill>
              </a:rPr>
              <a:t>疑問</a:t>
            </a:r>
            <a:r>
              <a:rPr kumimoji="1" lang="ja-JP" altLang="en-US" dirty="0"/>
              <a:t>」点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321BF6-0596-4186-BA2C-8695FAC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93" t="10857"/>
          <a:stretch/>
        </p:blipFill>
        <p:spPr>
          <a:xfrm>
            <a:off x="139699" y="1520282"/>
            <a:ext cx="5322765" cy="420596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893CCD5-7C7B-4088-A6D7-9380D6BB3428}"/>
              </a:ext>
            </a:extLst>
          </p:cNvPr>
          <p:cNvSpPr/>
          <p:nvPr/>
        </p:nvSpPr>
        <p:spPr>
          <a:xfrm>
            <a:off x="2656573" y="2675823"/>
            <a:ext cx="827772" cy="29838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88CE3E-D1F5-4B25-A6AF-B976D983A0AA}"/>
              </a:ext>
            </a:extLst>
          </p:cNvPr>
          <p:cNvSpPr/>
          <p:nvPr/>
        </p:nvSpPr>
        <p:spPr>
          <a:xfrm>
            <a:off x="2656573" y="5039335"/>
            <a:ext cx="827772" cy="29838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5B4338-2CAF-44CA-AFE3-2070BBAE3C5E}"/>
              </a:ext>
            </a:extLst>
          </p:cNvPr>
          <p:cNvSpPr/>
          <p:nvPr/>
        </p:nvSpPr>
        <p:spPr>
          <a:xfrm>
            <a:off x="3954379" y="5039334"/>
            <a:ext cx="827772" cy="29838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BD8B545-AA52-4396-92D3-ECB692E37007}"/>
              </a:ext>
            </a:extLst>
          </p:cNvPr>
          <p:cNvGrpSpPr/>
          <p:nvPr/>
        </p:nvGrpSpPr>
        <p:grpSpPr>
          <a:xfrm>
            <a:off x="5192641" y="1668770"/>
            <a:ext cx="6817651" cy="4160947"/>
            <a:chOff x="5192641" y="1668770"/>
            <a:chExt cx="6817651" cy="4160947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93F7FE1-C212-41D8-A3C6-8F2A9E7FF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5100" y="1866792"/>
              <a:ext cx="1705118" cy="87640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1E1583-1CD7-4D07-B7C8-EC85591890DE}"/>
                </a:ext>
              </a:extLst>
            </p:cNvPr>
            <p:cNvSpPr/>
            <p:nvPr/>
          </p:nvSpPr>
          <p:spPr>
            <a:xfrm>
              <a:off x="5918200" y="1668770"/>
              <a:ext cx="6092092" cy="15570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そもそも</a:t>
              </a:r>
              <a:r>
                <a:rPr kumimoji="1" lang="en-US" altLang="ja-JP" sz="2800" b="1" dirty="0">
                  <a:solidFill>
                    <a:schemeClr val="tx1"/>
                  </a:solidFill>
                </a:rPr>
                <a:t>MSY</a:t>
              </a:r>
              <a:r>
                <a:rPr kumimoji="1" lang="ja-JP" altLang="en-US" sz="2800" b="1" dirty="0">
                  <a:solidFill>
                    <a:schemeClr val="tx1"/>
                  </a:solidFill>
                </a:rPr>
                <a:t>って何？</a:t>
              </a:r>
              <a:endParaRPr kumimoji="1" lang="en-US" altLang="ja-JP" sz="2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800" b="1" dirty="0">
                  <a:solidFill>
                    <a:schemeClr val="tx1"/>
                  </a:solidFill>
                </a:rPr>
                <a:t>MSY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ってうそっぱちじゃないの？</a:t>
              </a:r>
              <a:endParaRPr lang="en-US" altLang="ja-JP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図 12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3E400809-B8ED-4144-9059-DF622F9CF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495" b="62125" l="34082" r="63891">
                          <a14:foregroundMark x1="46222" y1="51291" x2="46222" y2="51291"/>
                          <a14:foregroundMark x1="44207" y1="48976" x2="46096" y2="42030"/>
                          <a14:foregroundMark x1="46096" y1="42030" x2="44710" y2="50757"/>
                          <a14:foregroundMark x1="44710" y1="50757" x2="51889" y2="56100"/>
                          <a14:foregroundMark x1="51889" y1="56100" x2="52141" y2="48531"/>
                          <a14:foregroundMark x1="52141" y1="48531" x2="54912" y2="55209"/>
                          <a14:foregroundMark x1="54912" y1="55209" x2="52393" y2="48531"/>
                          <a14:foregroundMark x1="52393" y1="48531" x2="43829" y2="52182"/>
                          <a14:foregroundMark x1="43829" y1="52182" x2="46096" y2="54497"/>
                          <a14:foregroundMark x1="50126" y1="43188" x2="54786" y2="49421"/>
                          <a14:foregroundMark x1="54786" y1="49421" x2="53526" y2="52983"/>
                          <a14:foregroundMark x1="53778" y1="49599" x2="53778" y2="49599"/>
                          <a14:foregroundMark x1="56675" y1="48709" x2="54660" y2="55654"/>
                          <a14:foregroundMark x1="54660" y1="55654" x2="48992" y2="56545"/>
                          <a14:foregroundMark x1="50630" y1="56367" x2="50630" y2="56367"/>
                          <a14:foregroundMark x1="50252" y1="56634" x2="50252" y2="56812"/>
                          <a14:foregroundMark x1="51259" y1="56634" x2="51259" y2="56634"/>
                          <a14:foregroundMark x1="49370" y1="56634" x2="49370" y2="56634"/>
                          <a14:foregroundMark x1="58186" y1="48442" x2="57557" y2="48620"/>
                          <a14:foregroundMark x1="45592" y1="39448" x2="48489" y2="40338"/>
                          <a14:foregroundMark x1="45718" y1="39982" x2="45718" y2="39982"/>
                          <a14:foregroundMark x1="47985" y1="39982" x2="51889" y2="40606"/>
                          <a14:foregroundMark x1="57305" y1="48353" x2="57305" y2="48353"/>
                          <a14:foregroundMark x1="54282" y1="51736" x2="54282" y2="51736"/>
                          <a14:foregroundMark x1="54282" y1="52182" x2="54282" y2="52360"/>
                          <a14:foregroundMark x1="54408" y1="52538" x2="54408" y2="52538"/>
                          <a14:foregroundMark x1="56801" y1="48620" x2="56927" y2="54408"/>
                          <a14:foregroundMark x1="57809" y1="52360" x2="57809" y2="52360"/>
                          <a14:foregroundMark x1="57305" y1="50846" x2="57305" y2="50846"/>
                          <a14:foregroundMark x1="57053" y1="50312" x2="57053" y2="50312"/>
                          <a14:foregroundMark x1="57179" y1="51113" x2="57179" y2="51113"/>
                          <a14:foregroundMark x1="57179" y1="51380" x2="57305" y2="51825"/>
                          <a14:foregroundMark x1="57305" y1="52449" x2="57305" y2="52627"/>
                          <a14:foregroundMark x1="57179" y1="52983" x2="57179" y2="53250"/>
                          <a14:foregroundMark x1="57053" y1="53517" x2="57053" y2="53695"/>
                          <a14:foregroundMark x1="56927" y1="54408" x2="56927" y2="54408"/>
                          <a14:foregroundMark x1="57683" y1="54497" x2="57683" y2="54497"/>
                          <a14:foregroundMark x1="58312" y1="53250" x2="58312" y2="53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56" t="36666" r="32383" b="35046"/>
            <a:stretch/>
          </p:blipFill>
          <p:spPr>
            <a:xfrm>
              <a:off x="5192641" y="2743200"/>
              <a:ext cx="1806718" cy="1939926"/>
            </a:xfrm>
            <a:prstGeom prst="rect">
              <a:avLst/>
            </a:prstGeom>
          </p:spPr>
        </p:pic>
        <p:pic>
          <p:nvPicPr>
            <p:cNvPr id="18" name="グラフィックス 17" descr="下矢印 単色塗りつぶし">
              <a:extLst>
                <a:ext uri="{FF2B5EF4-FFF2-40B4-BE49-F238E27FC236}">
                  <a16:creationId xmlns:a16="http://schemas.microsoft.com/office/drawing/2014/main" id="{51A30994-4B73-4727-89AD-429DBAF34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50455" y="3311416"/>
              <a:ext cx="914400" cy="914400"/>
            </a:xfrm>
            <a:prstGeom prst="rect">
              <a:avLst/>
            </a:prstGeom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EFC8D330-FB8D-4FA4-89EA-F9AFDCD81C90}"/>
                </a:ext>
              </a:extLst>
            </p:cNvPr>
            <p:cNvSpPr/>
            <p:nvPr/>
          </p:nvSpPr>
          <p:spPr>
            <a:xfrm>
              <a:off x="6292438" y="4272687"/>
              <a:ext cx="5086978" cy="1557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2800" b="1" dirty="0">
                  <a:solidFill>
                    <a:schemeClr val="tx1"/>
                  </a:solidFill>
                </a:rPr>
                <a:t>Base-02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～</a:t>
              </a:r>
              <a:r>
                <a:rPr lang="en-US" altLang="ja-JP" sz="2800" b="1" dirty="0">
                  <a:solidFill>
                    <a:schemeClr val="tx1"/>
                  </a:solidFill>
                </a:rPr>
                <a:t>06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の講義で　</a:t>
              </a:r>
              <a:r>
                <a:rPr lang="en-US" altLang="ja-JP" sz="2800" b="1" dirty="0">
                  <a:solidFill>
                    <a:schemeClr val="tx1"/>
                  </a:solidFill>
                </a:rPr>
                <a:t>MSY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にまつわる議論の概要を紹介します</a:t>
              </a:r>
              <a:endParaRPr lang="en-US" altLang="ja-JP" sz="28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059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5F24D-2FE0-4292-ABDF-B12D5F5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水産政策の改革における「</a:t>
            </a:r>
            <a:r>
              <a:rPr kumimoji="1" lang="ja-JP" altLang="en-US" dirty="0">
                <a:solidFill>
                  <a:srgbClr val="C00000"/>
                </a:solidFill>
              </a:rPr>
              <a:t>疑問</a:t>
            </a:r>
            <a:r>
              <a:rPr kumimoji="1" lang="ja-JP" altLang="en-US" dirty="0"/>
              <a:t>」点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321BF6-0596-4186-BA2C-8695FAC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93" t="10857"/>
          <a:stretch/>
        </p:blipFill>
        <p:spPr>
          <a:xfrm>
            <a:off x="139699" y="1520282"/>
            <a:ext cx="5322765" cy="4205961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165F0C3-DBAD-438D-98A3-7251E9CE3389}"/>
              </a:ext>
            </a:extLst>
          </p:cNvPr>
          <p:cNvGrpSpPr/>
          <p:nvPr/>
        </p:nvGrpSpPr>
        <p:grpSpPr>
          <a:xfrm>
            <a:off x="215542" y="1817183"/>
            <a:ext cx="11836759" cy="2184644"/>
            <a:chOff x="215542" y="1817183"/>
            <a:chExt cx="11836759" cy="2184644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93F7FE1-C212-41D8-A3C6-8F2A9E7FFC20}"/>
                </a:ext>
              </a:extLst>
            </p:cNvPr>
            <p:cNvCxnSpPr>
              <a:cxnSpLocks/>
            </p:cNvCxnSpPr>
            <p:nvPr/>
          </p:nvCxnSpPr>
          <p:spPr>
            <a:xfrm>
              <a:off x="3200043" y="2302630"/>
              <a:ext cx="2829576" cy="37294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1E1583-1CD7-4D07-B7C8-EC85591890DE}"/>
                </a:ext>
              </a:extLst>
            </p:cNvPr>
            <p:cNvSpPr/>
            <p:nvPr/>
          </p:nvSpPr>
          <p:spPr>
            <a:xfrm>
              <a:off x="5960209" y="1817183"/>
              <a:ext cx="6092092" cy="21846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>
                  <a:solidFill>
                    <a:schemeClr val="tx1"/>
                  </a:solidFill>
                </a:rPr>
                <a:t>再生産関係ってどうやって推定しているの？</a:t>
              </a:r>
              <a:endParaRPr lang="en-US" altLang="ja-JP" sz="28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800" b="1" dirty="0">
                  <a:solidFill>
                    <a:schemeClr val="tx1"/>
                  </a:solidFill>
                </a:rPr>
                <a:t>加入の確率的な変動を仮定した将来予測ってどうやるの？</a:t>
              </a:r>
              <a:endParaRPr lang="en-US" altLang="ja-JP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93CCD5-7C7B-4088-A6D7-9380D6BB3428}"/>
                </a:ext>
              </a:extLst>
            </p:cNvPr>
            <p:cNvSpPr/>
            <p:nvPr/>
          </p:nvSpPr>
          <p:spPr>
            <a:xfrm>
              <a:off x="215542" y="2004247"/>
              <a:ext cx="2908658" cy="298383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774DB0E-2F44-46DC-AAEB-16F653021DE4}"/>
              </a:ext>
            </a:extLst>
          </p:cNvPr>
          <p:cNvSpPr/>
          <p:nvPr/>
        </p:nvSpPr>
        <p:spPr>
          <a:xfrm>
            <a:off x="2285642" y="4454526"/>
            <a:ext cx="2908658" cy="29838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597E2B3-D64B-448A-AC39-43D5470A871D}"/>
              </a:ext>
            </a:extLst>
          </p:cNvPr>
          <p:cNvGrpSpPr/>
          <p:nvPr/>
        </p:nvGrpSpPr>
        <p:grpSpPr>
          <a:xfrm>
            <a:off x="215543" y="4214928"/>
            <a:ext cx="11816241" cy="1708623"/>
            <a:chOff x="215543" y="4214928"/>
            <a:chExt cx="11816241" cy="170862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88CE3E-D1F5-4B25-A6AF-B976D983A0AA}"/>
                </a:ext>
              </a:extLst>
            </p:cNvPr>
            <p:cNvSpPr/>
            <p:nvPr/>
          </p:nvSpPr>
          <p:spPr>
            <a:xfrm>
              <a:off x="215543" y="4949216"/>
              <a:ext cx="2197458" cy="388502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B1145DA-C3DA-4D7E-B266-208467426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001" y="5182669"/>
              <a:ext cx="3547208" cy="303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5E8949-93EA-479D-9488-14AED3C3ECFF}"/>
                </a:ext>
              </a:extLst>
            </p:cNvPr>
            <p:cNvSpPr/>
            <p:nvPr/>
          </p:nvSpPr>
          <p:spPr>
            <a:xfrm>
              <a:off x="5939692" y="4214928"/>
              <a:ext cx="6092092" cy="17086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>
                  <a:solidFill>
                    <a:schemeClr val="tx1"/>
                  </a:solidFill>
                </a:rPr>
                <a:t>　長期予測を使ってどうやって</a:t>
              </a:r>
              <a:r>
                <a:rPr lang="en-US" altLang="ja-JP" sz="2800" b="1" dirty="0">
                  <a:solidFill>
                    <a:schemeClr val="tx1"/>
                  </a:solidFill>
                </a:rPr>
                <a:t>ABC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を決定していくの？</a:t>
              </a:r>
              <a:endParaRPr lang="en-US" altLang="ja-JP" sz="28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163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B104F-10BC-40C9-9ABC-8B6F8EA2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46" y="1073529"/>
            <a:ext cx="11402646" cy="102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FRA-SA-2020-ABCWG01-03 (</a:t>
            </a:r>
            <a:r>
              <a:rPr kumimoji="1" lang="ja-JP" altLang="en-US" sz="2400" dirty="0"/>
              <a:t>再生産関係推定ガイドライン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DDCE5F-2F6C-4B29-844D-64ED147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2461A3-28F1-479E-A444-C0D4ACAE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C49162-93C8-4CAD-97A8-1134799FBF55}"/>
              </a:ext>
            </a:extLst>
          </p:cNvPr>
          <p:cNvSpPr/>
          <p:nvPr/>
        </p:nvSpPr>
        <p:spPr>
          <a:xfrm>
            <a:off x="444434" y="2885428"/>
            <a:ext cx="10505221" cy="6363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長期予測を使ってどうやって</a:t>
            </a:r>
            <a:r>
              <a:rPr lang="en-US" altLang="ja-JP" sz="2400" b="1" dirty="0">
                <a:solidFill>
                  <a:schemeClr val="tx1"/>
                </a:solidFill>
              </a:rPr>
              <a:t>ABC</a:t>
            </a:r>
            <a:r>
              <a:rPr lang="ja-JP" altLang="en-US" sz="2400" b="1" dirty="0">
                <a:solidFill>
                  <a:schemeClr val="tx1"/>
                </a:solidFill>
              </a:rPr>
              <a:t>を決定していくの？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14" name="図 1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0DE462C-C52D-4662-9D90-61FE1D70E6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95" b="62125" l="34082" r="63891">
                        <a14:foregroundMark x1="46222" y1="51291" x2="46222" y2="51291"/>
                        <a14:foregroundMark x1="44207" y1="48976" x2="46096" y2="42030"/>
                        <a14:foregroundMark x1="46096" y1="42030" x2="44710" y2="50757"/>
                        <a14:foregroundMark x1="44710" y1="50757" x2="51889" y2="56100"/>
                        <a14:foregroundMark x1="51889" y1="56100" x2="52141" y2="48531"/>
                        <a14:foregroundMark x1="52141" y1="48531" x2="54912" y2="55209"/>
                        <a14:foregroundMark x1="54912" y1="55209" x2="52393" y2="48531"/>
                        <a14:foregroundMark x1="52393" y1="48531" x2="43829" y2="52182"/>
                        <a14:foregroundMark x1="43829" y1="52182" x2="46096" y2="54497"/>
                        <a14:foregroundMark x1="50126" y1="43188" x2="54786" y2="49421"/>
                        <a14:foregroundMark x1="54786" y1="49421" x2="53526" y2="52983"/>
                        <a14:foregroundMark x1="53778" y1="49599" x2="53778" y2="49599"/>
                        <a14:foregroundMark x1="56675" y1="48709" x2="54660" y2="55654"/>
                        <a14:foregroundMark x1="54660" y1="55654" x2="48992" y2="56545"/>
                        <a14:foregroundMark x1="50630" y1="56367" x2="50630" y2="56367"/>
                        <a14:foregroundMark x1="50252" y1="56634" x2="50252" y2="56812"/>
                        <a14:foregroundMark x1="51259" y1="56634" x2="51259" y2="56634"/>
                        <a14:foregroundMark x1="49370" y1="56634" x2="49370" y2="56634"/>
                        <a14:foregroundMark x1="58186" y1="48442" x2="57557" y2="48620"/>
                        <a14:foregroundMark x1="45592" y1="39448" x2="48489" y2="40338"/>
                        <a14:foregroundMark x1="45718" y1="39982" x2="45718" y2="39982"/>
                        <a14:foregroundMark x1="47985" y1="39982" x2="51889" y2="40606"/>
                        <a14:foregroundMark x1="57305" y1="48353" x2="57305" y2="48353"/>
                        <a14:foregroundMark x1="54282" y1="51736" x2="54282" y2="51736"/>
                        <a14:foregroundMark x1="54282" y1="52182" x2="54282" y2="52360"/>
                        <a14:foregroundMark x1="54408" y1="52538" x2="54408" y2="52538"/>
                        <a14:foregroundMark x1="56801" y1="48620" x2="56927" y2="54408"/>
                        <a14:foregroundMark x1="57809" y1="52360" x2="57809" y2="52360"/>
                        <a14:foregroundMark x1="57305" y1="50846" x2="57305" y2="50846"/>
                        <a14:foregroundMark x1="57053" y1="50312" x2="57053" y2="50312"/>
                        <a14:foregroundMark x1="57179" y1="51113" x2="57179" y2="51113"/>
                        <a14:foregroundMark x1="57179" y1="51380" x2="57305" y2="51825"/>
                        <a14:foregroundMark x1="57305" y1="52449" x2="57305" y2="52627"/>
                        <a14:foregroundMark x1="57179" y1="52983" x2="57179" y2="53250"/>
                        <a14:foregroundMark x1="57053" y1="53517" x2="57053" y2="53695"/>
                        <a14:foregroundMark x1="56927" y1="54408" x2="56927" y2="54408"/>
                        <a14:foregroundMark x1="57683" y1="54497" x2="57683" y2="54497"/>
                        <a14:foregroundMark x1="58312" y1="53250" x2="58312" y2="53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56" t="36666" r="32383" b="35046"/>
          <a:stretch/>
        </p:blipFill>
        <p:spPr>
          <a:xfrm>
            <a:off x="453289" y="4295873"/>
            <a:ext cx="1290601" cy="138575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2772B8-A682-4177-94B6-D6F8E2C0BC55}"/>
              </a:ext>
            </a:extLst>
          </p:cNvPr>
          <p:cNvSpPr/>
          <p:nvPr/>
        </p:nvSpPr>
        <p:spPr>
          <a:xfrm>
            <a:off x="453291" y="284300"/>
            <a:ext cx="10505221" cy="6363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再生産関係ってどうやって推定しているの？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A3EA78-3571-4786-AA5F-F494EA439FDD}"/>
              </a:ext>
            </a:extLst>
          </p:cNvPr>
          <p:cNvSpPr/>
          <p:nvPr/>
        </p:nvSpPr>
        <p:spPr>
          <a:xfrm>
            <a:off x="453289" y="1549229"/>
            <a:ext cx="10505221" cy="6363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加入の確率的な変動を仮定した将来予測ってどうやるの？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A25159EC-C076-43BF-9614-E7491C448511}"/>
              </a:ext>
            </a:extLst>
          </p:cNvPr>
          <p:cNvSpPr txBox="1">
            <a:spLocks/>
          </p:cNvSpPr>
          <p:nvPr/>
        </p:nvSpPr>
        <p:spPr>
          <a:xfrm>
            <a:off x="480575" y="2394977"/>
            <a:ext cx="11402646" cy="102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FRA-SA-2020-ABCWG01-02 (</a:t>
            </a:r>
            <a:r>
              <a:rPr lang="ja-JP" altLang="en-US" sz="2400" dirty="0"/>
              <a:t>技術ノート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3F40BF8-C58E-46B9-ABFE-B5E85362A492}"/>
              </a:ext>
            </a:extLst>
          </p:cNvPr>
          <p:cNvSpPr txBox="1">
            <a:spLocks/>
          </p:cNvSpPr>
          <p:nvPr/>
        </p:nvSpPr>
        <p:spPr>
          <a:xfrm>
            <a:off x="480575" y="3719553"/>
            <a:ext cx="11402646" cy="55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FRA-SA-2020-ABCWG02-01 (</a:t>
            </a:r>
            <a:r>
              <a:rPr lang="ja-JP" altLang="en-US" sz="2400" dirty="0"/>
              <a:t>基本指針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07C2E975-4ADD-4E6A-86D5-B771E8CCE303}"/>
                  </a:ext>
                </a:extLst>
              </p14:cNvPr>
              <p14:cNvContentPartPr/>
              <p14:nvPr/>
            </p14:nvContentPartPr>
            <p14:xfrm>
              <a:off x="14185800" y="5358720"/>
              <a:ext cx="360" cy="36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07C2E975-4ADD-4E6A-86D5-B771E8CCE3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68160" y="53407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B4A0A8F-85D5-46AF-A43A-55D93DD402CF}"/>
              </a:ext>
            </a:extLst>
          </p:cNvPr>
          <p:cNvGrpSpPr/>
          <p:nvPr/>
        </p:nvGrpSpPr>
        <p:grpSpPr>
          <a:xfrm>
            <a:off x="1713360" y="4283307"/>
            <a:ext cx="9245150" cy="683640"/>
            <a:chOff x="1713360" y="5594147"/>
            <a:chExt cx="9245150" cy="683640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F6B8AA6-359D-4B24-A0D4-977CE87E7EDE}"/>
                </a:ext>
              </a:extLst>
            </p:cNvPr>
            <p:cNvSpPr txBox="1"/>
            <p:nvPr/>
          </p:nvSpPr>
          <p:spPr>
            <a:xfrm>
              <a:off x="2114422" y="5682543"/>
              <a:ext cx="884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2</a:t>
              </a:r>
              <a:r>
                <a:rPr lang="ja-JP" altLang="en-US" sz="2800" dirty="0"/>
                <a:t>月上旬までに</a:t>
              </a:r>
              <a:r>
                <a:rPr kumimoji="1" lang="ja-JP" altLang="en-US" sz="2800" dirty="0"/>
                <a:t>令和</a:t>
              </a:r>
              <a:r>
                <a:rPr kumimoji="1" lang="en-US" altLang="ja-JP" sz="2800" dirty="0"/>
                <a:t>3</a:t>
              </a:r>
              <a:r>
                <a:rPr kumimoji="1" lang="ja-JP" altLang="en-US" sz="2800" dirty="0"/>
                <a:t>年度版としてアップデート予定！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369AC7BD-F86A-4B57-A17A-4B68C98F267B}"/>
                    </a:ext>
                  </a:extLst>
                </p14:cNvPr>
                <p14:cNvContentPartPr/>
                <p14:nvPr/>
              </p14:nvContentPartPr>
              <p14:xfrm>
                <a:off x="1713360" y="5594147"/>
                <a:ext cx="9118080" cy="68364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369AC7BD-F86A-4B57-A17A-4B68C98F26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5720" y="5576507"/>
                  <a:ext cx="9153720" cy="71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FBC32F-C4F1-4518-822E-FE09771A6CAE}"/>
              </a:ext>
            </a:extLst>
          </p:cNvPr>
          <p:cNvSpPr txBox="1"/>
          <p:nvPr/>
        </p:nvSpPr>
        <p:spPr>
          <a:xfrm>
            <a:off x="480575" y="5445064"/>
            <a:ext cx="10505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市野川桃子</a:t>
            </a:r>
            <a:r>
              <a:rPr kumimoji="1" lang="en-US" altLang="ja-JP" sz="2400" b="1" dirty="0"/>
              <a:t>. 2020. </a:t>
            </a:r>
            <a:r>
              <a:rPr kumimoji="1" lang="ja-JP" altLang="en-US" sz="2400" b="1" dirty="0"/>
              <a:t>新たな資源評価の考え方と管理のプロセス</a:t>
            </a:r>
            <a:r>
              <a:rPr kumimoji="1" lang="en-US" altLang="ja-JP" sz="2400" b="1" dirty="0"/>
              <a:t>. </a:t>
            </a:r>
          </a:p>
          <a:p>
            <a:r>
              <a:rPr lang="en-US" altLang="ja-JP" sz="2400" dirty="0"/>
              <a:t>			</a:t>
            </a:r>
            <a:r>
              <a:rPr kumimoji="1" lang="ja-JP" altLang="en-US" sz="2400" dirty="0"/>
              <a:t>アクアネット</a:t>
            </a:r>
            <a:r>
              <a:rPr kumimoji="1" lang="en-US" altLang="ja-JP" sz="2400" dirty="0"/>
              <a:t>. 2020.1:22-27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PDF</a:t>
            </a:r>
            <a:r>
              <a:rPr lang="ja-JP" altLang="en-US" sz="2400" dirty="0"/>
              <a:t>配布しています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1038C-025B-4CD0-BD10-607037A0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534" y="1979612"/>
            <a:ext cx="8525597" cy="95885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おつかれさまでした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80DF9D-46CA-4CA2-B23D-CCECF583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FE17AB-A14D-4DD4-928C-DB7EE51E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9439A39A-F83A-475F-A0FC-96399E1554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495" b="62125" l="34082" r="63891">
                        <a14:foregroundMark x1="46222" y1="51291" x2="46222" y2="51291"/>
                        <a14:foregroundMark x1="44207" y1="48976" x2="46096" y2="42030"/>
                        <a14:foregroundMark x1="46096" y1="42030" x2="44710" y2="50757"/>
                        <a14:foregroundMark x1="44710" y1="50757" x2="51889" y2="56100"/>
                        <a14:foregroundMark x1="51889" y1="56100" x2="52141" y2="48531"/>
                        <a14:foregroundMark x1="52141" y1="48531" x2="54912" y2="55209"/>
                        <a14:foregroundMark x1="54912" y1="55209" x2="52393" y2="48531"/>
                        <a14:foregroundMark x1="52393" y1="48531" x2="43829" y2="52182"/>
                        <a14:foregroundMark x1="43829" y1="52182" x2="46096" y2="54497"/>
                        <a14:foregroundMark x1="50126" y1="43188" x2="54786" y2="49421"/>
                        <a14:foregroundMark x1="54786" y1="49421" x2="53526" y2="52983"/>
                        <a14:foregroundMark x1="53778" y1="49599" x2="53778" y2="49599"/>
                        <a14:foregroundMark x1="56675" y1="48709" x2="54660" y2="55654"/>
                        <a14:foregroundMark x1="54660" y1="55654" x2="48992" y2="56545"/>
                        <a14:foregroundMark x1="50630" y1="56367" x2="50630" y2="56367"/>
                        <a14:foregroundMark x1="50252" y1="56634" x2="50252" y2="56812"/>
                        <a14:foregroundMark x1="51259" y1="56634" x2="51259" y2="56634"/>
                        <a14:foregroundMark x1="49370" y1="56634" x2="49370" y2="56634"/>
                        <a14:foregroundMark x1="58186" y1="48442" x2="57557" y2="48620"/>
                        <a14:foregroundMark x1="45592" y1="39448" x2="48489" y2="40338"/>
                        <a14:foregroundMark x1="45718" y1="39982" x2="45718" y2="39982"/>
                        <a14:foregroundMark x1="47985" y1="39982" x2="51889" y2="40606"/>
                        <a14:foregroundMark x1="57305" y1="48353" x2="57305" y2="48353"/>
                        <a14:foregroundMark x1="54282" y1="51736" x2="54282" y2="51736"/>
                        <a14:foregroundMark x1="54282" y1="52182" x2="54282" y2="52360"/>
                        <a14:foregroundMark x1="54408" y1="52538" x2="54408" y2="52538"/>
                        <a14:foregroundMark x1="56801" y1="48620" x2="56927" y2="54408"/>
                        <a14:foregroundMark x1="57809" y1="52360" x2="57809" y2="52360"/>
                        <a14:foregroundMark x1="57305" y1="50846" x2="57305" y2="50846"/>
                        <a14:foregroundMark x1="57053" y1="50312" x2="57053" y2="50312"/>
                        <a14:foregroundMark x1="57179" y1="51113" x2="57179" y2="51113"/>
                        <a14:foregroundMark x1="57179" y1="51380" x2="57305" y2="51825"/>
                        <a14:foregroundMark x1="57305" y1="52449" x2="57305" y2="52627"/>
                        <a14:foregroundMark x1="57179" y1="52983" x2="57179" y2="53250"/>
                        <a14:foregroundMark x1="57053" y1="53517" x2="57053" y2="53695"/>
                        <a14:foregroundMark x1="56927" y1="54408" x2="56927" y2="54408"/>
                        <a14:foregroundMark x1="57683" y1="54497" x2="57683" y2="54497"/>
                        <a14:foregroundMark x1="58312" y1="53250" x2="58312" y2="53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56" t="36666" r="32383" b="35046"/>
          <a:stretch/>
        </p:blipFill>
        <p:spPr>
          <a:xfrm>
            <a:off x="1458040" y="3220835"/>
            <a:ext cx="1806718" cy="19399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2FAB95B8-5B2A-42D2-A8CE-1367D080B7C0}"/>
                  </a:ext>
                </a:extLst>
              </p14:cNvPr>
              <p14:cNvContentPartPr/>
              <p14:nvPr/>
            </p14:nvContentPartPr>
            <p14:xfrm>
              <a:off x="2879840" y="1884960"/>
              <a:ext cx="5680440" cy="148392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2FAB95B8-5B2A-42D2-A8CE-1367D080B7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2200" y="1866960"/>
                <a:ext cx="5716080" cy="15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15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B5F25-6AF8-401B-BE73-4DF6F5A3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 dirty="0"/>
              <a:t>水産政策の改革と漁業法改正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2F571-9DC9-4E1E-9295-44FFE90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2" y="1376350"/>
            <a:ext cx="11402646" cy="3157289"/>
          </a:xfrm>
        </p:spPr>
        <p:txBody>
          <a:bodyPr>
            <a:normAutofit/>
          </a:bodyPr>
          <a:lstStyle/>
          <a:p>
            <a:endParaRPr kumimoji="1" lang="en-US" altLang="ja-JP" sz="3200" dirty="0"/>
          </a:p>
          <a:p>
            <a:endParaRPr kumimoji="1" lang="en-US" altLang="ja-JP" sz="3200" dirty="0"/>
          </a:p>
          <a:p>
            <a:pPr lvl="1"/>
            <a:r>
              <a:rPr lang="ja-JP" altLang="en-US" sz="2800" b="1" dirty="0">
                <a:solidFill>
                  <a:srgbClr val="C00000"/>
                </a:solidFill>
              </a:rPr>
              <a:t>漁業の成長産業化</a:t>
            </a:r>
            <a:endParaRPr lang="en-US" altLang="ja-JP" sz="2800" dirty="0"/>
          </a:p>
          <a:p>
            <a:pPr lvl="1"/>
            <a:r>
              <a:rPr kumimoji="1" lang="ja-JP" altLang="en-US" sz="2800" b="1" dirty="0">
                <a:solidFill>
                  <a:srgbClr val="C00000"/>
                </a:solidFill>
              </a:rPr>
              <a:t>数量管理等による資源管理</a:t>
            </a:r>
            <a:r>
              <a:rPr kumimoji="1" lang="ja-JP" altLang="en-US" sz="2800" dirty="0"/>
              <a:t>の充実</a:t>
            </a:r>
            <a:endParaRPr kumimoji="1" lang="en-US" altLang="ja-JP" sz="2800" dirty="0"/>
          </a:p>
          <a:p>
            <a:pPr lvl="1"/>
            <a:r>
              <a:rPr kumimoji="1" lang="ja-JP" altLang="en-US" sz="2800" b="1" dirty="0">
                <a:solidFill>
                  <a:srgbClr val="C00000"/>
                </a:solidFill>
              </a:rPr>
              <a:t>目標管理基準</a:t>
            </a:r>
            <a:r>
              <a:rPr kumimoji="1" lang="ja-JP" altLang="en-US" sz="2800" dirty="0"/>
              <a:t>や限界管理基準といった、いわゆる資源管理目標等の導入を順次図る</a:t>
            </a:r>
            <a:endParaRPr kumimoji="1" lang="en-US" altLang="ja-JP" sz="2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60ED46-5E01-4509-A408-D8772330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FCD549-D6D1-487F-BA61-2785AE90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37A113-D96E-49A6-97ED-74C7DA3D4D93}"/>
              </a:ext>
            </a:extLst>
          </p:cNvPr>
          <p:cNvSpPr/>
          <p:nvPr/>
        </p:nvSpPr>
        <p:spPr>
          <a:xfrm>
            <a:off x="647700" y="1520282"/>
            <a:ext cx="5765800" cy="778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sz="3600" b="1" dirty="0">
                <a:solidFill>
                  <a:schemeClr val="bg1"/>
                </a:solidFill>
              </a:rPr>
              <a:t>平成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29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年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4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月 水産基本計画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AE0BA4-2535-4866-829A-0BAB6CC7E557}"/>
              </a:ext>
            </a:extLst>
          </p:cNvPr>
          <p:cNvSpPr/>
          <p:nvPr/>
        </p:nvSpPr>
        <p:spPr>
          <a:xfrm>
            <a:off x="573454" y="4393393"/>
            <a:ext cx="8813800" cy="7040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/>
              <a:t>平成</a:t>
            </a:r>
            <a:r>
              <a:rPr lang="en-US" altLang="ja-JP" sz="3600" b="1" dirty="0"/>
              <a:t>30</a:t>
            </a:r>
            <a:r>
              <a:rPr lang="ja-JP" altLang="en-US" sz="3600" b="1" dirty="0"/>
              <a:t>年</a:t>
            </a:r>
            <a:r>
              <a:rPr lang="en-US" altLang="ja-JP" sz="3600" b="1" dirty="0"/>
              <a:t>6</a:t>
            </a:r>
            <a:r>
              <a:rPr lang="ja-JP" altLang="en-US" sz="3600" b="1" dirty="0"/>
              <a:t>月「水産政策の改革について」</a:t>
            </a:r>
            <a:endParaRPr lang="en-US" altLang="ja-JP" sz="3600" b="1" dirty="0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1E669B7D-4DD0-4AFC-B979-D041F20E0508}"/>
              </a:ext>
            </a:extLst>
          </p:cNvPr>
          <p:cNvSpPr txBox="1">
            <a:spLocks/>
          </p:cNvSpPr>
          <p:nvPr/>
        </p:nvSpPr>
        <p:spPr>
          <a:xfrm>
            <a:off x="573454" y="5149843"/>
            <a:ext cx="11402646" cy="353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800" b="1" dirty="0">
                <a:solidFill>
                  <a:srgbClr val="C00000"/>
                </a:solidFill>
              </a:rPr>
              <a:t> 資源評価対象種の拡大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lvl="1"/>
            <a:r>
              <a:rPr lang="ja-JP" altLang="en-US" sz="2800" b="1" dirty="0">
                <a:solidFill>
                  <a:srgbClr val="C00000"/>
                </a:solidFill>
              </a:rPr>
              <a:t>「目標」は</a:t>
            </a:r>
            <a:r>
              <a:rPr lang="en-US" altLang="ja-JP" sz="2800" b="1" dirty="0">
                <a:solidFill>
                  <a:srgbClr val="C00000"/>
                </a:solidFill>
              </a:rPr>
              <a:t>MSY</a:t>
            </a:r>
            <a:r>
              <a:rPr lang="ja-JP" altLang="en-US" sz="2800" dirty="0"/>
              <a:t>である</a:t>
            </a:r>
            <a:endParaRPr lang="en-US" altLang="ja-JP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63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4E9AA-D0F6-4D31-99C7-B89F798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漁業法改正へ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6CF44-6D2D-4639-A78E-ED4F99AA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2" y="1520282"/>
            <a:ext cx="11402646" cy="4972592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B3356C-057D-40F7-A5D8-A81CECA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1D4910-BEB4-4AE3-8C95-355764C4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A33E94-B77E-4508-80A1-BBF299A0A023}"/>
              </a:ext>
            </a:extLst>
          </p:cNvPr>
          <p:cNvCxnSpPr>
            <a:cxnSpLocks/>
          </p:cNvCxnSpPr>
          <p:nvPr/>
        </p:nvCxnSpPr>
        <p:spPr>
          <a:xfrm>
            <a:off x="1397000" y="2159000"/>
            <a:ext cx="0" cy="3479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CE082BD-7583-45FC-B6A0-ED1165E49817}"/>
              </a:ext>
            </a:extLst>
          </p:cNvPr>
          <p:cNvSpPr/>
          <p:nvPr/>
        </p:nvSpPr>
        <p:spPr>
          <a:xfrm>
            <a:off x="2794000" y="2159000"/>
            <a:ext cx="8674094" cy="3479800"/>
          </a:xfrm>
          <a:prstGeom prst="wedgeRoundRectCallout">
            <a:avLst>
              <a:gd name="adj1" fmla="val -64318"/>
              <a:gd name="adj2" fmla="val -15313"/>
              <a:gd name="adj3" fmla="val 16667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平成</a:t>
            </a:r>
            <a:r>
              <a:rPr kumimoji="1" lang="en-US" altLang="ja-JP" sz="2800" dirty="0">
                <a:solidFill>
                  <a:schemeClr val="tx1"/>
                </a:solidFill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</a:rPr>
              <a:t>年度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マサバ、ゴマサバ、スケトウダラ、ホッケ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令和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r>
              <a:rPr lang="ja-JP" altLang="en-US" sz="2800" dirty="0">
                <a:solidFill>
                  <a:schemeClr val="tx1"/>
                </a:solidFill>
              </a:rPr>
              <a:t>年度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マイワシ、マアジ、スルメイカ、ズワイガニ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目標管理基準値などの推定と管理方策の提案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（研究機関会議）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FB206B-18FE-4952-8761-59A29B7A7FD3}"/>
              </a:ext>
            </a:extLst>
          </p:cNvPr>
          <p:cNvSpPr/>
          <p:nvPr/>
        </p:nvSpPr>
        <p:spPr>
          <a:xfrm>
            <a:off x="525097" y="1361147"/>
            <a:ext cx="8674094" cy="684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b="1" dirty="0"/>
              <a:t>平成</a:t>
            </a:r>
            <a:r>
              <a:rPr kumimoji="1" lang="en-US" altLang="ja-JP" sz="3600" b="1" dirty="0"/>
              <a:t>30</a:t>
            </a:r>
            <a:r>
              <a:rPr kumimoji="1" lang="ja-JP" altLang="en-US" sz="3600" b="1" dirty="0"/>
              <a:t>年</a:t>
            </a:r>
            <a:r>
              <a:rPr kumimoji="1" lang="en-US" altLang="ja-JP" sz="3600" b="1" dirty="0"/>
              <a:t>12</a:t>
            </a:r>
            <a:r>
              <a:rPr kumimoji="1" lang="ja-JP" altLang="en-US" sz="3600" b="1" dirty="0"/>
              <a:t>月　国会で改正漁業法が可決</a:t>
            </a:r>
            <a:endParaRPr kumimoji="1" lang="en-US" altLang="ja-JP" sz="3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7F36DD-929D-4AA0-8F61-26B2EE6A6B06}"/>
              </a:ext>
            </a:extLst>
          </p:cNvPr>
          <p:cNvSpPr/>
          <p:nvPr/>
        </p:nvSpPr>
        <p:spPr>
          <a:xfrm>
            <a:off x="525097" y="5703732"/>
            <a:ext cx="4537806" cy="684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3600" b="1" dirty="0"/>
          </a:p>
          <a:p>
            <a:r>
              <a:rPr kumimoji="1" lang="ja-JP" altLang="en-US" sz="3600" b="1" dirty="0"/>
              <a:t>令和</a:t>
            </a:r>
            <a:r>
              <a:rPr kumimoji="1" lang="en-US" altLang="ja-JP" sz="3600" b="1" dirty="0"/>
              <a:t>2</a:t>
            </a:r>
            <a:r>
              <a:rPr kumimoji="1" lang="ja-JP" altLang="en-US" sz="3600" b="1" dirty="0"/>
              <a:t>年</a:t>
            </a:r>
            <a:r>
              <a:rPr kumimoji="1" lang="en-US" altLang="ja-JP" sz="3600" b="1" dirty="0"/>
              <a:t>12</a:t>
            </a:r>
            <a:r>
              <a:rPr kumimoji="1" lang="ja-JP" altLang="en-US" sz="3600" b="1" dirty="0"/>
              <a:t>月　施行</a:t>
            </a:r>
          </a:p>
          <a:p>
            <a:endParaRPr kumimoji="1" lang="en-US" altLang="ja-JP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31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79A80-A1D3-4040-A3DD-626E8EE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321BF6-0596-4186-BA2C-8695FAC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65" y="1176856"/>
            <a:ext cx="11544300" cy="47182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DA1EF-1ACA-4529-90EC-C7E1C0994BF5}"/>
              </a:ext>
            </a:extLst>
          </p:cNvPr>
          <p:cNvSpPr txBox="1"/>
          <p:nvPr/>
        </p:nvSpPr>
        <p:spPr>
          <a:xfrm>
            <a:off x="6950218" y="5987018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2020.1 </a:t>
            </a:r>
            <a:r>
              <a:rPr kumimoji="1" lang="ja-JP" altLang="en-US" dirty="0"/>
              <a:t>アクアネット　</a:t>
            </a:r>
            <a:r>
              <a:rPr kumimoji="1" lang="en-US" altLang="ja-JP" dirty="0"/>
              <a:t>p. 22-27 </a:t>
            </a:r>
            <a:r>
              <a:rPr kumimoji="1" lang="ja-JP" altLang="en-US" dirty="0"/>
              <a:t>（表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）より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A8E9C92F-3351-4E72-BB83-AA29CC53CF6C}"/>
              </a:ext>
            </a:extLst>
          </p:cNvPr>
          <p:cNvSpPr txBox="1">
            <a:spLocks/>
          </p:cNvSpPr>
          <p:nvPr/>
        </p:nvSpPr>
        <p:spPr>
          <a:xfrm>
            <a:off x="406889" y="350295"/>
            <a:ext cx="11402646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ja-JP" altLang="en-US" dirty="0"/>
              <a:t>水産政策の改革における「</a:t>
            </a:r>
            <a:r>
              <a:rPr lang="ja-JP" altLang="en-US" dirty="0">
                <a:solidFill>
                  <a:srgbClr val="C00000"/>
                </a:solidFill>
              </a:rPr>
              <a:t>改革</a:t>
            </a:r>
            <a:r>
              <a:rPr lang="ja-JP" altLang="en-US" dirty="0"/>
              <a:t>」点とは？</a:t>
            </a:r>
          </a:p>
        </p:txBody>
      </p:sp>
    </p:spTree>
    <p:extLst>
      <p:ext uri="{BB962C8B-B14F-4D97-AF65-F5344CB8AC3E}">
        <p14:creationId xmlns:p14="http://schemas.microsoft.com/office/powerpoint/2010/main" val="67259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27" b="79678"/>
          <a:stretch/>
        </p:blipFill>
        <p:spPr>
          <a:xfrm>
            <a:off x="394677" y="348668"/>
            <a:ext cx="11402646" cy="9588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F68840-7FB2-465A-BDBE-619F4BDD22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52" r="692" b="49460"/>
          <a:stretch/>
        </p:blipFill>
        <p:spPr>
          <a:xfrm>
            <a:off x="394677" y="1284697"/>
            <a:ext cx="11402646" cy="83455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7654385-3959-4915-9F04-37FE7FCFF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9" t="2365"/>
          <a:stretch/>
        </p:blipFill>
        <p:spPr>
          <a:xfrm>
            <a:off x="839035" y="2343568"/>
            <a:ext cx="6015057" cy="322973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90E5A4-17C1-4020-8BB8-26924568D8EC}"/>
              </a:ext>
            </a:extLst>
          </p:cNvPr>
          <p:cNvSpPr txBox="1"/>
          <p:nvPr/>
        </p:nvSpPr>
        <p:spPr>
          <a:xfrm>
            <a:off x="651132" y="5906325"/>
            <a:ext cx="9245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水産庁「水産政策の改革」パンフレットより</a:t>
            </a:r>
            <a:endParaRPr kumimoji="1" lang="en-US" altLang="ja-JP" dirty="0"/>
          </a:p>
          <a:p>
            <a:r>
              <a:rPr kumimoji="1" lang="en-US" altLang="ja-JP" dirty="0"/>
              <a:t>https://www.jfa.maff.go.jp/j/kikaku/kaikaku/attach/pdf/suisankaikaku-22.pdf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3E88798-9CFE-409E-9654-365486F5E857}"/>
              </a:ext>
            </a:extLst>
          </p:cNvPr>
          <p:cNvSpPr txBox="1"/>
          <p:nvPr/>
        </p:nvSpPr>
        <p:spPr>
          <a:xfrm>
            <a:off x="7027005" y="2910761"/>
            <a:ext cx="494909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どのようなスケジュール・ルートで目標に達するか、中長期的な視点で計画を　たてやすくなる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目標を上回ったら、目標　までは資源を減らしていい</a:t>
            </a:r>
            <a:endParaRPr kumimoji="1" lang="ja-JP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70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79A80-A1D3-4040-A3DD-626E8EE2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63" y="3429000"/>
            <a:ext cx="11402646" cy="192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/>
              <a:t>　　</a:t>
            </a:r>
            <a:r>
              <a:rPr kumimoji="1" lang="ja-JP" altLang="en-US" sz="3200" b="1" u="sng" dirty="0"/>
              <a:t>加入変動の確率的な不確実性を考慮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en-US" altLang="ja-JP" sz="3200" b="1" dirty="0"/>
              <a:t>          </a:t>
            </a:r>
            <a:r>
              <a:rPr kumimoji="1" lang="ja-JP" altLang="en-US" sz="3200" b="1" u="sng" dirty="0"/>
              <a:t>リスクの計算</a:t>
            </a:r>
            <a:endParaRPr kumimoji="1" lang="en-US" altLang="ja-JP" sz="3200" b="1" u="sng" dirty="0"/>
          </a:p>
          <a:p>
            <a:pPr marL="1616075" lvl="2" indent="0">
              <a:buNone/>
            </a:pPr>
            <a:r>
              <a:rPr lang="en-US" altLang="ja-JP" dirty="0"/>
              <a:t>	</a:t>
            </a:r>
            <a:r>
              <a:rPr lang="en-US" altLang="ja-JP" b="1" dirty="0"/>
              <a:t>	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321BF6-0596-4186-BA2C-8695FAC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1EA40D-789A-42E7-B9DC-D487881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674A61-4773-4E20-B0A3-376C1C6A2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4" b="65040"/>
          <a:stretch/>
        </p:blipFill>
        <p:spPr>
          <a:xfrm>
            <a:off x="439057" y="441112"/>
            <a:ext cx="11473473" cy="164947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4DF6AC-A9F2-4EDB-952F-BCD649E38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41" r="-600" b="30139"/>
          <a:stretch/>
        </p:blipFill>
        <p:spPr>
          <a:xfrm>
            <a:off x="453292" y="2142996"/>
            <a:ext cx="11613592" cy="1015323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27E88D-8E7E-4B5F-A070-8C34789F35DC}"/>
              </a:ext>
            </a:extLst>
          </p:cNvPr>
          <p:cNvSpPr/>
          <p:nvPr/>
        </p:nvSpPr>
        <p:spPr>
          <a:xfrm>
            <a:off x="439057" y="991447"/>
            <a:ext cx="11473473" cy="2153128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線矢印: 緩い曲線 単色塗りつぶし">
            <a:extLst>
              <a:ext uri="{FF2B5EF4-FFF2-40B4-BE49-F238E27FC236}">
                <a16:creationId xmlns:a16="http://schemas.microsoft.com/office/drawing/2014/main" id="{406ADF8B-D36F-4C39-B1AC-9C7F98B94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663" y="3242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AB565CA-B1AC-4F3F-B5D1-8E9C104044CF}"/>
              </a:ext>
            </a:extLst>
          </p:cNvPr>
          <p:cNvGrpSpPr/>
          <p:nvPr/>
        </p:nvGrpSpPr>
        <p:grpSpPr>
          <a:xfrm>
            <a:off x="6822588" y="1399560"/>
            <a:ext cx="9124235" cy="4662591"/>
            <a:chOff x="6822588" y="1399560"/>
            <a:chExt cx="9124235" cy="4662591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F124BDC-7D5C-4E2A-B2F0-9E65E136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142" y="1399560"/>
              <a:ext cx="8315042" cy="2569783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75FDEDD-3C9D-4DA1-8B93-D3160C968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588" y="3614186"/>
              <a:ext cx="9124235" cy="244796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FCDD0B-BBBC-47E5-8E24-856F83B1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6F061-33C8-46DD-BBD9-4578C5F8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FBA24E-079F-4C8E-B579-F32A387A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FFCAE4-A6DD-46AC-9551-D96553BE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D44362-D981-464E-BA5B-9B867AE3F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30" y="1545018"/>
            <a:ext cx="6651520" cy="4580066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2A1F262-2A54-40E3-9D27-13C46F1E4C61}"/>
              </a:ext>
            </a:extLst>
          </p:cNvPr>
          <p:cNvCxnSpPr>
            <a:cxnSpLocks/>
          </p:cNvCxnSpPr>
          <p:nvPr/>
        </p:nvCxnSpPr>
        <p:spPr>
          <a:xfrm flipH="1">
            <a:off x="2636322" y="1013762"/>
            <a:ext cx="796898" cy="163443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386649-8FAD-4215-A6B7-27DE092AD6B7}"/>
              </a:ext>
            </a:extLst>
          </p:cNvPr>
          <p:cNvSpPr/>
          <p:nvPr/>
        </p:nvSpPr>
        <p:spPr>
          <a:xfrm>
            <a:off x="336062" y="261590"/>
            <a:ext cx="5745157" cy="9307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加入の確率的な（＝ランダムな）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変動を将来予測で考慮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A2F2D6-3CBC-4AF0-81FA-9C14C4220D34}"/>
              </a:ext>
            </a:extLst>
          </p:cNvPr>
          <p:cNvSpPr txBox="1"/>
          <p:nvPr/>
        </p:nvSpPr>
        <p:spPr>
          <a:xfrm>
            <a:off x="4358244" y="3848621"/>
            <a:ext cx="30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漁獲圧が高い・低い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つの方策を比較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F094AD5-DCCE-48D1-9526-D00DE56210FE}"/>
              </a:ext>
            </a:extLst>
          </p:cNvPr>
          <p:cNvGrpSpPr/>
          <p:nvPr/>
        </p:nvGrpSpPr>
        <p:grpSpPr>
          <a:xfrm>
            <a:off x="6265135" y="259587"/>
            <a:ext cx="5745157" cy="1372332"/>
            <a:chOff x="6265135" y="259587"/>
            <a:chExt cx="5745157" cy="1372332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EBD14E0-8CF5-4BD1-98D4-F706DF4D9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3597" y="1011759"/>
              <a:ext cx="518696" cy="62016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E57D9E2-BBA5-4FBF-AF78-D550E9172839}"/>
                </a:ext>
              </a:extLst>
            </p:cNvPr>
            <p:cNvSpPr/>
            <p:nvPr/>
          </p:nvSpPr>
          <p:spPr>
            <a:xfrm>
              <a:off x="6265135" y="259587"/>
              <a:ext cx="5745157" cy="9307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将来の平均親魚量・漁獲量だけでなく、、、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AB7CB30-D2E2-49BC-8423-075FCDF1DBA6}"/>
              </a:ext>
            </a:extLst>
          </p:cNvPr>
          <p:cNvGrpSpPr/>
          <p:nvPr/>
        </p:nvGrpSpPr>
        <p:grpSpPr>
          <a:xfrm>
            <a:off x="6847981" y="1427512"/>
            <a:ext cx="9221983" cy="4710810"/>
            <a:chOff x="6822588" y="1491568"/>
            <a:chExt cx="9221983" cy="471081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15BBA0E5-E638-4958-8E17-1E293D47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7302" y="1491568"/>
              <a:ext cx="8758292" cy="2230485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510BADB7-4E97-4BF0-B4BC-4AD445002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2588" y="3197173"/>
              <a:ext cx="9221983" cy="3005205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F6FB301-72F2-422B-B35F-8243834DC327}"/>
              </a:ext>
            </a:extLst>
          </p:cNvPr>
          <p:cNvGrpSpPr/>
          <p:nvPr/>
        </p:nvGrpSpPr>
        <p:grpSpPr>
          <a:xfrm>
            <a:off x="3273561" y="3614186"/>
            <a:ext cx="4587904" cy="2494101"/>
            <a:chOff x="3273561" y="3614186"/>
            <a:chExt cx="4587904" cy="249410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042C1B8-CED7-4DFC-BACA-24E191141F80}"/>
                </a:ext>
              </a:extLst>
            </p:cNvPr>
            <p:cNvSpPr/>
            <p:nvPr/>
          </p:nvSpPr>
          <p:spPr>
            <a:xfrm>
              <a:off x="3273561" y="4745381"/>
              <a:ext cx="3223493" cy="13629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>
                  <a:solidFill>
                    <a:schemeClr val="tx1"/>
                  </a:solidFill>
                </a:rPr>
                <a:t>目標や限界を上回る確率＝リスクも示す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50F1620-67EB-42BE-89ED-BBBFFC806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06" y="3614186"/>
              <a:ext cx="1390459" cy="183518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19C409-FC2F-47C1-8617-16C6DA19EBB9}"/>
              </a:ext>
            </a:extLst>
          </p:cNvPr>
          <p:cNvSpPr txBox="1"/>
          <p:nvPr/>
        </p:nvSpPr>
        <p:spPr>
          <a:xfrm>
            <a:off x="1576944" y="3183403"/>
            <a:ext cx="98335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/>
              <a:t>※</a:t>
            </a:r>
            <a:r>
              <a:rPr lang="ja-JP" altLang="en-US" sz="2800" b="1" dirty="0"/>
              <a:t>その他の不確実性も必要に応じて順次導入可能</a:t>
            </a:r>
            <a:endParaRPr lang="en-US" altLang="ja-JP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84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CD7EA7-1529-4582-8DE2-08802762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2662F1-6A54-46B0-B8B6-DB5827F4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9A2E437-C567-4785-9D61-77E588CB9030}"/>
              </a:ext>
            </a:extLst>
          </p:cNvPr>
          <p:cNvCxnSpPr/>
          <p:nvPr/>
        </p:nvCxnSpPr>
        <p:spPr>
          <a:xfrm>
            <a:off x="1037515" y="5370602"/>
            <a:ext cx="294361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DC54A0E-E485-4942-8D0E-1D8B68248A87}"/>
              </a:ext>
            </a:extLst>
          </p:cNvPr>
          <p:cNvCxnSpPr>
            <a:cxnSpLocks/>
          </p:cNvCxnSpPr>
          <p:nvPr/>
        </p:nvCxnSpPr>
        <p:spPr>
          <a:xfrm flipV="1">
            <a:off x="1037515" y="2949359"/>
            <a:ext cx="0" cy="242124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8FDFD6-A1E6-42F5-B2CB-2AAEA9DBBFDB}"/>
              </a:ext>
            </a:extLst>
          </p:cNvPr>
          <p:cNvSpPr txBox="1"/>
          <p:nvPr/>
        </p:nvSpPr>
        <p:spPr>
          <a:xfrm>
            <a:off x="3116157" y="55015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親魚量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9485A4-0120-4FD6-8838-B94688C9AF85}"/>
              </a:ext>
            </a:extLst>
          </p:cNvPr>
          <p:cNvSpPr txBox="1"/>
          <p:nvPr/>
        </p:nvSpPr>
        <p:spPr>
          <a:xfrm>
            <a:off x="140943" y="25925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加入尾数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480A6-2467-4EBA-830F-5B75A14736AA}"/>
              </a:ext>
            </a:extLst>
          </p:cNvPr>
          <p:cNvSpPr txBox="1"/>
          <p:nvPr/>
        </p:nvSpPr>
        <p:spPr>
          <a:xfrm>
            <a:off x="1874374" y="426422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E8A154-362E-4B0C-B88D-12AB0EAF5173}"/>
              </a:ext>
            </a:extLst>
          </p:cNvPr>
          <p:cNvSpPr txBox="1"/>
          <p:nvPr/>
        </p:nvSpPr>
        <p:spPr>
          <a:xfrm>
            <a:off x="2026774" y="441662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5D3433-E9C6-433A-AE91-9952B4015564}"/>
              </a:ext>
            </a:extLst>
          </p:cNvPr>
          <p:cNvSpPr txBox="1"/>
          <p:nvPr/>
        </p:nvSpPr>
        <p:spPr>
          <a:xfrm>
            <a:off x="1544812" y="36388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0E803C-DD24-4FD7-BA03-1AB249E51407}"/>
              </a:ext>
            </a:extLst>
          </p:cNvPr>
          <p:cNvSpPr txBox="1"/>
          <p:nvPr/>
        </p:nvSpPr>
        <p:spPr>
          <a:xfrm>
            <a:off x="3081383" y="375592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772729-91BF-42CB-986D-27E6C040EE72}"/>
              </a:ext>
            </a:extLst>
          </p:cNvPr>
          <p:cNvSpPr txBox="1"/>
          <p:nvPr/>
        </p:nvSpPr>
        <p:spPr>
          <a:xfrm>
            <a:off x="2405320" y="383185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09B00D-2F15-4B54-BF7F-89C891E7F3FC}"/>
              </a:ext>
            </a:extLst>
          </p:cNvPr>
          <p:cNvSpPr txBox="1"/>
          <p:nvPr/>
        </p:nvSpPr>
        <p:spPr>
          <a:xfrm>
            <a:off x="1323495" y="4324973"/>
            <a:ext cx="59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8BBC50-336F-4527-A639-2C46817597BF}"/>
              </a:ext>
            </a:extLst>
          </p:cNvPr>
          <p:cNvSpPr txBox="1"/>
          <p:nvPr/>
        </p:nvSpPr>
        <p:spPr>
          <a:xfrm>
            <a:off x="1874374" y="393333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93138F-3D5B-47D9-AF55-AFDE678A241E}"/>
              </a:ext>
            </a:extLst>
          </p:cNvPr>
          <p:cNvSpPr txBox="1"/>
          <p:nvPr/>
        </p:nvSpPr>
        <p:spPr>
          <a:xfrm>
            <a:off x="2873872" y="294935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CBAD7E-8D2A-4F43-ADF4-B78C11786E54}"/>
              </a:ext>
            </a:extLst>
          </p:cNvPr>
          <p:cNvSpPr txBox="1"/>
          <p:nvPr/>
        </p:nvSpPr>
        <p:spPr>
          <a:xfrm>
            <a:off x="2252920" y="33485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E2DAF6-FDC2-4A72-BC01-62A0E0BCE1AC}"/>
              </a:ext>
            </a:extLst>
          </p:cNvPr>
          <p:cNvSpPr txBox="1"/>
          <p:nvPr/>
        </p:nvSpPr>
        <p:spPr>
          <a:xfrm>
            <a:off x="2457870" y="40605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77CAF5-609E-4711-AC0E-386C2D468432}"/>
              </a:ext>
            </a:extLst>
          </p:cNvPr>
          <p:cNvSpPr txBox="1"/>
          <p:nvPr/>
        </p:nvSpPr>
        <p:spPr>
          <a:xfrm>
            <a:off x="3688329" y="412302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9337AE-53C8-47D0-A288-18051404EFBC}"/>
              </a:ext>
            </a:extLst>
          </p:cNvPr>
          <p:cNvSpPr txBox="1"/>
          <p:nvPr/>
        </p:nvSpPr>
        <p:spPr>
          <a:xfrm>
            <a:off x="3576657" y="335715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．</a:t>
            </a:r>
            <a:endParaRPr kumimoji="1" lang="ja-JP" altLang="en-US" sz="3200" b="1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FF3285-75CA-4343-A474-B52ACBD53AD9}"/>
              </a:ext>
            </a:extLst>
          </p:cNvPr>
          <p:cNvGrpSpPr/>
          <p:nvPr/>
        </p:nvGrpSpPr>
        <p:grpSpPr>
          <a:xfrm>
            <a:off x="1037515" y="1285141"/>
            <a:ext cx="10129061" cy="4085462"/>
            <a:chOff x="1037515" y="1285141"/>
            <a:chExt cx="10129061" cy="4085462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2D9D9155-8AFA-4518-BF40-D362C6CB2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15" y="3515928"/>
              <a:ext cx="1431894" cy="1854675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BD88563-7017-4AE3-A818-8DF59522DE4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550438" y="1816100"/>
              <a:ext cx="2478762" cy="153245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3D6FCE7-3101-40A9-822A-7410C628A082}"/>
                </a:ext>
              </a:extLst>
            </p:cNvPr>
            <p:cNvSpPr/>
            <p:nvPr/>
          </p:nvSpPr>
          <p:spPr>
            <a:xfrm>
              <a:off x="3962400" y="1285141"/>
              <a:ext cx="7204176" cy="12121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(</a:t>
              </a:r>
              <a:r>
                <a:rPr lang="ja-JP" altLang="en-US" sz="2800" b="1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従来</a:t>
              </a:r>
              <a:r>
                <a:rPr lang="en-US" altLang="ja-JP" sz="2800" b="1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)</a:t>
              </a:r>
              <a:r>
                <a:rPr lang="en-US" altLang="ja-JP" sz="2800" b="1" dirty="0">
                  <a:solidFill>
                    <a:schemeClr val="tx1"/>
                  </a:solidFill>
                </a:rPr>
                <a:t>RPS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が将来にわたり一定と仮定</a:t>
              </a:r>
              <a:endParaRPr lang="en-US" altLang="ja-JP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・</a:t>
              </a:r>
              <a:r>
                <a:rPr kumimoji="1" lang="en-US" altLang="ja-JP" sz="2800" b="1" dirty="0">
                  <a:solidFill>
                    <a:schemeClr val="tx1"/>
                  </a:solidFill>
                </a:rPr>
                <a:t>RPS</a:t>
              </a:r>
              <a:r>
                <a:rPr kumimoji="1" lang="ja-JP" altLang="en-US" sz="2800" b="1" dirty="0">
                  <a:solidFill>
                    <a:schemeClr val="tx1"/>
                  </a:solidFill>
                </a:rPr>
                <a:t>の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仮定を資源評価で議論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BB1394-C15F-4424-B1D7-5E7E7F73A915}"/>
              </a:ext>
            </a:extLst>
          </p:cNvPr>
          <p:cNvGrpSpPr/>
          <p:nvPr/>
        </p:nvGrpSpPr>
        <p:grpSpPr>
          <a:xfrm>
            <a:off x="1054100" y="3140648"/>
            <a:ext cx="10677401" cy="2599747"/>
            <a:chOff x="1054100" y="3140648"/>
            <a:chExt cx="10677401" cy="2599747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62C0A6FB-C5A3-4F61-B6B3-EBCC1659B537}"/>
                </a:ext>
              </a:extLst>
            </p:cNvPr>
            <p:cNvSpPr/>
            <p:nvPr/>
          </p:nvSpPr>
          <p:spPr>
            <a:xfrm>
              <a:off x="1054100" y="3960319"/>
              <a:ext cx="2921000" cy="1335581"/>
            </a:xfrm>
            <a:custGeom>
              <a:avLst/>
              <a:gdLst>
                <a:gd name="connsiteX0" fmla="*/ 0 w 2921000"/>
                <a:gd name="connsiteY0" fmla="*/ 1335581 h 1335581"/>
                <a:gd name="connsiteX1" fmla="*/ 774700 w 2921000"/>
                <a:gd name="connsiteY1" fmla="*/ 446581 h 1335581"/>
                <a:gd name="connsiteX2" fmla="*/ 2501900 w 2921000"/>
                <a:gd name="connsiteY2" fmla="*/ 52881 h 1335581"/>
                <a:gd name="connsiteX3" fmla="*/ 2921000 w 2921000"/>
                <a:gd name="connsiteY3" fmla="*/ 14781 h 133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335581">
                  <a:moveTo>
                    <a:pt x="0" y="1335581"/>
                  </a:moveTo>
                  <a:cubicBezTo>
                    <a:pt x="178858" y="997972"/>
                    <a:pt x="357717" y="660364"/>
                    <a:pt x="774700" y="446581"/>
                  </a:cubicBezTo>
                  <a:cubicBezTo>
                    <a:pt x="1191683" y="232798"/>
                    <a:pt x="2144183" y="124848"/>
                    <a:pt x="2501900" y="52881"/>
                  </a:cubicBezTo>
                  <a:cubicBezTo>
                    <a:pt x="2859617" y="-19086"/>
                    <a:pt x="2890308" y="-2153"/>
                    <a:pt x="2921000" y="1478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CCC19A4-B59E-4381-8DA9-56BC59F16B7A}"/>
                </a:ext>
              </a:extLst>
            </p:cNvPr>
            <p:cNvGrpSpPr/>
            <p:nvPr/>
          </p:nvGrpSpPr>
          <p:grpSpPr>
            <a:xfrm>
              <a:off x="3233783" y="3140648"/>
              <a:ext cx="8497718" cy="2599747"/>
              <a:chOff x="3233783" y="3140648"/>
              <a:chExt cx="8497718" cy="2599747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2140B92-C482-4D8F-A5FB-9E52697756B0}"/>
                  </a:ext>
                </a:extLst>
              </p:cNvPr>
              <p:cNvSpPr txBox="1"/>
              <p:nvPr/>
            </p:nvSpPr>
            <p:spPr>
              <a:xfrm>
                <a:off x="3233783" y="3908322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/>
                  <a:t>．</a:t>
                </a:r>
                <a:endParaRPr kumimoji="1" lang="ja-JP" altLang="en-US" sz="3200" b="1" dirty="0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418D031-5F0B-42E5-A546-F80C6F5CB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8600" y="3908322"/>
                <a:ext cx="1270032" cy="51998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A3F1A25-BEF7-4456-B97F-DD18771FE79B}"/>
                  </a:ext>
                </a:extLst>
              </p:cNvPr>
              <p:cNvSpPr/>
              <p:nvPr/>
            </p:nvSpPr>
            <p:spPr>
              <a:xfrm>
                <a:off x="4795374" y="3140648"/>
                <a:ext cx="6936127" cy="259974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ja-JP" altLang="en-US" sz="28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新</a:t>
                </a:r>
                <a:r>
                  <a:rPr lang="en-US" altLang="ja-JP" sz="28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)</a:t>
                </a:r>
                <a:r>
                  <a:rPr lang="ja-JP" altLang="en-US" sz="2800" b="1" dirty="0">
                    <a:solidFill>
                      <a:schemeClr val="tx1"/>
                    </a:solidFill>
                  </a:rPr>
                  <a:t>資源評価期間全体にわたって加入の　平均値を予測する再生産関係を</a:t>
                </a:r>
                <a:r>
                  <a:rPr lang="en-US" altLang="ja-JP" sz="2800" b="1" dirty="0">
                    <a:solidFill>
                      <a:schemeClr val="tx1"/>
                    </a:solidFill>
                  </a:rPr>
                  <a:t>5</a:t>
                </a:r>
                <a:r>
                  <a:rPr lang="ja-JP" altLang="en-US" sz="2800" b="1" dirty="0">
                    <a:solidFill>
                      <a:schemeClr val="tx1"/>
                    </a:solidFill>
                  </a:rPr>
                  <a:t>年に一度研究機関会議で決定</a:t>
                </a:r>
                <a:endParaRPr lang="en-US" altLang="ja-JP" sz="2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 b="1" dirty="0">
                    <a:solidFill>
                      <a:schemeClr val="tx1"/>
                    </a:solidFill>
                  </a:rPr>
                  <a:t>・密度効果（＝いつかは頭打ちになる）</a:t>
                </a:r>
                <a:endParaRPr kumimoji="1" lang="en-US" altLang="ja-JP" sz="2800" b="1" dirty="0">
                  <a:solidFill>
                    <a:schemeClr val="tx1"/>
                  </a:solidFill>
                </a:endParaRP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ja-JP" altLang="en-US" sz="2800" b="1" dirty="0">
                    <a:solidFill>
                      <a:schemeClr val="tx1"/>
                    </a:solidFill>
                  </a:rPr>
                  <a:t>予測値のまわりのばらつき</a:t>
                </a:r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34C346-AABF-4836-AFA6-6618C4D696D2}"/>
              </a:ext>
            </a:extLst>
          </p:cNvPr>
          <p:cNvSpPr txBox="1"/>
          <p:nvPr/>
        </p:nvSpPr>
        <p:spPr>
          <a:xfrm>
            <a:off x="4738738" y="2538532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lang="en-US" altLang="ja-JP" sz="2400" dirty="0">
                <a:solidFill>
                  <a:schemeClr val="tx1"/>
                </a:solidFill>
              </a:rPr>
              <a:t> RPS: </a:t>
            </a:r>
            <a:r>
              <a:rPr lang="ja-JP" altLang="en-US" sz="2400" dirty="0">
                <a:solidFill>
                  <a:schemeClr val="tx1"/>
                </a:solidFill>
              </a:rPr>
              <a:t>親魚あたり加入尾数</a:t>
            </a:r>
            <a:endParaRPr kumimoji="1" lang="ja-JP" altLang="en-US" sz="24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CB104FEE-E3EF-4611-BD84-85F7E71A5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730" r="614" b="16735"/>
          <a:stretch/>
        </p:blipFill>
        <p:spPr>
          <a:xfrm>
            <a:off x="258028" y="102355"/>
            <a:ext cx="11473473" cy="685800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6580913-9952-4AA5-AF01-A7D21DDA158F}"/>
              </a:ext>
            </a:extLst>
          </p:cNvPr>
          <p:cNvSpPr/>
          <p:nvPr/>
        </p:nvSpPr>
        <p:spPr>
          <a:xfrm>
            <a:off x="359263" y="94065"/>
            <a:ext cx="11473473" cy="83500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75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4" name="arrow.wav"/>
          </p:stSnd>
        </p:sndAc>
      </p:transition>
    </mc:Choice>
    <mc:Fallback>
      <p:transition spd="slow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2B604-7F63-4A99-9B98-67978A7E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434-45EC-4F1C-8BD9-A3A4284B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0C5A26-22C3-4203-8433-F876EE46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Base-01(2020)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683BB2-A7DF-4F36-8AA4-CABEC7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50-FF4D-42BF-B0B2-B14F173B5F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5B3FEF-6D05-4305-93B6-3E036AC6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" y="365126"/>
            <a:ext cx="6219825" cy="30139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6271EC-DB06-4805-9214-60469CF56E17}"/>
              </a:ext>
            </a:extLst>
          </p:cNvPr>
          <p:cNvSpPr txBox="1"/>
          <p:nvPr/>
        </p:nvSpPr>
        <p:spPr>
          <a:xfrm>
            <a:off x="2800371" y="1936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スケトウダラ太平洋系群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C83BBE-AAFA-4C8A-A516-C7445AE3A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4" y="393741"/>
            <a:ext cx="5402262" cy="303525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7D9DED-342B-470A-A681-1F673607B26E}"/>
              </a:ext>
            </a:extLst>
          </p:cNvPr>
          <p:cNvSpPr txBox="1"/>
          <p:nvPr/>
        </p:nvSpPr>
        <p:spPr>
          <a:xfrm>
            <a:off x="8153400" y="17469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ホッケ道北系群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227FCF5-67DA-4FBC-83B7-0D5DD04CC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34" y="3478898"/>
            <a:ext cx="4222750" cy="319502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0A4999-DC00-4CD0-9B81-3032DD914D78}"/>
              </a:ext>
            </a:extLst>
          </p:cNvPr>
          <p:cNvSpPr txBox="1"/>
          <p:nvPr/>
        </p:nvSpPr>
        <p:spPr>
          <a:xfrm>
            <a:off x="1101314" y="384862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マサバ太平洋系群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FE52DE3-E916-49FB-8322-D2EC4F585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884" y="3457615"/>
            <a:ext cx="4558548" cy="277976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96AADD-28E2-4F8F-9ABB-9C39CCD4963A}"/>
              </a:ext>
            </a:extLst>
          </p:cNvPr>
          <p:cNvSpPr txBox="1"/>
          <p:nvPr/>
        </p:nvSpPr>
        <p:spPr>
          <a:xfrm>
            <a:off x="5374041" y="5320533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ズワイガニ日本海系群</a:t>
            </a:r>
            <a:r>
              <a:rPr kumimoji="1" lang="en-US" altLang="ja-JP" b="1" dirty="0"/>
              <a:t>A</a:t>
            </a:r>
            <a:r>
              <a:rPr kumimoji="1" lang="ja-JP" altLang="en-US" b="1" dirty="0"/>
              <a:t>海域</a:t>
            </a:r>
          </a:p>
        </p:txBody>
      </p:sp>
    </p:spTree>
    <p:extLst>
      <p:ext uri="{BB962C8B-B14F-4D97-AF65-F5344CB8AC3E}">
        <p14:creationId xmlns:p14="http://schemas.microsoft.com/office/powerpoint/2010/main" val="309413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rrow.wav"/>
          </p:stSnd>
        </p:sndAc>
      </p:transition>
    </mc:Choice>
    <mc:Fallback>
      <p:transition spd="slow">
        <p:sndAc>
          <p:stSnd>
            <p:snd r:embed="rId3" name="arrow.wav"/>
          </p:stSnd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17.8|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6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805</Words>
  <Application>Microsoft Office PowerPoint</Application>
  <PresentationFormat>ワイド画面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游ゴシック</vt:lpstr>
      <vt:lpstr>Arial</vt:lpstr>
      <vt:lpstr>Office テーマ</vt:lpstr>
      <vt:lpstr>改正漁業法下での資源評価・管理</vt:lpstr>
      <vt:lpstr>水産政策の改革と漁業法改正</vt:lpstr>
      <vt:lpstr>漁業法改正へ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水産政策の改革における「疑問」点</vt:lpstr>
      <vt:lpstr>水産政策の改革における「疑問」点</vt:lpstr>
      <vt:lpstr>PowerPoint プレゼンテーション</vt:lpstr>
      <vt:lpstr>おつかれさまでした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2020年度資源管理研修について</dc:title>
  <dc:creator>市野川 桃子</dc:creator>
  <cp:lastModifiedBy>市野川 桃子</cp:lastModifiedBy>
  <cp:revision>2</cp:revision>
  <dcterms:created xsi:type="dcterms:W3CDTF">2020-12-17T05:28:23Z</dcterms:created>
  <dcterms:modified xsi:type="dcterms:W3CDTF">2021-01-03T07:34:53Z</dcterms:modified>
</cp:coreProperties>
</file>