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3" r:id="rId6"/>
    <p:sldId id="264"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3"/>
  </p:normalViewPr>
  <p:slideViewPr>
    <p:cSldViewPr snapToGrid="0" snapToObjects="1" showGuides="1">
      <p:cViewPr varScale="1">
        <p:scale>
          <a:sx n="119" d="100"/>
          <a:sy n="119" d="100"/>
        </p:scale>
        <p:origin x="21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F9157-2D39-B24E-95A2-12A8AE572D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11C6529-CACF-0246-A341-4C74473CE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F2867E-669A-0E4F-AD5F-1CC7B9F07804}"/>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589CBD2D-AE2E-6846-BA3A-9CE904ECFD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767D05-875D-264C-B8C9-FF963EA575DE}"/>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242393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3DD509-5143-924D-BEA5-AFFE67F79D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8FEF2A-91BA-2C48-BC20-3742A85F97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C86703-1133-0B47-86E9-7B62C0C26C26}"/>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AED8C96D-F4BB-6D40-AAF4-B4CDB0C838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8620E1-5DFD-FF4D-8002-E33E57F9CA2C}"/>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252258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D600D0-23D6-5744-8759-ECD7BAF6C07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097DCE-9930-2E4B-A20E-668BB932FEB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2C2185-240A-804D-9A03-96E56DF5AA9B}"/>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A00E164A-6DB3-9D4F-99F4-B714A5875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F0DA20-C201-554D-B337-BC548DB55405}"/>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275256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6A0CAF-8715-F945-86D3-05ACF9C053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F425F9-E3D4-994D-98AB-F64AF893643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63A740-AC54-F443-A747-EB6D2E058A56}"/>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D106F0D9-1871-8A4D-B34F-E32F9FAE8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CC99AB-CB1C-A64A-8B5D-F309807B8FA5}"/>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2454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53F111-C1E6-1B4B-AEE0-4AC77270DF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7D2209-7A8E-E544-A1BE-BED9A4D163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B747B37-E630-7543-80B2-7B8F2CA70FC8}"/>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3B317170-1F18-2645-B173-26FB52962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C9C81D-3D7F-A547-ABEC-0B334BD58E70}"/>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33952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A5D23-EDE6-D941-8202-090516BB6A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EE7C8-6DC0-6240-B0DD-D9C54E0A27E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1BE29A-BE59-9F41-A345-BEEAC7C273F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232271-6E27-1841-BDDE-9579CBBC097B}"/>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66B34764-1690-304C-A2E2-085C67D525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4D7E84-6F28-0243-A4AB-F34260813EEE}"/>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129727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79E1A-36DD-B047-B5A1-3B42612A12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FD1789-2B4F-D547-806A-813DC5A89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72EF64-7AF2-C244-BE8A-54F574EBD4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B8F622-F1B6-3948-935F-9C5785EBD4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6750789-5467-424C-8EC1-BF6AB1C5E7B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5883B0-4BF6-F94F-B831-E9F4A8EBE9CB}"/>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8" name="フッター プレースホルダー 7">
            <a:extLst>
              <a:ext uri="{FF2B5EF4-FFF2-40B4-BE49-F238E27FC236}">
                <a16:creationId xmlns:a16="http://schemas.microsoft.com/office/drawing/2014/main" id="{2470274E-9863-A246-B152-72097F73B38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82609A3-43BF-6D4A-A9D4-60C38987242D}"/>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385667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641BC-38EB-F54B-BEE0-5355C8E3EEE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C03DA83-78AF-9244-9CD1-2C297EAFCC9A}"/>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4" name="フッター プレースホルダー 3">
            <a:extLst>
              <a:ext uri="{FF2B5EF4-FFF2-40B4-BE49-F238E27FC236}">
                <a16:creationId xmlns:a16="http://schemas.microsoft.com/office/drawing/2014/main" id="{2F52E149-BC9E-5340-9113-6CD707B8C0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C3311DE-0885-434C-BBD6-1941D33D0AE2}"/>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121385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A4C69D-2C43-F24B-89B0-137378EB4B9A}"/>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3" name="フッター プレースホルダー 2">
            <a:extLst>
              <a:ext uri="{FF2B5EF4-FFF2-40B4-BE49-F238E27FC236}">
                <a16:creationId xmlns:a16="http://schemas.microsoft.com/office/drawing/2014/main" id="{745A6D20-3B5F-874D-B53F-0FD240650F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0855C6-1130-B24E-8CDB-64BEF4BE7C1E}"/>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424944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CBDB2-A6C2-6041-B086-0992A268EE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9C661-CEC9-7545-B107-3304779D9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74007DF-7FC3-A249-80F0-EF5CF428E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3E7EC7-DDC7-5A4C-85E3-E98BB61D4E0B}"/>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325B2061-1F3D-0041-A42D-0326288E01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533529-0E5E-8847-8997-DD663CABFB3E}"/>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145782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C060D7-8058-B14B-AF59-C79E7B0058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3033CC-D1DC-A240-B66B-47EC6F843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E93017-59A2-D345-A1F3-FAE884D25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BCC574-A4C7-764C-8DC2-693DA5F52EA6}"/>
              </a:ext>
            </a:extLst>
          </p:cNvPr>
          <p:cNvSpPr>
            <a:spLocks noGrp="1"/>
          </p:cNvSpPr>
          <p:nvPr>
            <p:ph type="dt" sz="half" idx="10"/>
          </p:nvPr>
        </p:nvSpPr>
        <p:spPr/>
        <p:txBody>
          <a:bodyPr/>
          <a:lstStyle/>
          <a:p>
            <a:fld id="{0EBBF43B-E243-6B4D-A411-54800533ED8D}" type="datetimeFigureOut">
              <a:rPr kumimoji="1" lang="ja-JP" altLang="en-US" smtClean="0"/>
              <a:t>2020/12/10</a:t>
            </a:fld>
            <a:endParaRPr kumimoji="1" lang="ja-JP" altLang="en-US"/>
          </a:p>
        </p:txBody>
      </p:sp>
      <p:sp>
        <p:nvSpPr>
          <p:cNvPr id="6" name="フッター プレースホルダー 5">
            <a:extLst>
              <a:ext uri="{FF2B5EF4-FFF2-40B4-BE49-F238E27FC236}">
                <a16:creationId xmlns:a16="http://schemas.microsoft.com/office/drawing/2014/main" id="{843F3657-C033-624C-BE7E-74FDADFB16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A1512C-4777-3E4F-9436-A19DC9EB4BE4}"/>
              </a:ext>
            </a:extLst>
          </p:cNvPr>
          <p:cNvSpPr>
            <a:spLocks noGrp="1"/>
          </p:cNvSpPr>
          <p:nvPr>
            <p:ph type="sldNum" sz="quarter" idx="12"/>
          </p:nvPr>
        </p:nvSpPr>
        <p:spPr/>
        <p:txBody>
          <a:body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13697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D2776F2-D266-944F-AE56-086530FAA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E1ADE3-9A4A-0A4B-9CC2-D208212E3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71C2F-BD6D-3F49-ABBA-9C34B865F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BF43B-E243-6B4D-A411-54800533ED8D}" type="datetimeFigureOut">
              <a:rPr kumimoji="1" lang="ja-JP" altLang="en-US" smtClean="0"/>
              <a:t>2020/12/10</a:t>
            </a:fld>
            <a:endParaRPr kumimoji="1" lang="ja-JP" altLang="en-US"/>
          </a:p>
        </p:txBody>
      </p:sp>
      <p:sp>
        <p:nvSpPr>
          <p:cNvPr id="5" name="フッター プレースホルダー 4">
            <a:extLst>
              <a:ext uri="{FF2B5EF4-FFF2-40B4-BE49-F238E27FC236}">
                <a16:creationId xmlns:a16="http://schemas.microsoft.com/office/drawing/2014/main" id="{8AE577A9-5381-6A4A-8805-F5AF3AE8F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CA08445-9D3A-C14A-8C65-E376A0889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6FC24-1AF6-D64A-BF14-8E56999E94D5}" type="slidenum">
              <a:rPr kumimoji="1" lang="ja-JP" altLang="en-US" smtClean="0"/>
              <a:t>‹#›</a:t>
            </a:fld>
            <a:endParaRPr kumimoji="1" lang="ja-JP" altLang="en-US"/>
          </a:p>
        </p:txBody>
      </p:sp>
    </p:spTree>
    <p:extLst>
      <p:ext uri="{BB962C8B-B14F-4D97-AF65-F5344CB8AC3E}">
        <p14:creationId xmlns:p14="http://schemas.microsoft.com/office/powerpoint/2010/main" val="390984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初心者講座第１４回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kumimoji="1" lang="ja-JP" altLang="en-US"/>
              <a:t>線形モデル３：係数推定の手法と結果のチェック</a:t>
            </a:r>
          </a:p>
        </p:txBody>
      </p:sp>
    </p:spTree>
    <p:extLst>
      <p:ext uri="{BB962C8B-B14F-4D97-AF65-F5344CB8AC3E}">
        <p14:creationId xmlns:p14="http://schemas.microsoft.com/office/powerpoint/2010/main" val="243227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DF85-11FC-6E42-B861-ABDEAAE8CDF0}"/>
              </a:ext>
            </a:extLst>
          </p:cNvPr>
          <p:cNvSpPr>
            <a:spLocks noGrp="1"/>
          </p:cNvSpPr>
          <p:nvPr>
            <p:ph type="title"/>
          </p:nvPr>
        </p:nvSpPr>
        <p:spPr/>
        <p:txBody>
          <a:bodyPr/>
          <a:lstStyle/>
          <a:p>
            <a:r>
              <a:rPr lang="ja-JP" altLang="en-US"/>
              <a:t>係数</a:t>
            </a:r>
            <a:r>
              <a:rPr kumimoji="1" lang="ja-JP" altLang="en-US"/>
              <a:t>の推定</a:t>
            </a:r>
          </a:p>
        </p:txBody>
      </p:sp>
      <p:sp>
        <p:nvSpPr>
          <p:cNvPr id="3" name="コンテンツ プレースホルダー 2">
            <a:extLst>
              <a:ext uri="{FF2B5EF4-FFF2-40B4-BE49-F238E27FC236}">
                <a16:creationId xmlns:a16="http://schemas.microsoft.com/office/drawing/2014/main" id="{BC663ABA-8E4A-4349-98F1-E9307D4E2FDD}"/>
              </a:ext>
            </a:extLst>
          </p:cNvPr>
          <p:cNvSpPr>
            <a:spLocks noGrp="1"/>
          </p:cNvSpPr>
          <p:nvPr>
            <p:ph idx="1"/>
          </p:nvPr>
        </p:nvSpPr>
        <p:spPr/>
        <p:txBody>
          <a:bodyPr>
            <a:normAutofit lnSpcReduction="10000"/>
          </a:bodyPr>
          <a:lstStyle/>
          <a:p>
            <a:r>
              <a:rPr lang="ja-JP" altLang="en-US"/>
              <a:t>応答変数と説明変数のの関係を「最もいい感じに」表す係数</a:t>
            </a:r>
            <a:r>
              <a:rPr lang="en-US" altLang="ja-JP" dirty="0"/>
              <a:t>β</a:t>
            </a:r>
            <a:r>
              <a:rPr lang="ja-JP" altLang="en-US"/>
              <a:t>を探し出します（係数の推定）．</a:t>
            </a:r>
            <a:r>
              <a:rPr lang="en-US" altLang="ja-JP" dirty="0"/>
              <a:t> </a:t>
            </a:r>
          </a:p>
          <a:p>
            <a:endParaRPr lang="en-US" altLang="ja-JP" dirty="0"/>
          </a:p>
          <a:p>
            <a:r>
              <a:rPr lang="ja-JP" altLang="en-US">
                <a:solidFill>
                  <a:srgbClr val="FF0000"/>
                </a:solidFill>
              </a:rPr>
              <a:t>いくつかの推定方法がありますが，</a:t>
            </a:r>
            <a:r>
              <a:rPr lang="ja-JP" altLang="en-US"/>
              <a:t>基本的には</a:t>
            </a:r>
            <a:r>
              <a:rPr lang="en-US" altLang="ja-JP" dirty="0"/>
              <a:t>R</a:t>
            </a:r>
            <a:r>
              <a:rPr lang="ja-JP" altLang="en-US"/>
              <a:t>が勝手にやってくれます．</a:t>
            </a:r>
            <a:endParaRPr lang="en-US" altLang="ja-JP" dirty="0"/>
          </a:p>
          <a:p>
            <a:endParaRPr lang="en-US" altLang="ja-JP" dirty="0"/>
          </a:p>
          <a:p>
            <a:r>
              <a:rPr lang="ja-JP" altLang="en-US"/>
              <a:t>係数推定の練習をするために，まずはシミュレーションデータを作りましょう．</a:t>
            </a:r>
            <a:endParaRPr lang="en-US" altLang="ja-JP" dirty="0"/>
          </a:p>
          <a:p>
            <a:endParaRPr lang="en-US" altLang="ja-JP" dirty="0"/>
          </a:p>
          <a:p>
            <a:r>
              <a:rPr lang="ja-JP" altLang="en-US"/>
              <a:t>これもまた，練習．</a:t>
            </a:r>
          </a:p>
          <a:p>
            <a:endParaRPr kumimoji="1" lang="ja-JP" altLang="en-US"/>
          </a:p>
        </p:txBody>
      </p:sp>
    </p:spTree>
    <p:extLst>
      <p:ext uri="{BB962C8B-B14F-4D97-AF65-F5344CB8AC3E}">
        <p14:creationId xmlns:p14="http://schemas.microsoft.com/office/powerpoint/2010/main" val="285279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801C9-F0CD-2248-9B3A-DD2555E29CEB}"/>
              </a:ext>
            </a:extLst>
          </p:cNvPr>
          <p:cNvSpPr>
            <a:spLocks noGrp="1"/>
          </p:cNvSpPr>
          <p:nvPr>
            <p:ph type="title"/>
          </p:nvPr>
        </p:nvSpPr>
        <p:spPr/>
        <p:txBody>
          <a:bodyPr/>
          <a:lstStyle/>
          <a:p>
            <a:r>
              <a:rPr kumimoji="1" lang="ja-JP" altLang="en-US"/>
              <a:t>２つの推定法</a:t>
            </a:r>
          </a:p>
        </p:txBody>
      </p:sp>
      <p:sp>
        <p:nvSpPr>
          <p:cNvPr id="3" name="コンテンツ プレースホルダー 2">
            <a:extLst>
              <a:ext uri="{FF2B5EF4-FFF2-40B4-BE49-F238E27FC236}">
                <a16:creationId xmlns:a16="http://schemas.microsoft.com/office/drawing/2014/main" id="{EBDAD3BB-2537-3847-89A0-5209C7A4FDE0}"/>
              </a:ext>
            </a:extLst>
          </p:cNvPr>
          <p:cNvSpPr>
            <a:spLocks noGrp="1"/>
          </p:cNvSpPr>
          <p:nvPr>
            <p:ph idx="1"/>
          </p:nvPr>
        </p:nvSpPr>
        <p:spPr/>
        <p:txBody>
          <a:bodyPr/>
          <a:lstStyle/>
          <a:p>
            <a:r>
              <a:rPr kumimoji="1" lang="ja-JP" altLang="en-US"/>
              <a:t>最小二乗法</a:t>
            </a:r>
            <a:endParaRPr kumimoji="1" lang="en-US" altLang="ja-JP" dirty="0"/>
          </a:p>
          <a:p>
            <a:pPr marL="0" indent="0">
              <a:buNone/>
            </a:pPr>
            <a:r>
              <a:rPr lang="ja-JP" altLang="en-US"/>
              <a:t>　残差の二乗を最小化する．</a:t>
            </a:r>
            <a:r>
              <a:rPr lang="en-US" altLang="ja-JP" dirty="0" err="1"/>
              <a:t>lm</a:t>
            </a:r>
            <a:r>
              <a:rPr lang="en-US" altLang="ja-JP" dirty="0"/>
              <a:t>()</a:t>
            </a:r>
            <a:r>
              <a:rPr lang="ja-JP" altLang="en-US"/>
              <a:t>はこっち．</a:t>
            </a:r>
            <a:endParaRPr lang="en-US" altLang="ja-JP" dirty="0"/>
          </a:p>
          <a:p>
            <a:pPr marL="0" indent="0">
              <a:buNone/>
            </a:pPr>
            <a:endParaRPr kumimoji="1" lang="en-US" altLang="ja-JP" dirty="0"/>
          </a:p>
          <a:p>
            <a:r>
              <a:rPr lang="ja-JP" altLang="en-US"/>
              <a:t>最尤法</a:t>
            </a:r>
            <a:endParaRPr lang="en-US" altLang="ja-JP" dirty="0"/>
          </a:p>
          <a:p>
            <a:pPr marL="0" indent="0">
              <a:buNone/>
            </a:pPr>
            <a:r>
              <a:rPr kumimoji="1" lang="ja-JP" altLang="en-US"/>
              <a:t>　尤度（データが成立する確率）を最大化する．</a:t>
            </a:r>
            <a:r>
              <a:rPr kumimoji="1" lang="en-US" altLang="ja-JP" dirty="0" err="1"/>
              <a:t>glm</a:t>
            </a:r>
            <a:r>
              <a:rPr kumimoji="1" lang="en-US" altLang="ja-JP" dirty="0"/>
              <a:t>()</a:t>
            </a:r>
            <a:r>
              <a:rPr kumimoji="1" lang="ja-JP" altLang="en-US"/>
              <a:t>はこっち．</a:t>
            </a:r>
          </a:p>
        </p:txBody>
      </p:sp>
    </p:spTree>
    <p:extLst>
      <p:ext uri="{BB962C8B-B14F-4D97-AF65-F5344CB8AC3E}">
        <p14:creationId xmlns:p14="http://schemas.microsoft.com/office/powerpoint/2010/main" val="21343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0FA59-C628-4D40-ACB7-4382A4BBE36B}"/>
              </a:ext>
            </a:extLst>
          </p:cNvPr>
          <p:cNvSpPr>
            <a:spLocks noGrp="1"/>
          </p:cNvSpPr>
          <p:nvPr>
            <p:ph type="title"/>
          </p:nvPr>
        </p:nvSpPr>
        <p:spPr/>
        <p:txBody>
          <a:bodyPr/>
          <a:lstStyle/>
          <a:p>
            <a:r>
              <a:rPr kumimoji="1" lang="ja-JP" altLang="en-US"/>
              <a:t>最小二乗法</a:t>
            </a:r>
          </a:p>
        </p:txBody>
      </p:sp>
      <p:pic>
        <p:nvPicPr>
          <p:cNvPr id="4" name="コンテンツ プレースホルダー 3">
            <a:extLst>
              <a:ext uri="{FF2B5EF4-FFF2-40B4-BE49-F238E27FC236}">
                <a16:creationId xmlns:a16="http://schemas.microsoft.com/office/drawing/2014/main" id="{02658B90-CAD9-0B47-87EB-45A9F3ED49B9}"/>
              </a:ext>
            </a:extLst>
          </p:cNvPr>
          <p:cNvPicPr>
            <a:picLocks noGrp="1" noChangeAspect="1"/>
          </p:cNvPicPr>
          <p:nvPr>
            <p:ph idx="1"/>
          </p:nvPr>
        </p:nvPicPr>
        <p:blipFill>
          <a:blip r:embed="rId2"/>
          <a:stretch>
            <a:fillRect/>
          </a:stretch>
        </p:blipFill>
        <p:spPr>
          <a:xfrm>
            <a:off x="0" y="1516828"/>
            <a:ext cx="6239435" cy="5260490"/>
          </a:xfrm>
          <a:prstGeom prst="rect">
            <a:avLst/>
          </a:prstGeom>
        </p:spPr>
      </p:pic>
      <p:cxnSp>
        <p:nvCxnSpPr>
          <p:cNvPr id="6" name="直線コネクタ 5">
            <a:extLst>
              <a:ext uri="{FF2B5EF4-FFF2-40B4-BE49-F238E27FC236}">
                <a16:creationId xmlns:a16="http://schemas.microsoft.com/office/drawing/2014/main" id="{9D46FC6C-B5D2-064A-9350-5AECC825D861}"/>
              </a:ext>
            </a:extLst>
          </p:cNvPr>
          <p:cNvCxnSpPr/>
          <p:nvPr/>
        </p:nvCxnSpPr>
        <p:spPr>
          <a:xfrm>
            <a:off x="3779690" y="3758175"/>
            <a:ext cx="0" cy="10004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5A867CD-A930-5F48-8165-9978B0269D5D}"/>
              </a:ext>
            </a:extLst>
          </p:cNvPr>
          <p:cNvCxnSpPr>
            <a:cxnSpLocks/>
          </p:cNvCxnSpPr>
          <p:nvPr/>
        </p:nvCxnSpPr>
        <p:spPr>
          <a:xfrm>
            <a:off x="5296430" y="2351314"/>
            <a:ext cx="0" cy="51320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78390FC-9ECB-D143-91B3-46630412D5FF}"/>
              </a:ext>
            </a:extLst>
          </p:cNvPr>
          <p:cNvCxnSpPr>
            <a:cxnSpLocks/>
          </p:cNvCxnSpPr>
          <p:nvPr/>
        </p:nvCxnSpPr>
        <p:spPr>
          <a:xfrm>
            <a:off x="2669347" y="4387497"/>
            <a:ext cx="0" cy="79410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47790CB-5817-894C-9AE8-CD639A978D94}"/>
              </a:ext>
            </a:extLst>
          </p:cNvPr>
          <p:cNvCxnSpPr>
            <a:cxnSpLocks/>
          </p:cNvCxnSpPr>
          <p:nvPr/>
        </p:nvCxnSpPr>
        <p:spPr>
          <a:xfrm>
            <a:off x="1174376" y="4765645"/>
            <a:ext cx="0" cy="4814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コンテンツ プレースホルダー 2">
            <a:extLst>
              <a:ext uri="{FF2B5EF4-FFF2-40B4-BE49-F238E27FC236}">
                <a16:creationId xmlns:a16="http://schemas.microsoft.com/office/drawing/2014/main" id="{5EB53C3C-5FFC-444F-961D-38D841817FF3}"/>
              </a:ext>
            </a:extLst>
          </p:cNvPr>
          <p:cNvSpPr txBox="1">
            <a:spLocks/>
          </p:cNvSpPr>
          <p:nvPr/>
        </p:nvSpPr>
        <p:spPr>
          <a:xfrm>
            <a:off x="6128274" y="828339"/>
            <a:ext cx="6096000" cy="6029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残差平方和（残差の２乗の和）を最小化するような係数と切片を見つけ出す方法．</a:t>
            </a:r>
            <a:endParaRPr lang="en-US" altLang="ja-JP" dirty="0"/>
          </a:p>
          <a:p>
            <a:endParaRPr lang="en-US" altLang="ja-JP" dirty="0"/>
          </a:p>
          <a:p>
            <a:r>
              <a:rPr lang="ja-JP" altLang="en-US"/>
              <a:t>計算が簡単．</a:t>
            </a:r>
            <a:endParaRPr lang="en-US" altLang="ja-JP" dirty="0"/>
          </a:p>
          <a:p>
            <a:endParaRPr lang="en-US" altLang="ja-JP" dirty="0"/>
          </a:p>
          <a:p>
            <a:r>
              <a:rPr lang="ja-JP" altLang="en-US"/>
              <a:t>誤差分布が正負対称であることと，</a:t>
            </a:r>
            <a:endParaRPr lang="en-US" altLang="ja-JP" dirty="0"/>
          </a:p>
          <a:p>
            <a:r>
              <a:rPr lang="ja-JP" altLang="en-US"/>
              <a:t>誤差分散がモデルの推定値や説明変数の値によらず一定であることが暗示的に仮定されています．</a:t>
            </a:r>
            <a:endParaRPr lang="en-US" altLang="ja-JP" dirty="0"/>
          </a:p>
          <a:p>
            <a:endParaRPr lang="en-US" altLang="ja-JP" dirty="0"/>
          </a:p>
          <a:p>
            <a:r>
              <a:rPr lang="ja-JP" altLang="en-US"/>
              <a:t>なので，それらの仮定が成り立たない場合には最尤法を．</a:t>
            </a:r>
          </a:p>
        </p:txBody>
      </p:sp>
      <p:sp>
        <p:nvSpPr>
          <p:cNvPr id="15" name="テキスト ボックス 14">
            <a:extLst>
              <a:ext uri="{FF2B5EF4-FFF2-40B4-BE49-F238E27FC236}">
                <a16:creationId xmlns:a16="http://schemas.microsoft.com/office/drawing/2014/main" id="{0E289D30-A695-0B4E-8C27-5B4B2EC47CAD}"/>
              </a:ext>
            </a:extLst>
          </p:cNvPr>
          <p:cNvSpPr txBox="1"/>
          <p:nvPr/>
        </p:nvSpPr>
        <p:spPr>
          <a:xfrm>
            <a:off x="4324574" y="5844995"/>
            <a:ext cx="1689886" cy="369332"/>
          </a:xfrm>
          <a:prstGeom prst="rect">
            <a:avLst/>
          </a:prstGeom>
          <a:noFill/>
        </p:spPr>
        <p:txBody>
          <a:bodyPr wrap="none" rtlCol="0">
            <a:spAutoFit/>
          </a:bodyPr>
          <a:lstStyle/>
          <a:p>
            <a:r>
              <a:rPr kumimoji="1" lang="en-US" altLang="ja-JP" dirty="0"/>
              <a:t>Wikipedia</a:t>
            </a:r>
            <a:r>
              <a:rPr kumimoji="1" lang="ja-JP" altLang="en-US"/>
              <a:t>より</a:t>
            </a:r>
          </a:p>
        </p:txBody>
      </p:sp>
    </p:spTree>
    <p:extLst>
      <p:ext uri="{BB962C8B-B14F-4D97-AF65-F5344CB8AC3E}">
        <p14:creationId xmlns:p14="http://schemas.microsoft.com/office/powerpoint/2010/main" val="153573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7D5C3-D555-4449-9C97-0F87A69D89CD}"/>
              </a:ext>
            </a:extLst>
          </p:cNvPr>
          <p:cNvSpPr>
            <a:spLocks noGrp="1"/>
          </p:cNvSpPr>
          <p:nvPr>
            <p:ph type="title"/>
          </p:nvPr>
        </p:nvSpPr>
        <p:spPr/>
        <p:txBody>
          <a:bodyPr/>
          <a:lstStyle/>
          <a:p>
            <a:r>
              <a:rPr kumimoji="1" lang="ja-JP" altLang="en-US"/>
              <a:t>結果のチェック（モデル診断）</a:t>
            </a:r>
          </a:p>
        </p:txBody>
      </p:sp>
      <p:sp>
        <p:nvSpPr>
          <p:cNvPr id="3" name="コンテンツ プレースホルダー 2">
            <a:extLst>
              <a:ext uri="{FF2B5EF4-FFF2-40B4-BE49-F238E27FC236}">
                <a16:creationId xmlns:a16="http://schemas.microsoft.com/office/drawing/2014/main" id="{F6156008-250D-CB4F-A71B-B807809CB2B3}"/>
              </a:ext>
            </a:extLst>
          </p:cNvPr>
          <p:cNvSpPr>
            <a:spLocks noGrp="1"/>
          </p:cNvSpPr>
          <p:nvPr>
            <p:ph idx="1"/>
          </p:nvPr>
        </p:nvSpPr>
        <p:spPr/>
        <p:txBody>
          <a:bodyPr/>
          <a:lstStyle/>
          <a:p>
            <a:r>
              <a:rPr kumimoji="1" lang="ja-JP" altLang="en-US"/>
              <a:t>モデルの仮定は，</a:t>
            </a:r>
            <a:endParaRPr kumimoji="1" lang="en-US" altLang="ja-JP" dirty="0"/>
          </a:p>
          <a:p>
            <a:endParaRPr lang="en-US" altLang="ja-JP" dirty="0"/>
          </a:p>
          <a:p>
            <a:r>
              <a:rPr lang="ja-JP" altLang="en-US"/>
              <a:t>誤差分布が正負対称であることと，</a:t>
            </a:r>
            <a:endParaRPr lang="en-US" altLang="ja-JP" dirty="0"/>
          </a:p>
          <a:p>
            <a:endParaRPr lang="en-US" altLang="ja-JP" dirty="0"/>
          </a:p>
          <a:p>
            <a:r>
              <a:rPr lang="ja-JP" altLang="en-US"/>
              <a:t>誤差分散がモデルの推定値や説明変数の値によらず一定であること．</a:t>
            </a:r>
            <a:endParaRPr lang="en-US" altLang="ja-JP" dirty="0"/>
          </a:p>
          <a:p>
            <a:endParaRPr kumimoji="1" lang="en-US" altLang="ja-JP" dirty="0"/>
          </a:p>
          <a:p>
            <a:r>
              <a:rPr lang="ja-JP" altLang="en-US"/>
              <a:t>モデリングが適切であったかを判断するため，これらの項目をチェックします．</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254063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41A23-CB60-1943-81B9-BAF2763E1EB5}"/>
              </a:ext>
            </a:extLst>
          </p:cNvPr>
          <p:cNvSpPr>
            <a:spLocks noGrp="1"/>
          </p:cNvSpPr>
          <p:nvPr>
            <p:ph type="title"/>
          </p:nvPr>
        </p:nvSpPr>
        <p:spPr/>
        <p:txBody>
          <a:bodyPr/>
          <a:lstStyle/>
          <a:p>
            <a:r>
              <a:rPr kumimoji="1" lang="ja-JP" altLang="en-US"/>
              <a:t>最尤法</a:t>
            </a:r>
          </a:p>
        </p:txBody>
      </p:sp>
      <p:sp>
        <p:nvSpPr>
          <p:cNvPr id="3" name="コンテンツ プレースホルダー 2">
            <a:extLst>
              <a:ext uri="{FF2B5EF4-FFF2-40B4-BE49-F238E27FC236}">
                <a16:creationId xmlns:a16="http://schemas.microsoft.com/office/drawing/2014/main" id="{82FCF393-1CB5-C548-8D6A-4388BC7A3C4C}"/>
              </a:ext>
            </a:extLst>
          </p:cNvPr>
          <p:cNvSpPr>
            <a:spLocks noGrp="1"/>
          </p:cNvSpPr>
          <p:nvPr>
            <p:ph idx="1"/>
          </p:nvPr>
        </p:nvSpPr>
        <p:spPr/>
        <p:txBody>
          <a:bodyPr/>
          <a:lstStyle/>
          <a:p>
            <a:r>
              <a:rPr kumimoji="1" lang="ja-JP" altLang="en-US"/>
              <a:t>仮定したモデルから，データが得られる確率（尤度）を最大化するように係数と切片を推定します．</a:t>
            </a:r>
            <a:endParaRPr kumimoji="1" lang="en-US" altLang="ja-JP" dirty="0"/>
          </a:p>
          <a:p>
            <a:endParaRPr lang="en-US" altLang="ja-JP" dirty="0"/>
          </a:p>
          <a:p>
            <a:r>
              <a:rPr lang="ja-JP" altLang="en-US"/>
              <a:t>負の対数尤度</a:t>
            </a:r>
            <a:r>
              <a:rPr lang="en-US" altLang="ja-JP" dirty="0"/>
              <a:t>[–log(</a:t>
            </a:r>
            <a:r>
              <a:rPr lang="ja-JP" altLang="en-US"/>
              <a:t>尤度</a:t>
            </a:r>
            <a:r>
              <a:rPr lang="en-US" altLang="ja-JP" dirty="0"/>
              <a:t>)]</a:t>
            </a:r>
            <a:r>
              <a:rPr lang="ja-JP" altLang="en-US"/>
              <a:t>を最小化します．</a:t>
            </a:r>
            <a:endParaRPr kumimoji="1" lang="en-US" altLang="ja-JP" dirty="0"/>
          </a:p>
          <a:p>
            <a:endParaRPr lang="en-US" altLang="ja-JP" dirty="0"/>
          </a:p>
          <a:p>
            <a:r>
              <a:rPr kumimoji="1" lang="ja-JP" altLang="en-US"/>
              <a:t>データが従う確率分布に柔軟に対応できます．</a:t>
            </a:r>
            <a:endParaRPr kumimoji="1" lang="en-US" altLang="ja-JP" dirty="0"/>
          </a:p>
          <a:p>
            <a:endParaRPr lang="en-US" altLang="ja-JP" dirty="0"/>
          </a:p>
          <a:p>
            <a:r>
              <a:rPr lang="ja-JP" altLang="en-US"/>
              <a:t>一般化線形モデル（</a:t>
            </a:r>
            <a:r>
              <a:rPr lang="en-US" altLang="ja-JP" dirty="0"/>
              <a:t>GLM</a:t>
            </a:r>
            <a:r>
              <a:rPr lang="ja-JP" altLang="en-US"/>
              <a:t>）ではこちらが使われることが多い．</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36564829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10117</TotalTime>
  <Words>320</Words>
  <Application>Microsoft Macintosh PowerPoint</Application>
  <PresentationFormat>ワイド画面</PresentationFormat>
  <Paragraphs>42</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R初心者講座第１４回</vt:lpstr>
      <vt:lpstr>係数の推定</vt:lpstr>
      <vt:lpstr>２つの推定法</vt:lpstr>
      <vt:lpstr>最小二乗法</vt:lpstr>
      <vt:lpstr>結果のチェック（モデル診断）</vt:lpstr>
      <vt:lpstr>最尤法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R初心者講座第１４回</dc:title>
  <dc:creator>Microsoft Office User</dc:creator>
  <cp:lastModifiedBy>Microsoft Office User</cp:lastModifiedBy>
  <cp:revision>19</cp:revision>
  <dcterms:created xsi:type="dcterms:W3CDTF">2020-12-10T10:03:12Z</dcterms:created>
  <dcterms:modified xsi:type="dcterms:W3CDTF">2020-12-17T10:40:42Z</dcterms:modified>
</cp:coreProperties>
</file>