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330" r:id="rId5"/>
    <p:sldId id="281" r:id="rId6"/>
    <p:sldId id="264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 showGuides="1">
      <p:cViewPr varScale="1">
        <p:scale>
          <a:sx n="119" d="100"/>
          <a:sy n="119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AEBE6-C351-1D4C-A935-280F4DA7D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59040D-1A3D-694E-957B-8997A31D1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016A9-B83B-AF4B-AD5F-57A7BC22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0FF-EE1A-D947-8717-EE99E6DDA80B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99719A-5267-EF4E-A0A6-9DA81BC7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0117C5-A1FA-7F44-9C74-2D444F61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C3AC-2453-D14F-BD9D-C5B8AB9AC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96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F1E42-F960-2045-B067-D4E03D1C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D659AF-FAE3-304A-BB24-537963BB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E25213-BF37-DC46-95F8-F95E542E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0FF-EE1A-D947-8717-EE99E6DDA80B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B7B47F-64A5-0448-BDA5-FE6D9544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BF0FDE-9CDD-7241-B5A9-DBA25B8F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C3AC-2453-D14F-BD9D-C5B8AB9AC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37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68F6FB-F5A1-C44B-BF58-7CEFA1E52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16EB64-744F-2848-B0BF-D8BA960D6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27DD8A-56F4-4543-8A8E-824BD291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0FF-EE1A-D947-8717-EE99E6DDA80B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2BC2BD-D19C-514A-9C0C-2CC7184F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AA5C84-BE57-064D-97E9-32196683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C3AC-2453-D14F-BD9D-C5B8AB9AC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4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E6F190-B8DA-2543-97F5-8DA2F742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191C86-91BF-8E4D-B2F5-4590E48A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D9CFF8-FD52-2540-8A7C-6AEAF73B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0FF-EE1A-D947-8717-EE99E6DDA80B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ABF723-0E80-6A49-BBC5-789FFE1F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D31997-4013-DD44-8B78-72977346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C3AC-2453-D14F-BD9D-C5B8AB9AC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83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752D1-7DD0-2844-A59D-80556C59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68033F-AB8D-774C-9CCB-C98081EBF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EAE94D-57CD-C14C-BE37-4D23F2D6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0FF-EE1A-D947-8717-EE99E6DDA80B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87A35-E26B-3547-9CAD-D7BDD5ED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126B59-9ACD-8D41-AD69-E30AF8D0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C3AC-2453-D14F-BD9D-C5B8AB9AC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60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027F2-2E22-D246-B31A-6ECFFD5F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548F30-28C1-0344-9075-55C214BCA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7958BC-F23C-AD4D-AE6E-15C012CA8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5B43DE-1B9C-334F-8853-4C6A50B9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0FF-EE1A-D947-8717-EE99E6DDA80B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52EA2F-9776-554A-9343-322A044B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366E5D-7569-0D4C-A882-4339FCA1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C3AC-2453-D14F-BD9D-C5B8AB9AC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86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652FD-4BF2-EA43-B4F9-F4415257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C69845-2140-6D4E-A25D-72EE929DC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F83B0E-F3EC-9046-8545-7EBCB77AE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F283D8-4DD4-C74F-A9F3-85912B916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2959F7-EDE6-A74E-8A8B-F005869B7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11B6FC-64F8-5A4E-8DDF-D475366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0FF-EE1A-D947-8717-EE99E6DDA80B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B9AE46-54EA-E743-A286-CC04815A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D1657A-AA2F-8F46-AA49-8C604033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C3AC-2453-D14F-BD9D-C5B8AB9AC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94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B5526-545A-5F4E-88EC-9DB47161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6F12D9-1D83-0342-96DB-CB6BD95A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0FF-EE1A-D947-8717-EE99E6DDA80B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91EE10-ACF6-D041-97ED-34274FA2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66D63E-A811-2E43-879C-C8DD50A8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C3AC-2453-D14F-BD9D-C5B8AB9AC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54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57D4E6-5776-904D-8D79-F7791842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0FF-EE1A-D947-8717-EE99E6DDA80B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BEA8B6-A578-CC43-9487-B0714AFE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EC2D3D-D605-BE4D-9FD7-BF9BC634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C3AC-2453-D14F-BD9D-C5B8AB9AC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5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24701-2E46-084B-B9C9-7DAB4AD6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AB7371-F1D6-2843-9955-31F1AA68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144A07-CB12-684E-B8EE-6EB0FE684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263777-C7D9-DA4A-B324-26F749F6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0FF-EE1A-D947-8717-EE99E6DDA80B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3A93E0-D560-8B4F-96D9-C4E8AC5D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1AFE26-9DEF-F243-9804-E7232047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C3AC-2453-D14F-BD9D-C5B8AB9AC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8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31905-F5C1-2F44-93B3-133BB438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3A2CDE-BD25-774B-A1A2-2E4548DE5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7509BF-DCF7-1A47-9DA0-CEF62225B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01C040-4DB7-F643-8E35-442635E3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C0FF-EE1A-D947-8717-EE99E6DDA80B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FD05C0-1D18-6546-93F6-7808B75A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13B626-38BE-3F41-B553-F73C07C7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C3AC-2453-D14F-BD9D-C5B8AB9AC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9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FC4F88-D34E-D74D-9412-A60C791A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1D3C97-B4E6-CA4D-8F87-4B855DC2D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01A2CB-FE80-1349-A438-6FD1992BF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C0FF-EE1A-D947-8717-EE99E6DDA80B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49913A-F10E-1541-AB3E-43CD95EB4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63058D-FDFD-4245-8D14-D7C8C4FB6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C3AC-2453-D14F-BD9D-C5B8AB9AC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9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1DFCB-4C1B-B944-ADCE-22FC7603D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</a:t>
            </a:r>
            <a:r>
              <a:rPr kumimoji="1" lang="en-US" altLang="ja-JP" dirty="0"/>
              <a:t>2</a:t>
            </a:r>
            <a:r>
              <a:rPr kumimoji="1" lang="ja-JP" altLang="en-US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65C6FE-65AD-8148-B314-FF465937A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変数と簡単な演算</a:t>
            </a:r>
          </a:p>
        </p:txBody>
      </p:sp>
    </p:spTree>
    <p:extLst>
      <p:ext uri="{BB962C8B-B14F-4D97-AF65-F5344CB8AC3E}">
        <p14:creationId xmlns:p14="http://schemas.microsoft.com/office/powerpoint/2010/main" val="12524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4911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では、いろいろな種類のデータを扱えます。</a:t>
            </a:r>
            <a:endParaRPr kumimoji="1" lang="en-US" altLang="ja-JP" dirty="0"/>
          </a:p>
          <a:p>
            <a:r>
              <a:rPr lang="ja-JP" altLang="en-US"/>
              <a:t>数値、文字列、日付、</a:t>
            </a:r>
            <a:r>
              <a:rPr lang="en-US" altLang="ja-JP" dirty="0"/>
              <a:t>etc.</a:t>
            </a:r>
            <a:endParaRPr kumimoji="1" lang="en-US" altLang="ja-JP" dirty="0"/>
          </a:p>
          <a:p>
            <a:r>
              <a:rPr lang="ja-JP" altLang="en-US"/>
              <a:t>この、色々なデータ</a:t>
            </a:r>
            <a:r>
              <a:rPr kumimoji="1" lang="ja-JP" altLang="en-US"/>
              <a:t>（</a:t>
            </a:r>
            <a:r>
              <a:rPr kumimoji="1" lang="ja-JP" altLang="en-US" dirty="0"/>
              <a:t>オブジェクト）を格納する箱を変数と</a:t>
            </a:r>
            <a:r>
              <a:rPr kumimoji="1" lang="ja-JP" altLang="en-US"/>
              <a:t>いいます。</a:t>
            </a:r>
            <a:endParaRPr kumimoji="1" lang="en-US" altLang="ja-JP" dirty="0"/>
          </a:p>
          <a:p>
            <a:r>
              <a:rPr kumimoji="1" lang="ja-JP" altLang="en-US"/>
              <a:t>変数には、名前をつけます。</a:t>
            </a:r>
            <a:endParaRPr kumimoji="1" lang="en-US" altLang="ja-JP" dirty="0"/>
          </a:p>
          <a:p>
            <a:r>
              <a:rPr lang="ja-JP" altLang="en-US"/>
              <a:t>変</a:t>
            </a:r>
            <a:r>
              <a:rPr lang="ja-JP" altLang="en-US" dirty="0"/>
              <a:t>数名の頭に数字は使えません。（他にもいろいろ使えません）</a:t>
            </a:r>
            <a:r>
              <a:rPr lang="en-US" altLang="ja-JP" dirty="0"/>
              <a:t>	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☓</a:t>
            </a:r>
            <a:r>
              <a:rPr lang="en-US" altLang="ja-JP" dirty="0"/>
              <a:t>1term	</a:t>
            </a:r>
            <a:r>
              <a:rPr lang="ja-JP" altLang="en-US" dirty="0"/>
              <a:t>☓</a:t>
            </a:r>
            <a:r>
              <a:rPr lang="en-US" altLang="ja-JP" dirty="0"/>
              <a:t>@term</a:t>
            </a:r>
            <a:endParaRPr kumimoji="1" lang="en-US" altLang="ja-JP" dirty="0"/>
          </a:p>
          <a:p>
            <a:r>
              <a:rPr lang="ja-JP" altLang="en-US" dirty="0"/>
              <a:t>変数名はわかりやすいものを与えましょう。（常に他人が読むことを意識して）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☓</a:t>
            </a:r>
            <a:r>
              <a:rPr lang="en-US" altLang="ja-JP" dirty="0"/>
              <a:t>c	</a:t>
            </a:r>
            <a:r>
              <a:rPr lang="ja-JP" altLang="en-US" dirty="0"/>
              <a:t>○</a:t>
            </a:r>
            <a:r>
              <a:rPr lang="en-US" altLang="ja-JP" dirty="0" err="1"/>
              <a:t>CatchAtAge</a:t>
            </a:r>
            <a:r>
              <a:rPr lang="en-US" altLang="ja-JP" dirty="0"/>
              <a:t>	</a:t>
            </a:r>
            <a:r>
              <a:rPr lang="ja-JP" altLang="en-US" dirty="0"/>
              <a:t>○</a:t>
            </a:r>
            <a:r>
              <a:rPr lang="en-US" altLang="ja-JP" dirty="0" err="1"/>
              <a:t>catch_at_age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48A0-AED0-B34D-9131-41CA5D36B40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47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代入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変数に値を代入するには</a:t>
            </a:r>
            <a:r>
              <a:rPr lang="en-US" altLang="ja-JP" dirty="0"/>
              <a:t> “&lt;-” </a:t>
            </a:r>
            <a:r>
              <a:rPr lang="ja-JP" altLang="en-US" dirty="0"/>
              <a:t>または</a:t>
            </a:r>
            <a:r>
              <a:rPr lang="en-US" altLang="ja-JP" dirty="0"/>
              <a:t> “=” </a:t>
            </a:r>
            <a:r>
              <a:rPr lang="ja-JP" altLang="en-US" dirty="0"/>
              <a:t>を使います。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year &lt;- 2019	</a:t>
            </a:r>
            <a:r>
              <a:rPr kumimoji="1" lang="en-US" altLang="ja-JP" dirty="0" err="1"/>
              <a:t>catch_at_age</a:t>
            </a:r>
            <a:r>
              <a:rPr kumimoji="1" lang="en-US" altLang="ja-JP" dirty="0"/>
              <a:t> &lt;- c(10000, 30000)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変数の値を確認するには、その変数名をタイプして実行します。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7309147" y="2243961"/>
            <a:ext cx="2738900" cy="509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10048047" y="1576186"/>
            <a:ext cx="339635" cy="10134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8321042" y="916294"/>
            <a:ext cx="4107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ベクトル</a:t>
            </a:r>
            <a:r>
              <a:rPr lang="en-US" altLang="ja-JP" sz="2400" dirty="0">
                <a:solidFill>
                  <a:srgbClr val="FF0000"/>
                </a:solidFill>
              </a:rPr>
              <a:t>(10000, 30000)</a:t>
            </a:r>
            <a:r>
              <a:rPr lang="ja-JP" altLang="en-US" sz="2400" dirty="0">
                <a:solidFill>
                  <a:srgbClr val="FF0000"/>
                </a:solidFill>
              </a:rPr>
              <a:t>を表します。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48A0-AED0-B34D-9131-41CA5D36B40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35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10465"/>
            <a:ext cx="10515600" cy="4744123"/>
          </a:xfrm>
        </p:spPr>
        <p:txBody>
          <a:bodyPr>
            <a:normAutofit/>
          </a:bodyPr>
          <a:lstStyle/>
          <a:p>
            <a:r>
              <a:rPr lang="ja-JP" altLang="en-US"/>
              <a:t>変数の中身の種類をクラスといいます。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numeric, character, date, matrix, </a:t>
            </a:r>
            <a:r>
              <a:rPr lang="en-US" altLang="ja-JP" dirty="0" err="1"/>
              <a:t>data.frame</a:t>
            </a:r>
            <a:r>
              <a:rPr lang="en-US" altLang="ja-JP" dirty="0"/>
              <a:t>, </a:t>
            </a:r>
            <a:r>
              <a:rPr lang="mr-IN" altLang="ja-JP" dirty="0"/>
              <a:t>…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変数のクラスを確認するには</a:t>
            </a:r>
            <a:r>
              <a:rPr lang="en-US" altLang="ja-JP" dirty="0"/>
              <a:t>class()</a:t>
            </a:r>
            <a:r>
              <a:rPr lang="ja-JP" altLang="en-US"/>
              <a:t>使います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class(year)		class(</a:t>
            </a:r>
            <a:r>
              <a:rPr lang="en-US" altLang="ja-JP" dirty="0" err="1"/>
              <a:t>catch_at_age</a:t>
            </a:r>
            <a:r>
              <a:rPr lang="en-US" altLang="ja-JP" dirty="0"/>
              <a:t>)</a:t>
            </a:r>
            <a:endParaRPr lang="ja-JP" altLang="en-US"/>
          </a:p>
          <a:p>
            <a:r>
              <a:rPr lang="ja-JP" altLang="en-US"/>
              <a:t>変数のクラスは代入時に自動で判断されます。</a:t>
            </a:r>
            <a:endParaRPr lang="en-US" altLang="ja-JP" dirty="0"/>
          </a:p>
          <a:p>
            <a:r>
              <a:rPr lang="ja-JP" altLang="en-US"/>
              <a:t>が</a:t>
            </a:r>
            <a:r>
              <a:rPr lang="ja-JP" altLang="en-US" dirty="0"/>
              <a:t>、たまに間違います。</a:t>
            </a:r>
            <a:endParaRPr lang="en-US" altLang="ja-JP" dirty="0"/>
          </a:p>
          <a:p>
            <a:r>
              <a:rPr lang="ja-JP" altLang="en-US" dirty="0"/>
              <a:t>クラスによって、できる操作が異なります。</a:t>
            </a:r>
            <a:r>
              <a:rPr lang="en-US" altLang="ja-JP" dirty="0"/>
              <a:t>	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 ○</a:t>
            </a:r>
            <a:r>
              <a:rPr lang="en-US" altLang="ja-JP" dirty="0"/>
              <a:t>date + numeric     </a:t>
            </a:r>
            <a:r>
              <a:rPr lang="ja-JP" altLang="en-US" dirty="0"/>
              <a:t>☓</a:t>
            </a:r>
            <a:r>
              <a:rPr lang="en-US" altLang="ja-JP" dirty="0"/>
              <a:t>date + character</a:t>
            </a:r>
            <a:r>
              <a:rPr lang="ja-JP" altLang="en-US" dirty="0"/>
              <a:t>　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48A0-AED0-B34D-9131-41CA5D36B40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0D038C6-30EF-384C-A829-ECCBBA99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クラス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497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エラー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5000" y="1548472"/>
            <a:ext cx="11482692" cy="459415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うわあぁぁなんか出たぁ！</a:t>
            </a:r>
            <a:endParaRPr kumimoji="1" lang="en-US" altLang="ja-JP" dirty="0"/>
          </a:p>
          <a:p>
            <a:r>
              <a:rPr lang="ja-JP" altLang="en-US" dirty="0"/>
              <a:t>なんか出たけど、まあいっか。</a:t>
            </a:r>
            <a:endParaRPr kumimoji="1" lang="en-US" altLang="ja-JP" dirty="0"/>
          </a:p>
          <a:p>
            <a:r>
              <a:rPr lang="ja-JP" altLang="en-US" dirty="0"/>
              <a:t>よくない、ちゃんと読め。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エラーが出た場合、ほぼ確実に「なにかマズイこと」が起きています。</a:t>
            </a:r>
            <a:endParaRPr lang="en-US" altLang="ja-JP" dirty="0"/>
          </a:p>
          <a:p>
            <a:r>
              <a:rPr kumimoji="1" lang="ja-JP" altLang="en-US" dirty="0"/>
              <a:t>パニックにならず、しっかり読みましょう。</a:t>
            </a:r>
            <a:endParaRPr kumimoji="1" lang="en-US" altLang="ja-JP" dirty="0"/>
          </a:p>
          <a:p>
            <a:r>
              <a:rPr lang="ja-JP" altLang="en-US" dirty="0"/>
              <a:t>わけのわからないことも出てきますが、たいてい何かしらのヒントがあります。</a:t>
            </a:r>
            <a:endParaRPr lang="en-US" altLang="ja-JP" dirty="0"/>
          </a:p>
          <a:p>
            <a:r>
              <a:rPr kumimoji="1" lang="en-US" altLang="ja-JP" dirty="0"/>
              <a:t>google</a:t>
            </a:r>
            <a:r>
              <a:rPr kumimoji="1" lang="ja-JP" altLang="en-US" dirty="0"/>
              <a:t>フレーズ検索も便利です。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48A0-AED0-B34D-9131-41CA5D36B40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21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演算子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0" y="3429000"/>
            <a:ext cx="5942162" cy="121204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これ以外にもいろいろあります。</a:t>
            </a:r>
            <a:endParaRPr kumimoji="1" lang="en-US" altLang="ja-JP" dirty="0"/>
          </a:p>
          <a:p>
            <a:r>
              <a:rPr lang="ja-JP" altLang="en-US" dirty="0"/>
              <a:t>ちょっと確認してみましょう。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32328" y="1505846"/>
          <a:ext cx="5145178" cy="483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演算子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+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9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-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9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/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9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^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累乗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9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%/%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整数商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09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%%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剰余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48A0-AED0-B34D-9131-41CA5D36B40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28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コメント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503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行の先頭に</a:t>
            </a:r>
            <a:r>
              <a:rPr kumimoji="1" lang="en-US" altLang="ja-JP" dirty="0"/>
              <a:t>’#’</a:t>
            </a:r>
            <a:r>
              <a:rPr kumimoji="1" lang="ja-JP" altLang="en-US" dirty="0"/>
              <a:t>をつけるとその行はコメントアウトされ、実行時に解釈されなくなります。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コードの説明などに</a:t>
            </a:r>
            <a:r>
              <a:rPr kumimoji="1" lang="ja-JP" altLang="en-US"/>
              <a:t>使います。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コメントにも半角</a:t>
            </a:r>
            <a:r>
              <a:rPr kumimoji="1" lang="ja-JP" altLang="en-US"/>
              <a:t>文字を推奨します。（</a:t>
            </a:r>
            <a:r>
              <a:rPr kumimoji="1" lang="ja-JP" altLang="en-US" dirty="0"/>
              <a:t>文字化け対策）</a:t>
            </a:r>
            <a:endParaRPr kumimoji="1"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48A0-AED0-B34D-9131-41CA5D36B40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34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406</Words>
  <Application>Microsoft Macintosh PowerPoint</Application>
  <PresentationFormat>ワイド画面</PresentationFormat>
  <Paragraphs>68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R初心者講座第2回</vt:lpstr>
      <vt:lpstr>変数</vt:lpstr>
      <vt:lpstr>代入</vt:lpstr>
      <vt:lpstr>クラス</vt:lpstr>
      <vt:lpstr>エラー</vt:lpstr>
      <vt:lpstr>演算子</vt:lpstr>
      <vt:lpstr>コメント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R初心者講座第2回</dc:title>
  <dc:creator>Microsoft Office User</dc:creator>
  <cp:lastModifiedBy>Microsoft Office User</cp:lastModifiedBy>
  <cp:revision>4</cp:revision>
  <dcterms:created xsi:type="dcterms:W3CDTF">2020-04-10T00:41:17Z</dcterms:created>
  <dcterms:modified xsi:type="dcterms:W3CDTF">2020-04-10T03:26:41Z</dcterms:modified>
</cp:coreProperties>
</file>