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0" r:id="rId5"/>
    <p:sldId id="275" r:id="rId6"/>
    <p:sldId id="276" r:id="rId7"/>
    <p:sldId id="277" r:id="rId8"/>
    <p:sldId id="278" r:id="rId9"/>
    <p:sldId id="279" r:id="rId10"/>
    <p:sldId id="282" r:id="rId11"/>
    <p:sldId id="281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86" y="6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536CF-093D-46AD-AF4B-75DC15D610C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C912-0323-423A-B81B-4B935F38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05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C4723-6B56-478E-805D-999A5CDE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DF49A9-8DED-4B41-A3BE-7B44ABEE7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C0264-3FDC-4DEE-954F-90E50AE9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111C8-DE33-4029-9318-EF720C42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697F2-5DC7-4739-9D8B-87CFE9D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66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215F9-E7ED-4C99-96B8-A740430E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BBCCA-BB07-4409-B874-91B29BF2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6A746C-C529-469E-A3B9-08268D6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D9C66-8ED1-47D6-9712-6C6617C2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58FAF-23FE-410F-98C5-F8562223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5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4F4657-3A2C-41D5-B811-33C3CCE3E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A31FB7-8CB7-45BA-9750-F3230DA6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7DD87F-780E-42D2-8B99-34AECDD4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3C11CE-3799-49A0-AAB5-D792108A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CFEE1-F4D0-49BF-8C48-5B3F758D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0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BD4F8-F4D3-4DCE-A52B-E9902816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0F80E9-3C2B-4CEF-9D8C-007F2599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426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DE728-4DC4-4C19-A151-7E2BE9C8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1F0D8-1619-4D6D-BA24-A6264F2D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8898A-3C84-4D0F-BF2D-1947C533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92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3DC81-AED0-4FA2-86DB-4D147E1D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574CA-C276-42EA-8D81-9C2ECB45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5CFE3-31C8-4E45-8060-E083F321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E6081-38E6-48F0-9D51-D48E02D6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37CEE6-362A-4F54-A46D-3F11F27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6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2DC67-AA90-467E-90B2-D418F3C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7B347-EAE4-4BA9-AE66-63CD9DC5C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E3F5F2-7577-47D6-A0DC-B2B07827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70FD70-2066-4DEB-97BB-73FCC4A2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32036-8A57-4918-B69B-269C76EF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86D024-0181-41DD-A741-DB31C27A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2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33F7A-7BBD-4C2B-953D-71F04B10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2FB4F-9015-48C3-9BD5-C787A96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D8047-9572-47AF-B9E7-A06E60DAE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C98AB5-1EA6-4920-B616-8580A2C2D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D60E77-C874-489C-A34B-74197BF4F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3DBB5E-88E1-4069-91C1-F5856A10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451134-4895-42AB-B75C-C15C67BC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423DC2-0BD5-4961-911D-B60FD880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82A4D-802E-4650-A980-F4198F7D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4C3ABA-03FA-473B-BEC3-8215C28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F4639-4A58-46B1-96B1-550A7EAA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E9A53C-C34A-4680-B59D-A1FCB10C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4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3FB7D1-7C48-4520-AE02-175AA890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1E8C4E-E0A4-45B6-8285-107CDED8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3E6BA8-9D12-4AD5-9436-36FBA046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4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0152D-8C53-4200-B3A2-43D5119E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7A383-9443-4D91-80DC-F21148D0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897E4B-2E16-4C9D-B2CE-390896F0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37EBDF-FA93-4FDC-BE18-1619F6E3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1B3332-4562-473E-B661-61C7749F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E84D8-C01B-4F7C-9359-C48B49FE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8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3DBFD-1268-4208-AE1C-70F72EA5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FC7DE3-DF7A-4007-805F-D9DFA2B5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80D08D-0D0D-48D1-B8D0-178E18560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DDB8B-5C9D-434A-A03F-241BF4A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20987-2C43-4776-AF91-BF953913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9470B-4564-42F1-9E7E-DC2E17C0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9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118A6F-5505-46AF-A0D6-1AB50905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11F741-5302-4345-8AD7-24058CC3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DAB2C-F370-495E-920C-70F6D9552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6572D-6481-42C0-99C7-F7ECDBB73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D09BC-0EF9-4726-AE5B-EE8B749F9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6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github.com/ichimomo/frasy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F1EBC-2B63-49C0-8D2E-D3C3B6D7A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1358567"/>
            <a:ext cx="10595296" cy="1629226"/>
          </a:xfrm>
        </p:spPr>
        <p:txBody>
          <a:bodyPr>
            <a:noAutofit/>
          </a:bodyPr>
          <a:lstStyle/>
          <a:p>
            <a:r>
              <a:rPr kumimoji="1" lang="en-US" altLang="ja-JP" dirty="0"/>
              <a:t>Frasyr</a:t>
            </a:r>
            <a:r>
              <a:rPr kumimoji="1" lang="ja-JP" altLang="en-US" dirty="0"/>
              <a:t>を用いた</a:t>
            </a:r>
            <a:r>
              <a:rPr kumimoji="1" lang="en-US" altLang="ja-JP" dirty="0"/>
              <a:t>VPA:</a:t>
            </a:r>
            <a:r>
              <a:rPr kumimoji="1" lang="ja-JP" altLang="en-US" dirty="0">
                <a:solidFill>
                  <a:schemeClr val="accent1"/>
                </a:solidFill>
              </a:rPr>
              <a:t>実践編</a:t>
            </a:r>
            <a:r>
              <a:rPr lang="ja-JP" altLang="en-US" dirty="0">
                <a:solidFill>
                  <a:schemeClr val="accent1"/>
                </a:solidFill>
              </a:rPr>
              <a:t>①</a:t>
            </a:r>
            <a:br>
              <a:rPr kumimoji="1" lang="en-US" altLang="ja-JP" dirty="0">
                <a:solidFill>
                  <a:schemeClr val="accent1"/>
                </a:solidFill>
              </a:rPr>
            </a:br>
            <a:r>
              <a:rPr kumimoji="1" lang="ja-JP" altLang="en-US" dirty="0">
                <a:solidFill>
                  <a:schemeClr val="accent1"/>
                </a:solidFill>
              </a:rPr>
              <a:t>～</a:t>
            </a:r>
            <a:r>
              <a:rPr kumimoji="1"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チューニングなし</a:t>
            </a:r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VPA</a:t>
            </a:r>
            <a:r>
              <a:rPr kumimoji="1" lang="ja-JP" altLang="en-US" dirty="0">
                <a:solidFill>
                  <a:schemeClr val="accent1"/>
                </a:solidFill>
              </a:rPr>
              <a:t>～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2DD51A-01C1-4ECB-B3B2-1878B922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24" y="5657297"/>
            <a:ext cx="2665066" cy="96288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FC5DA0-C820-425D-92A1-463B637FD8E1}"/>
              </a:ext>
            </a:extLst>
          </p:cNvPr>
          <p:cNvSpPr txBox="1"/>
          <p:nvPr/>
        </p:nvSpPr>
        <p:spPr>
          <a:xfrm>
            <a:off x="233680" y="201062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VPA-02(2020)</a:t>
            </a:r>
            <a:endParaRPr kumimoji="1" lang="ja-JP" altLang="en-US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B15A2E-52FF-4452-BDFC-DBDED568E3FE}"/>
              </a:ext>
            </a:extLst>
          </p:cNvPr>
          <p:cNvSpPr txBox="1"/>
          <p:nvPr/>
        </p:nvSpPr>
        <p:spPr>
          <a:xfrm>
            <a:off x="1073791" y="3341665"/>
            <a:ext cx="10377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実行方法の紹介</a:t>
            </a:r>
            <a:endParaRPr kumimoji="1" lang="en-US" altLang="ja-JP" sz="3200" dirty="0"/>
          </a:p>
          <a:p>
            <a:r>
              <a:rPr kumimoji="1" lang="ja-JP" altLang="en-US" sz="3200" dirty="0"/>
              <a:t>（</a:t>
            </a:r>
            <a:r>
              <a:rPr lang="ja-JP" altLang="en-US" sz="3200" b="0" i="0" dirty="0">
                <a:solidFill>
                  <a:srgbClr val="000000"/>
                </a:solidFill>
                <a:effectLst/>
                <a:latin typeface="Roboto"/>
              </a:rPr>
              <a:t>データの読み込み方から結果のプロットの仕方まで）</a:t>
            </a:r>
            <a:endParaRPr kumimoji="1" lang="en-US" altLang="ja-JP" sz="3200" dirty="0"/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5DB3FA06-A1BF-4CE4-A651-FC68C4C457F9}"/>
              </a:ext>
            </a:extLst>
          </p:cNvPr>
          <p:cNvSpPr txBox="1">
            <a:spLocks/>
          </p:cNvSpPr>
          <p:nvPr/>
        </p:nvSpPr>
        <p:spPr>
          <a:xfrm>
            <a:off x="6096000" y="5769140"/>
            <a:ext cx="5674626" cy="88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/>
              <a:t>動画作成者　漁業情報解析部　宮川光代</a:t>
            </a:r>
            <a:endParaRPr lang="en-US" altLang="ja-JP" dirty="0"/>
          </a:p>
          <a:p>
            <a:pPr algn="r"/>
            <a:r>
              <a:rPr lang="en-US" altLang="ja-JP" dirty="0"/>
              <a:t>(mmiyagawa@affrc.go.jp)</a:t>
            </a:r>
          </a:p>
          <a:p>
            <a:pPr algn="r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538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の結果を可視化する（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）比較したい</a:t>
            </a:r>
            <a:endParaRPr kumimoji="1" lang="en-US" altLang="ja-JP" sz="32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9E07D6-A905-4BE1-A446-C38E84844524}"/>
              </a:ext>
            </a:extLst>
          </p:cNvPr>
          <p:cNvGrpSpPr/>
          <p:nvPr/>
        </p:nvGrpSpPr>
        <p:grpSpPr>
          <a:xfrm>
            <a:off x="0" y="180785"/>
            <a:ext cx="12073141" cy="904560"/>
            <a:chOff x="0" y="180785"/>
            <a:chExt cx="12073141" cy="90456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053D91C-3019-431A-A5ED-7AFC8A40B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14262"/>
              <a:ext cx="9556694" cy="271083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79A8A73-F713-4D8C-B0B4-808692910A37}"/>
                </a:ext>
              </a:extLst>
            </p:cNvPr>
            <p:cNvSpPr txBox="1"/>
            <p:nvPr/>
          </p:nvSpPr>
          <p:spPr>
            <a:xfrm>
              <a:off x="7888122" y="221378"/>
              <a:ext cx="41850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Ｒ上にこのように書いて，実行させる</a:t>
              </a:r>
              <a:endParaRPr lang="en-US" altLang="ja-JP" dirty="0"/>
            </a:p>
          </p:txBody>
        </p:sp>
        <p:pic>
          <p:nvPicPr>
            <p:cNvPr id="10" name="グラフィックス 9" descr="戻る 単色塗りつぶし">
              <a:extLst>
                <a:ext uri="{FF2B5EF4-FFF2-40B4-BE49-F238E27FC236}">
                  <a16:creationId xmlns:a16="http://schemas.microsoft.com/office/drawing/2014/main" id="{12A377A8-3C16-43AA-95D5-C79D9801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677113">
              <a:off x="7055677" y="127575"/>
              <a:ext cx="807979" cy="914400"/>
            </a:xfrm>
            <a:prstGeom prst="rect">
              <a:avLst/>
            </a:prstGeom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96CE4E4-93F2-42CA-8B89-679930E0A7D7}"/>
              </a:ext>
            </a:extLst>
          </p:cNvPr>
          <p:cNvGrpSpPr/>
          <p:nvPr/>
        </p:nvGrpSpPr>
        <p:grpSpPr>
          <a:xfrm>
            <a:off x="45373" y="1190011"/>
            <a:ext cx="11948728" cy="5607833"/>
            <a:chOff x="45373" y="1190011"/>
            <a:chExt cx="11948728" cy="5607833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6FEA5821-ECF1-426F-ADFB-95325D7BF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73" y="1190011"/>
              <a:ext cx="8024405" cy="5607833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3070615-596F-4FEA-843C-10EF82ED4577}"/>
                </a:ext>
              </a:extLst>
            </p:cNvPr>
            <p:cNvSpPr txBox="1"/>
            <p:nvPr/>
          </p:nvSpPr>
          <p:spPr>
            <a:xfrm>
              <a:off x="8271545" y="1190011"/>
              <a:ext cx="372255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二つ以上の</a:t>
              </a:r>
              <a:r>
                <a:rPr lang="en-US" altLang="ja-JP" dirty="0"/>
                <a:t>VPA</a:t>
              </a:r>
              <a:r>
                <a:rPr lang="ja-JP" altLang="en-US"/>
                <a:t>結果を比較したいときなどに便利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6908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439808-ACAA-4BD2-AEAD-7BB587044A92}"/>
              </a:ext>
            </a:extLst>
          </p:cNvPr>
          <p:cNvSpPr txBox="1"/>
          <p:nvPr/>
        </p:nvSpPr>
        <p:spPr>
          <a:xfrm>
            <a:off x="1198181" y="560881"/>
            <a:ext cx="10645476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1700" dirty="0">
                <a:latin typeface="+mj-lt"/>
                <a:ea typeface="+mj-ea"/>
                <a:cs typeface="+mj-cs"/>
              </a:rPr>
              <a:t>これで，チューニングなし</a:t>
            </a:r>
            <a:r>
              <a:rPr kumimoji="1" lang="en-US" altLang="ja-JP" sz="1700" dirty="0">
                <a:latin typeface="+mj-lt"/>
                <a:ea typeface="+mj-ea"/>
                <a:cs typeface="+mj-cs"/>
              </a:rPr>
              <a:t>VPA</a:t>
            </a:r>
            <a:r>
              <a:rPr kumimoji="1" lang="ja-JP" altLang="en-US" sz="1700" dirty="0">
                <a:latin typeface="+mj-lt"/>
                <a:ea typeface="+mj-ea"/>
                <a:cs typeface="+mj-cs"/>
              </a:rPr>
              <a:t>実践編（動画</a:t>
            </a:r>
            <a:r>
              <a:rPr kumimoji="1" lang="en-US" altLang="ja-JP" sz="1700" dirty="0">
                <a:latin typeface="+mj-lt"/>
                <a:ea typeface="+mj-ea"/>
                <a:cs typeface="+mj-cs"/>
              </a:rPr>
              <a:t>VPA-02</a:t>
            </a:r>
            <a:r>
              <a:rPr kumimoji="1" lang="ja-JP" altLang="en-US" sz="1700" dirty="0">
                <a:latin typeface="+mj-lt"/>
                <a:ea typeface="+mj-ea"/>
                <a:cs typeface="+mj-cs"/>
              </a:rPr>
              <a:t>）の解説は終わりです</a:t>
            </a:r>
            <a:endParaRPr kumimoji="1" lang="en-US" altLang="ja-JP" sz="17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1700" dirty="0">
                <a:latin typeface="+mj-lt"/>
                <a:ea typeface="+mj-ea"/>
                <a:cs typeface="+mj-cs"/>
              </a:rPr>
              <a:t>こちらでご紹介したデータやコードはファイル名：</a:t>
            </a:r>
            <a:r>
              <a:rPr kumimoji="1" lang="en-US" altLang="ja-JP" sz="1700" dirty="0">
                <a:latin typeface="+mj-lt"/>
                <a:ea typeface="+mj-ea"/>
                <a:cs typeface="+mj-cs"/>
              </a:rPr>
              <a:t>vpa_02_data_code</a:t>
            </a:r>
            <a:r>
              <a:rPr lang="ja-JP" altLang="en-US" sz="1700" dirty="0">
                <a:latin typeface="+mj-lt"/>
                <a:ea typeface="+mj-ea"/>
                <a:cs typeface="+mj-cs"/>
              </a:rPr>
              <a:t>にあります．</a:t>
            </a:r>
            <a:endParaRPr lang="en-US" altLang="ja-JP" sz="17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1700">
                <a:latin typeface="+mj-lt"/>
                <a:ea typeface="+mj-ea"/>
                <a:cs typeface="+mj-cs"/>
              </a:rPr>
              <a:t>引き続き</a:t>
            </a:r>
            <a:r>
              <a:rPr kumimoji="1" lang="ja-JP" altLang="en-US" sz="1700" dirty="0">
                <a:latin typeface="+mj-lt"/>
                <a:ea typeface="+mj-ea"/>
                <a:cs typeface="+mj-cs"/>
              </a:rPr>
              <a:t>，チューニングあり</a:t>
            </a:r>
            <a:r>
              <a:rPr kumimoji="1" lang="en-US" altLang="ja-JP" sz="1700" dirty="0">
                <a:latin typeface="+mj-lt"/>
                <a:ea typeface="+mj-ea"/>
                <a:cs typeface="+mj-cs"/>
              </a:rPr>
              <a:t>VPA</a:t>
            </a:r>
            <a:r>
              <a:rPr kumimoji="1" lang="ja-JP" altLang="en-US" sz="1700" dirty="0">
                <a:latin typeface="+mj-lt"/>
                <a:ea typeface="+mj-ea"/>
                <a:cs typeface="+mj-cs"/>
              </a:rPr>
              <a:t>実践編（動画</a:t>
            </a:r>
            <a:r>
              <a:rPr kumimoji="1" lang="en-US" altLang="ja-JP" sz="1700" dirty="0">
                <a:latin typeface="+mj-lt"/>
                <a:ea typeface="+mj-ea"/>
                <a:cs typeface="+mj-cs"/>
              </a:rPr>
              <a:t>VPA-03)</a:t>
            </a:r>
            <a:r>
              <a:rPr kumimoji="1" lang="ja-JP" altLang="en-US" sz="1700" dirty="0">
                <a:latin typeface="+mj-lt"/>
                <a:ea typeface="+mj-ea"/>
                <a:cs typeface="+mj-cs"/>
              </a:rPr>
              <a:t>をご覧ください．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9C8BCC-86ED-44AE-B295-39F88086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15" y="2957665"/>
            <a:ext cx="3054298" cy="334637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C46BF68-574A-434C-A493-679AB194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577985"/>
            <a:ext cx="5828261" cy="21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Frasyr</a:t>
            </a:r>
            <a:r>
              <a:rPr kumimoji="1" lang="ja-JP" altLang="en-US" sz="3200" dirty="0"/>
              <a:t>を用いた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の実践（チューニング</a:t>
            </a:r>
            <a:r>
              <a:rPr kumimoji="1" lang="ja-JP" altLang="en-US" sz="3200" dirty="0">
                <a:solidFill>
                  <a:srgbClr val="FF0000"/>
                </a:solidFill>
              </a:rPr>
              <a:t>なし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編）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）基礎的な設定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7BA521-0412-40B9-8BFD-99B5AB44E091}"/>
              </a:ext>
            </a:extLst>
          </p:cNvPr>
          <p:cNvSpPr txBox="1"/>
          <p:nvPr/>
        </p:nvSpPr>
        <p:spPr>
          <a:xfrm>
            <a:off x="101298" y="1107996"/>
            <a:ext cx="1178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のインストール　（インストール方法は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動画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R-01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参照）</a:t>
            </a:r>
            <a:endParaRPr lang="en-US" altLang="ja-JP" sz="1800" kern="0" dirty="0">
              <a:effectLst/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Rstudio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のインストール　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（必須ではないですが，インストールすると便利：インストール方法も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動画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R-01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参照）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Frasyr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のインストール方法は　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  <a:hlinkClick r:id="rId2"/>
              </a:rPr>
              <a:t>https://github.com/ichimomo/frasyr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　に従って下さい．（動画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Tool-03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参照）</a:t>
            </a:r>
            <a:endParaRPr lang="en-US" altLang="ja-JP" kern="100" dirty="0">
              <a:latin typeface="UD Digi Kyokasho NK-R" panose="02020400000000000000" pitchFamily="18" charset="-128"/>
              <a:ea typeface="UD Digi Kyokasho NK-R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インストール後，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library(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ｆ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rasyr) 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でパッケージを呼び出しすることで使えるようになります．</a:t>
            </a:r>
            <a:endParaRPr lang="en-US" altLang="ja-JP" sz="1800" kern="0" dirty="0">
              <a:effectLst/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9621C6-A907-46BA-8C54-667BBE79E7FE}"/>
              </a:ext>
            </a:extLst>
          </p:cNvPr>
          <p:cNvSpPr txBox="1"/>
          <p:nvPr/>
        </p:nvSpPr>
        <p:spPr>
          <a:xfrm>
            <a:off x="0" y="2372401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  <a:r>
              <a:rPr kumimoji="1" lang="en-US" altLang="ja-JP" dirty="0"/>
              <a:t>VPA</a:t>
            </a:r>
            <a:r>
              <a:rPr kumimoji="1" lang="ja-JP" altLang="en-US" dirty="0"/>
              <a:t>に用いるデータファイルの作成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1440F4-478E-468F-B0FA-B63F8241B05F}"/>
              </a:ext>
            </a:extLst>
          </p:cNvPr>
          <p:cNvSpPr txBox="1"/>
          <p:nvPr/>
        </p:nvSpPr>
        <p:spPr>
          <a:xfrm>
            <a:off x="0" y="2869885"/>
            <a:ext cx="11347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色々やり方はありますが，今回は，</a:t>
            </a:r>
            <a:r>
              <a:rPr lang="en-US" altLang="ja-JP" sz="1800" u="sng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4</a:t>
            </a:r>
            <a:r>
              <a:rPr lang="ja-JP" altLang="en-US" sz="1800" u="sng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つの</a:t>
            </a:r>
            <a:r>
              <a:rPr lang="en-US" altLang="ja-JP" sz="1800" u="sng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csv</a:t>
            </a:r>
            <a:r>
              <a:rPr lang="ja-JP" altLang="en-US" sz="1800" u="sng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を作成して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で読み込むようにします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caa.csv   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年別年齢別漁獲尾数のデータファイル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waa.csv 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年別年齢別体重のデータファイル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maa.csv 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年別年齢別成熟率のデータファイル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M.csv     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年別年齢別自然死亡係数のデータファイル</a:t>
            </a:r>
            <a:endParaRPr lang="en-US" altLang="ja-JP" sz="1800" kern="0" dirty="0">
              <a:effectLst/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2DB7B9-621B-4B9A-84E3-3E02E379AA82}"/>
              </a:ext>
            </a:extLst>
          </p:cNvPr>
          <p:cNvGrpSpPr/>
          <p:nvPr/>
        </p:nvGrpSpPr>
        <p:grpSpPr>
          <a:xfrm>
            <a:off x="2196009" y="4384548"/>
            <a:ext cx="9995991" cy="2441851"/>
            <a:chOff x="2196009" y="4384548"/>
            <a:chExt cx="9995991" cy="244185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315B852-3544-428D-A445-215474651624}"/>
                </a:ext>
              </a:extLst>
            </p:cNvPr>
            <p:cNvSpPr txBox="1"/>
            <p:nvPr/>
          </p:nvSpPr>
          <p:spPr>
            <a:xfrm>
              <a:off x="5774859" y="6457067"/>
              <a:ext cx="6417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例えば，</a:t>
              </a:r>
              <a:r>
                <a:rPr kumimoji="1" lang="en-US" altLang="ja-JP" dirty="0"/>
                <a:t>vpa_1</a:t>
              </a:r>
              <a:r>
                <a:rPr kumimoji="1" lang="ja-JP" altLang="en-US" dirty="0"/>
                <a:t>というフォルダーに４つの</a:t>
              </a:r>
              <a:r>
                <a:rPr kumimoji="1" lang="en-US" altLang="ja-JP" dirty="0"/>
                <a:t>csv</a:t>
              </a:r>
              <a:r>
                <a:rPr kumimoji="1" lang="ja-JP" altLang="en-US" dirty="0"/>
                <a:t>ファイルを置く</a:t>
              </a:r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694E8B1-F6F3-45B2-8417-75C57F472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6009" y="4384548"/>
              <a:ext cx="6955104" cy="1998733"/>
            </a:xfrm>
            <a:prstGeom prst="rect">
              <a:avLst/>
            </a:prstGeom>
          </p:spPr>
        </p:pic>
        <p:pic>
          <p:nvPicPr>
            <p:cNvPr id="15" name="グラフィックス 14" descr="戻る 単色塗りつぶし">
              <a:extLst>
                <a:ext uri="{FF2B5EF4-FFF2-40B4-BE49-F238E27FC236}">
                  <a16:creationId xmlns:a16="http://schemas.microsoft.com/office/drawing/2014/main" id="{F4B12D24-29EF-46B3-B950-836F1942D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8797" y="554502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30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4</a:t>
            </a:r>
            <a:r>
              <a:rPr kumimoji="1" lang="ja-JP" altLang="en-US" sz="3200" dirty="0"/>
              <a:t>つの</a:t>
            </a:r>
            <a:r>
              <a:rPr kumimoji="1" lang="en-US" altLang="ja-JP" sz="3200" dirty="0"/>
              <a:t>csv</a:t>
            </a:r>
            <a:r>
              <a:rPr kumimoji="1" lang="ja-JP" altLang="en-US" sz="3200" dirty="0"/>
              <a:t>ファイルの中身の例</a:t>
            </a:r>
            <a:endParaRPr kumimoji="1" lang="en-US" altLang="ja-JP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7BA521-0412-40B9-8BFD-99B5AB44E091}"/>
              </a:ext>
            </a:extLst>
          </p:cNvPr>
          <p:cNvSpPr txBox="1"/>
          <p:nvPr/>
        </p:nvSpPr>
        <p:spPr>
          <a:xfrm>
            <a:off x="0" y="654355"/>
            <a:ext cx="1134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例：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0-3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＋歳まで，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2011-2020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年までのデータを用いる場合</a:t>
            </a:r>
            <a:endParaRPr lang="en-US" altLang="ja-JP" kern="100" dirty="0">
              <a:latin typeface="UD Digi Kyokasho NK-R" panose="02020400000000000000" pitchFamily="18" charset="-128"/>
              <a:ea typeface="UD Digi Kyokasho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3585F6-135E-4F0E-A552-A72E523EC211}"/>
              </a:ext>
            </a:extLst>
          </p:cNvPr>
          <p:cNvSpPr txBox="1"/>
          <p:nvPr/>
        </p:nvSpPr>
        <p:spPr>
          <a:xfrm>
            <a:off x="169704" y="1150378"/>
            <a:ext cx="40835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aa.csv : </a:t>
            </a:r>
            <a:r>
              <a:rPr kumimoji="1" lang="ja-JP" altLang="en-US" dirty="0"/>
              <a:t>年別年齢別漁獲尾数（↓）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6EE93B-D2CC-4937-9135-D137A8F70900}"/>
              </a:ext>
            </a:extLst>
          </p:cNvPr>
          <p:cNvSpPr txBox="1"/>
          <p:nvPr/>
        </p:nvSpPr>
        <p:spPr>
          <a:xfrm>
            <a:off x="200510" y="3910652"/>
            <a:ext cx="408351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waa.csv : </a:t>
            </a:r>
            <a:r>
              <a:rPr kumimoji="1" lang="ja-JP" altLang="en-US" dirty="0"/>
              <a:t>年別年齢別</a:t>
            </a:r>
            <a:r>
              <a:rPr lang="ja-JP" altLang="en-US" dirty="0"/>
              <a:t>体重</a:t>
            </a:r>
            <a:r>
              <a:rPr kumimoji="1" lang="ja-JP" altLang="en-US" dirty="0"/>
              <a:t>（↓）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B40D2B-59B0-44A1-B620-BEAF60B24636}"/>
              </a:ext>
            </a:extLst>
          </p:cNvPr>
          <p:cNvSpPr txBox="1"/>
          <p:nvPr/>
        </p:nvSpPr>
        <p:spPr>
          <a:xfrm>
            <a:off x="6198625" y="3900891"/>
            <a:ext cx="43619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M.csv : </a:t>
            </a:r>
            <a:r>
              <a:rPr kumimoji="1" lang="ja-JP" altLang="en-US" dirty="0"/>
              <a:t>年別年齢別自然死亡係数（↓）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B8A45E-CE19-4834-8F1D-A1362D6F0E19}"/>
              </a:ext>
            </a:extLst>
          </p:cNvPr>
          <p:cNvSpPr txBox="1"/>
          <p:nvPr/>
        </p:nvSpPr>
        <p:spPr>
          <a:xfrm>
            <a:off x="6198625" y="1140716"/>
            <a:ext cx="38597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maa.csv : </a:t>
            </a:r>
            <a:r>
              <a:rPr kumimoji="1" lang="ja-JP" altLang="en-US" dirty="0"/>
              <a:t>年別年齢別成熟率（↓）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5E90B3-4CC5-4676-8A5E-30150CE9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7" y="1646401"/>
            <a:ext cx="5891089" cy="191932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6A6C60F-BDBB-4748-89AA-F06AEE53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25" y="1627077"/>
            <a:ext cx="5691767" cy="191518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A610B84-E4F7-4CB5-B560-D91985E6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6" y="4567294"/>
            <a:ext cx="5891089" cy="195545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BBE0BAD-76D0-4CB7-9819-511180688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752" y="4543165"/>
            <a:ext cx="5906962" cy="187233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F2A6C2-8BCF-4756-886E-A6128C951959}"/>
              </a:ext>
            </a:extLst>
          </p:cNvPr>
          <p:cNvSpPr txBox="1"/>
          <p:nvPr/>
        </p:nvSpPr>
        <p:spPr>
          <a:xfrm>
            <a:off x="102286" y="2760109"/>
            <a:ext cx="4138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年齢</a:t>
            </a:r>
            <a:endParaRPr kumimoji="1" lang="en-US" altLang="ja-JP" dirty="0"/>
          </a:p>
          <a:p>
            <a:r>
              <a:rPr lang="ja-JP" altLang="en-US" dirty="0"/>
              <a:t>↕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81CAB2-2EB3-4C46-8B6B-FE0839F948F6}"/>
              </a:ext>
            </a:extLst>
          </p:cNvPr>
          <p:cNvSpPr txBox="1"/>
          <p:nvPr/>
        </p:nvSpPr>
        <p:spPr>
          <a:xfrm>
            <a:off x="2605818" y="2009972"/>
            <a:ext cx="884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年代⇔</a:t>
            </a:r>
          </a:p>
        </p:txBody>
      </p:sp>
    </p:spTree>
    <p:extLst>
      <p:ext uri="{BB962C8B-B14F-4D97-AF65-F5344CB8AC3E}">
        <p14:creationId xmlns:p14="http://schemas.microsoft.com/office/powerpoint/2010/main" val="26357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データの読み込み（チューニング</a:t>
            </a:r>
            <a:r>
              <a:rPr kumimoji="1" lang="ja-JP" altLang="en-US" sz="3200" dirty="0">
                <a:solidFill>
                  <a:srgbClr val="FF0000"/>
                </a:solidFill>
              </a:rPr>
              <a:t>なし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編）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に用いるデータファイルの読み込み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8BBE59B-5126-46C8-9079-300D4CD3435F}"/>
              </a:ext>
            </a:extLst>
          </p:cNvPr>
          <p:cNvGrpSpPr/>
          <p:nvPr/>
        </p:nvGrpSpPr>
        <p:grpSpPr>
          <a:xfrm>
            <a:off x="0" y="1082258"/>
            <a:ext cx="12061179" cy="5201428"/>
            <a:chOff x="0" y="1082258"/>
            <a:chExt cx="12061179" cy="5201428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13E91B7-714E-4209-B21E-847FFC840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2258"/>
              <a:ext cx="12061179" cy="4889227"/>
            </a:xfrm>
            <a:prstGeom prst="rect">
              <a:avLst/>
            </a:prstGeom>
          </p:spPr>
        </p:pic>
        <p:pic>
          <p:nvPicPr>
            <p:cNvPr id="16" name="グラフィックス 15" descr="戻る 単色塗りつぶし">
              <a:extLst>
                <a:ext uri="{FF2B5EF4-FFF2-40B4-BE49-F238E27FC236}">
                  <a16:creationId xmlns:a16="http://schemas.microsoft.com/office/drawing/2014/main" id="{D86006CE-876F-4C0B-B304-E5452116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95035" y="4630622"/>
              <a:ext cx="1575941" cy="91440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D9CED41-A53D-4CC7-87C9-B2C630BD386A}"/>
                </a:ext>
              </a:extLst>
            </p:cNvPr>
            <p:cNvSpPr txBox="1"/>
            <p:nvPr/>
          </p:nvSpPr>
          <p:spPr>
            <a:xfrm>
              <a:off x="9497425" y="4529360"/>
              <a:ext cx="2501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dirty="0"/>
            </a:p>
            <a:p>
              <a:pPr algn="ctr"/>
              <a:r>
                <a:rPr lang="ja-JP" altLang="en-US" dirty="0"/>
                <a:t>Ｒ上にこのように</a:t>
              </a:r>
              <a:r>
                <a:rPr lang="en-US" altLang="ja-JP" dirty="0"/>
                <a:t>5</a:t>
              </a:r>
              <a:r>
                <a:rPr lang="ja-JP" altLang="en-US" dirty="0"/>
                <a:t>行書いて，実行させる</a:t>
              </a:r>
              <a:endParaRPr lang="en-US" altLang="ja-JP" dirty="0"/>
            </a:p>
            <a:p>
              <a:pPr algn="ctr"/>
              <a:endParaRPr lang="en-US" altLang="ja-JP" dirty="0"/>
            </a:p>
            <a:p>
              <a:pPr algn="ctr"/>
              <a:r>
                <a:rPr lang="en-US" altLang="ja-JP" dirty="0"/>
                <a:t>#</a:t>
              </a:r>
              <a:r>
                <a:rPr lang="ja-JP" altLang="en-US" dirty="0"/>
                <a:t>以降はコメント文なので省略してよい</a:t>
              </a:r>
              <a:endParaRPr lang="en-US" altLang="ja-JP" dirty="0"/>
            </a:p>
          </p:txBody>
        </p:sp>
        <p:sp>
          <p:nvSpPr>
            <p:cNvPr id="5" name="右中かっこ 4">
              <a:extLst>
                <a:ext uri="{FF2B5EF4-FFF2-40B4-BE49-F238E27FC236}">
                  <a16:creationId xmlns:a16="http://schemas.microsoft.com/office/drawing/2014/main" id="{5C296BB3-C28C-4CC6-B1CD-A5A604620F0A}"/>
                </a:ext>
              </a:extLst>
            </p:cNvPr>
            <p:cNvSpPr/>
            <p:nvPr/>
          </p:nvSpPr>
          <p:spPr>
            <a:xfrm>
              <a:off x="7592563" y="4279965"/>
              <a:ext cx="343639" cy="161571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4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9B42B16-7557-4FDD-BF66-E323DE8E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967"/>
            <a:ext cx="12192000" cy="5354065"/>
          </a:xfrm>
          <a:prstGeom prst="rect">
            <a:avLst/>
          </a:prstGeom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データ読み込みの確認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データがきちんと読み込まれたことの確認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CED41-A53D-4CC7-87C9-B2C630BD386A}"/>
              </a:ext>
            </a:extLst>
          </p:cNvPr>
          <p:cNvSpPr txBox="1"/>
          <p:nvPr/>
        </p:nvSpPr>
        <p:spPr>
          <a:xfrm>
            <a:off x="486085" y="3436569"/>
            <a:ext cx="2708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39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⤴</a:t>
            </a:r>
            <a:r>
              <a:rPr kumimoji="1" lang="en-US" altLang="ja-JP" dirty="0"/>
              <a:t>dat</a:t>
            </a:r>
            <a:r>
              <a:rPr kumimoji="1" lang="ja-JP" altLang="en-US" dirty="0"/>
              <a:t>と書いて実行する</a:t>
            </a:r>
            <a:endParaRPr kumimoji="1" lang="en-US" altLang="ja-JP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B48F16-2384-400D-9781-7CA0380C214B}"/>
              </a:ext>
            </a:extLst>
          </p:cNvPr>
          <p:cNvGrpSpPr/>
          <p:nvPr/>
        </p:nvGrpSpPr>
        <p:grpSpPr>
          <a:xfrm>
            <a:off x="486500" y="3840583"/>
            <a:ext cx="5470165" cy="2319629"/>
            <a:chOff x="486084" y="4290222"/>
            <a:chExt cx="5816880" cy="2319629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CF81141-FAA4-4F55-91C9-31AAEE2214FA}"/>
                </a:ext>
              </a:extLst>
            </p:cNvPr>
            <p:cNvSpPr txBox="1"/>
            <p:nvPr/>
          </p:nvSpPr>
          <p:spPr>
            <a:xfrm>
              <a:off x="486084" y="4301527"/>
              <a:ext cx="4353702" cy="23083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r>
                <a:rPr kumimoji="1" lang="en-US" altLang="ja-JP" dirty="0"/>
                <a:t>at</a:t>
              </a:r>
              <a:r>
                <a:rPr kumimoji="1" lang="ja-JP" altLang="en-US" dirty="0"/>
                <a:t>の中身が表示される</a:t>
              </a:r>
              <a:endParaRPr kumimoji="1" lang="en-US" altLang="ja-JP" dirty="0"/>
            </a:p>
            <a:p>
              <a:r>
                <a:rPr lang="en-US" altLang="ja-JP" dirty="0"/>
                <a:t>  $caa</a:t>
              </a:r>
            </a:p>
            <a:p>
              <a:r>
                <a:rPr kumimoji="1" lang="en-US" altLang="ja-JP" dirty="0"/>
                <a:t>  $maa</a:t>
              </a:r>
            </a:p>
            <a:p>
              <a:r>
                <a:rPr lang="en-US" altLang="ja-JP" dirty="0"/>
                <a:t>  $waa</a:t>
              </a:r>
            </a:p>
            <a:p>
              <a:r>
                <a:rPr kumimoji="1" lang="en-US" altLang="ja-JP" dirty="0"/>
                <a:t>  $M</a:t>
              </a:r>
            </a:p>
            <a:p>
              <a:r>
                <a:rPr lang="ja-JP" altLang="en-US" dirty="0"/>
                <a:t>が与えたデータと一致しているか確認</a:t>
              </a:r>
              <a:endParaRPr lang="en-US" altLang="ja-JP" dirty="0"/>
            </a:p>
            <a:p>
              <a:endParaRPr kumimoji="1" lang="en-US" altLang="ja-JP" dirty="0"/>
            </a:p>
            <a:p>
              <a:pPr algn="ctr"/>
              <a:r>
                <a:rPr lang="ja-JP" altLang="en-US" dirty="0">
                  <a:solidFill>
                    <a:srgbClr val="FF0000"/>
                  </a:solidFill>
                </a:rPr>
                <a:t>一致していれば</a:t>
              </a:r>
              <a:r>
                <a:rPr lang="en-US" altLang="ja-JP" dirty="0">
                  <a:solidFill>
                    <a:srgbClr val="FF0000"/>
                  </a:solidFill>
                </a:rPr>
                <a:t>OK</a:t>
              </a:r>
              <a:endParaRPr kumimoji="1" lang="en-US" altLang="ja-JP" dirty="0">
                <a:solidFill>
                  <a:srgbClr val="FF0000"/>
                </a:solidFill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2082C04C-8F57-415B-8BE4-1223A0D8BE74}"/>
                </a:ext>
              </a:extLst>
            </p:cNvPr>
            <p:cNvSpPr/>
            <p:nvPr/>
          </p:nvSpPr>
          <p:spPr>
            <a:xfrm>
              <a:off x="5144141" y="4290222"/>
              <a:ext cx="1158823" cy="11654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7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の実行（チューニング</a:t>
            </a:r>
            <a:r>
              <a:rPr kumimoji="1" lang="ja-JP" altLang="en-US" sz="3200" dirty="0">
                <a:solidFill>
                  <a:srgbClr val="FF0000"/>
                </a:solidFill>
              </a:rPr>
              <a:t>なし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編）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を走らせる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2F6BBC-0A44-4623-8F1D-C53DEB31A0F9}"/>
              </a:ext>
            </a:extLst>
          </p:cNvPr>
          <p:cNvGrpSpPr/>
          <p:nvPr/>
        </p:nvGrpSpPr>
        <p:grpSpPr>
          <a:xfrm>
            <a:off x="0" y="712926"/>
            <a:ext cx="12035750" cy="5855654"/>
            <a:chOff x="0" y="712926"/>
            <a:chExt cx="12035750" cy="585565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72ADD91-A36D-4514-9EBE-F1647F6FE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02600"/>
              <a:ext cx="12035750" cy="5165980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88E46EF-192D-4B00-9334-D882CAB1E582}"/>
                </a:ext>
              </a:extLst>
            </p:cNvPr>
            <p:cNvSpPr txBox="1"/>
            <p:nvPr/>
          </p:nvSpPr>
          <p:spPr>
            <a:xfrm>
              <a:off x="5085816" y="712926"/>
              <a:ext cx="6949918" cy="34163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Ｒ上にこのように</a:t>
              </a:r>
              <a:r>
                <a:rPr lang="en-US" altLang="ja-JP" dirty="0"/>
                <a:t>8</a:t>
              </a:r>
              <a:r>
                <a:rPr lang="ja-JP" altLang="en-US" dirty="0"/>
                <a:t>行書いて，実行させる</a:t>
              </a:r>
              <a:endParaRPr lang="en-US" altLang="ja-JP" dirty="0"/>
            </a:p>
            <a:p>
              <a:r>
                <a:rPr lang="ja-JP" altLang="en-US" dirty="0"/>
                <a:t>（</a:t>
              </a:r>
              <a:r>
                <a:rPr lang="en-US" altLang="ja-JP" dirty="0"/>
                <a:t>#</a:t>
              </a:r>
              <a:r>
                <a:rPr lang="ja-JP" altLang="en-US" dirty="0"/>
                <a:t>以降はコメント文なので省略してよい）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/>
                <a:t>動画</a:t>
              </a:r>
              <a:r>
                <a:rPr lang="en-US" altLang="ja-JP" dirty="0"/>
                <a:t>VPA-01『</a:t>
              </a:r>
              <a:r>
                <a:rPr lang="en-US" altLang="ja-JP" b="1" dirty="0">
                  <a:solidFill>
                    <a:srgbClr val="FF0000"/>
                  </a:solidFill>
                </a:rPr>
                <a:t>frasyr</a:t>
              </a:r>
              <a:r>
                <a:rPr lang="ja-JP" altLang="en-US" b="1" dirty="0">
                  <a:solidFill>
                    <a:srgbClr val="FF0000"/>
                  </a:solidFill>
                </a:rPr>
                <a:t>を用いた</a:t>
              </a:r>
              <a:r>
                <a:rPr lang="en-US" altLang="ja-JP" b="1" dirty="0">
                  <a:solidFill>
                    <a:srgbClr val="FF0000"/>
                  </a:solidFill>
                </a:rPr>
                <a:t>VPA</a:t>
              </a:r>
              <a:r>
                <a:rPr lang="ja-JP" altLang="en-US" b="1" dirty="0">
                  <a:solidFill>
                    <a:srgbClr val="FF0000"/>
                  </a:solidFill>
                </a:rPr>
                <a:t>：概要編</a:t>
              </a:r>
              <a:r>
                <a:rPr lang="en-US" altLang="ja-JP" dirty="0"/>
                <a:t>』</a:t>
              </a:r>
              <a:r>
                <a:rPr lang="ja-JP" altLang="en-US" dirty="0"/>
                <a:t>で解説しているように，</a:t>
              </a:r>
              <a:endParaRPr lang="en-US" altLang="ja-JP" dirty="0"/>
            </a:p>
            <a:p>
              <a:r>
                <a:rPr lang="ja-JP" altLang="en-US" dirty="0"/>
                <a:t>自分のしたい解析に合わせて以下のことを指定する：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en-US" altLang="ja-JP" dirty="0"/>
                <a:t>1</a:t>
              </a:r>
              <a:r>
                <a:rPr lang="ja-JP" altLang="en-US" dirty="0"/>
                <a:t>．最終年の漁獲係数</a:t>
              </a:r>
              <a:r>
                <a:rPr lang="en-US" altLang="ja-JP" dirty="0"/>
                <a:t>(F)</a:t>
              </a:r>
              <a:r>
                <a:rPr lang="ja-JP" altLang="en-US" dirty="0"/>
                <a:t>はどの年の平均に等しいとするか</a:t>
              </a:r>
              <a:endParaRPr lang="en-US" altLang="ja-JP" dirty="0"/>
            </a:p>
            <a:p>
              <a:r>
                <a:rPr lang="en-US" altLang="ja-JP" dirty="0"/>
                <a:t>2</a:t>
              </a:r>
              <a:r>
                <a:rPr lang="ja-JP" altLang="en-US" dirty="0"/>
                <a:t>．</a:t>
              </a:r>
              <a:r>
                <a:rPr lang="en-US" altLang="ja-JP" dirty="0"/>
                <a:t>Pope</a:t>
              </a:r>
              <a:r>
                <a:rPr lang="ja-JP" altLang="en-US" dirty="0"/>
                <a:t>近似式を使うか，</a:t>
              </a:r>
              <a:r>
                <a:rPr lang="en-US" altLang="ja-JP" dirty="0"/>
                <a:t>Baranov</a:t>
              </a:r>
              <a:r>
                <a:rPr lang="ja-JP" altLang="en-US" dirty="0"/>
                <a:t>方程式にするか</a:t>
              </a:r>
              <a:endParaRPr lang="en-US" altLang="ja-JP" dirty="0"/>
            </a:p>
            <a:p>
              <a:r>
                <a:rPr lang="en-US" altLang="ja-JP" dirty="0"/>
                <a:t>3. </a:t>
              </a:r>
              <a:r>
                <a:rPr lang="ja-JP" altLang="en-US" dirty="0"/>
                <a:t>チューニングはするのかしないか</a:t>
              </a:r>
              <a:endParaRPr lang="en-US" altLang="ja-JP" dirty="0"/>
            </a:p>
            <a:p>
              <a:r>
                <a:rPr lang="en-US" altLang="ja-JP" dirty="0"/>
                <a:t>4. </a:t>
              </a:r>
              <a:r>
                <a:rPr lang="ja-JP" altLang="en-US" dirty="0"/>
                <a:t>最高齢はプラスグループなのか</a:t>
              </a:r>
              <a:endParaRPr lang="en-US" altLang="ja-JP" dirty="0"/>
            </a:p>
            <a:p>
              <a:r>
                <a:rPr lang="en-US" altLang="ja-JP" dirty="0"/>
                <a:t>5</a:t>
              </a:r>
              <a:r>
                <a:rPr lang="ja-JP" altLang="en-US" dirty="0"/>
                <a:t>．ターミナル</a:t>
              </a:r>
              <a:r>
                <a:rPr lang="en-US" altLang="ja-JP" dirty="0"/>
                <a:t>F</a:t>
              </a:r>
              <a:r>
                <a:rPr lang="ja-JP" altLang="en-US" dirty="0"/>
                <a:t>は最高齢だけ推定する</a:t>
              </a:r>
              <a:endParaRPr lang="en-US" altLang="ja-JP" dirty="0"/>
            </a:p>
            <a:p>
              <a:pPr algn="ctr"/>
              <a:endParaRPr lang="en-US" altLang="ja-JP" dirty="0"/>
            </a:p>
          </p:txBody>
        </p:sp>
        <p:pic>
          <p:nvPicPr>
            <p:cNvPr id="7" name="グラフィックス 6" descr="戻る 枠線">
              <a:extLst>
                <a:ext uri="{FF2B5EF4-FFF2-40B4-BE49-F238E27FC236}">
                  <a16:creationId xmlns:a16="http://schemas.microsoft.com/office/drawing/2014/main" id="{A5F1F71D-9DAB-49DD-9CB3-ABF92A06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095223">
              <a:off x="2901781" y="2323062"/>
              <a:ext cx="2604946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5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の結果をみる（チューニング</a:t>
            </a:r>
            <a:r>
              <a:rPr kumimoji="1" lang="ja-JP" altLang="en-US" sz="3200" dirty="0">
                <a:solidFill>
                  <a:srgbClr val="FF0000"/>
                </a:solidFill>
              </a:rPr>
              <a:t>なし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編）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の結果をみる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58E8492-5DB3-46B5-82B0-4A4D61CDDCAC}"/>
              </a:ext>
            </a:extLst>
          </p:cNvPr>
          <p:cNvGrpSpPr/>
          <p:nvPr/>
        </p:nvGrpSpPr>
        <p:grpSpPr>
          <a:xfrm>
            <a:off x="0" y="1161496"/>
            <a:ext cx="12192000" cy="4273484"/>
            <a:chOff x="0" y="1161496"/>
            <a:chExt cx="12192000" cy="4273484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9E80864-E435-4FC7-9EA4-8FD974E09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61496"/>
              <a:ext cx="12192000" cy="4273484"/>
            </a:xfrm>
            <a:prstGeom prst="rect">
              <a:avLst/>
            </a:prstGeom>
          </p:spPr>
        </p:pic>
        <p:pic>
          <p:nvPicPr>
            <p:cNvPr id="12" name="グラフィックス 11" descr="戻る 単色塗りつぶし">
              <a:extLst>
                <a:ext uri="{FF2B5EF4-FFF2-40B4-BE49-F238E27FC236}">
                  <a16:creationId xmlns:a16="http://schemas.microsoft.com/office/drawing/2014/main" id="{867AB73E-FE54-4D68-B737-4F7461A2A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677113">
              <a:off x="4832240" y="1898564"/>
              <a:ext cx="2375732" cy="9144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0D87D42-A494-4520-BE23-2AE1584EB14A}"/>
                </a:ext>
              </a:extLst>
            </p:cNvPr>
            <p:cNvSpPr txBox="1"/>
            <p:nvPr/>
          </p:nvSpPr>
          <p:spPr>
            <a:xfrm>
              <a:off x="6862200" y="1421952"/>
              <a:ext cx="3632428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ここを実行すると</a:t>
              </a:r>
              <a:endParaRPr lang="en-US" altLang="ja-JP" dirty="0"/>
            </a:p>
            <a:p>
              <a:pPr algn="ctr"/>
              <a:r>
                <a:rPr lang="ja-JP" altLang="en-US" dirty="0"/>
                <a:t>推定された様々な値が確認出来る</a:t>
              </a:r>
              <a:endParaRPr lang="en-US" altLang="ja-JP" dirty="0"/>
            </a:p>
          </p:txBody>
        </p:sp>
      </p:grpSp>
      <p:sp>
        <p:nvSpPr>
          <p:cNvPr id="5" name="吹き出し: 上矢印 4">
            <a:extLst>
              <a:ext uri="{FF2B5EF4-FFF2-40B4-BE49-F238E27FC236}">
                <a16:creationId xmlns:a16="http://schemas.microsoft.com/office/drawing/2014/main" id="{F11F2B62-1E03-494C-AF4F-5876E0FFFD06}"/>
              </a:ext>
            </a:extLst>
          </p:cNvPr>
          <p:cNvSpPr/>
          <p:nvPr/>
        </p:nvSpPr>
        <p:spPr>
          <a:xfrm>
            <a:off x="7487272" y="3629374"/>
            <a:ext cx="2072081" cy="1131188"/>
          </a:xfrm>
          <a:prstGeom prst="up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推定された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ターミナル</a:t>
            </a:r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9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の結果を可視化する（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7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の結果をプロットしてみる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3CE44FF-2446-4E2B-AFDC-BB34A6890D25}"/>
              </a:ext>
            </a:extLst>
          </p:cNvPr>
          <p:cNvGrpSpPr/>
          <p:nvPr/>
        </p:nvGrpSpPr>
        <p:grpSpPr>
          <a:xfrm>
            <a:off x="0" y="274658"/>
            <a:ext cx="10897299" cy="1478313"/>
            <a:chOff x="0" y="274658"/>
            <a:chExt cx="10897299" cy="1478313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79A8A73-F713-4D8C-B0B4-808692910A37}"/>
                </a:ext>
              </a:extLst>
            </p:cNvPr>
            <p:cNvSpPr txBox="1"/>
            <p:nvPr/>
          </p:nvSpPr>
          <p:spPr>
            <a:xfrm>
              <a:off x="6712280" y="586409"/>
              <a:ext cx="41850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Ｒ上にこのように書いて，実行させる</a:t>
              </a:r>
              <a:endParaRPr lang="en-US" altLang="ja-JP" dirty="0"/>
            </a:p>
          </p:txBody>
        </p:sp>
        <p:pic>
          <p:nvPicPr>
            <p:cNvPr id="10" name="グラフィックス 9" descr="戻る 単色塗りつぶし">
              <a:extLst>
                <a:ext uri="{FF2B5EF4-FFF2-40B4-BE49-F238E27FC236}">
                  <a16:creationId xmlns:a16="http://schemas.microsoft.com/office/drawing/2014/main" id="{12A377A8-3C16-43AA-95D5-C79D9801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77113">
              <a:off x="5297414" y="556615"/>
              <a:ext cx="1478313" cy="91440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F9ADE8E-F1C2-4604-ACDF-102F561C8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62469"/>
              <a:ext cx="5478308" cy="505752"/>
            </a:xfrm>
            <a:prstGeom prst="rect">
              <a:avLst/>
            </a:prstGeom>
          </p:spPr>
        </p:pic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282621B-06DD-45A6-AF6F-BA2651C6AC8E}"/>
              </a:ext>
            </a:extLst>
          </p:cNvPr>
          <p:cNvGrpSpPr/>
          <p:nvPr/>
        </p:nvGrpSpPr>
        <p:grpSpPr>
          <a:xfrm>
            <a:off x="41358" y="1241593"/>
            <a:ext cx="11912948" cy="5587451"/>
            <a:chOff x="41358" y="1241593"/>
            <a:chExt cx="11912948" cy="558745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E74DA77-9582-4DD5-BD9F-5AF33095A750}"/>
                </a:ext>
              </a:extLst>
            </p:cNvPr>
            <p:cNvSpPr txBox="1"/>
            <p:nvPr/>
          </p:nvSpPr>
          <p:spPr>
            <a:xfrm>
              <a:off x="6237864" y="1241593"/>
              <a:ext cx="571644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2012</a:t>
              </a:r>
              <a:r>
                <a:rPr lang="ja-JP" altLang="en-US" dirty="0"/>
                <a:t>年～</a:t>
              </a:r>
              <a:r>
                <a:rPr lang="en-US" altLang="ja-JP" dirty="0"/>
                <a:t>2020</a:t>
              </a:r>
              <a:r>
                <a:rPr lang="ja-JP" altLang="en-US" dirty="0"/>
                <a:t>年までの様々な結果をプロット（下図）</a:t>
              </a:r>
              <a:endParaRPr lang="en-US" altLang="ja-JP" dirty="0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3D1CDFA8-4F31-407B-B1B9-1D002F29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6024" y="1770260"/>
              <a:ext cx="7312386" cy="5058784"/>
            </a:xfrm>
            <a:prstGeom prst="rect">
              <a:avLst/>
            </a:prstGeom>
          </p:spPr>
        </p:pic>
        <p:sp>
          <p:nvSpPr>
            <p:cNvPr id="2" name="吹き出し: 線 1">
              <a:extLst>
                <a:ext uri="{FF2B5EF4-FFF2-40B4-BE49-F238E27FC236}">
                  <a16:creationId xmlns:a16="http://schemas.microsoft.com/office/drawing/2014/main" id="{296CD3D5-E7F9-42F4-93F2-1EAEFA21460A}"/>
                </a:ext>
              </a:extLst>
            </p:cNvPr>
            <p:cNvSpPr/>
            <p:nvPr/>
          </p:nvSpPr>
          <p:spPr>
            <a:xfrm>
              <a:off x="335958" y="2368896"/>
              <a:ext cx="1414827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産卵親魚量</a:t>
              </a:r>
            </a:p>
          </p:txBody>
        </p:sp>
        <p:sp>
          <p:nvSpPr>
            <p:cNvPr id="29" name="吹き出し: 線 28">
              <a:extLst>
                <a:ext uri="{FF2B5EF4-FFF2-40B4-BE49-F238E27FC236}">
                  <a16:creationId xmlns:a16="http://schemas.microsoft.com/office/drawing/2014/main" id="{7F211764-3C53-4193-A685-AAA6943DEBFE}"/>
                </a:ext>
              </a:extLst>
            </p:cNvPr>
            <p:cNvSpPr/>
            <p:nvPr/>
          </p:nvSpPr>
          <p:spPr>
            <a:xfrm>
              <a:off x="41358" y="3201261"/>
              <a:ext cx="1819021" cy="25279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漁獲量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資源量</a:t>
              </a:r>
            </a:p>
          </p:txBody>
        </p:sp>
        <p:sp>
          <p:nvSpPr>
            <p:cNvPr id="30" name="吹き出し: 線 29">
              <a:extLst>
                <a:ext uri="{FF2B5EF4-FFF2-40B4-BE49-F238E27FC236}">
                  <a16:creationId xmlns:a16="http://schemas.microsoft.com/office/drawing/2014/main" id="{74722E89-7D82-4BBE-82DD-A25D63DFEDA1}"/>
                </a:ext>
              </a:extLst>
            </p:cNvPr>
            <p:cNvSpPr/>
            <p:nvPr/>
          </p:nvSpPr>
          <p:spPr>
            <a:xfrm>
              <a:off x="350292" y="3936127"/>
              <a:ext cx="1414827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加入量</a:t>
              </a:r>
            </a:p>
          </p:txBody>
        </p:sp>
        <p:sp>
          <p:nvSpPr>
            <p:cNvPr id="31" name="吹き出し: 線 30">
              <a:extLst>
                <a:ext uri="{FF2B5EF4-FFF2-40B4-BE49-F238E27FC236}">
                  <a16:creationId xmlns:a16="http://schemas.microsoft.com/office/drawing/2014/main" id="{50FBC338-3502-4D24-9777-04CA58912A70}"/>
                </a:ext>
              </a:extLst>
            </p:cNvPr>
            <p:cNvSpPr/>
            <p:nvPr/>
          </p:nvSpPr>
          <p:spPr>
            <a:xfrm>
              <a:off x="351752" y="4722153"/>
              <a:ext cx="1414827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漁獲係数</a:t>
              </a:r>
            </a:p>
          </p:txBody>
        </p:sp>
        <p:sp>
          <p:nvSpPr>
            <p:cNvPr id="32" name="吹き出し: 線 31">
              <a:extLst>
                <a:ext uri="{FF2B5EF4-FFF2-40B4-BE49-F238E27FC236}">
                  <a16:creationId xmlns:a16="http://schemas.microsoft.com/office/drawing/2014/main" id="{25A9D502-FAC4-41A7-976F-5CB86A0EB6F8}"/>
                </a:ext>
              </a:extLst>
            </p:cNvPr>
            <p:cNvSpPr/>
            <p:nvPr/>
          </p:nvSpPr>
          <p:spPr>
            <a:xfrm>
              <a:off x="375233" y="5592629"/>
              <a:ext cx="1414827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成熟率</a:t>
              </a:r>
            </a:p>
          </p:txBody>
        </p:sp>
        <p:sp>
          <p:nvSpPr>
            <p:cNvPr id="33" name="吹き出し: 線 32">
              <a:extLst>
                <a:ext uri="{FF2B5EF4-FFF2-40B4-BE49-F238E27FC236}">
                  <a16:creationId xmlns:a16="http://schemas.microsoft.com/office/drawing/2014/main" id="{7AA25947-9A15-435B-B74B-34A50921459A}"/>
                </a:ext>
              </a:extLst>
            </p:cNvPr>
            <p:cNvSpPr/>
            <p:nvPr/>
          </p:nvSpPr>
          <p:spPr>
            <a:xfrm>
              <a:off x="234598" y="6150905"/>
              <a:ext cx="1555462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自然死亡係数</a:t>
              </a:r>
            </a:p>
          </p:txBody>
        </p:sp>
        <p:sp>
          <p:nvSpPr>
            <p:cNvPr id="34" name="吹き出し: 線 33">
              <a:extLst>
                <a:ext uri="{FF2B5EF4-FFF2-40B4-BE49-F238E27FC236}">
                  <a16:creationId xmlns:a16="http://schemas.microsoft.com/office/drawing/2014/main" id="{0E9CBFF2-AAD3-40A7-953D-CF1EE59231DE}"/>
                </a:ext>
              </a:extLst>
            </p:cNvPr>
            <p:cNvSpPr/>
            <p:nvPr/>
          </p:nvSpPr>
          <p:spPr>
            <a:xfrm>
              <a:off x="9726267" y="2451919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資源</a:t>
              </a:r>
              <a:r>
                <a:rPr kumimoji="1" lang="ja-JP" altLang="en-US" dirty="0"/>
                <a:t>量</a:t>
              </a:r>
            </a:p>
          </p:txBody>
        </p:sp>
        <p:sp>
          <p:nvSpPr>
            <p:cNvPr id="35" name="吹き出し: 線 34">
              <a:extLst>
                <a:ext uri="{FF2B5EF4-FFF2-40B4-BE49-F238E27FC236}">
                  <a16:creationId xmlns:a16="http://schemas.microsoft.com/office/drawing/2014/main" id="{7B42DFC3-4A2C-4489-93EE-363C01F9C8AE}"/>
                </a:ext>
              </a:extLst>
            </p:cNvPr>
            <p:cNvSpPr/>
            <p:nvPr/>
          </p:nvSpPr>
          <p:spPr>
            <a:xfrm>
              <a:off x="9726267" y="3228886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漁獲量</a:t>
              </a:r>
            </a:p>
          </p:txBody>
        </p:sp>
        <p:sp>
          <p:nvSpPr>
            <p:cNvPr id="36" name="吹き出し: 線 35">
              <a:extLst>
                <a:ext uri="{FF2B5EF4-FFF2-40B4-BE49-F238E27FC236}">
                  <a16:creationId xmlns:a16="http://schemas.microsoft.com/office/drawing/2014/main" id="{D9964121-70CA-45CC-A6F4-D9D408319647}"/>
                </a:ext>
              </a:extLst>
            </p:cNvPr>
            <p:cNvSpPr/>
            <p:nvPr/>
          </p:nvSpPr>
          <p:spPr>
            <a:xfrm>
              <a:off x="9726267" y="4093420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資源尾数</a:t>
              </a:r>
            </a:p>
          </p:txBody>
        </p:sp>
        <p:sp>
          <p:nvSpPr>
            <p:cNvPr id="37" name="吹き出し: 線 36">
              <a:extLst>
                <a:ext uri="{FF2B5EF4-FFF2-40B4-BE49-F238E27FC236}">
                  <a16:creationId xmlns:a16="http://schemas.microsoft.com/office/drawing/2014/main" id="{81E57D87-CEC7-4FB6-A65D-0543D0D8EACF}"/>
                </a:ext>
              </a:extLst>
            </p:cNvPr>
            <p:cNvSpPr/>
            <p:nvPr/>
          </p:nvSpPr>
          <p:spPr>
            <a:xfrm>
              <a:off x="9704017" y="4750691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体重</a:t>
              </a:r>
            </a:p>
          </p:txBody>
        </p:sp>
        <p:sp>
          <p:nvSpPr>
            <p:cNvPr id="38" name="吹き出し: 線 37">
              <a:extLst>
                <a:ext uri="{FF2B5EF4-FFF2-40B4-BE49-F238E27FC236}">
                  <a16:creationId xmlns:a16="http://schemas.microsoft.com/office/drawing/2014/main" id="{3DCF19F0-2A96-4C85-9F4B-85192052189B}"/>
                </a:ext>
              </a:extLst>
            </p:cNvPr>
            <p:cNvSpPr/>
            <p:nvPr/>
          </p:nvSpPr>
          <p:spPr>
            <a:xfrm>
              <a:off x="9704016" y="5373002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漁獲尾数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6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の結果を可視化する（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）特定のプロットのみ</a:t>
            </a:r>
            <a:endParaRPr kumimoji="1" lang="en-US" altLang="ja-JP" sz="32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6BDCEB3-8AD7-4426-9A97-CC9C24542DE8}"/>
              </a:ext>
            </a:extLst>
          </p:cNvPr>
          <p:cNvGrpSpPr/>
          <p:nvPr/>
        </p:nvGrpSpPr>
        <p:grpSpPr>
          <a:xfrm>
            <a:off x="0" y="421612"/>
            <a:ext cx="12162191" cy="766343"/>
            <a:chOff x="0" y="421612"/>
            <a:chExt cx="12162191" cy="76634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B6BB4A4-2406-4EF2-822F-F26C0343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31941"/>
              <a:ext cx="7562007" cy="28726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79A8A73-F713-4D8C-B0B4-808692910A37}"/>
                </a:ext>
              </a:extLst>
            </p:cNvPr>
            <p:cNvSpPr txBox="1"/>
            <p:nvPr/>
          </p:nvSpPr>
          <p:spPr>
            <a:xfrm>
              <a:off x="7977172" y="607532"/>
              <a:ext cx="41850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Ｒ上にこのように書いて，実行させる</a:t>
              </a:r>
              <a:endParaRPr lang="en-US" altLang="ja-JP" dirty="0"/>
            </a:p>
          </p:txBody>
        </p:sp>
        <p:pic>
          <p:nvPicPr>
            <p:cNvPr id="10" name="グラフィックス 9" descr="戻る 単色塗りつぶし">
              <a:extLst>
                <a:ext uri="{FF2B5EF4-FFF2-40B4-BE49-F238E27FC236}">
                  <a16:creationId xmlns:a16="http://schemas.microsoft.com/office/drawing/2014/main" id="{12A377A8-3C16-43AA-95D5-C79D9801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677113">
              <a:off x="7220795" y="347584"/>
              <a:ext cx="766343" cy="914400"/>
            </a:xfrm>
            <a:prstGeom prst="rect">
              <a:avLst/>
            </a:prstGeom>
          </p:spPr>
        </p:pic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D2E53D6-A743-4F96-AE72-940F7964E072}"/>
              </a:ext>
            </a:extLst>
          </p:cNvPr>
          <p:cNvGrpSpPr/>
          <p:nvPr/>
        </p:nvGrpSpPr>
        <p:grpSpPr>
          <a:xfrm>
            <a:off x="21527" y="1156968"/>
            <a:ext cx="11972574" cy="5853672"/>
            <a:chOff x="21527" y="1156968"/>
            <a:chExt cx="11972574" cy="5853672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E74DA77-9582-4DD5-BD9F-5AF33095A750}"/>
                </a:ext>
              </a:extLst>
            </p:cNvPr>
            <p:cNvSpPr txBox="1"/>
            <p:nvPr/>
          </p:nvSpPr>
          <p:spPr>
            <a:xfrm>
              <a:off x="7977172" y="1156968"/>
              <a:ext cx="4016929" cy="45243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What.plot</a:t>
              </a:r>
              <a:r>
                <a:rPr lang="ja-JP" altLang="en-US" dirty="0"/>
                <a:t>で指定した</a:t>
              </a:r>
              <a:r>
                <a:rPr lang="en-US" altLang="ja-JP" dirty="0"/>
                <a:t>SSB</a:t>
              </a:r>
              <a:r>
                <a:rPr lang="ja-JP" altLang="en-US" dirty="0"/>
                <a:t>の結果のみをプロット（左図）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en-US" altLang="ja-JP" dirty="0"/>
                <a:t>SSB</a:t>
              </a:r>
              <a:r>
                <a:rPr lang="ja-JP" altLang="en-US" dirty="0"/>
                <a:t>の他にも，前のスライドに図で示してある様々な指標を指定できる：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en-US" altLang="ja-JP" dirty="0"/>
                <a:t>U</a:t>
              </a:r>
            </a:p>
            <a:p>
              <a:r>
                <a:rPr lang="en-US" altLang="ja-JP" dirty="0"/>
                <a:t>Recruitment</a:t>
              </a:r>
            </a:p>
            <a:p>
              <a:r>
                <a:rPr lang="en-US" altLang="ja-JP" dirty="0"/>
                <a:t>fishing_mortality</a:t>
              </a:r>
            </a:p>
            <a:p>
              <a:r>
                <a:rPr lang="en-US" altLang="ja-JP" dirty="0"/>
                <a:t>maturity</a:t>
              </a:r>
            </a:p>
            <a:p>
              <a:r>
                <a:rPr lang="en-US" altLang="ja-JP" dirty="0"/>
                <a:t>natural_mortality</a:t>
              </a:r>
            </a:p>
            <a:p>
              <a:r>
                <a:rPr lang="en-US" altLang="ja-JP" dirty="0"/>
                <a:t>biomass</a:t>
              </a:r>
            </a:p>
            <a:p>
              <a:r>
                <a:rPr lang="en-US" altLang="ja-JP" dirty="0"/>
                <a:t>catch</a:t>
              </a:r>
            </a:p>
            <a:p>
              <a:r>
                <a:rPr lang="en-US" altLang="ja-JP" dirty="0"/>
                <a:t>fish_number</a:t>
              </a:r>
            </a:p>
            <a:p>
              <a:r>
                <a:rPr lang="en-US" altLang="ja-JP" dirty="0"/>
                <a:t>weight</a:t>
              </a:r>
            </a:p>
            <a:p>
              <a:r>
                <a:rPr lang="en-US" altLang="ja-JP" dirty="0"/>
                <a:t>catch_number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6F86DE4-740B-40AE-81FD-4D8EACBAA5F9}"/>
                </a:ext>
              </a:extLst>
            </p:cNvPr>
            <p:cNvSpPr txBox="1"/>
            <p:nvPr/>
          </p:nvSpPr>
          <p:spPr>
            <a:xfrm>
              <a:off x="197899" y="1286030"/>
              <a:ext cx="15952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産卵親魚量</a:t>
              </a:r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FABC06D-FE52-4129-B94E-83615428C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27" y="1822184"/>
              <a:ext cx="7855842" cy="5188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0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tsuyo Like">
      <a:majorFont>
        <a:latin typeface="UD デジタル 教科書体 N-R"/>
        <a:ea typeface="UD デジタル 教科書体 N-R"/>
        <a:cs typeface=""/>
      </a:majorFont>
      <a:minorFont>
        <a:latin typeface="UD デジタル 教科書体 N-R"/>
        <a:ea typeface="UD デジタル 教科書体 N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9E7653AFCF07C478C8F2E80DEEE7C66" ma:contentTypeVersion="6" ma:contentTypeDescription="新しいドキュメントを作成します。" ma:contentTypeScope="" ma:versionID="c3385c4e8a06b9e4a392be30d5006842">
  <xsd:schema xmlns:xsd="http://www.w3.org/2001/XMLSchema" xmlns:xs="http://www.w3.org/2001/XMLSchema" xmlns:p="http://schemas.microsoft.com/office/2006/metadata/properties" xmlns:ns2="1e66e9eb-7008-4f36-9f12-2720d07fd813" targetNamespace="http://schemas.microsoft.com/office/2006/metadata/properties" ma:root="true" ma:fieldsID="57cb22d08517c7c0fbf29e2496508afb" ns2:_="">
    <xsd:import namespace="1e66e9eb-7008-4f36-9f12-2720d07fd8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6e9eb-7008-4f36-9f12-2720d07fd8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F902B0-2A4C-450D-87D1-C4286AAD8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6e9eb-7008-4f36-9f12-2720d07fd8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BC4F86-E832-48EC-8AA7-6CF009BDBFA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BBDF5A-B179-4A42-978D-0B61E64277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788</Words>
  <Application>Microsoft Office PowerPoint</Application>
  <PresentationFormat>ワイド画面</PresentationFormat>
  <Paragraphs>111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Roboto</vt:lpstr>
      <vt:lpstr>UD Digi Kyokasho NK-R</vt:lpstr>
      <vt:lpstr>UD デジタル 教科書体 N-R</vt:lpstr>
      <vt:lpstr>游ゴシック</vt:lpstr>
      <vt:lpstr>Arial</vt:lpstr>
      <vt:lpstr>Segoe UI</vt:lpstr>
      <vt:lpstr>Wingdings</vt:lpstr>
      <vt:lpstr>Office テーマ</vt:lpstr>
      <vt:lpstr>Frasyrを用いたVPA:実践編① ～チューニングなしVPA～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Frasyrを用いたVPA 実践編その１： ～チューニングなしVPA～</dc:title>
  <dc:creator>宮川 光代</dc:creator>
  <cp:lastModifiedBy>宮川 光代</cp:lastModifiedBy>
  <cp:revision>12</cp:revision>
  <dcterms:created xsi:type="dcterms:W3CDTF">2020-12-10T06:49:22Z</dcterms:created>
  <dcterms:modified xsi:type="dcterms:W3CDTF">2020-12-22T02:19:53Z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0x01010019E7653AFCF07C478C8F2E80DEEE7C66</vt:lpwstr>
  </property>
</Properties>
</file>