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83" r:id="rId5"/>
    <p:sldId id="275" r:id="rId6"/>
    <p:sldId id="276" r:id="rId7"/>
    <p:sldId id="277" r:id="rId8"/>
    <p:sldId id="278" r:id="rId9"/>
    <p:sldId id="279" r:id="rId10"/>
    <p:sldId id="282" r:id="rId11"/>
    <p:sldId id="284" r:id="rId12"/>
    <p:sldId id="285" r:id="rId13"/>
    <p:sldId id="286" r:id="rId14"/>
    <p:sldId id="288" r:id="rId15"/>
    <p:sldId id="289" r:id="rId16"/>
    <p:sldId id="300" r:id="rId17"/>
    <p:sldId id="281" r:id="rId18"/>
    <p:sldId id="297" r:id="rId19"/>
    <p:sldId id="290" r:id="rId20"/>
    <p:sldId id="291" r:id="rId21"/>
    <p:sldId id="292" r:id="rId22"/>
    <p:sldId id="294" r:id="rId23"/>
    <p:sldId id="295" r:id="rId24"/>
    <p:sldId id="296" r:id="rId25"/>
    <p:sldId id="298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394CC7-6877-4B4A-B926-23BD6E2819ED}" v="2" dt="2020-12-16T02:26:52.7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5" autoAdjust="0"/>
    <p:restoredTop sz="85647" autoAdjust="0"/>
  </p:normalViewPr>
  <p:slideViewPr>
    <p:cSldViewPr snapToGrid="0">
      <p:cViewPr varScale="1">
        <p:scale>
          <a:sx n="69" d="100"/>
          <a:sy n="69" d="100"/>
        </p:scale>
        <p:origin x="86" y="33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93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市野川 桃子" userId="215a7c54-7685-446e-9175-6d0aa5d8b781" providerId="ADAL" clId="{49394CC7-6877-4B4A-B926-23BD6E2819ED}"/>
    <pc:docChg chg="modSld">
      <pc:chgData name="市野川 桃子" userId="215a7c54-7685-446e-9175-6d0aa5d8b781" providerId="ADAL" clId="{49394CC7-6877-4B4A-B926-23BD6E2819ED}" dt="2020-12-16T02:27:06.539" v="398" actId="6549"/>
      <pc:docMkLst>
        <pc:docMk/>
      </pc:docMkLst>
      <pc:sldChg chg="modNotesTx">
        <pc:chgData name="市野川 桃子" userId="215a7c54-7685-446e-9175-6d0aa5d8b781" providerId="ADAL" clId="{49394CC7-6877-4B4A-B926-23BD6E2819ED}" dt="2020-12-16T02:24:24.591" v="366" actId="20577"/>
        <pc:sldMkLst>
          <pc:docMk/>
          <pc:sldMk cId="2471112194" sldId="289"/>
        </pc:sldMkLst>
      </pc:sldChg>
      <pc:sldChg chg="modNotesTx">
        <pc:chgData name="市野川 桃子" userId="215a7c54-7685-446e-9175-6d0aa5d8b781" providerId="ADAL" clId="{49394CC7-6877-4B4A-B926-23BD6E2819ED}" dt="2020-12-16T02:27:06.539" v="398" actId="6549"/>
        <pc:sldMkLst>
          <pc:docMk/>
          <pc:sldMk cId="1244759174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0536CF-093D-46AD-AF4B-75DC15D610C9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2C912-0323-423A-B81B-4B935F38FA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055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2C912-0323-423A-B81B-4B935F38FA5D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718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2C912-0323-423A-B81B-4B935F38FA5D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179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2C912-0323-423A-B81B-4B935F38FA5D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612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2C912-0323-423A-B81B-4B935F38FA5D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007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5C4723-6B56-478E-805D-999A5CDEF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1DF49A9-8DED-4B41-A3BE-7B44ABEE7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BC0264-3FDC-4DEE-954F-90E50AE9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AADB-CB26-45F5-B733-62CA667D964E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1111C8-DE33-4029-9318-EF720C423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6697F2-5DC7-4739-9D8B-87CFE9DA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0E5D-0D40-4887-AC16-F1DA45001B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66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6215F9-E7ED-4C99-96B8-A740430E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4BBCCA-BB07-4409-B874-91B29BF27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6A746C-C529-469E-A3B9-08268D6D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AADB-CB26-45F5-B733-62CA667D964E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5D9C66-8ED1-47D6-9712-6C6617C2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F58FAF-23FE-410F-98C5-F8562223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0E5D-0D40-4887-AC16-F1DA45001B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50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B4F4657-3A2C-41D5-B811-33C3CCE3E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A31FB7-8CB7-45BA-9750-F3230DA67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7DD87F-780E-42D2-8B99-34AECDD4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AADB-CB26-45F5-B733-62CA667D964E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3C11CE-3799-49A0-AAB5-D792108A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5CFEE1-F4D0-49BF-8C48-5B3F758D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0E5D-0D40-4887-AC16-F1DA45001B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80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DBD4F8-F4D3-4DCE-A52B-E99028168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0F80E9-3C2B-4CEF-9D8C-007F2599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426"/>
            <a:ext cx="10515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FDE728-4DC4-4C19-A151-7E2BE9C8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AADB-CB26-45F5-B733-62CA667D964E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01F0D8-1619-4D6D-BA24-A6264F2D6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08898A-3C84-4D0F-BF2D-1947C533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0E5D-0D40-4887-AC16-F1DA45001B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592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3DC81-AED0-4FA2-86DB-4D147E1D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D574CA-C276-42EA-8D81-9C2ECB457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B5CFE3-31C8-4E45-8060-E083F321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AADB-CB26-45F5-B733-62CA667D964E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AE6081-38E6-48F0-9D51-D48E02D6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37CEE6-362A-4F54-A46D-3F11F27D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0E5D-0D40-4887-AC16-F1DA45001B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64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C2DC67-AA90-467E-90B2-D418F3C1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77B347-EAE4-4BA9-AE66-63CD9DC5C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E3F5F2-7577-47D6-A0DC-B2B078273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70FD70-2066-4DEB-97BB-73FCC4A2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AADB-CB26-45F5-B733-62CA667D964E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832036-8A57-4918-B69B-269C76EF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86D024-0181-41DD-A741-DB31C27A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0E5D-0D40-4887-AC16-F1DA45001B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29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533F7A-7BBD-4C2B-953D-71F04B10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32FB4F-9015-48C3-9BD5-C787A9641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FD8047-9572-47AF-B9E7-A06E60DAE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FC98AB5-1EA6-4920-B616-8580A2C2D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AD60E77-C874-489C-A34B-74197BF4F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73DBB5E-88E1-4069-91C1-F5856A10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AADB-CB26-45F5-B733-62CA667D964E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3451134-4895-42AB-B75C-C15C67BC8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423DC2-0BD5-4961-911D-B60FD8806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0E5D-0D40-4887-AC16-F1DA45001B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20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982A4D-802E-4650-A980-F4198F7D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C4C3ABA-03FA-473B-BEC3-8215C28C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AADB-CB26-45F5-B733-62CA667D964E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EF4639-4A58-46B1-96B1-550A7EAA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E9A53C-C34A-4680-B59D-A1FCB10C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0E5D-0D40-4887-AC16-F1DA45001B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048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43FB7D1-7C48-4520-AE02-175AA890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AADB-CB26-45F5-B733-62CA667D964E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11E8C4E-E0A4-45B6-8285-107CDED8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3E6BA8-9D12-4AD5-9436-36FBA046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0E5D-0D40-4887-AC16-F1DA45001B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46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30152D-8C53-4200-B3A2-43D5119E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37A383-9443-4D91-80DC-F21148D0B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897E4B-2E16-4C9D-B2CE-390896F05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37EBDF-FA93-4FDC-BE18-1619F6E3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AADB-CB26-45F5-B733-62CA667D964E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1B3332-4562-473E-B661-61C7749F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6E84D8-C01B-4F7C-9359-C48B49FE4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0E5D-0D40-4887-AC16-F1DA45001B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08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63DBFD-1268-4208-AE1C-70F72EA54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FC7DE3-DF7A-4007-805F-D9DFA2B5D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A80D08D-0D0D-48D1-B8D0-178E18560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CDDB8B-5C9D-434A-A03F-241BF4AA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2AADB-CB26-45F5-B733-62CA667D964E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720987-2C43-4776-AF91-BF953913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A9470B-4564-42F1-9E7E-DC2E17C0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70E5D-0D40-4887-AC16-F1DA45001B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09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9118A6F-5505-46AF-A0D6-1AB50905B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11F741-5302-4345-8AD7-24058CC30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2DAB2C-F370-495E-920C-70F6D9552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2AADB-CB26-45F5-B733-62CA667D964E}" type="datetimeFigureOut">
              <a:rPr kumimoji="1" lang="ja-JP" altLang="en-US" smtClean="0"/>
              <a:t>2020/12/22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A6572D-6481-42C0-99C7-F7ECDBB73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BD09BC-0EF9-4726-AE5B-EE8B749F9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70E5D-0D40-4887-AC16-F1DA45001B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66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16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chimomo/frasy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22136DC-A1BC-40B7-AC10-396C7FCA39B2}"/>
              </a:ext>
            </a:extLst>
          </p:cNvPr>
          <p:cNvSpPr txBox="1"/>
          <p:nvPr/>
        </p:nvSpPr>
        <p:spPr>
          <a:xfrm>
            <a:off x="233680" y="201062"/>
            <a:ext cx="377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VPA-03(2020)</a:t>
            </a:r>
            <a:endParaRPr kumimoji="1" lang="ja-JP" altLang="en-US" sz="4000" dirty="0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44D77A4C-5C5E-44B6-B701-7C5C92766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842" y="1358567"/>
            <a:ext cx="10595296" cy="1629226"/>
          </a:xfrm>
        </p:spPr>
        <p:txBody>
          <a:bodyPr>
            <a:noAutofit/>
          </a:bodyPr>
          <a:lstStyle/>
          <a:p>
            <a:r>
              <a:rPr kumimoji="1" lang="en-US" altLang="ja-JP" dirty="0"/>
              <a:t>Frasyr</a:t>
            </a:r>
            <a:r>
              <a:rPr kumimoji="1" lang="ja-JP" altLang="en-US" dirty="0"/>
              <a:t>を用いた</a:t>
            </a:r>
            <a:r>
              <a:rPr kumimoji="1" lang="en-US" altLang="ja-JP" dirty="0"/>
              <a:t>VPA:</a:t>
            </a:r>
            <a:r>
              <a:rPr kumimoji="1" lang="ja-JP" altLang="en-US" dirty="0">
                <a:solidFill>
                  <a:schemeClr val="accent1"/>
                </a:solidFill>
              </a:rPr>
              <a:t>実践編</a:t>
            </a:r>
            <a:r>
              <a:rPr lang="ja-JP" altLang="en-US" dirty="0">
                <a:solidFill>
                  <a:schemeClr val="accent1"/>
                </a:solidFill>
              </a:rPr>
              <a:t>②</a:t>
            </a:r>
            <a:br>
              <a:rPr kumimoji="1" lang="en-US" altLang="ja-JP" dirty="0">
                <a:solidFill>
                  <a:schemeClr val="accent1"/>
                </a:solidFill>
              </a:rPr>
            </a:br>
            <a:r>
              <a:rPr kumimoji="1" lang="ja-JP" altLang="en-US" dirty="0">
                <a:solidFill>
                  <a:schemeClr val="accent1"/>
                </a:solidFill>
              </a:rPr>
              <a:t>～</a:t>
            </a:r>
            <a:r>
              <a:rPr kumimoji="1" lang="ja-JP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チューニングあり</a:t>
            </a:r>
            <a:r>
              <a:rPr kumimoji="1" lang="en-US" altLang="ja-JP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VPA</a:t>
            </a:r>
            <a:r>
              <a:rPr kumimoji="1" lang="ja-JP" altLang="en-US" dirty="0">
                <a:solidFill>
                  <a:schemeClr val="accent1"/>
                </a:solidFill>
              </a:rPr>
              <a:t>～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7CF30B7-00A4-46F7-BAD7-72DE24106FF0}"/>
              </a:ext>
            </a:extLst>
          </p:cNvPr>
          <p:cNvSpPr txBox="1"/>
          <p:nvPr/>
        </p:nvSpPr>
        <p:spPr>
          <a:xfrm>
            <a:off x="907409" y="3437412"/>
            <a:ext cx="10595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二段階法</a:t>
            </a:r>
            <a:r>
              <a:rPr kumimoji="1" lang="ja-JP" altLang="en-US" sz="3200" dirty="0">
                <a:solidFill>
                  <a:srgbClr val="000000"/>
                </a:solidFill>
                <a:latin typeface="Roboto"/>
              </a:rPr>
              <a:t>，選択率更新法，全</a:t>
            </a:r>
            <a:r>
              <a:rPr kumimoji="1" lang="en-US" altLang="ja-JP" sz="3200" dirty="0">
                <a:solidFill>
                  <a:srgbClr val="000000"/>
                </a:solidFill>
                <a:latin typeface="Roboto"/>
              </a:rPr>
              <a:t>F</a:t>
            </a:r>
            <a:r>
              <a:rPr kumimoji="1" lang="ja-JP" altLang="en-US" sz="3200" dirty="0">
                <a:solidFill>
                  <a:srgbClr val="000000"/>
                </a:solidFill>
                <a:latin typeface="Roboto"/>
              </a:rPr>
              <a:t>推定法の実行方法の紹介</a:t>
            </a:r>
            <a:endParaRPr kumimoji="1" lang="en-US" altLang="ja-JP" sz="32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14C5E86-7590-4BF3-B142-9120D6B42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424" y="5657297"/>
            <a:ext cx="2665066" cy="962882"/>
          </a:xfrm>
          <a:prstGeom prst="rect">
            <a:avLst/>
          </a:prstGeom>
        </p:spPr>
      </p:pic>
      <p:sp>
        <p:nvSpPr>
          <p:cNvPr id="13" name="字幕 2">
            <a:extLst>
              <a:ext uri="{FF2B5EF4-FFF2-40B4-BE49-F238E27FC236}">
                <a16:creationId xmlns:a16="http://schemas.microsoft.com/office/drawing/2014/main" id="{8AACBEE0-4726-47E6-ABBE-7BF48AA068F9}"/>
              </a:ext>
            </a:extLst>
          </p:cNvPr>
          <p:cNvSpPr txBox="1">
            <a:spLocks/>
          </p:cNvSpPr>
          <p:nvPr/>
        </p:nvSpPr>
        <p:spPr>
          <a:xfrm>
            <a:off x="6096000" y="5769140"/>
            <a:ext cx="5674626" cy="8877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 dirty="0"/>
              <a:t>動画作成者　漁業情報解析部　宮川光代</a:t>
            </a:r>
            <a:endParaRPr lang="en-US" altLang="ja-JP" dirty="0"/>
          </a:p>
          <a:p>
            <a:pPr algn="r"/>
            <a:r>
              <a:rPr lang="en-US" altLang="ja-JP" dirty="0"/>
              <a:t>(mmiyagawa@affrc.go.jp)</a:t>
            </a:r>
          </a:p>
          <a:p>
            <a:pPr algn="r"/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3793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76AF0226-3AD6-4189-B997-1FDF2D7934BE}"/>
              </a:ext>
            </a:extLst>
          </p:cNvPr>
          <p:cNvGrpSpPr/>
          <p:nvPr/>
        </p:nvGrpSpPr>
        <p:grpSpPr>
          <a:xfrm>
            <a:off x="7801859" y="5112882"/>
            <a:ext cx="721454" cy="494951"/>
            <a:chOff x="1577130" y="5159229"/>
            <a:chExt cx="721454" cy="494951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BB8434BF-D89E-4B77-86F8-71094E2D58DE}"/>
                </a:ext>
              </a:extLst>
            </p:cNvPr>
            <p:cNvCxnSpPr>
              <a:cxnSpLocks/>
            </p:cNvCxnSpPr>
            <p:nvPr/>
          </p:nvCxnSpPr>
          <p:spPr>
            <a:xfrm>
              <a:off x="1577130" y="5159229"/>
              <a:ext cx="0" cy="494951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0450FAD-B36B-4502-A2A0-2A1C50886B38}"/>
                </a:ext>
              </a:extLst>
            </p:cNvPr>
            <p:cNvSpPr txBox="1"/>
            <p:nvPr/>
          </p:nvSpPr>
          <p:spPr>
            <a:xfrm>
              <a:off x="1652640" y="5222038"/>
              <a:ext cx="64594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1"/>
                  </a:solidFill>
                </a:rPr>
                <a:t>同じ</a:t>
              </a:r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F14AF14-2FDA-4460-9344-E0D150A626EC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二段階目であるチューニング</a:t>
            </a:r>
            <a:r>
              <a:rPr kumimoji="1" lang="en-US" altLang="ja-JP" sz="3200" dirty="0"/>
              <a:t>VPA</a:t>
            </a:r>
            <a:r>
              <a:rPr kumimoji="1" lang="ja-JP" altLang="en-US" sz="3200" dirty="0"/>
              <a:t>の実行　（続）</a:t>
            </a:r>
            <a:endParaRPr kumimoji="1" lang="en-US" altLang="ja-JP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CEDA47-0484-44E8-A772-0BCFF54D1C32}"/>
              </a:ext>
            </a:extLst>
          </p:cNvPr>
          <p:cNvSpPr txBox="1"/>
          <p:nvPr/>
        </p:nvSpPr>
        <p:spPr>
          <a:xfrm>
            <a:off x="0" y="712926"/>
            <a:ext cx="113471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8</a:t>
            </a:r>
            <a:r>
              <a:rPr kumimoji="1" lang="ja-JP" altLang="en-US" dirty="0"/>
              <a:t>）</a:t>
            </a:r>
            <a:r>
              <a:rPr kumimoji="1" lang="en-US" altLang="ja-JP" dirty="0"/>
              <a:t> VPA</a:t>
            </a:r>
            <a:r>
              <a:rPr kumimoji="1" lang="ja-JP" altLang="en-US" dirty="0"/>
              <a:t>を走らせる（第二段階）（続）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6DC6F80-21BE-48A1-B967-5770686E402E}"/>
              </a:ext>
            </a:extLst>
          </p:cNvPr>
          <p:cNvGrpSpPr/>
          <p:nvPr/>
        </p:nvGrpSpPr>
        <p:grpSpPr>
          <a:xfrm>
            <a:off x="0" y="1082258"/>
            <a:ext cx="12017821" cy="5808522"/>
            <a:chOff x="0" y="1082258"/>
            <a:chExt cx="12017821" cy="5808522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91FE9DB7-E19B-4D99-8FEE-885AB9720439}"/>
                </a:ext>
              </a:extLst>
            </p:cNvPr>
            <p:cNvGrpSpPr/>
            <p:nvPr/>
          </p:nvGrpSpPr>
          <p:grpSpPr>
            <a:xfrm>
              <a:off x="0" y="1082258"/>
              <a:ext cx="10706479" cy="5652917"/>
              <a:chOff x="0" y="1082258"/>
              <a:chExt cx="10706479" cy="5652917"/>
            </a:xfrm>
          </p:grpSpPr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C459243E-CCF4-4B38-B116-E76237DB94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082258"/>
                <a:ext cx="10706479" cy="5652917"/>
              </a:xfrm>
              <a:prstGeom prst="rect">
                <a:avLst/>
              </a:prstGeom>
            </p:spPr>
          </p:pic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8471A063-33AD-4BC3-9599-8CC356EEB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5852" y="6290416"/>
                <a:ext cx="1820091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F5B709B1-74DA-42EC-956E-EC948235428E}"/>
                </a:ext>
              </a:extLst>
            </p:cNvPr>
            <p:cNvGrpSpPr/>
            <p:nvPr/>
          </p:nvGrpSpPr>
          <p:grpSpPr>
            <a:xfrm>
              <a:off x="4575711" y="2944198"/>
              <a:ext cx="7442110" cy="3946582"/>
              <a:chOff x="4575711" y="2944198"/>
              <a:chExt cx="7442110" cy="3946582"/>
            </a:xfrm>
          </p:grpSpPr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0C92D05F-0AAB-4997-9976-F56F305C0A8A}"/>
                  </a:ext>
                </a:extLst>
              </p:cNvPr>
              <p:cNvSpPr txBox="1"/>
              <p:nvPr/>
            </p:nvSpPr>
            <p:spPr>
              <a:xfrm>
                <a:off x="4864366" y="3059668"/>
                <a:ext cx="7153455" cy="73866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39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推定方法：最小二乗法なら“</a:t>
                </a:r>
                <a:r>
                  <a:rPr lang="en-US" altLang="ja-JP" dirty="0"/>
                  <a:t>ls”, </a:t>
                </a:r>
                <a:r>
                  <a:rPr lang="ja-JP" altLang="en-US" dirty="0"/>
                  <a:t>最尤法なら“</a:t>
                </a:r>
                <a:r>
                  <a:rPr lang="en-US" altLang="ja-JP" dirty="0"/>
                  <a:t>ml” </a:t>
                </a:r>
              </a:p>
              <a:p>
                <a:pPr algn="ctr"/>
                <a:r>
                  <a:rPr lang="ja-JP" altLang="en-US" sz="1200" dirty="0"/>
                  <a:t>上記の方法は，指標値の対数をとっている．</a:t>
                </a:r>
                <a:endParaRPr lang="en-US" altLang="ja-JP" sz="1200" dirty="0"/>
              </a:p>
              <a:p>
                <a:pPr algn="ctr"/>
                <a:r>
                  <a:rPr lang="ja-JP" altLang="en-US" sz="1200" dirty="0"/>
                  <a:t>（例外として，対数をとらない指標値の絶対値の最小二乗法のオプションもある→ “</a:t>
                </a:r>
                <a:r>
                  <a:rPr lang="en-US" altLang="ja-JP" sz="1200" dirty="0"/>
                  <a:t>ls_nolog” </a:t>
                </a:r>
              </a:p>
            </p:txBody>
          </p:sp>
          <p:pic>
            <p:nvPicPr>
              <p:cNvPr id="25" name="グラフィックス 24" descr="戻る 枠線">
                <a:extLst>
                  <a:ext uri="{FF2B5EF4-FFF2-40B4-BE49-F238E27FC236}">
                    <a16:creationId xmlns:a16="http://schemas.microsoft.com/office/drawing/2014/main" id="{C31C661B-3D35-447B-ABEE-3881E6BB5B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8095223">
                <a:off x="2908409" y="4611500"/>
                <a:ext cx="3946582" cy="61197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92758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76AF0226-3AD6-4189-B997-1FDF2D7934BE}"/>
              </a:ext>
            </a:extLst>
          </p:cNvPr>
          <p:cNvGrpSpPr/>
          <p:nvPr/>
        </p:nvGrpSpPr>
        <p:grpSpPr>
          <a:xfrm>
            <a:off x="7801859" y="5112882"/>
            <a:ext cx="721454" cy="494951"/>
            <a:chOff x="1577130" y="5159229"/>
            <a:chExt cx="721454" cy="494951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BB8434BF-D89E-4B77-86F8-71094E2D58DE}"/>
                </a:ext>
              </a:extLst>
            </p:cNvPr>
            <p:cNvCxnSpPr>
              <a:cxnSpLocks/>
            </p:cNvCxnSpPr>
            <p:nvPr/>
          </p:nvCxnSpPr>
          <p:spPr>
            <a:xfrm>
              <a:off x="1577130" y="5159229"/>
              <a:ext cx="0" cy="494951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0450FAD-B36B-4502-A2A0-2A1C50886B38}"/>
                </a:ext>
              </a:extLst>
            </p:cNvPr>
            <p:cNvSpPr txBox="1"/>
            <p:nvPr/>
          </p:nvSpPr>
          <p:spPr>
            <a:xfrm>
              <a:off x="1652640" y="5222038"/>
              <a:ext cx="64594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1"/>
                  </a:solidFill>
                </a:rPr>
                <a:t>同じ</a:t>
              </a:r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F14AF14-2FDA-4460-9344-E0D150A626EC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VPA</a:t>
            </a:r>
            <a:r>
              <a:rPr kumimoji="1" lang="ja-JP" altLang="en-US" sz="3200" dirty="0"/>
              <a:t>の結果をみる　　　　　　　　　　　　　　</a:t>
            </a:r>
            <a:endParaRPr kumimoji="1" lang="en-US" altLang="ja-JP" sz="1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CEDA47-0484-44E8-A772-0BCFF54D1C32}"/>
              </a:ext>
            </a:extLst>
          </p:cNvPr>
          <p:cNvSpPr txBox="1"/>
          <p:nvPr/>
        </p:nvSpPr>
        <p:spPr>
          <a:xfrm>
            <a:off x="0" y="712926"/>
            <a:ext cx="113471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9</a:t>
            </a:r>
            <a:r>
              <a:rPr kumimoji="1" lang="ja-JP" altLang="en-US" dirty="0"/>
              <a:t>）</a:t>
            </a:r>
            <a:r>
              <a:rPr kumimoji="1" lang="en-US" altLang="ja-JP" dirty="0"/>
              <a:t> VPA</a:t>
            </a:r>
            <a:r>
              <a:rPr kumimoji="1" lang="ja-JP" altLang="en-US" dirty="0"/>
              <a:t>の結果をみる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9FC9BD6-0C82-45C8-A395-ED035CB0DC09}"/>
              </a:ext>
            </a:extLst>
          </p:cNvPr>
          <p:cNvGrpSpPr/>
          <p:nvPr/>
        </p:nvGrpSpPr>
        <p:grpSpPr>
          <a:xfrm>
            <a:off x="0" y="715787"/>
            <a:ext cx="12192000" cy="5518451"/>
            <a:chOff x="0" y="715787"/>
            <a:chExt cx="12192000" cy="5518451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B3CE0F8-FAF2-46DC-B519-7DED37426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82258"/>
              <a:ext cx="12192000" cy="5151980"/>
            </a:xfrm>
            <a:prstGeom prst="rect">
              <a:avLst/>
            </a:prstGeom>
          </p:spPr>
        </p:pic>
        <p:pic>
          <p:nvPicPr>
            <p:cNvPr id="12" name="グラフィックス 11" descr="戻る 単色塗りつぶし">
              <a:extLst>
                <a:ext uri="{FF2B5EF4-FFF2-40B4-BE49-F238E27FC236}">
                  <a16:creationId xmlns:a16="http://schemas.microsoft.com/office/drawing/2014/main" id="{867AB73E-FE54-4D68-B737-4F7461A2A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8677113">
              <a:off x="4719100" y="1635486"/>
              <a:ext cx="2753798" cy="914400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90D87D42-A494-4520-BE23-2AE1584EB14A}"/>
                </a:ext>
              </a:extLst>
            </p:cNvPr>
            <p:cNvSpPr txBox="1"/>
            <p:nvPr/>
          </p:nvSpPr>
          <p:spPr>
            <a:xfrm>
              <a:off x="7181494" y="887241"/>
              <a:ext cx="3632428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39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ここを実行すると</a:t>
              </a:r>
              <a:endParaRPr lang="en-US" altLang="ja-JP" dirty="0"/>
            </a:p>
            <a:p>
              <a:pPr algn="ctr"/>
              <a:r>
                <a:rPr lang="ja-JP" altLang="en-US" dirty="0"/>
                <a:t>推定された様々な値が確認出来る</a:t>
              </a:r>
              <a:endParaRPr lang="en-US" altLang="ja-JP" dirty="0"/>
            </a:p>
          </p:txBody>
        </p:sp>
      </p:grpSp>
      <p:sp>
        <p:nvSpPr>
          <p:cNvPr id="5" name="吹き出し: 上矢印 4">
            <a:extLst>
              <a:ext uri="{FF2B5EF4-FFF2-40B4-BE49-F238E27FC236}">
                <a16:creationId xmlns:a16="http://schemas.microsoft.com/office/drawing/2014/main" id="{F11F2B62-1E03-494C-AF4F-5876E0FFFD06}"/>
              </a:ext>
            </a:extLst>
          </p:cNvPr>
          <p:cNvSpPr/>
          <p:nvPr/>
        </p:nvSpPr>
        <p:spPr>
          <a:xfrm>
            <a:off x="8006920" y="3355288"/>
            <a:ext cx="2072081" cy="1131188"/>
          </a:xfrm>
          <a:prstGeom prst="upArrowCallout">
            <a:avLst>
              <a:gd name="adj1" fmla="val 0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推定された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ターミナル</a:t>
            </a:r>
            <a:r>
              <a:rPr kumimoji="1" lang="en-US" altLang="ja-JP" dirty="0"/>
              <a:t>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274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76AF0226-3AD6-4189-B997-1FDF2D7934BE}"/>
              </a:ext>
            </a:extLst>
          </p:cNvPr>
          <p:cNvGrpSpPr/>
          <p:nvPr/>
        </p:nvGrpSpPr>
        <p:grpSpPr>
          <a:xfrm>
            <a:off x="7801859" y="5112882"/>
            <a:ext cx="721454" cy="494951"/>
            <a:chOff x="1577130" y="5159229"/>
            <a:chExt cx="721454" cy="494951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BB8434BF-D89E-4B77-86F8-71094E2D58DE}"/>
                </a:ext>
              </a:extLst>
            </p:cNvPr>
            <p:cNvCxnSpPr>
              <a:cxnSpLocks/>
            </p:cNvCxnSpPr>
            <p:nvPr/>
          </p:nvCxnSpPr>
          <p:spPr>
            <a:xfrm>
              <a:off x="1577130" y="5159229"/>
              <a:ext cx="0" cy="494951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0450FAD-B36B-4502-A2A0-2A1C50886B38}"/>
                </a:ext>
              </a:extLst>
            </p:cNvPr>
            <p:cNvSpPr txBox="1"/>
            <p:nvPr/>
          </p:nvSpPr>
          <p:spPr>
            <a:xfrm>
              <a:off x="1652640" y="5222038"/>
              <a:ext cx="64594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1"/>
                  </a:solidFill>
                </a:rPr>
                <a:t>同じ</a:t>
              </a:r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F14AF14-2FDA-4460-9344-E0D150A626EC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おまけ</a:t>
            </a:r>
            <a:r>
              <a:rPr kumimoji="1" lang="ja-JP" altLang="en-US" sz="3200" dirty="0"/>
              <a:t>：</a:t>
            </a:r>
            <a:r>
              <a:rPr kumimoji="1" lang="en-US" altLang="ja-JP" sz="3200" dirty="0"/>
              <a:t>res</a:t>
            </a:r>
            <a:r>
              <a:rPr kumimoji="1" lang="ja-JP" altLang="en-US" sz="3200" dirty="0"/>
              <a:t>の中に入っているオブジェクト</a:t>
            </a:r>
            <a:endParaRPr kumimoji="1" lang="en-US" altLang="ja-JP" sz="32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E42E65D-5F9B-4C6E-B5D1-46CED9E3D3DA}"/>
              </a:ext>
            </a:extLst>
          </p:cNvPr>
          <p:cNvSpPr txBox="1"/>
          <p:nvPr/>
        </p:nvSpPr>
        <p:spPr>
          <a:xfrm>
            <a:off x="184557" y="614859"/>
            <a:ext cx="1109862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前のスライドで紹介した代表的な結果以外にも，様々な情報を得ることが出来ます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9CEC584-0935-4D5C-AE48-BC87924D7CA1}"/>
              </a:ext>
            </a:extLst>
          </p:cNvPr>
          <p:cNvSpPr txBox="1"/>
          <p:nvPr/>
        </p:nvSpPr>
        <p:spPr>
          <a:xfrm>
            <a:off x="302004" y="1082396"/>
            <a:ext cx="6174296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res</a:t>
            </a:r>
            <a:r>
              <a:rPr lang="en-US" altLang="ja-JP" dirty="0"/>
              <a:t>$</a:t>
            </a:r>
            <a:r>
              <a:rPr lang="ja-JP" altLang="en-US" dirty="0"/>
              <a:t>input     解析に用いたデータや仮定</a:t>
            </a:r>
            <a:endParaRPr lang="en-US" altLang="ja-JP" dirty="0"/>
          </a:p>
          <a:p>
            <a:r>
              <a:rPr lang="ja-JP" altLang="en-US" dirty="0"/>
              <a:t>res</a:t>
            </a:r>
            <a:r>
              <a:rPr lang="en-US" altLang="ja-JP" dirty="0"/>
              <a:t>$</a:t>
            </a:r>
            <a:r>
              <a:rPr lang="ja-JP" altLang="en-US" dirty="0"/>
              <a:t>term.f    推定されたターミナルＦ</a:t>
            </a:r>
            <a:endParaRPr lang="en-US" altLang="ja-JP" dirty="0"/>
          </a:p>
          <a:p>
            <a:r>
              <a:rPr lang="ja-JP" altLang="en-US" dirty="0"/>
              <a:t>res</a:t>
            </a:r>
            <a:r>
              <a:rPr lang="en-US" altLang="ja-JP" dirty="0"/>
              <a:t>$</a:t>
            </a:r>
            <a:r>
              <a:rPr lang="ja-JP" altLang="en-US" dirty="0"/>
              <a:t>np　　　　推定されたターミナルＦの数</a:t>
            </a:r>
            <a:endParaRPr lang="en-US" altLang="ja-JP" dirty="0"/>
          </a:p>
          <a:p>
            <a:r>
              <a:rPr lang="ja-JP" altLang="en-US" dirty="0"/>
              <a:t>res</a:t>
            </a:r>
            <a:r>
              <a:rPr lang="en-US" altLang="ja-JP" dirty="0"/>
              <a:t>$</a:t>
            </a:r>
            <a:r>
              <a:rPr lang="ja-JP" altLang="en-US" dirty="0"/>
              <a:t>minimum　 最適解における目的関数の値</a:t>
            </a:r>
            <a:r>
              <a:rPr lang="en-US" altLang="ja-JP" dirty="0"/>
              <a:t>(</a:t>
            </a:r>
            <a:r>
              <a:rPr lang="ja-JP" altLang="en-US" dirty="0"/>
              <a:t>合計）</a:t>
            </a:r>
            <a:endParaRPr lang="en-US" altLang="ja-JP" dirty="0"/>
          </a:p>
          <a:p>
            <a:r>
              <a:rPr lang="ja-JP" altLang="en-US" dirty="0"/>
              <a:t>res</a:t>
            </a:r>
            <a:r>
              <a:rPr lang="en-US" altLang="ja-JP" dirty="0"/>
              <a:t>$</a:t>
            </a:r>
            <a:r>
              <a:rPr lang="ja-JP" altLang="en-US" dirty="0"/>
              <a:t>minimum.c 最適解における目的関数の値</a:t>
            </a:r>
            <a:r>
              <a:rPr lang="en-US" altLang="ja-JP" dirty="0"/>
              <a:t>(</a:t>
            </a:r>
            <a:r>
              <a:rPr lang="ja-JP" altLang="en-US" dirty="0"/>
              <a:t>個々）</a:t>
            </a:r>
            <a:endParaRPr lang="en-US" altLang="ja-JP" dirty="0"/>
          </a:p>
          <a:p>
            <a:r>
              <a:rPr lang="ja-JP" altLang="en-US" dirty="0"/>
              <a:t>res</a:t>
            </a:r>
            <a:r>
              <a:rPr lang="en-US" altLang="ja-JP" dirty="0"/>
              <a:t>$</a:t>
            </a:r>
            <a:r>
              <a:rPr lang="ja-JP" altLang="en-US" dirty="0"/>
              <a:t>logLik　　負の対数尤度</a:t>
            </a:r>
            <a:endParaRPr lang="en-US" altLang="ja-JP" dirty="0"/>
          </a:p>
          <a:p>
            <a:r>
              <a:rPr lang="ja-JP" altLang="en-US" dirty="0"/>
              <a:t>res</a:t>
            </a:r>
            <a:r>
              <a:rPr lang="en-US" altLang="ja-JP" dirty="0"/>
              <a:t>$</a:t>
            </a:r>
            <a:r>
              <a:rPr lang="ja-JP" altLang="en-US" dirty="0"/>
              <a:t>gradient　最適解での傾き</a:t>
            </a:r>
            <a:endParaRPr lang="en-US" altLang="ja-JP" dirty="0"/>
          </a:p>
          <a:p>
            <a:r>
              <a:rPr lang="ja-JP" altLang="en-US" dirty="0"/>
              <a:t>res</a:t>
            </a:r>
            <a:r>
              <a:rPr lang="en-US" altLang="ja-JP" dirty="0"/>
              <a:t>$</a:t>
            </a:r>
            <a:r>
              <a:rPr lang="ja-JP" altLang="en-US" dirty="0"/>
              <a:t>code　　　最適化法から返されるコード</a:t>
            </a:r>
            <a:endParaRPr lang="en-US" altLang="ja-JP" dirty="0"/>
          </a:p>
          <a:p>
            <a:r>
              <a:rPr lang="ja-JP" altLang="en-US" dirty="0"/>
              <a:t>（どのような理由で最適化が停止したのかがわかる）</a:t>
            </a:r>
            <a:endParaRPr lang="en-US" altLang="ja-JP" dirty="0"/>
          </a:p>
          <a:p>
            <a:r>
              <a:rPr lang="ja-JP" altLang="en-US" dirty="0"/>
              <a:t>res</a:t>
            </a:r>
            <a:r>
              <a:rPr lang="en-US" altLang="ja-JP" dirty="0"/>
              <a:t>$</a:t>
            </a:r>
            <a:r>
              <a:rPr lang="ja-JP" altLang="en-US" dirty="0"/>
              <a:t>q　　　　 推定された</a:t>
            </a:r>
            <a:r>
              <a:rPr lang="en-US" altLang="ja-JP" dirty="0"/>
              <a:t>q(</a:t>
            </a:r>
            <a:r>
              <a:rPr lang="ja-JP" altLang="en-US" dirty="0"/>
              <a:t>資源量指標値の比例定数）</a:t>
            </a:r>
            <a:endParaRPr lang="en-US" altLang="ja-JP" dirty="0"/>
          </a:p>
          <a:p>
            <a:r>
              <a:rPr lang="ja-JP" altLang="en-US" dirty="0"/>
              <a:t>res</a:t>
            </a:r>
            <a:r>
              <a:rPr lang="en-US" altLang="ja-JP" dirty="0"/>
              <a:t>$b</a:t>
            </a:r>
            <a:r>
              <a:rPr lang="ja-JP" altLang="en-US" dirty="0"/>
              <a:t>　　　　 推定された</a:t>
            </a:r>
            <a:r>
              <a:rPr lang="en-US" altLang="ja-JP" dirty="0"/>
              <a:t>b(</a:t>
            </a:r>
            <a:r>
              <a:rPr lang="ja-JP" altLang="en-US" dirty="0"/>
              <a:t>資源量指標値の非線形性）</a:t>
            </a:r>
            <a:endParaRPr lang="en-US" altLang="ja-JP" dirty="0"/>
          </a:p>
          <a:p>
            <a:r>
              <a:rPr lang="ja-JP" altLang="en-US" dirty="0"/>
              <a:t>res</a:t>
            </a:r>
            <a:r>
              <a:rPr lang="en-US" altLang="ja-JP" dirty="0"/>
              <a:t>$</a:t>
            </a:r>
            <a:r>
              <a:rPr lang="ja-JP" altLang="en-US" dirty="0"/>
              <a:t>sigma　　　資源量指標値の分散の平方根</a:t>
            </a:r>
            <a:endParaRPr lang="en-US" altLang="ja-JP" dirty="0"/>
          </a:p>
          <a:p>
            <a:r>
              <a:rPr lang="ja-JP" altLang="en-US" dirty="0"/>
              <a:t>res</a:t>
            </a:r>
            <a:r>
              <a:rPr lang="en-US" altLang="ja-JP" dirty="0"/>
              <a:t>$c</a:t>
            </a:r>
            <a:r>
              <a:rPr lang="ja-JP" altLang="en-US" dirty="0"/>
              <a:t>onvergence　解が収束していれば１，そうでないと</a:t>
            </a:r>
            <a:r>
              <a:rPr lang="en-US" altLang="ja-JP" dirty="0"/>
              <a:t>0</a:t>
            </a:r>
          </a:p>
          <a:p>
            <a:r>
              <a:rPr lang="ja-JP" altLang="en-US" dirty="0"/>
              <a:t>res</a:t>
            </a:r>
            <a:r>
              <a:rPr lang="en-US" altLang="ja-JP" dirty="0"/>
              <a:t>$</a:t>
            </a:r>
            <a:r>
              <a:rPr lang="ja-JP" altLang="en-US" dirty="0"/>
              <a:t>message　最適化に関する注意（あれば）</a:t>
            </a:r>
            <a:endParaRPr lang="en-US" altLang="ja-JP" dirty="0"/>
          </a:p>
          <a:p>
            <a:r>
              <a:rPr lang="ja-JP" altLang="en-US" dirty="0"/>
              <a:t>res</a:t>
            </a:r>
            <a:r>
              <a:rPr lang="en-US" altLang="ja-JP" dirty="0"/>
              <a:t>$</a:t>
            </a:r>
            <a:r>
              <a:rPr lang="ja-JP" altLang="en-US" dirty="0"/>
              <a:t>hessian　ヘッセ行列の値</a:t>
            </a:r>
            <a:endParaRPr lang="en-US" altLang="ja-JP" dirty="0"/>
          </a:p>
          <a:p>
            <a:r>
              <a:rPr lang="ja-JP" altLang="en-US" dirty="0"/>
              <a:t>res</a:t>
            </a:r>
            <a:r>
              <a:rPr lang="en-US" altLang="ja-JP" dirty="0"/>
              <a:t>$</a:t>
            </a:r>
            <a:r>
              <a:rPr lang="ja-JP" altLang="en-US" dirty="0"/>
              <a:t>Ft　　　 最終年の</a:t>
            </a:r>
            <a:r>
              <a:rPr lang="en-US" altLang="ja-JP" dirty="0"/>
              <a:t>F</a:t>
            </a:r>
            <a:r>
              <a:rPr lang="ja-JP" altLang="en-US" dirty="0"/>
              <a:t>の平均値</a:t>
            </a:r>
            <a:endParaRPr lang="en-US" altLang="ja-JP" dirty="0"/>
          </a:p>
          <a:p>
            <a:r>
              <a:rPr lang="ja-JP" altLang="en-US" dirty="0"/>
              <a:t>res</a:t>
            </a:r>
            <a:r>
              <a:rPr lang="en-US" altLang="ja-JP" dirty="0"/>
              <a:t>$</a:t>
            </a:r>
            <a:r>
              <a:rPr lang="ja-JP" altLang="en-US" dirty="0"/>
              <a:t>Fc.at.age　</a:t>
            </a:r>
            <a:r>
              <a:rPr lang="en-US" altLang="ja-JP" dirty="0"/>
              <a:t>Fcurrent</a:t>
            </a:r>
            <a:r>
              <a:rPr lang="ja-JP" altLang="en-US" dirty="0"/>
              <a:t>で指定した年における平均の</a:t>
            </a:r>
            <a:r>
              <a:rPr lang="en-US" altLang="ja-JP" dirty="0"/>
              <a:t>F</a:t>
            </a:r>
          </a:p>
          <a:p>
            <a:r>
              <a:rPr lang="ja-JP" altLang="en-US" dirty="0"/>
              <a:t>res</a:t>
            </a:r>
            <a:r>
              <a:rPr lang="en-US" altLang="ja-JP" dirty="0"/>
              <a:t>$</a:t>
            </a:r>
            <a:r>
              <a:rPr lang="ja-JP" altLang="en-US" dirty="0"/>
              <a:t>Fc.mean    Fc.at.ageを平均したもの</a:t>
            </a:r>
            <a:endParaRPr lang="en-US" altLang="ja-JP" dirty="0"/>
          </a:p>
          <a:p>
            <a:r>
              <a:rPr lang="ja-JP" altLang="en-US" dirty="0"/>
              <a:t>res</a:t>
            </a:r>
            <a:r>
              <a:rPr lang="en-US" altLang="ja-JP" dirty="0"/>
              <a:t>$</a:t>
            </a:r>
            <a:r>
              <a:rPr lang="ja-JP" altLang="en-US" dirty="0"/>
              <a:t>Fc.max　　 Fc.at.ageの最大値　</a:t>
            </a:r>
            <a:endParaRPr lang="en-US" altLang="ja-JP" dirty="0"/>
          </a:p>
          <a:p>
            <a:r>
              <a:rPr lang="ja-JP" altLang="en-US" dirty="0"/>
              <a:t>res</a:t>
            </a:r>
            <a:r>
              <a:rPr lang="en-US" altLang="ja-JP" dirty="0"/>
              <a:t>$</a:t>
            </a:r>
            <a:r>
              <a:rPr lang="ja-JP" altLang="en-US" dirty="0"/>
              <a:t>last.year　</a:t>
            </a:r>
            <a:r>
              <a:rPr lang="en-US" altLang="ja-JP" dirty="0"/>
              <a:t>vpa</a:t>
            </a:r>
            <a:r>
              <a:rPr lang="ja-JP" altLang="en-US" dirty="0"/>
              <a:t>を計算する最終年を別に指定した場合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5C5C5F2-8F8D-4DEA-8620-5BEBC0B4941C}"/>
              </a:ext>
            </a:extLst>
          </p:cNvPr>
          <p:cNvSpPr txBox="1"/>
          <p:nvPr/>
        </p:nvSpPr>
        <p:spPr>
          <a:xfrm>
            <a:off x="6581261" y="1082395"/>
            <a:ext cx="547371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res</a:t>
            </a:r>
            <a:r>
              <a:rPr lang="en-US" altLang="ja-JP" dirty="0"/>
              <a:t>$</a:t>
            </a:r>
            <a:r>
              <a:rPr lang="ja-JP" altLang="en-US" dirty="0"/>
              <a:t>Pope　　　 </a:t>
            </a:r>
            <a:r>
              <a:rPr lang="en-US" altLang="ja-JP" dirty="0"/>
              <a:t>pope</a:t>
            </a:r>
            <a:r>
              <a:rPr lang="ja-JP" altLang="en-US" dirty="0"/>
              <a:t>の近似式を用いたか否か</a:t>
            </a:r>
            <a:endParaRPr lang="en-US" altLang="ja-JP" dirty="0"/>
          </a:p>
          <a:p>
            <a:r>
              <a:rPr lang="ja-JP" altLang="en-US" dirty="0"/>
              <a:t>res</a:t>
            </a:r>
            <a:r>
              <a:rPr lang="en-US" altLang="ja-JP" dirty="0"/>
              <a:t>$</a:t>
            </a:r>
            <a:r>
              <a:rPr lang="ja-JP" altLang="en-US" dirty="0"/>
              <a:t>ssb.coef 　　　　　産卵親魚量の計算時期　</a:t>
            </a:r>
            <a:endParaRPr lang="en-US" altLang="ja-JP" dirty="0"/>
          </a:p>
          <a:p>
            <a:r>
              <a:rPr lang="ja-JP" altLang="en-US" dirty="0"/>
              <a:t>（年始めなら</a:t>
            </a:r>
            <a:r>
              <a:rPr lang="en-US" altLang="ja-JP" dirty="0"/>
              <a:t>0</a:t>
            </a:r>
            <a:r>
              <a:rPr lang="ja-JP" altLang="en-US" dirty="0"/>
              <a:t>，年中央なら</a:t>
            </a:r>
            <a:r>
              <a:rPr lang="en-US" altLang="ja-JP" dirty="0"/>
              <a:t>0.5</a:t>
            </a:r>
            <a:r>
              <a:rPr lang="ja-JP" altLang="en-US" dirty="0"/>
              <a:t>，年最後なら</a:t>
            </a:r>
            <a:r>
              <a:rPr lang="en-US" altLang="ja-JP" dirty="0"/>
              <a:t>1</a:t>
            </a:r>
            <a:r>
              <a:rPr lang="ja-JP" altLang="en-US" dirty="0"/>
              <a:t>） </a:t>
            </a:r>
            <a:endParaRPr lang="en-US" altLang="ja-JP" dirty="0"/>
          </a:p>
          <a:p>
            <a:r>
              <a:rPr lang="ja-JP" altLang="en-US" dirty="0"/>
              <a:t>res</a:t>
            </a:r>
            <a:r>
              <a:rPr lang="en-US" altLang="ja-JP" dirty="0"/>
              <a:t>$</a:t>
            </a:r>
            <a:r>
              <a:rPr lang="ja-JP" altLang="en-US" dirty="0"/>
              <a:t>pred.index　　　　推定された資源量指標値</a:t>
            </a:r>
            <a:endParaRPr lang="en-US" altLang="ja-JP" dirty="0"/>
          </a:p>
          <a:p>
            <a:r>
              <a:rPr lang="ja-JP" altLang="en-US" dirty="0"/>
              <a:t>res</a:t>
            </a:r>
            <a:r>
              <a:rPr lang="en-US" altLang="ja-JP" dirty="0"/>
              <a:t>$</a:t>
            </a:r>
            <a:r>
              <a:rPr lang="ja-JP" altLang="en-US" dirty="0"/>
              <a:t>wcaa　　　　　　　caa*waa.catch</a:t>
            </a:r>
            <a:endParaRPr lang="en-US" altLang="ja-JP" dirty="0"/>
          </a:p>
          <a:p>
            <a:r>
              <a:rPr lang="ja-JP" altLang="en-US" dirty="0"/>
              <a:t>res</a:t>
            </a:r>
            <a:r>
              <a:rPr lang="en-US" altLang="ja-JP" dirty="0"/>
              <a:t>$</a:t>
            </a:r>
            <a:r>
              <a:rPr lang="ja-JP" altLang="en-US" dirty="0"/>
              <a:t>naa　推定された年別年齢別資源尾数</a:t>
            </a:r>
            <a:endParaRPr lang="en-US" altLang="ja-JP" dirty="0"/>
          </a:p>
          <a:p>
            <a:r>
              <a:rPr lang="ja-JP" altLang="en-US" dirty="0"/>
              <a:t>res</a:t>
            </a:r>
            <a:r>
              <a:rPr lang="en-US" altLang="ja-JP" dirty="0"/>
              <a:t>$</a:t>
            </a:r>
            <a:r>
              <a:rPr lang="ja-JP" altLang="en-US" dirty="0"/>
              <a:t>faa　推定された年別年齢別漁獲係数</a:t>
            </a:r>
            <a:endParaRPr lang="en-US" altLang="ja-JP" dirty="0"/>
          </a:p>
          <a:p>
            <a:r>
              <a:rPr lang="ja-JP" altLang="en-US" dirty="0"/>
              <a:t>res</a:t>
            </a:r>
            <a:r>
              <a:rPr lang="en-US" altLang="ja-JP" dirty="0"/>
              <a:t>$</a:t>
            </a:r>
            <a:r>
              <a:rPr lang="ja-JP" altLang="en-US" dirty="0"/>
              <a:t>baa　推定された年別年齢別資源重量</a:t>
            </a:r>
            <a:endParaRPr lang="en-US" altLang="ja-JP" dirty="0"/>
          </a:p>
          <a:p>
            <a:r>
              <a:rPr lang="ja-JP" altLang="en-US" dirty="0"/>
              <a:t>res</a:t>
            </a:r>
            <a:r>
              <a:rPr lang="en-US" altLang="ja-JP" dirty="0"/>
              <a:t>$</a:t>
            </a:r>
            <a:r>
              <a:rPr lang="ja-JP" altLang="en-US" dirty="0"/>
              <a:t>ssb　推定された年別年齢別産卵親魚量</a:t>
            </a:r>
            <a:endParaRPr lang="en-US" altLang="ja-JP" dirty="0"/>
          </a:p>
          <a:p>
            <a:r>
              <a:rPr lang="ja-JP" altLang="en-US" dirty="0"/>
              <a:t>res</a:t>
            </a:r>
            <a:r>
              <a:rPr lang="en-US" altLang="ja-JP" dirty="0"/>
              <a:t>$</a:t>
            </a:r>
            <a:r>
              <a:rPr lang="ja-JP" altLang="en-US" dirty="0"/>
              <a:t>saa　推定された年別年齢別選択率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741F276-F885-4A29-9ED7-AACA2CF4108C}"/>
              </a:ext>
            </a:extLst>
          </p:cNvPr>
          <p:cNvSpPr txBox="1"/>
          <p:nvPr/>
        </p:nvSpPr>
        <p:spPr>
          <a:xfrm>
            <a:off x="6850273" y="5924822"/>
            <a:ext cx="5204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※</a:t>
            </a:r>
            <a:r>
              <a:rPr kumimoji="1" lang="ja-JP" altLang="en-US" sz="1400" dirty="0"/>
              <a:t>この情報はヘルプファイル（後述）でもみることが出来ます．</a:t>
            </a:r>
          </a:p>
        </p:txBody>
      </p:sp>
    </p:spTree>
    <p:extLst>
      <p:ext uri="{BB962C8B-B14F-4D97-AF65-F5344CB8AC3E}">
        <p14:creationId xmlns:p14="http://schemas.microsoft.com/office/powerpoint/2010/main" val="2471112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BDB4EAE-8297-4548-9935-F8FA0E463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84774"/>
            <a:ext cx="7350599" cy="6273225"/>
          </a:xfrm>
          <a:prstGeom prst="rect">
            <a:avLst/>
          </a:prstGeom>
        </p:spPr>
      </p:pic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76AF0226-3AD6-4189-B997-1FDF2D7934BE}"/>
              </a:ext>
            </a:extLst>
          </p:cNvPr>
          <p:cNvGrpSpPr/>
          <p:nvPr/>
        </p:nvGrpSpPr>
        <p:grpSpPr>
          <a:xfrm>
            <a:off x="7801859" y="5112882"/>
            <a:ext cx="721454" cy="494951"/>
            <a:chOff x="1577130" y="5159229"/>
            <a:chExt cx="721454" cy="494951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BB8434BF-D89E-4B77-86F8-71094E2D58DE}"/>
                </a:ext>
              </a:extLst>
            </p:cNvPr>
            <p:cNvCxnSpPr>
              <a:cxnSpLocks/>
            </p:cNvCxnSpPr>
            <p:nvPr/>
          </p:nvCxnSpPr>
          <p:spPr>
            <a:xfrm>
              <a:off x="1577130" y="5159229"/>
              <a:ext cx="0" cy="494951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0450FAD-B36B-4502-A2A0-2A1C50886B38}"/>
                </a:ext>
              </a:extLst>
            </p:cNvPr>
            <p:cNvSpPr txBox="1"/>
            <p:nvPr/>
          </p:nvSpPr>
          <p:spPr>
            <a:xfrm>
              <a:off x="1652640" y="5222038"/>
              <a:ext cx="64594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1"/>
                  </a:solidFill>
                </a:rPr>
                <a:t>同じ</a:t>
              </a:r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F14AF14-2FDA-4460-9344-E0D150A626EC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ヘルプファイルの活用</a:t>
            </a:r>
            <a:endParaRPr kumimoji="1" lang="en-US" altLang="ja-JP" sz="3200" dirty="0"/>
          </a:p>
        </p:txBody>
      </p:sp>
      <p:sp>
        <p:nvSpPr>
          <p:cNvPr id="5" name="吹き出し: 線 4">
            <a:extLst>
              <a:ext uri="{FF2B5EF4-FFF2-40B4-BE49-F238E27FC236}">
                <a16:creationId xmlns:a16="http://schemas.microsoft.com/office/drawing/2014/main" id="{7BD0A129-12EE-442E-B30C-6B4011BD3AAF}"/>
              </a:ext>
            </a:extLst>
          </p:cNvPr>
          <p:cNvSpPr/>
          <p:nvPr/>
        </p:nvSpPr>
        <p:spPr>
          <a:xfrm>
            <a:off x="7495015" y="584774"/>
            <a:ext cx="4552568" cy="2440932"/>
          </a:xfrm>
          <a:prstGeom prst="borderCallout1">
            <a:avLst>
              <a:gd name="adj1" fmla="val 23750"/>
              <a:gd name="adj2" fmla="val -2170"/>
              <a:gd name="adj3" fmla="val 63194"/>
              <a:gd name="adj4" fmla="val -129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dirty="0"/>
          </a:p>
          <a:p>
            <a:pPr algn="ctr"/>
            <a:r>
              <a:rPr lang="en-US" altLang="ja-JP" sz="3200" b="1" dirty="0">
                <a:solidFill>
                  <a:schemeClr val="bg1"/>
                </a:solidFill>
              </a:rPr>
              <a:t>h</a:t>
            </a:r>
            <a:r>
              <a:rPr kumimoji="1" lang="en-US" altLang="ja-JP" sz="3200" b="1" dirty="0">
                <a:solidFill>
                  <a:schemeClr val="bg1"/>
                </a:solidFill>
              </a:rPr>
              <a:t>elp(VPA)</a:t>
            </a:r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/>
              <a:t>と入力すると，</a:t>
            </a:r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6" name="吹き出し: 線 5">
            <a:extLst>
              <a:ext uri="{FF2B5EF4-FFF2-40B4-BE49-F238E27FC236}">
                <a16:creationId xmlns:a16="http://schemas.microsoft.com/office/drawing/2014/main" id="{A6FA0119-2EA4-42F7-8AB5-0E01DCFEB8E8}"/>
              </a:ext>
            </a:extLst>
          </p:cNvPr>
          <p:cNvSpPr/>
          <p:nvPr/>
        </p:nvSpPr>
        <p:spPr>
          <a:xfrm>
            <a:off x="7153466" y="3570762"/>
            <a:ext cx="4894117" cy="1059873"/>
          </a:xfrm>
          <a:prstGeom prst="borderCallout1">
            <a:avLst>
              <a:gd name="adj1" fmla="val 48101"/>
              <a:gd name="adj2" fmla="val -821"/>
              <a:gd name="adj3" fmla="val -60941"/>
              <a:gd name="adj4" fmla="val -90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Help</a:t>
            </a:r>
            <a:r>
              <a:rPr kumimoji="1" lang="ja-JP" altLang="en-US" dirty="0"/>
              <a:t>というところに，先ほどと同じ内容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</a:t>
            </a:r>
            <a:r>
              <a:rPr kumimoji="1" lang="en-US" altLang="ja-JP" dirty="0"/>
              <a:t>res</a:t>
            </a:r>
            <a:r>
              <a:rPr kumimoji="1" lang="ja-JP" altLang="en-US" dirty="0"/>
              <a:t>の中に入っているオブジェクト）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が紹介されますので，ご活用下さい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5BA39A8-9C4F-4E4D-ABD1-ED3C2F66D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3241" y="5525143"/>
            <a:ext cx="969641" cy="1319162"/>
          </a:xfrm>
          <a:prstGeom prst="rect">
            <a:avLst/>
          </a:prstGeom>
        </p:spPr>
      </p:pic>
      <p:sp>
        <p:nvSpPr>
          <p:cNvPr id="9" name="思考の吹き出し: 雲形 8">
            <a:extLst>
              <a:ext uri="{FF2B5EF4-FFF2-40B4-BE49-F238E27FC236}">
                <a16:creationId xmlns:a16="http://schemas.microsoft.com/office/drawing/2014/main" id="{AB8149DD-E783-45E6-B6E9-B56BF30C878D}"/>
              </a:ext>
            </a:extLst>
          </p:cNvPr>
          <p:cNvSpPr/>
          <p:nvPr/>
        </p:nvSpPr>
        <p:spPr>
          <a:xfrm>
            <a:off x="5071619" y="4658914"/>
            <a:ext cx="5957741" cy="1732458"/>
          </a:xfrm>
          <a:prstGeom prst="cloudCallout">
            <a:avLst>
              <a:gd name="adj1" fmla="val 50515"/>
              <a:gd name="adj2" fmla="val 362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ヘルプファイルの使い方のついては，</a:t>
            </a:r>
            <a:endParaRPr kumimoji="1" lang="en-US" altLang="ja-JP" dirty="0"/>
          </a:p>
          <a:p>
            <a:pPr algn="ctr"/>
            <a:r>
              <a:rPr kumimoji="1" lang="ja-JP" altLang="en-US" b="1" u="sng" dirty="0"/>
              <a:t>動画</a:t>
            </a:r>
            <a:r>
              <a:rPr kumimoji="1" lang="en-US" altLang="ja-JP" b="1" u="sng" dirty="0"/>
              <a:t>R-05</a:t>
            </a:r>
            <a:r>
              <a:rPr lang="ja-JP" altLang="en-US" b="1" u="sng" dirty="0"/>
              <a:t>（関数（使い方編））</a:t>
            </a:r>
            <a:endParaRPr lang="en-US" altLang="ja-JP" b="1" u="sng" dirty="0"/>
          </a:p>
          <a:p>
            <a:pPr algn="ctr"/>
            <a:r>
              <a:rPr kumimoji="1" lang="ja-JP" altLang="en-US" dirty="0"/>
              <a:t>もご参照下さい</a:t>
            </a:r>
          </a:p>
        </p:txBody>
      </p:sp>
    </p:spTree>
    <p:extLst>
      <p:ext uri="{BB962C8B-B14F-4D97-AF65-F5344CB8AC3E}">
        <p14:creationId xmlns:p14="http://schemas.microsoft.com/office/powerpoint/2010/main" val="1553470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76AF0226-3AD6-4189-B997-1FDF2D7934BE}"/>
              </a:ext>
            </a:extLst>
          </p:cNvPr>
          <p:cNvGrpSpPr/>
          <p:nvPr/>
        </p:nvGrpSpPr>
        <p:grpSpPr>
          <a:xfrm>
            <a:off x="7801859" y="5112882"/>
            <a:ext cx="721454" cy="494951"/>
            <a:chOff x="1577130" y="5159229"/>
            <a:chExt cx="721454" cy="494951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BB8434BF-D89E-4B77-86F8-71094E2D58DE}"/>
                </a:ext>
              </a:extLst>
            </p:cNvPr>
            <p:cNvCxnSpPr>
              <a:cxnSpLocks/>
            </p:cNvCxnSpPr>
            <p:nvPr/>
          </p:nvCxnSpPr>
          <p:spPr>
            <a:xfrm>
              <a:off x="1577130" y="5159229"/>
              <a:ext cx="0" cy="494951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0450FAD-B36B-4502-A2A0-2A1C50886B38}"/>
                </a:ext>
              </a:extLst>
            </p:cNvPr>
            <p:cNvSpPr txBox="1"/>
            <p:nvPr/>
          </p:nvSpPr>
          <p:spPr>
            <a:xfrm>
              <a:off x="1652640" y="5222038"/>
              <a:ext cx="64594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1"/>
                  </a:solidFill>
                </a:rPr>
                <a:t>同じ</a:t>
              </a:r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F14AF14-2FDA-4460-9344-E0D150A626EC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VPA</a:t>
            </a:r>
            <a:r>
              <a:rPr kumimoji="1" lang="ja-JP" altLang="en-US" sz="3200" dirty="0"/>
              <a:t>の結果を可視化する（</a:t>
            </a:r>
            <a:r>
              <a:rPr kumimoji="1" lang="en-US" altLang="ja-JP" sz="3200" dirty="0"/>
              <a:t>1</a:t>
            </a:r>
            <a:r>
              <a:rPr kumimoji="1" lang="ja-JP" altLang="en-US" sz="3200" dirty="0"/>
              <a:t>）</a:t>
            </a:r>
            <a:endParaRPr kumimoji="1" lang="en-US" altLang="ja-JP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CEDA47-0484-44E8-A772-0BCFF54D1C32}"/>
              </a:ext>
            </a:extLst>
          </p:cNvPr>
          <p:cNvSpPr txBox="1"/>
          <p:nvPr/>
        </p:nvSpPr>
        <p:spPr>
          <a:xfrm>
            <a:off x="0" y="712926"/>
            <a:ext cx="113471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10</a:t>
            </a:r>
            <a:r>
              <a:rPr kumimoji="1" lang="ja-JP" altLang="en-US" dirty="0"/>
              <a:t>）</a:t>
            </a:r>
            <a:r>
              <a:rPr kumimoji="1" lang="en-US" altLang="ja-JP" dirty="0"/>
              <a:t> VPA</a:t>
            </a:r>
            <a:r>
              <a:rPr kumimoji="1" lang="ja-JP" altLang="en-US" dirty="0"/>
              <a:t>の結果をプロットしてみる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B420673-8AD5-4AE3-B308-67FBD9B481FB}"/>
              </a:ext>
            </a:extLst>
          </p:cNvPr>
          <p:cNvGrpSpPr/>
          <p:nvPr/>
        </p:nvGrpSpPr>
        <p:grpSpPr>
          <a:xfrm>
            <a:off x="0" y="274658"/>
            <a:ext cx="10897299" cy="1478313"/>
            <a:chOff x="0" y="274658"/>
            <a:chExt cx="10897299" cy="1478313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79A8A73-F713-4D8C-B0B4-808692910A37}"/>
                </a:ext>
              </a:extLst>
            </p:cNvPr>
            <p:cNvSpPr txBox="1"/>
            <p:nvPr/>
          </p:nvSpPr>
          <p:spPr>
            <a:xfrm>
              <a:off x="6712280" y="586409"/>
              <a:ext cx="41850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39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Ｒ上にこのように書いて，実行させる</a:t>
              </a:r>
              <a:endParaRPr lang="en-US" altLang="ja-JP" dirty="0"/>
            </a:p>
          </p:txBody>
        </p:sp>
        <p:pic>
          <p:nvPicPr>
            <p:cNvPr id="10" name="グラフィックス 9" descr="戻る 単色塗りつぶし">
              <a:extLst>
                <a:ext uri="{FF2B5EF4-FFF2-40B4-BE49-F238E27FC236}">
                  <a16:creationId xmlns:a16="http://schemas.microsoft.com/office/drawing/2014/main" id="{12A377A8-3C16-43AA-95D5-C79D9801F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677113">
              <a:off x="5297414" y="556615"/>
              <a:ext cx="1478313" cy="914400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3F9ADE8E-F1C2-4604-ACDF-102F561C8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162469"/>
              <a:ext cx="5478308" cy="505752"/>
            </a:xfrm>
            <a:prstGeom prst="rect">
              <a:avLst/>
            </a:prstGeom>
          </p:spPr>
        </p:pic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AA8E0984-C938-448E-806A-CA7A2C30B9C7}"/>
              </a:ext>
            </a:extLst>
          </p:cNvPr>
          <p:cNvGrpSpPr/>
          <p:nvPr/>
        </p:nvGrpSpPr>
        <p:grpSpPr>
          <a:xfrm>
            <a:off x="41358" y="1241593"/>
            <a:ext cx="11912948" cy="5587451"/>
            <a:chOff x="41358" y="1241593"/>
            <a:chExt cx="11912948" cy="5587451"/>
          </a:xfrm>
        </p:grpSpPr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EE74DA77-9582-4DD5-BD9F-5AF33095A750}"/>
                </a:ext>
              </a:extLst>
            </p:cNvPr>
            <p:cNvSpPr txBox="1"/>
            <p:nvPr/>
          </p:nvSpPr>
          <p:spPr>
            <a:xfrm>
              <a:off x="6237864" y="1241593"/>
              <a:ext cx="571644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39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2012</a:t>
              </a:r>
              <a:r>
                <a:rPr lang="ja-JP" altLang="en-US" dirty="0"/>
                <a:t>年～</a:t>
              </a:r>
              <a:r>
                <a:rPr lang="en-US" altLang="ja-JP" dirty="0"/>
                <a:t>2020</a:t>
              </a:r>
              <a:r>
                <a:rPr lang="ja-JP" altLang="en-US" dirty="0"/>
                <a:t>年までの様々な結果をプロット（下図）</a:t>
              </a:r>
              <a:endParaRPr lang="en-US" altLang="ja-JP" dirty="0"/>
            </a:p>
          </p:txBody>
        </p:sp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3D1CDFA8-4F31-407B-B1B9-1D002F29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6024" y="1770260"/>
              <a:ext cx="7312386" cy="5058784"/>
            </a:xfrm>
            <a:prstGeom prst="rect">
              <a:avLst/>
            </a:prstGeom>
          </p:spPr>
        </p:pic>
        <p:sp>
          <p:nvSpPr>
            <p:cNvPr id="2" name="吹き出し: 線 1">
              <a:extLst>
                <a:ext uri="{FF2B5EF4-FFF2-40B4-BE49-F238E27FC236}">
                  <a16:creationId xmlns:a16="http://schemas.microsoft.com/office/drawing/2014/main" id="{296CD3D5-E7F9-42F4-93F2-1EAEFA21460A}"/>
                </a:ext>
              </a:extLst>
            </p:cNvPr>
            <p:cNvSpPr/>
            <p:nvPr/>
          </p:nvSpPr>
          <p:spPr>
            <a:xfrm>
              <a:off x="335958" y="2368896"/>
              <a:ext cx="1414827" cy="268447"/>
            </a:xfrm>
            <a:prstGeom prst="borderCallout1">
              <a:avLst>
                <a:gd name="adj1" fmla="val 50000"/>
                <a:gd name="adj2" fmla="val 98988"/>
                <a:gd name="adj3" fmla="val 50000"/>
                <a:gd name="adj4" fmla="val 1158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産卵親魚量</a:t>
              </a:r>
            </a:p>
          </p:txBody>
        </p:sp>
        <p:sp>
          <p:nvSpPr>
            <p:cNvPr id="29" name="吹き出し: 線 28">
              <a:extLst>
                <a:ext uri="{FF2B5EF4-FFF2-40B4-BE49-F238E27FC236}">
                  <a16:creationId xmlns:a16="http://schemas.microsoft.com/office/drawing/2014/main" id="{7F211764-3C53-4193-A685-AAA6943DEBFE}"/>
                </a:ext>
              </a:extLst>
            </p:cNvPr>
            <p:cNvSpPr/>
            <p:nvPr/>
          </p:nvSpPr>
          <p:spPr>
            <a:xfrm>
              <a:off x="41358" y="3201261"/>
              <a:ext cx="1819021" cy="252797"/>
            </a:xfrm>
            <a:prstGeom prst="borderCallout1">
              <a:avLst>
                <a:gd name="adj1" fmla="val 50000"/>
                <a:gd name="adj2" fmla="val 98988"/>
                <a:gd name="adj3" fmla="val 50000"/>
                <a:gd name="adj4" fmla="val 1158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漁獲量</a:t>
              </a:r>
              <a:r>
                <a:rPr kumimoji="1" lang="en-US" altLang="ja-JP" dirty="0"/>
                <a:t>/</a:t>
              </a:r>
              <a:r>
                <a:rPr kumimoji="1" lang="ja-JP" altLang="en-US" dirty="0"/>
                <a:t>資源量</a:t>
              </a:r>
            </a:p>
          </p:txBody>
        </p:sp>
        <p:sp>
          <p:nvSpPr>
            <p:cNvPr id="30" name="吹き出し: 線 29">
              <a:extLst>
                <a:ext uri="{FF2B5EF4-FFF2-40B4-BE49-F238E27FC236}">
                  <a16:creationId xmlns:a16="http://schemas.microsoft.com/office/drawing/2014/main" id="{74722E89-7D82-4BBE-82DD-A25D63DFEDA1}"/>
                </a:ext>
              </a:extLst>
            </p:cNvPr>
            <p:cNvSpPr/>
            <p:nvPr/>
          </p:nvSpPr>
          <p:spPr>
            <a:xfrm>
              <a:off x="350292" y="3936127"/>
              <a:ext cx="1414827" cy="268447"/>
            </a:xfrm>
            <a:prstGeom prst="borderCallout1">
              <a:avLst>
                <a:gd name="adj1" fmla="val 50000"/>
                <a:gd name="adj2" fmla="val 98988"/>
                <a:gd name="adj3" fmla="val 50000"/>
                <a:gd name="adj4" fmla="val 1158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加入量</a:t>
              </a:r>
            </a:p>
          </p:txBody>
        </p:sp>
        <p:sp>
          <p:nvSpPr>
            <p:cNvPr id="31" name="吹き出し: 線 30">
              <a:extLst>
                <a:ext uri="{FF2B5EF4-FFF2-40B4-BE49-F238E27FC236}">
                  <a16:creationId xmlns:a16="http://schemas.microsoft.com/office/drawing/2014/main" id="{50FBC338-3502-4D24-9777-04CA58912A70}"/>
                </a:ext>
              </a:extLst>
            </p:cNvPr>
            <p:cNvSpPr/>
            <p:nvPr/>
          </p:nvSpPr>
          <p:spPr>
            <a:xfrm>
              <a:off x="351752" y="4722153"/>
              <a:ext cx="1414827" cy="268447"/>
            </a:xfrm>
            <a:prstGeom prst="borderCallout1">
              <a:avLst>
                <a:gd name="adj1" fmla="val 50000"/>
                <a:gd name="adj2" fmla="val 98988"/>
                <a:gd name="adj3" fmla="val 50000"/>
                <a:gd name="adj4" fmla="val 1158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漁獲係数</a:t>
              </a:r>
            </a:p>
          </p:txBody>
        </p:sp>
        <p:sp>
          <p:nvSpPr>
            <p:cNvPr id="32" name="吹き出し: 線 31">
              <a:extLst>
                <a:ext uri="{FF2B5EF4-FFF2-40B4-BE49-F238E27FC236}">
                  <a16:creationId xmlns:a16="http://schemas.microsoft.com/office/drawing/2014/main" id="{25A9D502-FAC4-41A7-976F-5CB86A0EB6F8}"/>
                </a:ext>
              </a:extLst>
            </p:cNvPr>
            <p:cNvSpPr/>
            <p:nvPr/>
          </p:nvSpPr>
          <p:spPr>
            <a:xfrm>
              <a:off x="375233" y="5592629"/>
              <a:ext cx="1414827" cy="268447"/>
            </a:xfrm>
            <a:prstGeom prst="borderCallout1">
              <a:avLst>
                <a:gd name="adj1" fmla="val 50000"/>
                <a:gd name="adj2" fmla="val 98988"/>
                <a:gd name="adj3" fmla="val 50000"/>
                <a:gd name="adj4" fmla="val 1158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成熟率</a:t>
              </a:r>
            </a:p>
          </p:txBody>
        </p:sp>
        <p:sp>
          <p:nvSpPr>
            <p:cNvPr id="33" name="吹き出し: 線 32">
              <a:extLst>
                <a:ext uri="{FF2B5EF4-FFF2-40B4-BE49-F238E27FC236}">
                  <a16:creationId xmlns:a16="http://schemas.microsoft.com/office/drawing/2014/main" id="{7AA25947-9A15-435B-B74B-34A50921459A}"/>
                </a:ext>
              </a:extLst>
            </p:cNvPr>
            <p:cNvSpPr/>
            <p:nvPr/>
          </p:nvSpPr>
          <p:spPr>
            <a:xfrm>
              <a:off x="234598" y="6150905"/>
              <a:ext cx="1555462" cy="268447"/>
            </a:xfrm>
            <a:prstGeom prst="borderCallout1">
              <a:avLst>
                <a:gd name="adj1" fmla="val 50000"/>
                <a:gd name="adj2" fmla="val 98988"/>
                <a:gd name="adj3" fmla="val 50000"/>
                <a:gd name="adj4" fmla="val 1158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自然死亡係数</a:t>
              </a:r>
            </a:p>
          </p:txBody>
        </p:sp>
        <p:sp>
          <p:nvSpPr>
            <p:cNvPr id="34" name="吹き出し: 線 33">
              <a:extLst>
                <a:ext uri="{FF2B5EF4-FFF2-40B4-BE49-F238E27FC236}">
                  <a16:creationId xmlns:a16="http://schemas.microsoft.com/office/drawing/2014/main" id="{0E9CBFF2-AAD3-40A7-953D-CF1EE59231DE}"/>
                </a:ext>
              </a:extLst>
            </p:cNvPr>
            <p:cNvSpPr/>
            <p:nvPr/>
          </p:nvSpPr>
          <p:spPr>
            <a:xfrm>
              <a:off x="9726267" y="2451919"/>
              <a:ext cx="1414827" cy="268447"/>
            </a:xfrm>
            <a:prstGeom prst="borderCallout1">
              <a:avLst>
                <a:gd name="adj1" fmla="val 46875"/>
                <a:gd name="adj2" fmla="val -2997"/>
                <a:gd name="adj3" fmla="val 46875"/>
                <a:gd name="adj4" fmla="val -2943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親魚量</a:t>
              </a:r>
            </a:p>
          </p:txBody>
        </p:sp>
        <p:sp>
          <p:nvSpPr>
            <p:cNvPr id="35" name="吹き出し: 線 34">
              <a:extLst>
                <a:ext uri="{FF2B5EF4-FFF2-40B4-BE49-F238E27FC236}">
                  <a16:creationId xmlns:a16="http://schemas.microsoft.com/office/drawing/2014/main" id="{7B42DFC3-4A2C-4489-93EE-363C01F9C8AE}"/>
                </a:ext>
              </a:extLst>
            </p:cNvPr>
            <p:cNvSpPr/>
            <p:nvPr/>
          </p:nvSpPr>
          <p:spPr>
            <a:xfrm>
              <a:off x="9726267" y="3228886"/>
              <a:ext cx="1414827" cy="268447"/>
            </a:xfrm>
            <a:prstGeom prst="borderCallout1">
              <a:avLst>
                <a:gd name="adj1" fmla="val 46875"/>
                <a:gd name="adj2" fmla="val -2997"/>
                <a:gd name="adj3" fmla="val 46875"/>
                <a:gd name="adj4" fmla="val -2943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漁獲量</a:t>
              </a:r>
            </a:p>
          </p:txBody>
        </p:sp>
        <p:sp>
          <p:nvSpPr>
            <p:cNvPr id="36" name="吹き出し: 線 35">
              <a:extLst>
                <a:ext uri="{FF2B5EF4-FFF2-40B4-BE49-F238E27FC236}">
                  <a16:creationId xmlns:a16="http://schemas.microsoft.com/office/drawing/2014/main" id="{D9964121-70CA-45CC-A6F4-D9D408319647}"/>
                </a:ext>
              </a:extLst>
            </p:cNvPr>
            <p:cNvSpPr/>
            <p:nvPr/>
          </p:nvSpPr>
          <p:spPr>
            <a:xfrm>
              <a:off x="9726267" y="4093420"/>
              <a:ext cx="1414827" cy="268447"/>
            </a:xfrm>
            <a:prstGeom prst="borderCallout1">
              <a:avLst>
                <a:gd name="adj1" fmla="val 46875"/>
                <a:gd name="adj2" fmla="val -2997"/>
                <a:gd name="adj3" fmla="val 46875"/>
                <a:gd name="adj4" fmla="val -2943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資源尾数</a:t>
              </a:r>
            </a:p>
          </p:txBody>
        </p:sp>
        <p:sp>
          <p:nvSpPr>
            <p:cNvPr id="37" name="吹き出し: 線 36">
              <a:extLst>
                <a:ext uri="{FF2B5EF4-FFF2-40B4-BE49-F238E27FC236}">
                  <a16:creationId xmlns:a16="http://schemas.microsoft.com/office/drawing/2014/main" id="{81E57D87-CEC7-4FB6-A65D-0543D0D8EACF}"/>
                </a:ext>
              </a:extLst>
            </p:cNvPr>
            <p:cNvSpPr/>
            <p:nvPr/>
          </p:nvSpPr>
          <p:spPr>
            <a:xfrm>
              <a:off x="9704017" y="4750691"/>
              <a:ext cx="1414827" cy="268447"/>
            </a:xfrm>
            <a:prstGeom prst="borderCallout1">
              <a:avLst>
                <a:gd name="adj1" fmla="val 46875"/>
                <a:gd name="adj2" fmla="val -2997"/>
                <a:gd name="adj3" fmla="val 46875"/>
                <a:gd name="adj4" fmla="val -2943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体重</a:t>
              </a:r>
            </a:p>
          </p:txBody>
        </p:sp>
        <p:sp>
          <p:nvSpPr>
            <p:cNvPr id="38" name="吹き出し: 線 37">
              <a:extLst>
                <a:ext uri="{FF2B5EF4-FFF2-40B4-BE49-F238E27FC236}">
                  <a16:creationId xmlns:a16="http://schemas.microsoft.com/office/drawing/2014/main" id="{3DCF19F0-2A96-4C85-9F4B-85192052189B}"/>
                </a:ext>
              </a:extLst>
            </p:cNvPr>
            <p:cNvSpPr/>
            <p:nvPr/>
          </p:nvSpPr>
          <p:spPr>
            <a:xfrm>
              <a:off x="9704016" y="5373002"/>
              <a:ext cx="1414827" cy="268447"/>
            </a:xfrm>
            <a:prstGeom prst="borderCallout1">
              <a:avLst>
                <a:gd name="adj1" fmla="val 46875"/>
                <a:gd name="adj2" fmla="val -2997"/>
                <a:gd name="adj3" fmla="val 46875"/>
                <a:gd name="adj4" fmla="val -2943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漁獲尾数</a:t>
              </a:r>
            </a:p>
          </p:txBody>
        </p: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1CD78E2-8E43-4182-920D-E5649A9A36F6}"/>
              </a:ext>
            </a:extLst>
          </p:cNvPr>
          <p:cNvSpPr txBox="1"/>
          <p:nvPr/>
        </p:nvSpPr>
        <p:spPr>
          <a:xfrm>
            <a:off x="5801360" y="116907"/>
            <a:ext cx="639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</a:t>
            </a:r>
            <a:r>
              <a:rPr kumimoji="1" lang="ja-JP" altLang="en-US" dirty="0">
                <a:solidFill>
                  <a:srgbClr val="FF0000"/>
                </a:solidFill>
              </a:rPr>
              <a:t>　詳しくは，動画</a:t>
            </a:r>
            <a:r>
              <a:rPr kumimoji="1" lang="en-US" altLang="ja-JP" dirty="0">
                <a:solidFill>
                  <a:srgbClr val="FF0000"/>
                </a:solidFill>
              </a:rPr>
              <a:t>VPA-02</a:t>
            </a:r>
            <a:r>
              <a:rPr kumimoji="1" lang="ja-JP" altLang="en-US" dirty="0">
                <a:solidFill>
                  <a:srgbClr val="FF0000"/>
                </a:solidFill>
              </a:rPr>
              <a:t>「チューニングなし</a:t>
            </a:r>
            <a:r>
              <a:rPr kumimoji="1" lang="en-US" altLang="ja-JP" dirty="0">
                <a:solidFill>
                  <a:srgbClr val="FF0000"/>
                </a:solidFill>
              </a:rPr>
              <a:t>VPA</a:t>
            </a:r>
            <a:r>
              <a:rPr kumimoji="1" lang="ja-JP" altLang="en-US" dirty="0">
                <a:solidFill>
                  <a:srgbClr val="FF0000"/>
                </a:solidFill>
              </a:rPr>
              <a:t>」を参照</a:t>
            </a:r>
          </a:p>
        </p:txBody>
      </p:sp>
    </p:spTree>
    <p:extLst>
      <p:ext uri="{BB962C8B-B14F-4D97-AF65-F5344CB8AC3E}">
        <p14:creationId xmlns:p14="http://schemas.microsoft.com/office/powerpoint/2010/main" val="368060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76AF0226-3AD6-4189-B997-1FDF2D7934BE}"/>
              </a:ext>
            </a:extLst>
          </p:cNvPr>
          <p:cNvGrpSpPr/>
          <p:nvPr/>
        </p:nvGrpSpPr>
        <p:grpSpPr>
          <a:xfrm>
            <a:off x="7801859" y="5112882"/>
            <a:ext cx="721454" cy="494951"/>
            <a:chOff x="1577130" y="5159229"/>
            <a:chExt cx="721454" cy="494951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BB8434BF-D89E-4B77-86F8-71094E2D58DE}"/>
                </a:ext>
              </a:extLst>
            </p:cNvPr>
            <p:cNvCxnSpPr>
              <a:cxnSpLocks/>
            </p:cNvCxnSpPr>
            <p:nvPr/>
          </p:nvCxnSpPr>
          <p:spPr>
            <a:xfrm>
              <a:off x="1577130" y="5159229"/>
              <a:ext cx="0" cy="494951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0450FAD-B36B-4502-A2A0-2A1C50886B38}"/>
                </a:ext>
              </a:extLst>
            </p:cNvPr>
            <p:cNvSpPr txBox="1"/>
            <p:nvPr/>
          </p:nvSpPr>
          <p:spPr>
            <a:xfrm>
              <a:off x="1652640" y="5222038"/>
              <a:ext cx="64594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1"/>
                  </a:solidFill>
                </a:rPr>
                <a:t>同じ</a:t>
              </a:r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F14AF14-2FDA-4460-9344-E0D150A626EC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VPA</a:t>
            </a:r>
            <a:r>
              <a:rPr kumimoji="1" lang="ja-JP" altLang="en-US" sz="3200" dirty="0"/>
              <a:t>の結果を可視化する（</a:t>
            </a:r>
            <a:r>
              <a:rPr kumimoji="1" lang="en-US" altLang="ja-JP" sz="3200" dirty="0"/>
              <a:t>2</a:t>
            </a:r>
            <a:r>
              <a:rPr kumimoji="1" lang="ja-JP" altLang="en-US" sz="3200" dirty="0"/>
              <a:t>）</a:t>
            </a:r>
            <a:endParaRPr kumimoji="1" lang="en-US" altLang="ja-JP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CEDA47-0484-44E8-A772-0BCFF54D1C32}"/>
              </a:ext>
            </a:extLst>
          </p:cNvPr>
          <p:cNvSpPr txBox="1"/>
          <p:nvPr/>
        </p:nvSpPr>
        <p:spPr>
          <a:xfrm>
            <a:off x="0" y="712926"/>
            <a:ext cx="113471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11</a:t>
            </a:r>
            <a:r>
              <a:rPr kumimoji="1" lang="ja-JP" altLang="en-US" dirty="0"/>
              <a:t>）</a:t>
            </a:r>
            <a:r>
              <a:rPr kumimoji="1" lang="en-US" altLang="ja-JP" dirty="0"/>
              <a:t> </a:t>
            </a:r>
            <a:r>
              <a:rPr kumimoji="1" lang="ja-JP" altLang="en-US" dirty="0"/>
              <a:t>資源量指標値への当てはまりの単純な可視化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C437FA9-2B18-4F12-9088-A0821FFF65B9}"/>
              </a:ext>
            </a:extLst>
          </p:cNvPr>
          <p:cNvGrpSpPr/>
          <p:nvPr/>
        </p:nvGrpSpPr>
        <p:grpSpPr>
          <a:xfrm>
            <a:off x="390292" y="1813331"/>
            <a:ext cx="10175735" cy="4331743"/>
            <a:chOff x="0" y="1745118"/>
            <a:chExt cx="10175735" cy="4331743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809330C7-4FD1-4B49-8A3C-B58DF6F2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45118"/>
              <a:ext cx="10175735" cy="3520035"/>
            </a:xfrm>
            <a:prstGeom prst="rect">
              <a:avLst/>
            </a:prstGeom>
          </p:spPr>
        </p:pic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BBF701FD-6CB4-4970-844B-4821A5DE6FD0}"/>
                </a:ext>
              </a:extLst>
            </p:cNvPr>
            <p:cNvCxnSpPr>
              <a:cxnSpLocks/>
            </p:cNvCxnSpPr>
            <p:nvPr/>
          </p:nvCxnSpPr>
          <p:spPr>
            <a:xfrm>
              <a:off x="1915886" y="4801250"/>
              <a:ext cx="130628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922F652B-0E9D-44DE-9BA5-2BC47C409EF8}"/>
                </a:ext>
              </a:extLst>
            </p:cNvPr>
            <p:cNvCxnSpPr>
              <a:cxnSpLocks/>
            </p:cNvCxnSpPr>
            <p:nvPr/>
          </p:nvCxnSpPr>
          <p:spPr>
            <a:xfrm>
              <a:off x="1915886" y="5023319"/>
              <a:ext cx="202909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7FC094B-B6E2-427D-8FB8-AA8F250610DA}"/>
                </a:ext>
              </a:extLst>
            </p:cNvPr>
            <p:cNvSpPr txBox="1"/>
            <p:nvPr/>
          </p:nvSpPr>
          <p:spPr>
            <a:xfrm>
              <a:off x="5457196" y="5430530"/>
              <a:ext cx="4209317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39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この</a:t>
              </a:r>
              <a:r>
                <a:rPr lang="en-US" altLang="ja-JP" dirty="0"/>
                <a:t>2</a:t>
              </a:r>
              <a:r>
                <a:rPr lang="ja-JP" altLang="en-US" dirty="0"/>
                <a:t>行を加えて実行すると，</a:t>
              </a:r>
              <a:endParaRPr lang="en-US" altLang="ja-JP" dirty="0"/>
            </a:p>
            <a:p>
              <a:pPr algn="ctr"/>
              <a:r>
                <a:rPr lang="ja-JP" altLang="en-US" dirty="0"/>
                <a:t>次のスライドのような図が生成される</a:t>
              </a:r>
              <a:endParaRPr lang="en-US" altLang="ja-JP" dirty="0"/>
            </a:p>
          </p:txBody>
        </p:sp>
        <p:pic>
          <p:nvPicPr>
            <p:cNvPr id="15" name="グラフィックス 14" descr="戻る 枠線">
              <a:extLst>
                <a:ext uri="{FF2B5EF4-FFF2-40B4-BE49-F238E27FC236}">
                  <a16:creationId xmlns:a16="http://schemas.microsoft.com/office/drawing/2014/main" id="{E115919E-0F7F-433B-A3DA-6297636E4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3049817">
              <a:off x="3957723" y="5089783"/>
              <a:ext cx="1671966" cy="609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751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76AF0226-3AD6-4189-B997-1FDF2D7934BE}"/>
              </a:ext>
            </a:extLst>
          </p:cNvPr>
          <p:cNvGrpSpPr/>
          <p:nvPr/>
        </p:nvGrpSpPr>
        <p:grpSpPr>
          <a:xfrm>
            <a:off x="7801859" y="5112882"/>
            <a:ext cx="721454" cy="494951"/>
            <a:chOff x="1577130" y="5159229"/>
            <a:chExt cx="721454" cy="494951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BB8434BF-D89E-4B77-86F8-71094E2D58DE}"/>
                </a:ext>
              </a:extLst>
            </p:cNvPr>
            <p:cNvCxnSpPr>
              <a:cxnSpLocks/>
            </p:cNvCxnSpPr>
            <p:nvPr/>
          </p:nvCxnSpPr>
          <p:spPr>
            <a:xfrm>
              <a:off x="1577130" y="5159229"/>
              <a:ext cx="0" cy="494951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0450FAD-B36B-4502-A2A0-2A1C50886B38}"/>
                </a:ext>
              </a:extLst>
            </p:cNvPr>
            <p:cNvSpPr txBox="1"/>
            <p:nvPr/>
          </p:nvSpPr>
          <p:spPr>
            <a:xfrm>
              <a:off x="1652640" y="5222038"/>
              <a:ext cx="64594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1"/>
                  </a:solidFill>
                </a:rPr>
                <a:t>同じ</a:t>
              </a:r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F14AF14-2FDA-4460-9344-E0D150A626EC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資源量指標値への当てはまり</a:t>
            </a:r>
            <a:endParaRPr kumimoji="1" lang="en-US" altLang="ja-JP" sz="3200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BFE4159-7571-44E2-91ED-D7C42F260A6B}"/>
              </a:ext>
            </a:extLst>
          </p:cNvPr>
          <p:cNvGrpSpPr/>
          <p:nvPr/>
        </p:nvGrpSpPr>
        <p:grpSpPr>
          <a:xfrm>
            <a:off x="339635" y="584775"/>
            <a:ext cx="11766225" cy="6173002"/>
            <a:chOff x="339635" y="584775"/>
            <a:chExt cx="11766225" cy="6173002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8505E42D-023A-4B3D-92BF-7C19A64AE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9635" y="584775"/>
              <a:ext cx="8854717" cy="6173002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ED67A98-4F17-4738-9B2B-743D0C45E5F8}"/>
                </a:ext>
              </a:extLst>
            </p:cNvPr>
            <p:cNvSpPr txBox="1"/>
            <p:nvPr/>
          </p:nvSpPr>
          <p:spPr>
            <a:xfrm>
              <a:off x="9431383" y="949234"/>
              <a:ext cx="2490651" cy="369332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指標値の残差の対数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6189266-8742-42D8-B26E-E38022F67368}"/>
                </a:ext>
              </a:extLst>
            </p:cNvPr>
            <p:cNvSpPr txBox="1"/>
            <p:nvPr/>
          </p:nvSpPr>
          <p:spPr>
            <a:xfrm>
              <a:off x="9269862" y="3190407"/>
              <a:ext cx="2835998" cy="64633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点が観察された指標値</a:t>
              </a:r>
              <a:endParaRPr kumimoji="1" lang="en-US" altLang="ja-JP" dirty="0"/>
            </a:p>
            <a:p>
              <a:r>
                <a:rPr lang="ja-JP" altLang="en-US" dirty="0"/>
                <a:t>線が推定された資源尾数</a:t>
              </a:r>
              <a:endParaRPr kumimoji="1" lang="ja-JP" altLang="en-US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B870EF0C-76A8-46BF-9D70-5250F3322212}"/>
                </a:ext>
              </a:extLst>
            </p:cNvPr>
            <p:cNvSpPr txBox="1"/>
            <p:nvPr/>
          </p:nvSpPr>
          <p:spPr>
            <a:xfrm>
              <a:off x="9269861" y="4789716"/>
              <a:ext cx="2835999" cy="923330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横軸：推定された推定値</a:t>
              </a:r>
              <a:endParaRPr lang="en-US" altLang="ja-JP" dirty="0"/>
            </a:p>
            <a:p>
              <a:r>
                <a:rPr kumimoji="1" lang="ja-JP" altLang="en-US" dirty="0"/>
                <a:t>縦軸：観察された指標値</a:t>
              </a:r>
              <a:endParaRPr kumimoji="1" lang="en-US" altLang="ja-JP" dirty="0"/>
            </a:p>
            <a:p>
              <a:r>
                <a:rPr lang="ja-JP" altLang="en-US" dirty="0"/>
                <a:t>赤線が非線形性表す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4661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76AF0226-3AD6-4189-B997-1FDF2D7934BE}"/>
              </a:ext>
            </a:extLst>
          </p:cNvPr>
          <p:cNvGrpSpPr/>
          <p:nvPr/>
        </p:nvGrpSpPr>
        <p:grpSpPr>
          <a:xfrm>
            <a:off x="7801859" y="5112882"/>
            <a:ext cx="721454" cy="494951"/>
            <a:chOff x="1577130" y="5159229"/>
            <a:chExt cx="721454" cy="494951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BB8434BF-D89E-4B77-86F8-71094E2D58DE}"/>
                </a:ext>
              </a:extLst>
            </p:cNvPr>
            <p:cNvCxnSpPr>
              <a:cxnSpLocks/>
            </p:cNvCxnSpPr>
            <p:nvPr/>
          </p:nvCxnSpPr>
          <p:spPr>
            <a:xfrm>
              <a:off x="1577130" y="5159229"/>
              <a:ext cx="0" cy="494951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0450FAD-B36B-4502-A2A0-2A1C50886B38}"/>
                </a:ext>
              </a:extLst>
            </p:cNvPr>
            <p:cNvSpPr txBox="1"/>
            <p:nvPr/>
          </p:nvSpPr>
          <p:spPr>
            <a:xfrm>
              <a:off x="1652640" y="5222038"/>
              <a:ext cx="64594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1"/>
                  </a:solidFill>
                </a:rPr>
                <a:t>同じ</a:t>
              </a:r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69B7CD6-F4BC-44BE-8029-394D802FBC23}"/>
              </a:ext>
            </a:extLst>
          </p:cNvPr>
          <p:cNvSpPr txBox="1"/>
          <p:nvPr/>
        </p:nvSpPr>
        <p:spPr>
          <a:xfrm>
            <a:off x="117255" y="1280193"/>
            <a:ext cx="11787807" cy="206210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この続きの，</a:t>
            </a:r>
            <a:r>
              <a:rPr lang="en-US" altLang="ja-JP" sz="3200" dirty="0"/>
              <a:t>VPA</a:t>
            </a:r>
            <a:r>
              <a:rPr lang="ja-JP" altLang="en-US" sz="3200" dirty="0"/>
              <a:t>のモデル診断に関しては，</a:t>
            </a:r>
            <a:endParaRPr lang="en-US" altLang="ja-JP" sz="3200" dirty="0"/>
          </a:p>
          <a:p>
            <a:pPr algn="ctr"/>
            <a:r>
              <a:rPr kumimoji="1" lang="ja-JP" altLang="en-US" sz="3200" dirty="0"/>
              <a:t>動画</a:t>
            </a:r>
            <a:r>
              <a:rPr kumimoji="1" lang="en-US" altLang="ja-JP" sz="3200" dirty="0"/>
              <a:t>VPA-04</a:t>
            </a:r>
            <a:r>
              <a:rPr kumimoji="1" lang="ja-JP" altLang="en-US" sz="3200" dirty="0"/>
              <a:t>：</a:t>
            </a:r>
            <a:r>
              <a:rPr kumimoji="1" lang="en-US" altLang="ja-JP" sz="3200" dirty="0"/>
              <a:t>VPA</a:t>
            </a:r>
            <a:r>
              <a:rPr kumimoji="1" lang="ja-JP" altLang="en-US" sz="3200" dirty="0"/>
              <a:t>のモデル診断　概要編</a:t>
            </a:r>
            <a:endParaRPr kumimoji="1" lang="en-US" altLang="ja-JP" sz="3200" dirty="0"/>
          </a:p>
          <a:p>
            <a:pPr algn="ctr"/>
            <a:r>
              <a:rPr lang="ja-JP" altLang="en-US" sz="3200" dirty="0"/>
              <a:t>動画</a:t>
            </a:r>
            <a:r>
              <a:rPr kumimoji="1" lang="en-US" altLang="ja-JP" sz="3200" dirty="0"/>
              <a:t>VPA-05</a:t>
            </a:r>
            <a:r>
              <a:rPr kumimoji="1" lang="ja-JP" altLang="en-US" sz="3200" dirty="0"/>
              <a:t>：</a:t>
            </a:r>
            <a:r>
              <a:rPr kumimoji="1" lang="en-US" altLang="ja-JP" sz="3200" dirty="0"/>
              <a:t>VPA</a:t>
            </a:r>
            <a:r>
              <a:rPr kumimoji="1" lang="ja-JP" altLang="en-US" sz="3200" dirty="0"/>
              <a:t>のモデル診断　実践編</a:t>
            </a:r>
            <a:endParaRPr kumimoji="1" lang="en-US" altLang="ja-JP" sz="3200" dirty="0"/>
          </a:p>
          <a:p>
            <a:pPr algn="ctr"/>
            <a:r>
              <a:rPr kumimoji="1" lang="ja-JP" altLang="en-US" sz="3200" dirty="0"/>
              <a:t>を参照して下さい．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4EA8738-836A-47F5-9F4B-AE433C490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654" y="3620299"/>
            <a:ext cx="1685524" cy="253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65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10E26D2-598A-4CB6-AA54-58FDAF06EAE0}"/>
              </a:ext>
            </a:extLst>
          </p:cNvPr>
          <p:cNvGrpSpPr/>
          <p:nvPr/>
        </p:nvGrpSpPr>
        <p:grpSpPr>
          <a:xfrm>
            <a:off x="0" y="584775"/>
            <a:ext cx="11996251" cy="5118212"/>
            <a:chOff x="0" y="584775"/>
            <a:chExt cx="11996251" cy="5118212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2D604693-EB4F-4E03-98F4-5DF8D1050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84775"/>
              <a:ext cx="10365897" cy="5118212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88E46EF-192D-4B00-9334-D882CAB1E582}"/>
                </a:ext>
              </a:extLst>
            </p:cNvPr>
            <p:cNvSpPr txBox="1"/>
            <p:nvPr/>
          </p:nvSpPr>
          <p:spPr>
            <a:xfrm>
              <a:off x="5049521" y="756431"/>
              <a:ext cx="6946730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39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Ｒ上にこのように書いて，実行させる</a:t>
              </a:r>
              <a:endParaRPr lang="en-US" altLang="ja-JP" dirty="0"/>
            </a:p>
            <a:p>
              <a:r>
                <a:rPr lang="ja-JP" altLang="en-US" dirty="0"/>
                <a:t>（</a:t>
              </a:r>
              <a:r>
                <a:rPr lang="en-US" altLang="ja-JP" dirty="0"/>
                <a:t>#</a:t>
              </a:r>
              <a:r>
                <a:rPr lang="ja-JP" altLang="en-US" dirty="0"/>
                <a:t>以降はコメント文なので省略してよい）</a:t>
              </a:r>
              <a:endParaRPr lang="en-US" altLang="ja-JP" dirty="0"/>
            </a:p>
            <a:p>
              <a:endParaRPr lang="en-US" altLang="ja-JP" dirty="0"/>
            </a:p>
            <a:p>
              <a:r>
                <a:rPr lang="ja-JP" altLang="en-US" dirty="0"/>
                <a:t>動画</a:t>
              </a:r>
              <a:r>
                <a:rPr lang="en-US" altLang="ja-JP" dirty="0"/>
                <a:t>VPA-01『</a:t>
              </a:r>
              <a:r>
                <a:rPr lang="en-US" altLang="ja-JP" b="1" dirty="0">
                  <a:solidFill>
                    <a:srgbClr val="FF0000"/>
                  </a:solidFill>
                </a:rPr>
                <a:t>frasyr</a:t>
              </a:r>
              <a:r>
                <a:rPr lang="ja-JP" altLang="en-US" b="1" dirty="0">
                  <a:solidFill>
                    <a:srgbClr val="FF0000"/>
                  </a:solidFill>
                </a:rPr>
                <a:t>を用いた</a:t>
              </a:r>
              <a:r>
                <a:rPr lang="en-US" altLang="ja-JP" b="1" dirty="0">
                  <a:solidFill>
                    <a:srgbClr val="FF0000"/>
                  </a:solidFill>
                </a:rPr>
                <a:t>VPA</a:t>
              </a:r>
              <a:r>
                <a:rPr lang="ja-JP" altLang="en-US" b="1" dirty="0">
                  <a:solidFill>
                    <a:srgbClr val="FF0000"/>
                  </a:solidFill>
                </a:rPr>
                <a:t>：概要編</a:t>
              </a:r>
              <a:r>
                <a:rPr lang="en-US" altLang="ja-JP" dirty="0"/>
                <a:t>』</a:t>
              </a:r>
              <a:r>
                <a:rPr lang="ja-JP" altLang="en-US" dirty="0"/>
                <a:t>で解説しているように，</a:t>
              </a:r>
              <a:endParaRPr lang="en-US" altLang="ja-JP" dirty="0"/>
            </a:p>
            <a:p>
              <a:r>
                <a:rPr lang="ja-JP" altLang="en-US" u="wavyHeavy" dirty="0">
                  <a:uFill>
                    <a:solidFill>
                      <a:srgbClr val="FF0000"/>
                    </a:solidFill>
                  </a:uFill>
                </a:rPr>
                <a:t>自分のしたい解析に合わせて指定</a:t>
              </a:r>
              <a:r>
                <a:rPr lang="ja-JP" altLang="en-US" dirty="0"/>
                <a:t>する</a:t>
              </a:r>
              <a:endParaRPr lang="en-US" altLang="ja-JP" dirty="0"/>
            </a:p>
          </p:txBody>
        </p:sp>
        <p:pic>
          <p:nvPicPr>
            <p:cNvPr id="26" name="グラフィックス 25" descr="戻る 枠線">
              <a:extLst>
                <a:ext uri="{FF2B5EF4-FFF2-40B4-BE49-F238E27FC236}">
                  <a16:creationId xmlns:a16="http://schemas.microsoft.com/office/drawing/2014/main" id="{3520CB35-5AE7-460C-B19E-927331820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8095223">
              <a:off x="3270180" y="1367791"/>
              <a:ext cx="2220295" cy="914400"/>
            </a:xfrm>
            <a:prstGeom prst="rect">
              <a:avLst/>
            </a:prstGeom>
          </p:spPr>
        </p:pic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76AF0226-3AD6-4189-B997-1FDF2D7934BE}"/>
              </a:ext>
            </a:extLst>
          </p:cNvPr>
          <p:cNvGrpSpPr/>
          <p:nvPr/>
        </p:nvGrpSpPr>
        <p:grpSpPr>
          <a:xfrm>
            <a:off x="7801859" y="5112882"/>
            <a:ext cx="721454" cy="494951"/>
            <a:chOff x="1577130" y="5159229"/>
            <a:chExt cx="721454" cy="494951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BB8434BF-D89E-4B77-86F8-71094E2D58DE}"/>
                </a:ext>
              </a:extLst>
            </p:cNvPr>
            <p:cNvCxnSpPr>
              <a:cxnSpLocks/>
            </p:cNvCxnSpPr>
            <p:nvPr/>
          </p:nvCxnSpPr>
          <p:spPr>
            <a:xfrm>
              <a:off x="1577130" y="5159229"/>
              <a:ext cx="0" cy="494951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0450FAD-B36B-4502-A2A0-2A1C50886B38}"/>
                </a:ext>
              </a:extLst>
            </p:cNvPr>
            <p:cNvSpPr txBox="1"/>
            <p:nvPr/>
          </p:nvSpPr>
          <p:spPr>
            <a:xfrm>
              <a:off x="1652640" y="5222038"/>
              <a:ext cx="64594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1"/>
                  </a:solidFill>
                </a:rPr>
                <a:t>同じ</a:t>
              </a:r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F14AF14-2FDA-4460-9344-E0D150A626EC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選択率更新法の場合の実行方法</a:t>
            </a:r>
            <a:endParaRPr kumimoji="1" lang="en-US" altLang="ja-JP" sz="3200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A42C158E-D815-4E97-B816-5B579C94F419}"/>
              </a:ext>
            </a:extLst>
          </p:cNvPr>
          <p:cNvGrpSpPr/>
          <p:nvPr/>
        </p:nvGrpSpPr>
        <p:grpSpPr>
          <a:xfrm>
            <a:off x="2063931" y="4396780"/>
            <a:ext cx="9747763" cy="1933073"/>
            <a:chOff x="2063931" y="4396780"/>
            <a:chExt cx="9747763" cy="1933073"/>
          </a:xfrm>
        </p:grpSpPr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19A42895-2FD0-42F3-8C15-BF8F0F4EE481}"/>
                </a:ext>
              </a:extLst>
            </p:cNvPr>
            <p:cNvCxnSpPr>
              <a:cxnSpLocks/>
            </p:cNvCxnSpPr>
            <p:nvPr/>
          </p:nvCxnSpPr>
          <p:spPr>
            <a:xfrm>
              <a:off x="2063932" y="4396780"/>
              <a:ext cx="1759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9DB13EB2-77F1-4097-9305-4DB4DE22AB28}"/>
                </a:ext>
              </a:extLst>
            </p:cNvPr>
            <p:cNvCxnSpPr>
              <a:cxnSpLocks/>
            </p:cNvCxnSpPr>
            <p:nvPr/>
          </p:nvCxnSpPr>
          <p:spPr>
            <a:xfrm>
              <a:off x="2063931" y="4592723"/>
              <a:ext cx="1759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5F1A3165-DAEF-4D56-B987-5218B820A897}"/>
                </a:ext>
              </a:extLst>
            </p:cNvPr>
            <p:cNvSpPr txBox="1"/>
            <p:nvPr/>
          </p:nvSpPr>
          <p:spPr>
            <a:xfrm>
              <a:off x="3020038" y="4852525"/>
              <a:ext cx="8791656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39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選択率の定義の仕方を指定する</a:t>
              </a:r>
              <a:r>
                <a:rPr lang="en-US" altLang="ja-JP" b="1" dirty="0">
                  <a:solidFill>
                    <a:srgbClr val="FF0000"/>
                  </a:solidFill>
                </a:rPr>
                <a:t>sel.def</a:t>
              </a:r>
              <a:r>
                <a:rPr lang="ja-JP" altLang="en-US" dirty="0"/>
                <a:t>には</a:t>
              </a:r>
              <a:r>
                <a:rPr lang="en-US" altLang="ja-JP" dirty="0"/>
                <a:t>3</a:t>
              </a:r>
              <a:r>
                <a:rPr lang="ja-JP" altLang="en-US" dirty="0"/>
                <a:t>つのオプションがある：</a:t>
              </a:r>
              <a:endParaRPr lang="en-US" altLang="ja-JP" dirty="0"/>
            </a:p>
            <a:p>
              <a:r>
                <a:rPr lang="en-US" altLang="ja-JP" dirty="0"/>
                <a:t>“</a:t>
              </a:r>
              <a:r>
                <a:rPr lang="en-US" altLang="ja-JP" b="1" dirty="0">
                  <a:solidFill>
                    <a:srgbClr val="FF0000"/>
                  </a:solidFill>
                </a:rPr>
                <a:t>max</a:t>
              </a:r>
              <a:r>
                <a:rPr lang="en-US" altLang="ja-JP" dirty="0"/>
                <a:t>”</a:t>
              </a:r>
              <a:r>
                <a:rPr lang="ja-JP" altLang="en-US" dirty="0"/>
                <a:t>→ </a:t>
              </a:r>
              <a:r>
                <a:rPr lang="ja-JP" altLang="ja-JP" sz="1800" kern="0" dirty="0">
                  <a:effectLst/>
                  <a:latin typeface="+mn-ea"/>
                  <a:cs typeface="Segoe UI" panose="020B0502040204020203" pitchFamily="34" charset="0"/>
                </a:rPr>
                <a:t>選択率が一番</a:t>
              </a:r>
              <a:r>
                <a:rPr lang="ja-JP" altLang="en-US" sz="1800" kern="0" dirty="0">
                  <a:effectLst/>
                  <a:latin typeface="+mn-ea"/>
                  <a:cs typeface="Segoe UI" panose="020B0502040204020203" pitchFamily="34" charset="0"/>
                </a:rPr>
                <a:t>大きい</a:t>
              </a:r>
              <a:r>
                <a:rPr lang="ja-JP" altLang="ja-JP" sz="1800" kern="0" dirty="0">
                  <a:effectLst/>
                  <a:latin typeface="+mn-ea"/>
                  <a:cs typeface="Segoe UI" panose="020B0502040204020203" pitchFamily="34" charset="0"/>
                </a:rPr>
                <a:t>年齡の選択率を</a:t>
              </a:r>
              <a:r>
                <a:rPr lang="en-US" altLang="ja-JP" sz="1800" kern="0" dirty="0">
                  <a:effectLst/>
                  <a:latin typeface="+mn-ea"/>
                </a:rPr>
                <a:t>1</a:t>
              </a:r>
              <a:r>
                <a:rPr lang="ja-JP" altLang="ja-JP" sz="1800" kern="0" dirty="0">
                  <a:effectLst/>
                  <a:latin typeface="+mn-ea"/>
                  <a:cs typeface="Segoe UI" panose="020B0502040204020203" pitchFamily="34" charset="0"/>
                </a:rPr>
                <a:t>として，それを基準に選択率を決める</a:t>
              </a:r>
              <a:endParaRPr lang="en-US" altLang="ja-JP" sz="1800" kern="0" dirty="0">
                <a:effectLst/>
                <a:latin typeface="+mn-ea"/>
                <a:cs typeface="Segoe UI" panose="020B0502040204020203" pitchFamily="34" charset="0"/>
              </a:endParaRPr>
            </a:p>
            <a:p>
              <a:r>
                <a:rPr lang="en-US" altLang="ja-JP" kern="0" dirty="0">
                  <a:latin typeface="+mn-ea"/>
                  <a:cs typeface="Segoe UI" panose="020B0502040204020203" pitchFamily="34" charset="0"/>
                </a:rPr>
                <a:t>“</a:t>
              </a:r>
              <a:r>
                <a:rPr lang="en-US" altLang="ja-JP" b="1" kern="0" dirty="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rPr>
                <a:t>maxage</a:t>
              </a:r>
              <a:r>
                <a:rPr lang="en-US" altLang="ja-JP" kern="0" dirty="0">
                  <a:latin typeface="+mn-ea"/>
                  <a:cs typeface="Segoe UI" panose="020B0502040204020203" pitchFamily="34" charset="0"/>
                </a:rPr>
                <a:t>”</a:t>
              </a:r>
              <a:r>
                <a:rPr lang="ja-JP" altLang="en-US" dirty="0"/>
                <a:t> →　最高齢の選択率を</a:t>
              </a:r>
              <a:r>
                <a:rPr lang="en-US" altLang="ja-JP" dirty="0"/>
                <a:t>1</a:t>
              </a:r>
              <a:r>
                <a:rPr lang="ja-JP" altLang="en-US" dirty="0"/>
                <a:t>として，それを基準に選択率を決める</a:t>
              </a:r>
              <a:endParaRPr lang="en-US" altLang="ja-JP" dirty="0"/>
            </a:p>
            <a:p>
              <a:r>
                <a:rPr lang="en-US" altLang="ja-JP" kern="0" dirty="0">
                  <a:latin typeface="+mn-ea"/>
                  <a:cs typeface="Segoe UI" panose="020B0502040204020203" pitchFamily="34" charset="0"/>
                </a:rPr>
                <a:t>“</a:t>
              </a:r>
              <a:r>
                <a:rPr lang="en-US" altLang="ja-JP" b="1" kern="0" dirty="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rPr>
                <a:t>mean</a:t>
              </a:r>
              <a:r>
                <a:rPr lang="en-US" altLang="ja-JP" kern="0" dirty="0">
                  <a:latin typeface="+mn-ea"/>
                  <a:cs typeface="Segoe UI" panose="020B0502040204020203" pitchFamily="34" charset="0"/>
                </a:rPr>
                <a:t>”</a:t>
              </a:r>
              <a:r>
                <a:rPr lang="ja-JP" altLang="en-US" dirty="0"/>
                <a:t> →　全体に対する割合として選択率を決める（</a:t>
              </a:r>
              <a:r>
                <a:rPr lang="en-US" altLang="ja-JP" dirty="0"/>
                <a:t>i.e., saa=faa/sum(faa))</a:t>
              </a:r>
              <a:endParaRPr lang="en-US" altLang="ja-JP" dirty="0">
                <a:latin typeface="+mn-ea"/>
              </a:endParaRPr>
            </a:p>
          </p:txBody>
        </p:sp>
        <p:pic>
          <p:nvPicPr>
            <p:cNvPr id="5" name="グラフィックス 4" descr="戻る 枠線">
              <a:extLst>
                <a:ext uri="{FF2B5EF4-FFF2-40B4-BE49-F238E27FC236}">
                  <a16:creationId xmlns:a16="http://schemas.microsoft.com/office/drawing/2014/main" id="{BBBF6AA3-7965-4CCA-B628-0953780F5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2105638" y="4537659"/>
              <a:ext cx="936000" cy="936000"/>
            </a:xfrm>
            <a:prstGeom prst="rect">
              <a:avLst/>
            </a:prstGeom>
          </p:spPr>
        </p:pic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3C22178-2D82-4F3F-BCF0-C3C25F2CD004}"/>
              </a:ext>
            </a:extLst>
          </p:cNvPr>
          <p:cNvSpPr txBox="1"/>
          <p:nvPr/>
        </p:nvSpPr>
        <p:spPr>
          <a:xfrm>
            <a:off x="2462271" y="6376407"/>
            <a:ext cx="770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実行後の結果の見方やプロットなどは先ほどの二段階法と同じ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409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CFBDAF1-58EC-4F03-A61C-8F26CD78F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6" y="626404"/>
            <a:ext cx="10515600" cy="5304329"/>
          </a:xfrm>
          <a:prstGeom prst="rect">
            <a:avLst/>
          </a:prstGeom>
        </p:spPr>
      </p:pic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76AF0226-3AD6-4189-B997-1FDF2D7934BE}"/>
              </a:ext>
            </a:extLst>
          </p:cNvPr>
          <p:cNvGrpSpPr/>
          <p:nvPr/>
        </p:nvGrpSpPr>
        <p:grpSpPr>
          <a:xfrm>
            <a:off x="7801859" y="5112882"/>
            <a:ext cx="721454" cy="494951"/>
            <a:chOff x="1577130" y="5159229"/>
            <a:chExt cx="721454" cy="494951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BB8434BF-D89E-4B77-86F8-71094E2D58DE}"/>
                </a:ext>
              </a:extLst>
            </p:cNvPr>
            <p:cNvCxnSpPr>
              <a:cxnSpLocks/>
            </p:cNvCxnSpPr>
            <p:nvPr/>
          </p:nvCxnSpPr>
          <p:spPr>
            <a:xfrm>
              <a:off x="1577130" y="5159229"/>
              <a:ext cx="0" cy="494951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0450FAD-B36B-4502-A2A0-2A1C50886B38}"/>
                </a:ext>
              </a:extLst>
            </p:cNvPr>
            <p:cNvSpPr txBox="1"/>
            <p:nvPr/>
          </p:nvSpPr>
          <p:spPr>
            <a:xfrm>
              <a:off x="1652640" y="5222038"/>
              <a:ext cx="64594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1"/>
                  </a:solidFill>
                </a:rPr>
                <a:t>同じ</a:t>
              </a:r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F14AF14-2FDA-4460-9344-E0D150A626EC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全Ｆ推定法の場合の実行方法</a:t>
            </a:r>
            <a:endParaRPr kumimoji="1" lang="en-US" altLang="ja-JP" sz="3200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37D6425-EA42-423E-9DC9-E2FC59C8BB1C}"/>
              </a:ext>
            </a:extLst>
          </p:cNvPr>
          <p:cNvGrpSpPr/>
          <p:nvPr/>
        </p:nvGrpSpPr>
        <p:grpSpPr>
          <a:xfrm>
            <a:off x="2097488" y="3369772"/>
            <a:ext cx="9654830" cy="1477328"/>
            <a:chOff x="2097488" y="3369772"/>
            <a:chExt cx="9654830" cy="1477328"/>
          </a:xfrm>
        </p:grpSpPr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19A42895-2FD0-42F3-8C15-BF8F0F4EE481}"/>
                </a:ext>
              </a:extLst>
            </p:cNvPr>
            <p:cNvCxnSpPr>
              <a:cxnSpLocks/>
            </p:cNvCxnSpPr>
            <p:nvPr/>
          </p:nvCxnSpPr>
          <p:spPr>
            <a:xfrm>
              <a:off x="2105638" y="4161888"/>
              <a:ext cx="260058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9DB13EB2-77F1-4097-9305-4DB4DE22AB28}"/>
                </a:ext>
              </a:extLst>
            </p:cNvPr>
            <p:cNvCxnSpPr>
              <a:cxnSpLocks/>
            </p:cNvCxnSpPr>
            <p:nvPr/>
          </p:nvCxnSpPr>
          <p:spPr>
            <a:xfrm>
              <a:off x="2097488" y="4349442"/>
              <a:ext cx="17591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2B2841BB-4043-4A2B-BBF4-06F1A01F1331}"/>
                </a:ext>
              </a:extLst>
            </p:cNvPr>
            <p:cNvGrpSpPr/>
            <p:nvPr/>
          </p:nvGrpSpPr>
          <p:grpSpPr>
            <a:xfrm>
              <a:off x="4706224" y="3369772"/>
              <a:ext cx="7046094" cy="1477328"/>
              <a:chOff x="4706224" y="3369772"/>
              <a:chExt cx="7046094" cy="1477328"/>
            </a:xfrm>
          </p:grpSpPr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F1A3165-DAEF-4D56-B987-5218B820A897}"/>
                  </a:ext>
                </a:extLst>
              </p:cNvPr>
              <p:cNvSpPr txBox="1"/>
              <p:nvPr/>
            </p:nvSpPr>
            <p:spPr>
              <a:xfrm>
                <a:off x="5207597" y="3369772"/>
                <a:ext cx="6544721" cy="14773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39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全Ｆ推定法では，全年齢分のターミナル</a:t>
                </a:r>
                <a:r>
                  <a:rPr lang="en-US" altLang="ja-JP" dirty="0"/>
                  <a:t>F</a:t>
                </a:r>
                <a:r>
                  <a:rPr lang="ja-JP" altLang="en-US" dirty="0"/>
                  <a:t>を推定するので，</a:t>
                </a:r>
                <a:endParaRPr lang="en-US" altLang="ja-JP" dirty="0"/>
              </a:p>
              <a:p>
                <a:r>
                  <a:rPr lang="en-US" altLang="ja-JP" dirty="0">
                    <a:latin typeface="+mn-ea"/>
                  </a:rPr>
                  <a:t>term.F = “all”</a:t>
                </a:r>
                <a:r>
                  <a:rPr lang="ja-JP" altLang="en-US" dirty="0">
                    <a:latin typeface="+mn-ea"/>
                  </a:rPr>
                  <a:t>とする</a:t>
                </a:r>
                <a:endParaRPr lang="en-US" altLang="ja-JP" dirty="0">
                  <a:latin typeface="+mn-ea"/>
                </a:endParaRPr>
              </a:p>
              <a:p>
                <a:endParaRPr lang="en-US" altLang="ja-JP" dirty="0">
                  <a:latin typeface="+mn-ea"/>
                </a:endParaRPr>
              </a:p>
              <a:p>
                <a:r>
                  <a:rPr lang="ja-JP" altLang="en-US" dirty="0">
                    <a:latin typeface="+mn-ea"/>
                  </a:rPr>
                  <a:t>さらに，推定する</a:t>
                </a:r>
                <a:r>
                  <a:rPr lang="en-US" altLang="ja-JP" dirty="0">
                    <a:latin typeface="+mn-ea"/>
                  </a:rPr>
                  <a:t>F</a:t>
                </a:r>
                <a:r>
                  <a:rPr lang="ja-JP" altLang="en-US" dirty="0">
                    <a:latin typeface="+mn-ea"/>
                  </a:rPr>
                  <a:t>の初期値を全年齢分与えたほうがよいので，</a:t>
                </a:r>
                <a:endParaRPr lang="en-US" altLang="ja-JP" dirty="0">
                  <a:latin typeface="+mn-ea"/>
                </a:endParaRPr>
              </a:p>
              <a:p>
                <a:r>
                  <a:rPr lang="en-US" altLang="ja-JP" dirty="0">
                    <a:latin typeface="+mn-ea"/>
                  </a:rPr>
                  <a:t>p.init = c(0.2, 0.4, 0.8, 0.8)</a:t>
                </a:r>
                <a:r>
                  <a:rPr lang="ja-JP" altLang="en-US" dirty="0">
                    <a:latin typeface="+mn-ea"/>
                  </a:rPr>
                  <a:t>　のように年齢分与える</a:t>
                </a:r>
                <a:endParaRPr lang="en-US" altLang="ja-JP" dirty="0">
                  <a:latin typeface="+mn-ea"/>
                </a:endParaRPr>
              </a:p>
            </p:txBody>
          </p:sp>
          <p:sp>
            <p:nvSpPr>
              <p:cNvPr id="13" name="矢印: 左 12">
                <a:extLst>
                  <a:ext uri="{FF2B5EF4-FFF2-40B4-BE49-F238E27FC236}">
                    <a16:creationId xmlns:a16="http://schemas.microsoft.com/office/drawing/2014/main" id="{88E72997-3607-45D8-87C0-07FAECD0B056}"/>
                  </a:ext>
                </a:extLst>
              </p:cNvPr>
              <p:cNvSpPr/>
              <p:nvPr/>
            </p:nvSpPr>
            <p:spPr>
              <a:xfrm>
                <a:off x="4706224" y="3974641"/>
                <a:ext cx="501373" cy="563013"/>
              </a:xfrm>
              <a:prstGeom prst="left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8" name="吹き出し: 線 17">
            <a:extLst>
              <a:ext uri="{FF2B5EF4-FFF2-40B4-BE49-F238E27FC236}">
                <a16:creationId xmlns:a16="http://schemas.microsoft.com/office/drawing/2014/main" id="{C0D0AC93-4BBF-44FF-B388-5181DDC2A758}"/>
              </a:ext>
            </a:extLst>
          </p:cNvPr>
          <p:cNvSpPr/>
          <p:nvPr/>
        </p:nvSpPr>
        <p:spPr>
          <a:xfrm>
            <a:off x="7877369" y="3762923"/>
            <a:ext cx="2275426" cy="423436"/>
          </a:xfrm>
          <a:prstGeom prst="borderCallout1">
            <a:avLst>
              <a:gd name="adj1" fmla="val 48468"/>
              <a:gd name="adj2" fmla="val -590"/>
              <a:gd name="adj3" fmla="val 181841"/>
              <a:gd name="adj4" fmla="val -23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r>
              <a:rPr kumimoji="1" lang="ja-JP" altLang="en-US" dirty="0"/>
              <a:t>歳のＦの初期値</a:t>
            </a:r>
          </a:p>
        </p:txBody>
      </p:sp>
      <p:sp>
        <p:nvSpPr>
          <p:cNvPr id="16" name="吹き出し: 線 15">
            <a:extLst>
              <a:ext uri="{FF2B5EF4-FFF2-40B4-BE49-F238E27FC236}">
                <a16:creationId xmlns:a16="http://schemas.microsoft.com/office/drawing/2014/main" id="{926A19DD-E244-450E-80C5-82AE40783413}"/>
              </a:ext>
            </a:extLst>
          </p:cNvPr>
          <p:cNvSpPr/>
          <p:nvPr/>
        </p:nvSpPr>
        <p:spPr>
          <a:xfrm>
            <a:off x="61025" y="6155120"/>
            <a:ext cx="8036652" cy="377505"/>
          </a:xfrm>
          <a:prstGeom prst="borderCallout1">
            <a:avLst>
              <a:gd name="adj1" fmla="val 3195"/>
              <a:gd name="adj2" fmla="val 13437"/>
              <a:gd name="adj3" fmla="val -425278"/>
              <a:gd name="adj4" fmla="val 250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選択率更新法で必要だった</a:t>
            </a:r>
            <a:r>
              <a:rPr kumimoji="1" lang="en-US" altLang="ja-JP" dirty="0"/>
              <a:t>sel.update</a:t>
            </a:r>
            <a:r>
              <a:rPr kumimoji="1" lang="ja-JP" altLang="en-US" dirty="0"/>
              <a:t>や</a:t>
            </a:r>
            <a:r>
              <a:rPr kumimoji="1" lang="en-US" altLang="ja-JP" dirty="0"/>
              <a:t>sel.def</a:t>
            </a:r>
            <a:r>
              <a:rPr kumimoji="1" lang="ja-JP" altLang="en-US" dirty="0"/>
              <a:t>の設定は必要ないので消す</a:t>
            </a:r>
          </a:p>
        </p:txBody>
      </p:sp>
      <p:sp>
        <p:nvSpPr>
          <p:cNvPr id="8" name="吹き出し: 線 7">
            <a:extLst>
              <a:ext uri="{FF2B5EF4-FFF2-40B4-BE49-F238E27FC236}">
                <a16:creationId xmlns:a16="http://schemas.microsoft.com/office/drawing/2014/main" id="{6C9C57EB-06BF-415A-A2FA-AE3A221689EB}"/>
              </a:ext>
            </a:extLst>
          </p:cNvPr>
          <p:cNvSpPr/>
          <p:nvPr/>
        </p:nvSpPr>
        <p:spPr>
          <a:xfrm>
            <a:off x="7062628" y="5191246"/>
            <a:ext cx="2275426" cy="423436"/>
          </a:xfrm>
          <a:prstGeom prst="borderCallout1">
            <a:avLst>
              <a:gd name="adj1" fmla="val 18750"/>
              <a:gd name="adj2" fmla="val -8333"/>
              <a:gd name="adj3" fmla="val -99485"/>
              <a:gd name="adj4" fmla="val -123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</a:t>
            </a:r>
            <a:r>
              <a:rPr kumimoji="1" lang="ja-JP" altLang="en-US" dirty="0"/>
              <a:t>歳のＦの初期値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67A2BF3-41ED-460F-AF10-2581D1FF7AA3}"/>
              </a:ext>
            </a:extLst>
          </p:cNvPr>
          <p:cNvSpPr txBox="1"/>
          <p:nvPr/>
        </p:nvSpPr>
        <p:spPr>
          <a:xfrm>
            <a:off x="5331306" y="6532625"/>
            <a:ext cx="770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実行後の結果の見方やプロットなどは先ほどの二段階法と同じ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202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" grpId="0" animBg="1"/>
      <p:bldP spid="8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76AF0226-3AD6-4189-B997-1FDF2D7934BE}"/>
              </a:ext>
            </a:extLst>
          </p:cNvPr>
          <p:cNvGrpSpPr/>
          <p:nvPr/>
        </p:nvGrpSpPr>
        <p:grpSpPr>
          <a:xfrm>
            <a:off x="7801859" y="5112882"/>
            <a:ext cx="721454" cy="494951"/>
            <a:chOff x="1577130" y="5159229"/>
            <a:chExt cx="721454" cy="494951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BB8434BF-D89E-4B77-86F8-71094E2D58DE}"/>
                </a:ext>
              </a:extLst>
            </p:cNvPr>
            <p:cNvCxnSpPr>
              <a:cxnSpLocks/>
            </p:cNvCxnSpPr>
            <p:nvPr/>
          </p:nvCxnSpPr>
          <p:spPr>
            <a:xfrm>
              <a:off x="1577130" y="5159229"/>
              <a:ext cx="0" cy="494951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0450FAD-B36B-4502-A2A0-2A1C50886B38}"/>
                </a:ext>
              </a:extLst>
            </p:cNvPr>
            <p:cNvSpPr txBox="1"/>
            <p:nvPr/>
          </p:nvSpPr>
          <p:spPr>
            <a:xfrm>
              <a:off x="1652640" y="5222038"/>
              <a:ext cx="64594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1"/>
                  </a:solidFill>
                </a:rPr>
                <a:t>同じ</a:t>
              </a:r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F14AF14-2FDA-4460-9344-E0D150A626EC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Frasyr</a:t>
            </a:r>
            <a:r>
              <a:rPr kumimoji="1" lang="ja-JP" altLang="en-US" sz="3200" dirty="0"/>
              <a:t>を用いた</a:t>
            </a:r>
            <a:r>
              <a:rPr kumimoji="1" lang="en-US" altLang="ja-JP" sz="3200" dirty="0"/>
              <a:t>VPA</a:t>
            </a:r>
            <a:r>
              <a:rPr kumimoji="1" lang="ja-JP" altLang="en-US" sz="3200" dirty="0"/>
              <a:t>の実践（</a:t>
            </a:r>
            <a:r>
              <a:rPr lang="ja-JP" altLang="en-US" sz="3200" dirty="0">
                <a:solidFill>
                  <a:srgbClr val="FF0000"/>
                </a:solidFill>
              </a:rPr>
              <a:t>チューニングあり</a:t>
            </a:r>
            <a:r>
              <a:rPr lang="en-US" altLang="ja-JP" sz="3200" dirty="0">
                <a:solidFill>
                  <a:srgbClr val="FF0000"/>
                </a:solidFill>
              </a:rPr>
              <a:t>VPA</a:t>
            </a:r>
            <a:r>
              <a:rPr kumimoji="1" lang="ja-JP" altLang="en-US" sz="3200" dirty="0"/>
              <a:t>編）</a:t>
            </a:r>
            <a:endParaRPr kumimoji="1" lang="en-US" altLang="ja-JP" sz="3200" dirty="0"/>
          </a:p>
          <a:p>
            <a:pPr algn="r"/>
            <a:r>
              <a:rPr kumimoji="1" lang="en-US" altLang="ja-JP" sz="1200" b="1" u="sng" dirty="0"/>
              <a:t>※</a:t>
            </a:r>
            <a:r>
              <a:rPr kumimoji="1" lang="ja-JP" altLang="en-US" sz="1200" b="1" u="sng" dirty="0"/>
              <a:t>ここは二段階法，選択率更新法，全</a:t>
            </a:r>
            <a:r>
              <a:rPr kumimoji="1" lang="en-US" altLang="ja-JP" sz="1200" b="1" u="sng" dirty="0"/>
              <a:t>F</a:t>
            </a:r>
            <a:r>
              <a:rPr kumimoji="1" lang="ja-JP" altLang="en-US" sz="1200" b="1" u="sng" dirty="0"/>
              <a:t>推定法に共通の手順</a:t>
            </a:r>
            <a:endParaRPr kumimoji="1" lang="en-US" altLang="ja-JP" sz="1200" b="1" u="sng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CEDA47-0484-44E8-A772-0BCFF54D1C32}"/>
              </a:ext>
            </a:extLst>
          </p:cNvPr>
          <p:cNvSpPr txBox="1"/>
          <p:nvPr/>
        </p:nvSpPr>
        <p:spPr>
          <a:xfrm>
            <a:off x="0" y="806670"/>
            <a:ext cx="113471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）基礎的な設定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7BA521-0412-40B9-8BFD-99B5AB44E091}"/>
              </a:ext>
            </a:extLst>
          </p:cNvPr>
          <p:cNvSpPr txBox="1"/>
          <p:nvPr/>
        </p:nvSpPr>
        <p:spPr>
          <a:xfrm>
            <a:off x="0" y="1169089"/>
            <a:ext cx="11785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R</a:t>
            </a:r>
            <a:r>
              <a:rPr lang="ja-JP" altLang="en-US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のインストール　（インストール方法は</a:t>
            </a:r>
            <a:r>
              <a:rPr lang="ja-JP" altLang="en-US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動画</a:t>
            </a:r>
            <a:r>
              <a:rPr lang="en-US" altLang="ja-JP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R-01</a:t>
            </a:r>
            <a:r>
              <a:rPr lang="ja-JP" altLang="en-US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参照）</a:t>
            </a:r>
            <a:endParaRPr lang="en-US" altLang="ja-JP" sz="1800" kern="0" dirty="0">
              <a:effectLst/>
              <a:latin typeface="Segoe UI" panose="020B0502040204020203" pitchFamily="34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Rstudio</a:t>
            </a:r>
            <a:r>
              <a:rPr lang="ja-JP" altLang="en-US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のインストール　</a:t>
            </a:r>
            <a:r>
              <a:rPr lang="ja-JP" altLang="en-US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（必須ではないですが，インストールすると便利：インストール方法も</a:t>
            </a:r>
            <a:r>
              <a:rPr lang="ja-JP" altLang="en-US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動画</a:t>
            </a:r>
            <a:r>
              <a:rPr lang="en-US" altLang="ja-JP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R-01</a:t>
            </a:r>
            <a:r>
              <a:rPr lang="ja-JP" altLang="en-US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参照）</a:t>
            </a:r>
            <a:endParaRPr lang="en-US" altLang="ja-JP" kern="0" dirty="0">
              <a:latin typeface="Segoe UI" panose="020B0502040204020203" pitchFamily="34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Frasyr</a:t>
            </a:r>
            <a:r>
              <a:rPr lang="ja-JP" altLang="en-US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のインストール方法は　</a:t>
            </a:r>
            <a:r>
              <a:rPr lang="en-US" altLang="ja-JP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  <a:hlinkClick r:id="rId2"/>
              </a:rPr>
              <a:t>https://github.com/ichimomo/frasyr</a:t>
            </a:r>
            <a:r>
              <a:rPr lang="ja-JP" altLang="en-US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　に従って下さい．（動画</a:t>
            </a:r>
            <a:r>
              <a:rPr lang="en-US" altLang="ja-JP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Tool-03</a:t>
            </a:r>
            <a:r>
              <a:rPr lang="ja-JP" altLang="en-US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を参照）</a:t>
            </a:r>
            <a:endParaRPr lang="en-US" altLang="ja-JP" kern="100" dirty="0">
              <a:latin typeface="UD Digi Kyokasho NK-R" panose="02020400000000000000" pitchFamily="18" charset="-128"/>
              <a:ea typeface="UD Digi Kyokasho NK-R" panose="02020400000000000000" pitchFamily="18" charset="-128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インストール後，</a:t>
            </a:r>
            <a:r>
              <a:rPr lang="en-US" altLang="ja-JP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library(</a:t>
            </a:r>
            <a:r>
              <a:rPr lang="ja-JP" altLang="en-US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ｆ</a:t>
            </a:r>
            <a:r>
              <a:rPr lang="en-US" altLang="ja-JP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rasyr) </a:t>
            </a:r>
            <a:r>
              <a:rPr lang="ja-JP" altLang="en-US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でパッケージを呼び出しすることで使えるようになります．</a:t>
            </a:r>
            <a:endParaRPr lang="en-US" altLang="ja-JP" sz="1800" kern="0" dirty="0">
              <a:effectLst/>
              <a:latin typeface="Segoe UI" panose="020B0502040204020203" pitchFamily="34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9621C6-A907-46BA-8C54-667BBE79E7FE}"/>
              </a:ext>
            </a:extLst>
          </p:cNvPr>
          <p:cNvSpPr txBox="1"/>
          <p:nvPr/>
        </p:nvSpPr>
        <p:spPr>
          <a:xfrm>
            <a:off x="0" y="2372401"/>
            <a:ext cx="113471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）</a:t>
            </a:r>
            <a:r>
              <a:rPr kumimoji="1" lang="en-US" altLang="ja-JP" dirty="0"/>
              <a:t>VPA</a:t>
            </a:r>
            <a:r>
              <a:rPr kumimoji="1" lang="ja-JP" altLang="en-US" dirty="0"/>
              <a:t>に用いるデータファイルの作成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1440F4-478E-468F-B0FA-B63F8241B05F}"/>
              </a:ext>
            </a:extLst>
          </p:cNvPr>
          <p:cNvSpPr txBox="1"/>
          <p:nvPr/>
        </p:nvSpPr>
        <p:spPr>
          <a:xfrm>
            <a:off x="0" y="2869885"/>
            <a:ext cx="113471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色々やり方はありますが，今回は，</a:t>
            </a:r>
            <a:r>
              <a:rPr lang="en-US" altLang="ja-JP" sz="1800" u="sng" kern="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5</a:t>
            </a:r>
            <a:r>
              <a:rPr lang="ja-JP" altLang="en-US" sz="1800" u="sng" kern="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つ</a:t>
            </a:r>
            <a:r>
              <a:rPr lang="ja-JP" altLang="en-US" sz="1800" u="sng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の</a:t>
            </a:r>
            <a:r>
              <a:rPr lang="en-US" altLang="ja-JP" sz="1800" u="sng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csv</a:t>
            </a:r>
            <a:r>
              <a:rPr lang="ja-JP" altLang="en-US" sz="1800" u="sng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ファイル</a:t>
            </a:r>
            <a:r>
              <a:rPr lang="ja-JP" altLang="en-US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を作成して</a:t>
            </a:r>
            <a:r>
              <a:rPr lang="en-US" altLang="ja-JP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R</a:t>
            </a:r>
            <a:r>
              <a:rPr lang="ja-JP" altLang="en-US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で読み込むようにします</a:t>
            </a:r>
            <a:endParaRPr lang="en-US" altLang="ja-JP" kern="0" dirty="0">
              <a:latin typeface="Segoe UI" panose="020B0502040204020203" pitchFamily="34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342900" indent="647700">
              <a:buFont typeface="+mj-lt"/>
              <a:buAutoNum type="arabicPeriod"/>
            </a:pPr>
            <a:r>
              <a:rPr lang="en-US" altLang="ja-JP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caa.csv   ---</a:t>
            </a:r>
            <a:r>
              <a:rPr lang="ja-JP" altLang="en-US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年別年齢別漁獲尾数のデータファイル</a:t>
            </a:r>
            <a:endParaRPr lang="en-US" altLang="ja-JP" kern="0" dirty="0">
              <a:latin typeface="Segoe UI" panose="020B0502040204020203" pitchFamily="34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342900" indent="647700">
              <a:buFont typeface="+mj-lt"/>
              <a:buAutoNum type="arabicPeriod"/>
            </a:pPr>
            <a:r>
              <a:rPr lang="en-US" altLang="ja-JP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waa.csv </a:t>
            </a:r>
            <a:r>
              <a:rPr lang="ja-JP" altLang="en-US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---</a:t>
            </a:r>
            <a:r>
              <a:rPr lang="ja-JP" altLang="en-US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年別年齢別体重のデータファイル</a:t>
            </a:r>
            <a:endParaRPr lang="en-US" altLang="ja-JP" kern="0" dirty="0">
              <a:latin typeface="Segoe UI" panose="020B0502040204020203" pitchFamily="34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342900" indent="647700">
              <a:buFont typeface="+mj-lt"/>
              <a:buAutoNum type="arabicPeriod"/>
            </a:pPr>
            <a:r>
              <a:rPr lang="en-US" altLang="ja-JP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maa.csv ---</a:t>
            </a:r>
            <a:r>
              <a:rPr lang="ja-JP" altLang="en-US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年別年齢別体重成熟率のデータファイル</a:t>
            </a:r>
            <a:endParaRPr lang="en-US" altLang="ja-JP" kern="0" dirty="0">
              <a:latin typeface="Segoe UI" panose="020B0502040204020203" pitchFamily="34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342900" indent="647700">
              <a:buFont typeface="+mj-lt"/>
              <a:buAutoNum type="arabicPeriod"/>
            </a:pPr>
            <a:r>
              <a:rPr lang="en-US" altLang="ja-JP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M.csv     ---</a:t>
            </a:r>
            <a:r>
              <a:rPr lang="ja-JP" altLang="en-US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年別年齢別自然死亡係数のデータファイル</a:t>
            </a:r>
            <a:endParaRPr lang="en-US" altLang="ja-JP" kern="0" dirty="0">
              <a:latin typeface="Segoe UI" panose="020B0502040204020203" pitchFamily="34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  <a:p>
            <a:pPr marL="342900" indent="647700">
              <a:buFont typeface="+mj-lt"/>
              <a:buAutoNum type="arabicPeriod"/>
            </a:pPr>
            <a:r>
              <a:rPr lang="en-US" altLang="ja-JP" sz="1800" kern="0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Index.csv </a:t>
            </a:r>
            <a:r>
              <a:rPr lang="en-US" altLang="ja-JP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---</a:t>
            </a:r>
            <a:r>
              <a:rPr lang="ja-JP" altLang="en-US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資源量指標値（</a:t>
            </a:r>
            <a:r>
              <a:rPr lang="en-US" altLang="ja-JP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CPUE</a:t>
            </a:r>
            <a:r>
              <a:rPr lang="ja-JP" altLang="en-US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や資源量指数など）のデータファイル</a:t>
            </a:r>
            <a:endParaRPr lang="en-US" altLang="ja-JP" sz="1800" kern="0" dirty="0">
              <a:effectLst/>
              <a:latin typeface="Segoe UI" panose="020B0502040204020203" pitchFamily="34" charset="0"/>
              <a:ea typeface="ＭＳ Ｐゴシック" panose="020B060007020508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27CBD31-244D-4B40-B541-81D9B645600A}"/>
              </a:ext>
            </a:extLst>
          </p:cNvPr>
          <p:cNvSpPr txBox="1"/>
          <p:nvPr/>
        </p:nvSpPr>
        <p:spPr>
          <a:xfrm>
            <a:off x="1124124" y="4826674"/>
            <a:ext cx="10553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この他にも</a:t>
            </a:r>
            <a:r>
              <a:rPr kumimoji="1" lang="en-US" altLang="ja-JP" dirty="0"/>
              <a:t>,</a:t>
            </a:r>
            <a:r>
              <a:rPr kumimoji="1" lang="ja-JP" altLang="en-US" u="sng" dirty="0"/>
              <a:t>必要に応じて</a:t>
            </a:r>
            <a:r>
              <a:rPr lang="ja-JP" altLang="en-US" dirty="0"/>
              <a:t>次のようなファイルを生成する：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6</a:t>
            </a:r>
            <a:r>
              <a:rPr lang="ja-JP" altLang="en-US" dirty="0"/>
              <a:t>．</a:t>
            </a:r>
            <a:r>
              <a:rPr lang="en-US" altLang="ja-JP" dirty="0"/>
              <a:t>maa_tune.csv</a:t>
            </a:r>
            <a:r>
              <a:rPr lang="en-US" altLang="ja-JP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 </a:t>
            </a:r>
            <a:r>
              <a:rPr lang="ja-JP" altLang="en-US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　</a:t>
            </a:r>
            <a:r>
              <a:rPr lang="en-US" altLang="ja-JP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---</a:t>
            </a:r>
            <a:r>
              <a:rPr lang="ja-JP" altLang="en-US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チューニングに使う成熟率が異なる場合</a:t>
            </a:r>
            <a:endParaRPr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7</a:t>
            </a:r>
            <a:r>
              <a:rPr kumimoji="1" lang="ja-JP" altLang="en-US" dirty="0"/>
              <a:t>．</a:t>
            </a:r>
            <a:r>
              <a:rPr kumimoji="1" lang="en-US" altLang="ja-JP" dirty="0"/>
              <a:t>waa_catch.csv</a:t>
            </a:r>
            <a:r>
              <a:rPr lang="en-US" altLang="ja-JP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 </a:t>
            </a:r>
            <a:r>
              <a:rPr lang="ja-JP" altLang="en-US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 </a:t>
            </a:r>
            <a:r>
              <a:rPr lang="en-US" altLang="ja-JP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---</a:t>
            </a:r>
            <a:r>
              <a:rPr lang="ja-JP" altLang="en-US" kern="0" dirty="0"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資源量を計算するときと，漁獲量を計算するときとで年別年齢別重量が異なる場合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0307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0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76AF0226-3AD6-4189-B997-1FDF2D7934BE}"/>
              </a:ext>
            </a:extLst>
          </p:cNvPr>
          <p:cNvGrpSpPr/>
          <p:nvPr/>
        </p:nvGrpSpPr>
        <p:grpSpPr>
          <a:xfrm>
            <a:off x="7801859" y="5112882"/>
            <a:ext cx="721454" cy="494951"/>
            <a:chOff x="1577130" y="5159229"/>
            <a:chExt cx="721454" cy="494951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BB8434BF-D89E-4B77-86F8-71094E2D58DE}"/>
                </a:ext>
              </a:extLst>
            </p:cNvPr>
            <p:cNvCxnSpPr>
              <a:cxnSpLocks/>
            </p:cNvCxnSpPr>
            <p:nvPr/>
          </p:nvCxnSpPr>
          <p:spPr>
            <a:xfrm>
              <a:off x="1577130" y="5159229"/>
              <a:ext cx="0" cy="494951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0450FAD-B36B-4502-A2A0-2A1C50886B38}"/>
                </a:ext>
              </a:extLst>
            </p:cNvPr>
            <p:cNvSpPr txBox="1"/>
            <p:nvPr/>
          </p:nvSpPr>
          <p:spPr>
            <a:xfrm>
              <a:off x="1652640" y="5222038"/>
              <a:ext cx="64594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1"/>
                  </a:solidFill>
                </a:rPr>
                <a:t>同じ</a:t>
              </a:r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F14AF14-2FDA-4460-9344-E0D150A626EC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おまけ</a:t>
            </a:r>
            <a:r>
              <a:rPr kumimoji="1" lang="ja-JP" altLang="en-US" sz="3200" dirty="0"/>
              <a:t>：</a:t>
            </a:r>
            <a:r>
              <a:rPr kumimoji="1" lang="en-US" altLang="ja-JP" sz="3200" dirty="0"/>
              <a:t>vpa</a:t>
            </a:r>
            <a:r>
              <a:rPr kumimoji="1" lang="ja-JP" altLang="en-US" sz="3200" dirty="0"/>
              <a:t>関数で指定できるその他のこと</a:t>
            </a:r>
            <a:endParaRPr kumimoji="1" lang="en-US" altLang="ja-JP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F833E8C-EC0B-48CA-BD7D-54BBE8E3779C}"/>
              </a:ext>
            </a:extLst>
          </p:cNvPr>
          <p:cNvSpPr txBox="1"/>
          <p:nvPr/>
        </p:nvSpPr>
        <p:spPr>
          <a:xfrm>
            <a:off x="176169" y="705177"/>
            <a:ext cx="1168586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今までのスライドで紹介した実行方法の設定は，基本的なものであり，</a:t>
            </a:r>
            <a:r>
              <a:rPr lang="ja-JP" altLang="en-US" dirty="0"/>
              <a:t>その他にも</a:t>
            </a:r>
            <a:r>
              <a:rPr kumimoji="1" lang="ja-JP" altLang="en-US" dirty="0"/>
              <a:t>様々な状況に合わせて，設定を変えることが出来ます．ここに役に立ちそうないくつかの</a:t>
            </a:r>
            <a:r>
              <a:rPr kumimoji="1" lang="en-US" altLang="ja-JP" dirty="0"/>
              <a:t>vpa</a:t>
            </a:r>
            <a:r>
              <a:rPr kumimoji="1" lang="ja-JP" altLang="en-US" dirty="0"/>
              <a:t>関数の引数を紹介しておきます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71B0306F-E7F3-4D13-888C-3F804B3B3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196889"/>
              </p:ext>
            </p:extLst>
          </p:nvPr>
        </p:nvGraphicFramePr>
        <p:xfrm>
          <a:off x="124254" y="1450580"/>
          <a:ext cx="11789689" cy="499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596">
                  <a:extLst>
                    <a:ext uri="{9D8B030D-6E8A-4147-A177-3AD203B41FA5}">
                      <a16:colId xmlns:a16="http://schemas.microsoft.com/office/drawing/2014/main" val="3542468160"/>
                    </a:ext>
                  </a:extLst>
                </a:gridCol>
                <a:gridCol w="10580093">
                  <a:extLst>
                    <a:ext uri="{9D8B030D-6E8A-4147-A177-3AD203B41FA5}">
                      <a16:colId xmlns:a16="http://schemas.microsoft.com/office/drawing/2014/main" val="3515884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引数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意味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56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rec.new </a:t>
                      </a:r>
                      <a:r>
                        <a:rPr lang="ja-JP" altLang="en-US" dirty="0"/>
                        <a:t>　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last.catch.zero=TRUE</a:t>
                      </a:r>
                      <a:r>
                        <a:rPr lang="ja-JP" altLang="en-US" dirty="0"/>
                        <a:t>のときに，翌年の加入を外から与える 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048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rec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rec.year</a:t>
                      </a:r>
                      <a:r>
                        <a:rPr lang="ja-JP" altLang="en-US" dirty="0"/>
                        <a:t>で指定した年における加入 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437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rec.year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加入を代入する際の年 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15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b="0" i="0" dirty="0">
                          <a:effectLst/>
                          <a:latin typeface="Segoe UI" panose="020B0502040204020203" pitchFamily="34" charset="0"/>
                        </a:rPr>
                        <a:t>p.pope </a:t>
                      </a:r>
                      <a:r>
                        <a:rPr lang="ja-JP" altLang="en-US" b="0" i="0" dirty="0">
                          <a:effectLst/>
                          <a:latin typeface="Segoe UI" panose="020B0502040204020203" pitchFamily="34" charset="0"/>
                        </a:rPr>
                        <a:t>　</a:t>
                      </a:r>
                      <a:r>
                        <a:rPr lang="en-US" altLang="ja-JP" dirty="0">
                          <a:latin typeface="Segoe UI" panose="020B0502040204020203" pitchFamily="34" charset="0"/>
                        </a:rPr>
                        <a:t>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i="0" dirty="0">
                          <a:effectLst/>
                          <a:latin typeface="Segoe UI" panose="020B0502040204020203" pitchFamily="34" charset="0"/>
                        </a:rPr>
                        <a:t>Pope</a:t>
                      </a:r>
                      <a:r>
                        <a:rPr lang="ja-JP" altLang="en-US" b="0" i="0" dirty="0">
                          <a:effectLst/>
                          <a:latin typeface="Segoe UI" panose="020B0502040204020203" pitchFamily="34" charset="0"/>
                        </a:rPr>
                        <a:t>の近似式にした場合，どこで漁獲が起こるか</a:t>
                      </a:r>
                      <a:r>
                        <a:rPr lang="en-US" altLang="ja-JP" b="0" i="0" dirty="0">
                          <a:effectLst/>
                          <a:latin typeface="Segoe UI" panose="020B0502040204020203" pitchFamily="34" charset="0"/>
                        </a:rPr>
                        <a:t>(</a:t>
                      </a:r>
                      <a:r>
                        <a:rPr lang="ja-JP" altLang="en-US" b="0" i="0" dirty="0">
                          <a:effectLst/>
                          <a:latin typeface="Segoe UI" panose="020B0502040204020203" pitchFamily="34" charset="0"/>
                        </a:rPr>
                        <a:t>デフォルトは</a:t>
                      </a:r>
                      <a:r>
                        <a:rPr lang="en-US" altLang="ja-JP" b="0" i="0" dirty="0">
                          <a:effectLst/>
                          <a:latin typeface="Segoe UI" panose="020B0502040204020203" pitchFamily="34" charset="0"/>
                        </a:rPr>
                        <a:t>0.5</a:t>
                      </a:r>
                      <a:r>
                        <a:rPr lang="ja-JP" altLang="en-US" b="0" i="0" dirty="0">
                          <a:effectLst/>
                          <a:latin typeface="Segoe UI" panose="020B0502040204020203" pitchFamily="34" charset="0"/>
                        </a:rPr>
                        <a:t>）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00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link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資源量指標値がどういう関係式で資源量と関係しているかを調整</a:t>
                      </a:r>
                      <a:endParaRPr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(link=“id”</a:t>
                      </a:r>
                      <a:r>
                        <a:rPr lang="ja-JP" altLang="en-US" dirty="0"/>
                        <a:t>だったら</a:t>
                      </a:r>
                      <a:r>
                        <a:rPr lang="en-US" altLang="ja-JP" dirty="0"/>
                        <a:t>log</a:t>
                      </a:r>
                      <a:r>
                        <a:rPr lang="ja-JP" altLang="en-US" dirty="0"/>
                        <a:t>をとった指標値が</a:t>
                      </a:r>
                      <a:r>
                        <a:rPr lang="en-US" altLang="ja-JP" dirty="0"/>
                        <a:t>log</a:t>
                      </a:r>
                      <a:r>
                        <a:rPr lang="ja-JP" altLang="en-US" dirty="0"/>
                        <a:t>をとった資源量に比例，　          </a:t>
                      </a:r>
                      <a:r>
                        <a:rPr lang="en-US" altLang="ja-JP" dirty="0"/>
                        <a:t>link=“log”</a:t>
                      </a:r>
                      <a:r>
                        <a:rPr lang="ja-JP" altLang="en-US" dirty="0"/>
                        <a:t>だったら</a:t>
                      </a:r>
                      <a:r>
                        <a:rPr lang="en-US" altLang="ja-JP" dirty="0"/>
                        <a:t>log</a:t>
                      </a:r>
                      <a:r>
                        <a:rPr lang="ja-JP" altLang="en-US" dirty="0"/>
                        <a:t>をとった指標値が</a:t>
                      </a:r>
                      <a:r>
                        <a:rPr lang="en-US" altLang="ja-JP" dirty="0"/>
                        <a:t>log(log(</a:t>
                      </a:r>
                      <a:r>
                        <a:rPr lang="ja-JP" altLang="en-US" dirty="0"/>
                        <a:t>資源量</a:t>
                      </a:r>
                      <a:r>
                        <a:rPr lang="en-US" altLang="ja-JP" dirty="0"/>
                        <a:t>))</a:t>
                      </a:r>
                      <a:r>
                        <a:rPr lang="ja-JP" altLang="en-US" dirty="0"/>
                        <a:t>に比例）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29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p.m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i="0" dirty="0">
                          <a:effectLst/>
                          <a:latin typeface="Segoe UI" panose="020B0502040204020203" pitchFamily="34" charset="0"/>
                        </a:rPr>
                        <a:t>Pope</a:t>
                      </a:r>
                      <a:r>
                        <a:rPr lang="ja-JP" altLang="en-US" b="0" i="0" dirty="0">
                          <a:effectLst/>
                          <a:latin typeface="Segoe UI" panose="020B0502040204020203" pitchFamily="34" charset="0"/>
                        </a:rPr>
                        <a:t>の近似式で，チューニングの際にどこで漁獲が起こるかを指定 </a:t>
                      </a:r>
                      <a:r>
                        <a:rPr lang="en-US" altLang="ja-JP" b="0" i="0" dirty="0">
                          <a:effectLst/>
                          <a:latin typeface="Segoe UI" panose="020B0502040204020203" pitchFamily="34" charset="0"/>
                        </a:rPr>
                        <a:t>(</a:t>
                      </a:r>
                      <a:r>
                        <a:rPr lang="ja-JP" altLang="en-US" b="0" i="0" dirty="0">
                          <a:effectLst/>
                          <a:latin typeface="Segoe UI" panose="020B0502040204020203" pitchFamily="34" charset="0"/>
                        </a:rPr>
                        <a:t>デフォルトは</a:t>
                      </a:r>
                      <a:r>
                        <a:rPr lang="en-US" altLang="ja-JP" b="0" i="0" dirty="0">
                          <a:effectLst/>
                          <a:latin typeface="Segoe UI" panose="020B0502040204020203" pitchFamily="34" charset="0"/>
                        </a:rPr>
                        <a:t>0.5</a:t>
                      </a:r>
                      <a:r>
                        <a:rPr lang="ja-JP" altLang="en-US" b="0" i="0" dirty="0">
                          <a:effectLst/>
                          <a:latin typeface="Segoe UI" panose="020B0502040204020203" pitchFamily="34" charset="0"/>
                        </a:rPr>
                        <a:t>で年の真ん中）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93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b="0" i="0" dirty="0">
                          <a:effectLst/>
                          <a:latin typeface="Segoe UI" panose="020B0502040204020203" pitchFamily="34" charset="0"/>
                        </a:rPr>
                        <a:t>index.w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b="0" i="0" dirty="0">
                          <a:effectLst/>
                          <a:latin typeface="Segoe UI" panose="020B0502040204020203" pitchFamily="34" charset="0"/>
                        </a:rPr>
                        <a:t>チューニング</a:t>
                      </a:r>
                      <a:r>
                        <a:rPr lang="ja-JP" altLang="en-US" dirty="0">
                          <a:latin typeface="Segoe UI" panose="020B0502040204020203" pitchFamily="34" charset="0"/>
                        </a:rPr>
                        <a:t>に用いる指標の重みを外部から与える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566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b="0" i="0" dirty="0">
                          <a:effectLst/>
                          <a:latin typeface="Segoe UI" panose="020B0502040204020203" pitchFamily="34" charset="0"/>
                        </a:rPr>
                        <a:t>use.index</a:t>
                      </a:r>
                      <a:r>
                        <a:rPr lang="en-US" altLang="ja-JP" dirty="0"/>
                        <a:t>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“all”</a:t>
                      </a:r>
                      <a:r>
                        <a:rPr lang="ja-JP" altLang="en-US" dirty="0"/>
                        <a:t>だったら全ての資源量指標値を用い，</a:t>
                      </a:r>
                      <a:r>
                        <a:rPr lang="en-US" altLang="ja-JP" dirty="0"/>
                        <a:t> c(2:3)</a:t>
                      </a:r>
                      <a:r>
                        <a:rPr lang="ja-JP" altLang="en-US" dirty="0"/>
                        <a:t>だったら最低齢＋１歳～最低齢＋</a:t>
                      </a:r>
                      <a:r>
                        <a:rPr lang="en-US" altLang="ja-JP" dirty="0"/>
                        <a:t>2</a:t>
                      </a:r>
                      <a:r>
                        <a:rPr lang="ja-JP" altLang="en-US" dirty="0"/>
                        <a:t>歳まで使用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36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b="0" i="0" dirty="0">
                          <a:effectLst/>
                          <a:latin typeface="Segoe UI" panose="020B0502040204020203" pitchFamily="34" charset="0"/>
                        </a:rPr>
                        <a:t>alpha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b="0" i="0" dirty="0">
                          <a:effectLst/>
                          <a:latin typeface="Segoe UI" panose="020B0502040204020203" pitchFamily="34" charset="0"/>
                        </a:rPr>
                        <a:t>最高齢と最高齢</a:t>
                      </a:r>
                      <a:r>
                        <a:rPr lang="en-US" altLang="ja-JP" b="0" i="0" dirty="0">
                          <a:effectLst/>
                          <a:latin typeface="Segoe UI" panose="020B0502040204020203" pitchFamily="34" charset="0"/>
                        </a:rPr>
                        <a:t>-1</a:t>
                      </a:r>
                      <a:r>
                        <a:rPr lang="ja-JP" altLang="en-US" b="0" i="0" dirty="0">
                          <a:effectLst/>
                          <a:latin typeface="Segoe UI" panose="020B0502040204020203" pitchFamily="34" charset="0"/>
                        </a:rPr>
                        <a:t>の</a:t>
                      </a:r>
                      <a:r>
                        <a:rPr lang="en-US" altLang="ja-JP" b="0" i="0" dirty="0">
                          <a:effectLst/>
                          <a:latin typeface="Segoe UI" panose="020B0502040204020203" pitchFamily="34" charset="0"/>
                        </a:rPr>
                        <a:t>F</a:t>
                      </a:r>
                      <a:r>
                        <a:rPr lang="ja-JP" altLang="en-US" b="0" i="0" dirty="0">
                          <a:effectLst/>
                          <a:latin typeface="Segoe UI" panose="020B0502040204020203" pitchFamily="34" charset="0"/>
                        </a:rPr>
                        <a:t>の比 </a:t>
                      </a:r>
                      <a:r>
                        <a:rPr lang="en-US" altLang="ja-JP" b="0" i="0" dirty="0">
                          <a:effectLst/>
                          <a:latin typeface="Segoe UI" panose="020B0502040204020203" pitchFamily="34" charset="0"/>
                        </a:rPr>
                        <a:t>F(a) = alpha*F(a-1) 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89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b="0" i="0" dirty="0">
                          <a:effectLst/>
                          <a:latin typeface="Segoe UI" panose="020B0502040204020203" pitchFamily="34" charset="0"/>
                        </a:rPr>
                        <a:t>stat.tf </a:t>
                      </a:r>
                      <a:r>
                        <a:rPr lang="ja-JP" altLang="en-US" b="0" i="0" dirty="0">
                          <a:effectLst/>
                          <a:latin typeface="Segoe UI" panose="020B0502040204020203" pitchFamily="34" charset="0"/>
                        </a:rPr>
                        <a:t>　　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b="0" i="0" dirty="0">
                          <a:effectLst/>
                          <a:latin typeface="Segoe UI" panose="020B0502040204020203" pitchFamily="34" charset="0"/>
                        </a:rPr>
                        <a:t>最終年の</a:t>
                      </a:r>
                      <a:r>
                        <a:rPr lang="en-US" altLang="ja-JP" b="0" i="0" dirty="0">
                          <a:effectLst/>
                          <a:latin typeface="Segoe UI" panose="020B0502040204020203" pitchFamily="34" charset="0"/>
                        </a:rPr>
                        <a:t>F</a:t>
                      </a:r>
                      <a:r>
                        <a:rPr lang="ja-JP" altLang="en-US" b="0" i="0" dirty="0">
                          <a:effectLst/>
                          <a:latin typeface="Segoe UI" panose="020B0502040204020203" pitchFamily="34" charset="0"/>
                        </a:rPr>
                        <a:t>を推定する統計量</a:t>
                      </a:r>
                      <a:r>
                        <a:rPr lang="en-US" altLang="ja-JP" b="0" i="0" dirty="0">
                          <a:effectLst/>
                          <a:latin typeface="Segoe UI" panose="020B0502040204020203" pitchFamily="34" charset="0"/>
                        </a:rPr>
                        <a:t>, “mean”</a:t>
                      </a:r>
                      <a:r>
                        <a:rPr lang="ja-JP" altLang="en-US" b="0" i="0" dirty="0">
                          <a:effectLst/>
                          <a:latin typeface="Segoe UI" panose="020B0502040204020203" pitchFamily="34" charset="0"/>
                        </a:rPr>
                        <a:t>だったら平均値，</a:t>
                      </a:r>
                      <a:r>
                        <a:rPr lang="en-US" altLang="ja-JP" b="0" i="0" dirty="0">
                          <a:effectLst/>
                          <a:latin typeface="Segoe UI" panose="020B0502040204020203" pitchFamily="34" charset="0"/>
                        </a:rPr>
                        <a:t>“median”</a:t>
                      </a:r>
                      <a:r>
                        <a:rPr lang="ja-JP" altLang="en-US" b="0" i="0" dirty="0">
                          <a:effectLst/>
                          <a:latin typeface="Segoe UI" panose="020B0502040204020203" pitchFamily="34" charset="0"/>
                        </a:rPr>
                        <a:t>だったら中央値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181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b="0" i="0" dirty="0">
                          <a:effectLst/>
                          <a:latin typeface="Segoe UI" panose="020B0502040204020203" pitchFamily="34" charset="0"/>
                        </a:rPr>
                        <a:t>no.est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i="0" dirty="0">
                          <a:effectLst/>
                          <a:latin typeface="Segoe UI" panose="020B0502040204020203" pitchFamily="34" charset="0"/>
                        </a:rPr>
                        <a:t>TRUE</a:t>
                      </a:r>
                      <a:r>
                        <a:rPr lang="ja-JP" altLang="en-US" b="0" i="0" dirty="0">
                          <a:effectLst/>
                          <a:latin typeface="Segoe UI" panose="020B0502040204020203" pitchFamily="34" charset="0"/>
                        </a:rPr>
                        <a:t>ならパラメータ推定せず，初期値として与えた</a:t>
                      </a:r>
                      <a:r>
                        <a:rPr lang="en-US" altLang="ja-JP" b="0" i="0" dirty="0">
                          <a:effectLst/>
                          <a:latin typeface="Segoe UI" panose="020B0502040204020203" pitchFamily="34" charset="0"/>
                        </a:rPr>
                        <a:t>F</a:t>
                      </a:r>
                      <a:r>
                        <a:rPr lang="ja-JP" altLang="en-US" b="0" i="0" dirty="0">
                          <a:effectLst/>
                          <a:latin typeface="Segoe UI" panose="020B0502040204020203" pitchFamily="34" charset="0"/>
                        </a:rPr>
                        <a:t>のもとで</a:t>
                      </a:r>
                      <a:r>
                        <a:rPr lang="en-US" altLang="ja-JP" dirty="0">
                          <a:latin typeface="Segoe UI" panose="020B0502040204020203" pitchFamily="34" charset="0"/>
                        </a:rPr>
                        <a:t>vpa</a:t>
                      </a:r>
                      <a:r>
                        <a:rPr lang="ja-JP" altLang="en-US" dirty="0">
                          <a:latin typeface="Segoe UI" panose="020B0502040204020203" pitchFamily="34" charset="0"/>
                        </a:rPr>
                        <a:t>を行う（</a:t>
                      </a:r>
                      <a:r>
                        <a:rPr lang="en-US" altLang="ja-JP" dirty="0">
                          <a:latin typeface="Segoe UI" panose="020B0502040204020203" pitchFamily="34" charset="0"/>
                        </a:rPr>
                        <a:t>Excel</a:t>
                      </a:r>
                      <a:r>
                        <a:rPr lang="ja-JP" altLang="en-US" dirty="0">
                          <a:latin typeface="Segoe UI" panose="020B0502040204020203" pitchFamily="34" charset="0"/>
                        </a:rPr>
                        <a:t>との比較に便利）</a:t>
                      </a:r>
                      <a:endParaRPr lang="en-US" altLang="ja-JP" b="0" i="0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419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40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76AF0226-3AD6-4189-B997-1FDF2D7934BE}"/>
              </a:ext>
            </a:extLst>
          </p:cNvPr>
          <p:cNvGrpSpPr/>
          <p:nvPr/>
        </p:nvGrpSpPr>
        <p:grpSpPr>
          <a:xfrm>
            <a:off x="7801859" y="5112882"/>
            <a:ext cx="721454" cy="494951"/>
            <a:chOff x="1577130" y="5159229"/>
            <a:chExt cx="721454" cy="494951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BB8434BF-D89E-4B77-86F8-71094E2D58DE}"/>
                </a:ext>
              </a:extLst>
            </p:cNvPr>
            <p:cNvCxnSpPr>
              <a:cxnSpLocks/>
            </p:cNvCxnSpPr>
            <p:nvPr/>
          </p:nvCxnSpPr>
          <p:spPr>
            <a:xfrm>
              <a:off x="1577130" y="5159229"/>
              <a:ext cx="0" cy="494951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0450FAD-B36B-4502-A2A0-2A1C50886B38}"/>
                </a:ext>
              </a:extLst>
            </p:cNvPr>
            <p:cNvSpPr txBox="1"/>
            <p:nvPr/>
          </p:nvSpPr>
          <p:spPr>
            <a:xfrm>
              <a:off x="1652640" y="5222038"/>
              <a:ext cx="64594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1"/>
                  </a:solidFill>
                </a:rPr>
                <a:t>同じ</a:t>
              </a:r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F14AF14-2FDA-4460-9344-E0D150A626EC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おまけ</a:t>
            </a:r>
            <a:r>
              <a:rPr kumimoji="1" lang="ja-JP" altLang="en-US" sz="3200" dirty="0"/>
              <a:t>：</a:t>
            </a:r>
            <a:r>
              <a:rPr kumimoji="1" lang="en-US" altLang="ja-JP" sz="3200" dirty="0"/>
              <a:t>vpa</a:t>
            </a:r>
            <a:r>
              <a:rPr kumimoji="1" lang="ja-JP" altLang="en-US" sz="3200" dirty="0"/>
              <a:t>関数で指定できるその他のこと（続き）</a:t>
            </a:r>
            <a:endParaRPr kumimoji="1" lang="en-US" altLang="ja-JP" sz="3200" dirty="0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71B0306F-E7F3-4D13-888C-3F804B3B3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221339"/>
              </p:ext>
            </p:extLst>
          </p:nvPr>
        </p:nvGraphicFramePr>
        <p:xfrm>
          <a:off x="115865" y="677054"/>
          <a:ext cx="11789689" cy="602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662">
                  <a:extLst>
                    <a:ext uri="{9D8B030D-6E8A-4147-A177-3AD203B41FA5}">
                      <a16:colId xmlns:a16="http://schemas.microsoft.com/office/drawing/2014/main" val="3542468160"/>
                    </a:ext>
                  </a:extLst>
                </a:gridCol>
                <a:gridCol w="9716027">
                  <a:extLst>
                    <a:ext uri="{9D8B030D-6E8A-4147-A177-3AD203B41FA5}">
                      <a16:colId xmlns:a16="http://schemas.microsoft.com/office/drawing/2014/main" val="3515884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引数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意味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565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b="0" i="0" dirty="0">
                          <a:effectLst/>
                          <a:latin typeface="Segoe UI" panose="020B0502040204020203" pitchFamily="34" charset="0"/>
                        </a:rPr>
                        <a:t>q.fix</a:t>
                      </a:r>
                      <a:r>
                        <a:rPr lang="en-US" altLang="ja-JP" dirty="0"/>
                        <a:t> </a:t>
                      </a:r>
                      <a:r>
                        <a:rPr lang="ja-JP" altLang="en-US" dirty="0"/>
                        <a:t>　　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資源量指標値の比例定数</a:t>
                      </a:r>
                      <a:r>
                        <a:rPr lang="en-US" altLang="ja-JP" dirty="0"/>
                        <a:t>q</a:t>
                      </a:r>
                      <a:r>
                        <a:rPr lang="ja-JP" altLang="en-US" dirty="0"/>
                        <a:t>を外部から与える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726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b="0" i="0" dirty="0">
                          <a:effectLst/>
                          <a:latin typeface="Segoe UI" panose="020B0502040204020203" pitchFamily="34" charset="0"/>
                        </a:rPr>
                        <a:t>b.fix</a:t>
                      </a:r>
                      <a:r>
                        <a:rPr lang="en-US" altLang="ja-JP" dirty="0"/>
                        <a:t>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資源量指標値の非線形性に関する</a:t>
                      </a:r>
                      <a:r>
                        <a:rPr lang="en-US" altLang="ja-JP" dirty="0"/>
                        <a:t>b</a:t>
                      </a:r>
                      <a:r>
                        <a:rPr lang="ja-JP" altLang="en-US" dirty="0"/>
                        <a:t>を外部から与える．指標値の</a:t>
                      </a:r>
                      <a:r>
                        <a:rPr lang="en-US" altLang="ja-JP" dirty="0"/>
                        <a:t>2</a:t>
                      </a:r>
                      <a:r>
                        <a:rPr lang="ja-JP" altLang="en-US" dirty="0"/>
                        <a:t>番目と</a:t>
                      </a:r>
                      <a:r>
                        <a:rPr lang="en-US" altLang="ja-JP" dirty="0"/>
                        <a:t>5</a:t>
                      </a:r>
                      <a:r>
                        <a:rPr lang="ja-JP" altLang="en-US" dirty="0"/>
                        <a:t>番目だけ</a:t>
                      </a:r>
                      <a:r>
                        <a:rPr lang="en-US" altLang="ja-JP" dirty="0"/>
                        <a:t>b</a:t>
                      </a:r>
                      <a:r>
                        <a:rPr lang="ja-JP" altLang="en-US" dirty="0"/>
                        <a:t>を１にして，あとは推定させたいなら</a:t>
                      </a:r>
                      <a:r>
                        <a:rPr lang="pl-PL" altLang="ja-JP" dirty="0"/>
                        <a:t>b.fix=c(</a:t>
                      </a:r>
                      <a:r>
                        <a:rPr lang="en-US" altLang="ja-JP" dirty="0"/>
                        <a:t>NA</a:t>
                      </a:r>
                      <a:r>
                        <a:rPr lang="pl-PL" altLang="ja-JP" dirty="0"/>
                        <a:t>,</a:t>
                      </a:r>
                      <a:r>
                        <a:rPr lang="en-US" altLang="ja-JP" dirty="0"/>
                        <a:t>1</a:t>
                      </a:r>
                      <a:r>
                        <a:rPr lang="pl-PL" altLang="ja-JP" dirty="0"/>
                        <a:t>,NA,NA,</a:t>
                      </a:r>
                      <a:r>
                        <a:rPr lang="en-US" altLang="ja-JP" dirty="0"/>
                        <a:t>1</a:t>
                      </a:r>
                      <a:r>
                        <a:rPr lang="pl-PL" altLang="ja-JP" dirty="0"/>
                        <a:t>,NA)</a:t>
                      </a:r>
                      <a:r>
                        <a:rPr lang="ja-JP" altLang="en-US" dirty="0"/>
                        <a:t>と指定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171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optimizer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最適化の手法に何を使うか．デフォルトは</a:t>
                      </a:r>
                      <a:r>
                        <a:rPr lang="en-US" altLang="ja-JP" dirty="0"/>
                        <a:t> “nlm”. “nlminb”</a:t>
                      </a:r>
                      <a:r>
                        <a:rPr lang="ja-JP" altLang="en-US" dirty="0"/>
                        <a:t>なども指定できる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98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lambda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ridgeVPA</a:t>
                      </a:r>
                      <a:r>
                        <a:rPr lang="ja-JP" altLang="en-US" dirty="0"/>
                        <a:t>を行う際の</a:t>
                      </a:r>
                      <a:r>
                        <a:rPr kumimoji="1" lang="en-US" altLang="ja-JP" dirty="0"/>
                        <a:t>lambda</a:t>
                      </a:r>
                      <a:r>
                        <a:rPr kumimoji="1" lang="ja-JP" altLang="en-US" dirty="0"/>
                        <a:t>（ペナルテイーの大きさ）の指定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03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penalty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ridgeVPA</a:t>
                      </a:r>
                      <a:r>
                        <a:rPr lang="ja-JP" altLang="en-US" dirty="0"/>
                        <a:t>を行う際の</a:t>
                      </a:r>
                      <a:r>
                        <a:rPr lang="en-US" altLang="ja-JP" dirty="0"/>
                        <a:t>penalty</a:t>
                      </a:r>
                      <a:r>
                        <a:rPr lang="ja-JP" altLang="en-US" dirty="0"/>
                        <a:t>の指定</a:t>
                      </a:r>
                      <a:endParaRPr lang="en-US" altLang="ja-JP" dirty="0"/>
                    </a:p>
                    <a:p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“p"=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指定した年齢範囲の最終年の年齢別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beta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乗の和，</a:t>
                      </a:r>
                      <a:endParaRPr kumimoji="1" lang="en-US" altLang="ja-JP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“f"=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｛最終年の年齢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－（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tf.year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で指定した年の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歳の平均の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F)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｝の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beta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乗の和，</a:t>
                      </a:r>
                      <a:endParaRPr kumimoji="1" lang="en-US" altLang="ja-JP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“s”=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｛最終年の年齢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－（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tf.year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で指定した年の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歳の平均の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s)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｝の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beta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乗の和）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66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TMB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TRUE</a:t>
                      </a:r>
                      <a:r>
                        <a:rPr lang="ja-JP" altLang="en-US" dirty="0"/>
                        <a:t>にすると</a:t>
                      </a:r>
                      <a:r>
                        <a:rPr lang="en-US" altLang="ja-JP" dirty="0"/>
                        <a:t>TMB</a:t>
                      </a:r>
                      <a:r>
                        <a:rPr lang="ja-JP" altLang="en-US" dirty="0"/>
                        <a:t>を用いて高速計算行う．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事前に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use_rvpa_tmb()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を実行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　全Ｆ推定法，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POPE=TRUE, alpha=1, 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途中でプラスグループが変化しない場合のみのときに使用可能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170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sigma.constraint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sigma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パラメータの制約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使い方としては，指標が５つあり，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番目と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番目の指標の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sigma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は同じとしたい場合は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c(1,2,2,3,4)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と指定する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0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eta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br>
                        <a:rPr lang="ja-JP" altLang="en-US" sz="10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ja-JP" dirty="0"/>
                        <a:t>ridgeVPA</a:t>
                      </a:r>
                      <a:r>
                        <a:rPr lang="ja-JP" altLang="en-US" dirty="0"/>
                        <a:t>を行う際に</a:t>
                      </a:r>
                      <a:r>
                        <a:rPr lang="en-US" altLang="ja-JP" sz="1800" dirty="0">
                          <a:effectLst/>
                          <a:latin typeface="+mn-ea"/>
                          <a:ea typeface="+mn-ea"/>
                        </a:rPr>
                        <a:t>F</a:t>
                      </a:r>
                      <a:r>
                        <a:rPr lang="ja-JP" altLang="en-US" sz="1800" dirty="0">
                          <a:effectLst/>
                          <a:latin typeface="+mn-ea"/>
                          <a:ea typeface="+mn-ea"/>
                        </a:rPr>
                        <a:t>の</a:t>
                      </a:r>
                      <a:r>
                        <a:rPr lang="en-US" altLang="ja-JP" sz="1800" dirty="0">
                          <a:effectLst/>
                          <a:latin typeface="+mn-ea"/>
                          <a:ea typeface="+mn-ea"/>
                        </a:rPr>
                        <a:t>penalty</a:t>
                      </a:r>
                      <a:r>
                        <a:rPr lang="ja-JP" altLang="en-US" sz="1800" dirty="0">
                          <a:effectLst/>
                          <a:latin typeface="+mn-ea"/>
                          <a:ea typeface="+mn-ea"/>
                        </a:rPr>
                        <a:t>を分けて与えるときに</a:t>
                      </a:r>
                      <a:r>
                        <a:rPr lang="en-US" altLang="ja-JP" sz="1800" dirty="0" err="1">
                          <a:effectLst/>
                          <a:latin typeface="+mn-ea"/>
                          <a:ea typeface="+mn-ea"/>
                        </a:rPr>
                        <a:t>eta.age</a:t>
                      </a:r>
                      <a:r>
                        <a:rPr lang="ja-JP" altLang="en-US" sz="1800" dirty="0">
                          <a:effectLst/>
                          <a:latin typeface="+mn-ea"/>
                          <a:ea typeface="+mn-ea"/>
                        </a:rPr>
                        <a:t>で指定した年齢への相対的な</a:t>
                      </a:r>
                      <a:r>
                        <a:rPr lang="en-US" altLang="ja-JP" sz="1800" dirty="0">
                          <a:effectLst/>
                          <a:latin typeface="+mn-ea"/>
                          <a:ea typeface="+mn-ea"/>
                        </a:rPr>
                        <a:t>penalty (0</a:t>
                      </a:r>
                      <a:r>
                        <a:rPr lang="ja-JP" altLang="en-US" sz="1800" dirty="0">
                          <a:effectLst/>
                          <a:latin typeface="+mn-ea"/>
                          <a:ea typeface="+mn-ea"/>
                        </a:rPr>
                        <a:t>～</a:t>
                      </a:r>
                      <a:r>
                        <a:rPr lang="en-US" altLang="ja-JP" sz="1800" dirty="0">
                          <a:effectLst/>
                          <a:latin typeface="+mn-ea"/>
                          <a:ea typeface="+mn-ea"/>
                        </a:rPr>
                        <a:t>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45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eta.age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ridgeVPA</a:t>
                      </a:r>
                      <a:r>
                        <a:rPr lang="ja-JP" altLang="en-US" dirty="0"/>
                        <a:t>を行う際に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の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penalty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を分けるときに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eta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を与える年齢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 = 0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歳（加入）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,0:1 = 0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～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歳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837496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58F3948-CCF8-46C3-B818-91E1CB03EC83}"/>
              </a:ext>
            </a:extLst>
          </p:cNvPr>
          <p:cNvSpPr txBox="1"/>
          <p:nvPr/>
        </p:nvSpPr>
        <p:spPr>
          <a:xfrm>
            <a:off x="576868" y="2806346"/>
            <a:ext cx="1086768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 cmpd="thickThin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4800" dirty="0"/>
              <a:t>h</a:t>
            </a:r>
            <a:r>
              <a:rPr kumimoji="1" lang="en-US" altLang="ja-JP" sz="4800" dirty="0"/>
              <a:t>elp(VPA)</a:t>
            </a:r>
            <a:r>
              <a:rPr kumimoji="1" lang="ja-JP" altLang="en-US" sz="4800" dirty="0"/>
              <a:t>で同様の情報が参照できます</a:t>
            </a:r>
          </a:p>
        </p:txBody>
      </p:sp>
    </p:spTree>
    <p:extLst>
      <p:ext uri="{BB962C8B-B14F-4D97-AF65-F5344CB8AC3E}">
        <p14:creationId xmlns:p14="http://schemas.microsoft.com/office/powerpoint/2010/main" val="124475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F439808-ACAA-4BD2-AEAD-7BB587044A92}"/>
              </a:ext>
            </a:extLst>
          </p:cNvPr>
          <p:cNvSpPr txBox="1"/>
          <p:nvPr/>
        </p:nvSpPr>
        <p:spPr>
          <a:xfrm>
            <a:off x="263950" y="447760"/>
            <a:ext cx="11208470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ja-JP" altLang="en-US" sz="1700" dirty="0">
                <a:latin typeface="+mj-lt"/>
                <a:ea typeface="+mj-ea"/>
                <a:cs typeface="+mj-cs"/>
              </a:rPr>
              <a:t>これで，チューニングあり</a:t>
            </a:r>
            <a:r>
              <a:rPr kumimoji="1" lang="en-US" altLang="ja-JP" sz="1700" dirty="0">
                <a:latin typeface="+mj-lt"/>
                <a:ea typeface="+mj-ea"/>
                <a:cs typeface="+mj-cs"/>
              </a:rPr>
              <a:t>VPA</a:t>
            </a:r>
            <a:r>
              <a:rPr kumimoji="1" lang="ja-JP" altLang="en-US" sz="1700" dirty="0">
                <a:latin typeface="+mj-lt"/>
                <a:ea typeface="+mj-ea"/>
                <a:cs typeface="+mj-cs"/>
              </a:rPr>
              <a:t>実践編（動画</a:t>
            </a:r>
            <a:r>
              <a:rPr kumimoji="1" lang="en-US" altLang="ja-JP" sz="1700" dirty="0">
                <a:latin typeface="+mj-lt"/>
                <a:ea typeface="+mj-ea"/>
                <a:cs typeface="+mj-cs"/>
              </a:rPr>
              <a:t>VPA-03)</a:t>
            </a:r>
            <a:r>
              <a:rPr kumimoji="1" lang="ja-JP" altLang="en-US" sz="1700" dirty="0">
                <a:latin typeface="+mj-lt"/>
                <a:ea typeface="+mj-ea"/>
                <a:cs typeface="+mj-cs"/>
              </a:rPr>
              <a:t>の解説は終わりです</a:t>
            </a:r>
            <a:endParaRPr lang="en-US" altLang="ja-JP" sz="170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ja-JP" altLang="en-US" sz="1700" dirty="0">
                <a:latin typeface="+mj-lt"/>
                <a:ea typeface="+mj-ea"/>
                <a:cs typeface="+mj-cs"/>
              </a:rPr>
              <a:t>こちらでご紹介したデータやコードはファイル名：</a:t>
            </a:r>
            <a:r>
              <a:rPr kumimoji="1" lang="en-US" altLang="ja-JP" sz="1700" dirty="0">
                <a:latin typeface="+mj-lt"/>
                <a:ea typeface="+mj-ea"/>
                <a:cs typeface="+mj-cs"/>
              </a:rPr>
              <a:t>vpa_03_data_code</a:t>
            </a:r>
            <a:r>
              <a:rPr lang="ja-JP" altLang="en-US" sz="1700" dirty="0">
                <a:latin typeface="+mj-lt"/>
                <a:ea typeface="+mj-ea"/>
                <a:cs typeface="+mj-cs"/>
              </a:rPr>
              <a:t>にあります．</a:t>
            </a:r>
            <a:endParaRPr lang="en-US" altLang="ja-JP" sz="170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ja-JP" altLang="en-US" sz="1700" dirty="0">
                <a:latin typeface="+mj-lt"/>
                <a:ea typeface="+mj-ea"/>
                <a:cs typeface="+mj-cs"/>
              </a:rPr>
              <a:t>ありがとうございました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29C8BCC-86ED-44AE-B295-39F88086B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215" y="2957665"/>
            <a:ext cx="3054298" cy="334637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C46BF68-574A-434C-A493-679AB1941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5" y="3577985"/>
            <a:ext cx="5828261" cy="210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0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76AF0226-3AD6-4189-B997-1FDF2D7934BE}"/>
              </a:ext>
            </a:extLst>
          </p:cNvPr>
          <p:cNvGrpSpPr/>
          <p:nvPr/>
        </p:nvGrpSpPr>
        <p:grpSpPr>
          <a:xfrm>
            <a:off x="7801859" y="5112882"/>
            <a:ext cx="721454" cy="494951"/>
            <a:chOff x="1577130" y="5159229"/>
            <a:chExt cx="721454" cy="494951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BB8434BF-D89E-4B77-86F8-71094E2D58DE}"/>
                </a:ext>
              </a:extLst>
            </p:cNvPr>
            <p:cNvCxnSpPr>
              <a:cxnSpLocks/>
            </p:cNvCxnSpPr>
            <p:nvPr/>
          </p:nvCxnSpPr>
          <p:spPr>
            <a:xfrm>
              <a:off x="1577130" y="5159229"/>
              <a:ext cx="0" cy="494951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0450FAD-B36B-4502-A2A0-2A1C50886B38}"/>
                </a:ext>
              </a:extLst>
            </p:cNvPr>
            <p:cNvSpPr txBox="1"/>
            <p:nvPr/>
          </p:nvSpPr>
          <p:spPr>
            <a:xfrm>
              <a:off x="1652640" y="5222038"/>
              <a:ext cx="64594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1"/>
                  </a:solidFill>
                </a:rPr>
                <a:t>同じ</a:t>
              </a:r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F14AF14-2FDA-4460-9344-E0D150A626EC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５つの</a:t>
            </a:r>
            <a:r>
              <a:rPr kumimoji="1" lang="en-US" altLang="ja-JP" sz="3200" dirty="0"/>
              <a:t>csv</a:t>
            </a:r>
            <a:r>
              <a:rPr kumimoji="1" lang="ja-JP" altLang="en-US" sz="3200" dirty="0"/>
              <a:t>ファイルの中身の例　            </a:t>
            </a:r>
            <a:r>
              <a:rPr kumimoji="1" lang="en-US" altLang="ja-JP" sz="1400" b="1" u="sng" dirty="0"/>
              <a:t>※</a:t>
            </a:r>
            <a:r>
              <a:rPr kumimoji="1" lang="ja-JP" altLang="en-US" sz="1400" b="1" u="sng" dirty="0"/>
              <a:t>二段階法，選択率更新法，全</a:t>
            </a:r>
            <a:r>
              <a:rPr kumimoji="1" lang="en-US" altLang="ja-JP" sz="1400" b="1" u="sng" dirty="0"/>
              <a:t>F</a:t>
            </a:r>
            <a:r>
              <a:rPr kumimoji="1" lang="ja-JP" altLang="en-US" sz="1400" b="1" u="sng" dirty="0"/>
              <a:t>推定法に共通</a:t>
            </a:r>
            <a:endParaRPr kumimoji="1" lang="en-US" altLang="ja-JP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7BA521-0412-40B9-8BFD-99B5AB44E091}"/>
              </a:ext>
            </a:extLst>
          </p:cNvPr>
          <p:cNvSpPr txBox="1"/>
          <p:nvPr/>
        </p:nvSpPr>
        <p:spPr>
          <a:xfrm>
            <a:off x="0" y="654355"/>
            <a:ext cx="1134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例：</a:t>
            </a:r>
            <a:r>
              <a:rPr lang="en-US" altLang="ja-JP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0-3</a:t>
            </a:r>
            <a:r>
              <a:rPr lang="ja-JP" altLang="en-US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＋歳まで，</a:t>
            </a:r>
            <a:r>
              <a:rPr lang="en-US" altLang="ja-JP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2011-2020</a:t>
            </a:r>
            <a:r>
              <a:rPr lang="ja-JP" altLang="en-US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年までのデータで，</a:t>
            </a:r>
            <a:r>
              <a:rPr lang="en-US" altLang="ja-JP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index</a:t>
            </a:r>
            <a:r>
              <a:rPr lang="ja-JP" altLang="en-US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は</a:t>
            </a:r>
            <a:r>
              <a:rPr lang="en-US" altLang="ja-JP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6</a:t>
            </a:r>
            <a:r>
              <a:rPr lang="ja-JP" altLang="en-US" sz="1800" kern="0" dirty="0">
                <a:effectLst/>
                <a:latin typeface="Segoe UI" panose="020B0502040204020203" pitchFamily="34" charset="0"/>
                <a:ea typeface="ＭＳ Ｐゴシック" panose="020B0600070205080204" pitchFamily="50" charset="-128"/>
                <a:cs typeface="Times New Roman" panose="02020603050405020304" pitchFamily="18" charset="0"/>
              </a:rPr>
              <a:t>つの異なる指標がある場合</a:t>
            </a:r>
            <a:endParaRPr lang="en-US" altLang="ja-JP" kern="100" dirty="0">
              <a:latin typeface="UD Digi Kyokasho NK-R" panose="02020400000000000000" pitchFamily="18" charset="-128"/>
              <a:ea typeface="UD Digi Kyokasho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F3585F6-135E-4F0E-A552-A72E523EC211}"/>
              </a:ext>
            </a:extLst>
          </p:cNvPr>
          <p:cNvSpPr txBox="1"/>
          <p:nvPr/>
        </p:nvSpPr>
        <p:spPr>
          <a:xfrm>
            <a:off x="91843" y="1022023"/>
            <a:ext cx="3674815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c</a:t>
            </a:r>
            <a:r>
              <a:rPr kumimoji="1" lang="en-US" altLang="ja-JP" sz="1600" dirty="0"/>
              <a:t>aa.csv : </a:t>
            </a:r>
            <a:r>
              <a:rPr kumimoji="1" lang="ja-JP" altLang="en-US" sz="1600" dirty="0"/>
              <a:t>年別年齢別漁獲尾数（↓）</a:t>
            </a:r>
            <a:r>
              <a:rPr kumimoji="1" lang="en-US" altLang="ja-JP" sz="1600" dirty="0"/>
              <a:t> </a:t>
            </a:r>
            <a:endParaRPr kumimoji="1" lang="ja-JP" altLang="en-US" sz="16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76EE93B-D2CC-4937-9135-D137A8F70900}"/>
              </a:ext>
            </a:extLst>
          </p:cNvPr>
          <p:cNvSpPr txBox="1"/>
          <p:nvPr/>
        </p:nvSpPr>
        <p:spPr>
          <a:xfrm>
            <a:off x="91842" y="3026585"/>
            <a:ext cx="323483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waa.csv : </a:t>
            </a:r>
            <a:r>
              <a:rPr kumimoji="1" lang="ja-JP" altLang="en-US" sz="1600" dirty="0"/>
              <a:t>年別年齢別</a:t>
            </a:r>
            <a:r>
              <a:rPr lang="ja-JP" altLang="en-US" sz="1600" dirty="0"/>
              <a:t>体重</a:t>
            </a:r>
            <a:r>
              <a:rPr kumimoji="1" lang="ja-JP" altLang="en-US" sz="1600" dirty="0"/>
              <a:t>（↓）</a:t>
            </a:r>
            <a:r>
              <a:rPr kumimoji="1" lang="en-US" altLang="ja-JP" sz="1600" dirty="0"/>
              <a:t> </a:t>
            </a:r>
            <a:endParaRPr kumimoji="1" lang="ja-JP" altLang="en-US" sz="1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DB40D2B-59B0-44A1-B620-BEAF60B24636}"/>
              </a:ext>
            </a:extLst>
          </p:cNvPr>
          <p:cNvSpPr txBox="1"/>
          <p:nvPr/>
        </p:nvSpPr>
        <p:spPr>
          <a:xfrm>
            <a:off x="6142021" y="985215"/>
            <a:ext cx="436194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M.csv : </a:t>
            </a:r>
            <a:r>
              <a:rPr kumimoji="1" lang="ja-JP" altLang="en-US" sz="1600" dirty="0"/>
              <a:t>年別年齢別自然死亡係数（↓）</a:t>
            </a:r>
            <a:r>
              <a:rPr kumimoji="1" lang="en-US" altLang="ja-JP" sz="1600" dirty="0"/>
              <a:t> </a:t>
            </a:r>
            <a:endParaRPr kumimoji="1" lang="ja-JP" altLang="en-US" sz="16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2B8A45E-CE19-4834-8F1D-A1362D6F0E19}"/>
              </a:ext>
            </a:extLst>
          </p:cNvPr>
          <p:cNvSpPr txBox="1"/>
          <p:nvPr/>
        </p:nvSpPr>
        <p:spPr>
          <a:xfrm>
            <a:off x="91843" y="5031147"/>
            <a:ext cx="353963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maa.csv : </a:t>
            </a:r>
            <a:r>
              <a:rPr kumimoji="1" lang="ja-JP" altLang="en-US" sz="1600" dirty="0"/>
              <a:t>年別年齢別成熟率（↓）</a:t>
            </a:r>
            <a:r>
              <a:rPr kumimoji="1" lang="en-US" altLang="ja-JP" sz="1600" dirty="0"/>
              <a:t> </a:t>
            </a:r>
            <a:endParaRPr kumimoji="1" lang="ja-JP" altLang="en-US" sz="1600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765E90B3-4CC5-4676-8A5E-30150CE92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86" y="1433853"/>
            <a:ext cx="4763329" cy="155189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E6A6C60F-BDBB-4748-89AA-F06AEE53C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86" y="5430416"/>
            <a:ext cx="4242668" cy="1427584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4A610B84-E4F7-4CB5-B560-D91985E6F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86" y="3429000"/>
            <a:ext cx="4763329" cy="1581115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0BBE0BAD-76D0-4CB7-9819-511180688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834" y="1400663"/>
            <a:ext cx="5105440" cy="161827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D7B41CD-A0F3-4403-8E59-7065CDC390BE}"/>
              </a:ext>
            </a:extLst>
          </p:cNvPr>
          <p:cNvSpPr txBox="1"/>
          <p:nvPr/>
        </p:nvSpPr>
        <p:spPr>
          <a:xfrm>
            <a:off x="6096000" y="2102062"/>
            <a:ext cx="41380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年齢</a:t>
            </a:r>
            <a:endParaRPr kumimoji="1" lang="en-US" altLang="ja-JP" dirty="0"/>
          </a:p>
          <a:p>
            <a:r>
              <a:rPr lang="ja-JP" altLang="en-US" dirty="0"/>
              <a:t>↕</a:t>
            </a:r>
            <a:endParaRPr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ADA2E3E-EE7B-46F7-AC7E-B9B55D5F3114}"/>
              </a:ext>
            </a:extLst>
          </p:cNvPr>
          <p:cNvSpPr txBox="1"/>
          <p:nvPr/>
        </p:nvSpPr>
        <p:spPr>
          <a:xfrm>
            <a:off x="8200341" y="1732730"/>
            <a:ext cx="8840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年代⇔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ECBE0E9-1223-4D51-9A81-C78733C9344E}"/>
              </a:ext>
            </a:extLst>
          </p:cNvPr>
          <p:cNvSpPr txBox="1"/>
          <p:nvPr/>
        </p:nvSpPr>
        <p:spPr>
          <a:xfrm>
            <a:off x="6103142" y="3308103"/>
            <a:ext cx="4361943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Index.csv : 6</a:t>
            </a:r>
            <a:r>
              <a:rPr kumimoji="1" lang="ja-JP" altLang="en-US" sz="1600" dirty="0"/>
              <a:t>つの異なる資源量指標値（↓）</a:t>
            </a:r>
            <a:r>
              <a:rPr kumimoji="1" lang="en-US" altLang="ja-JP" sz="1600" dirty="0"/>
              <a:t> </a:t>
            </a:r>
            <a:endParaRPr kumimoji="1" lang="ja-JP" altLang="en-US" sz="16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53F09E0-29BE-40CA-9656-F2308DC22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3142" y="3901108"/>
            <a:ext cx="5986572" cy="2260078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E9998B2-BAD2-43D1-97CC-850078C6128F}"/>
              </a:ext>
            </a:extLst>
          </p:cNvPr>
          <p:cNvSpPr txBox="1"/>
          <p:nvPr/>
        </p:nvSpPr>
        <p:spPr>
          <a:xfrm>
            <a:off x="8303991" y="4293524"/>
            <a:ext cx="8840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年代⇔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ABBFD30-FECA-49C3-B267-BA4229BA5DEE}"/>
              </a:ext>
            </a:extLst>
          </p:cNvPr>
          <p:cNvSpPr txBox="1"/>
          <p:nvPr/>
        </p:nvSpPr>
        <p:spPr>
          <a:xfrm>
            <a:off x="6043671" y="5072575"/>
            <a:ext cx="41380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指標値</a:t>
            </a:r>
            <a:r>
              <a:rPr lang="ja-JP" altLang="en-US" dirty="0"/>
              <a:t>↕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357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76AF0226-3AD6-4189-B997-1FDF2D7934BE}"/>
              </a:ext>
            </a:extLst>
          </p:cNvPr>
          <p:cNvGrpSpPr/>
          <p:nvPr/>
        </p:nvGrpSpPr>
        <p:grpSpPr>
          <a:xfrm>
            <a:off x="7801859" y="5112882"/>
            <a:ext cx="721454" cy="494951"/>
            <a:chOff x="1577130" y="5159229"/>
            <a:chExt cx="721454" cy="494951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BB8434BF-D89E-4B77-86F8-71094E2D58DE}"/>
                </a:ext>
              </a:extLst>
            </p:cNvPr>
            <p:cNvCxnSpPr>
              <a:cxnSpLocks/>
            </p:cNvCxnSpPr>
            <p:nvPr/>
          </p:nvCxnSpPr>
          <p:spPr>
            <a:xfrm>
              <a:off x="1577130" y="5159229"/>
              <a:ext cx="0" cy="494951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0450FAD-B36B-4502-A2A0-2A1C50886B38}"/>
                </a:ext>
              </a:extLst>
            </p:cNvPr>
            <p:cNvSpPr txBox="1"/>
            <p:nvPr/>
          </p:nvSpPr>
          <p:spPr>
            <a:xfrm>
              <a:off x="1652640" y="5222038"/>
              <a:ext cx="64594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1"/>
                  </a:solidFill>
                </a:rPr>
                <a:t>同じ</a:t>
              </a:r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F14AF14-2FDA-4460-9344-E0D150A626EC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データの読み込み（</a:t>
            </a:r>
            <a:r>
              <a:rPr kumimoji="1" lang="ja-JP" altLang="en-US" sz="3200" dirty="0">
                <a:solidFill>
                  <a:srgbClr val="FF0000"/>
                </a:solidFill>
              </a:rPr>
              <a:t>チューニングあり</a:t>
            </a:r>
            <a:r>
              <a:rPr kumimoji="1" lang="en-US" altLang="ja-JP" sz="3200" dirty="0">
                <a:solidFill>
                  <a:srgbClr val="FF0000"/>
                </a:solidFill>
              </a:rPr>
              <a:t>VPA</a:t>
            </a:r>
            <a:r>
              <a:rPr kumimoji="1" lang="ja-JP" altLang="en-US" sz="3200" dirty="0">
                <a:solidFill>
                  <a:srgbClr val="FF0000"/>
                </a:solidFill>
              </a:rPr>
              <a:t>編</a:t>
            </a:r>
            <a:r>
              <a:rPr kumimoji="1" lang="ja-JP" altLang="en-US" sz="3200" dirty="0"/>
              <a:t>）　</a:t>
            </a:r>
            <a:r>
              <a:rPr kumimoji="1" lang="en-US" altLang="ja-JP" sz="1200" b="1" u="sng" dirty="0"/>
              <a:t> ※</a:t>
            </a:r>
            <a:r>
              <a:rPr kumimoji="1" lang="ja-JP" altLang="en-US" sz="1200" b="1" u="sng" dirty="0"/>
              <a:t>二段階法，選択率更新法，全</a:t>
            </a:r>
            <a:r>
              <a:rPr kumimoji="1" lang="en-US" altLang="ja-JP" sz="1200" b="1" u="sng" dirty="0"/>
              <a:t>F</a:t>
            </a:r>
            <a:r>
              <a:rPr kumimoji="1" lang="ja-JP" altLang="en-US" sz="1200" b="1" u="sng" dirty="0"/>
              <a:t>推定法に共通</a:t>
            </a:r>
            <a:endParaRPr kumimoji="1" lang="en-US" altLang="ja-JP" sz="1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CEDA47-0484-44E8-A772-0BCFF54D1C32}"/>
              </a:ext>
            </a:extLst>
          </p:cNvPr>
          <p:cNvSpPr txBox="1"/>
          <p:nvPr/>
        </p:nvSpPr>
        <p:spPr>
          <a:xfrm>
            <a:off x="0" y="712926"/>
            <a:ext cx="113471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3</a:t>
            </a:r>
            <a:r>
              <a:rPr kumimoji="1" lang="ja-JP" altLang="en-US" dirty="0"/>
              <a:t>）</a:t>
            </a:r>
            <a:r>
              <a:rPr kumimoji="1" lang="en-US" altLang="ja-JP" dirty="0"/>
              <a:t> VPA</a:t>
            </a:r>
            <a:r>
              <a:rPr kumimoji="1" lang="ja-JP" altLang="en-US" dirty="0"/>
              <a:t>に用いるデータファイルの読み込み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2354D803-7717-4C6C-BD75-1ABD8C16F2E7}"/>
              </a:ext>
            </a:extLst>
          </p:cNvPr>
          <p:cNvGrpSpPr/>
          <p:nvPr/>
        </p:nvGrpSpPr>
        <p:grpSpPr>
          <a:xfrm>
            <a:off x="0" y="1082258"/>
            <a:ext cx="12072075" cy="5696228"/>
            <a:chOff x="0" y="1082258"/>
            <a:chExt cx="12072075" cy="5696228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F1C1C56F-042F-4E9F-87E4-8E7D0B664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82258"/>
              <a:ext cx="10882770" cy="5696228"/>
            </a:xfrm>
            <a:prstGeom prst="rect">
              <a:avLst/>
            </a:prstGeom>
          </p:spPr>
        </p:pic>
        <p:pic>
          <p:nvPicPr>
            <p:cNvPr id="16" name="グラフィックス 15" descr="戻る 単色塗りつぶし">
              <a:extLst>
                <a:ext uri="{FF2B5EF4-FFF2-40B4-BE49-F238E27FC236}">
                  <a16:creationId xmlns:a16="http://schemas.microsoft.com/office/drawing/2014/main" id="{D86006CE-876F-4C0B-B304-E5452116F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70641" y="4630622"/>
              <a:ext cx="800335" cy="914400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7D9CED41-A53D-4CC7-87C9-B2C630BD386A}"/>
                </a:ext>
              </a:extLst>
            </p:cNvPr>
            <p:cNvSpPr txBox="1"/>
            <p:nvPr/>
          </p:nvSpPr>
          <p:spPr>
            <a:xfrm>
              <a:off x="9570976" y="4210659"/>
              <a:ext cx="2501099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39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ja-JP" dirty="0"/>
            </a:p>
            <a:p>
              <a:pPr algn="ctr"/>
              <a:r>
                <a:rPr lang="ja-JP" altLang="en-US" dirty="0"/>
                <a:t>Ｒ上にこのように</a:t>
              </a:r>
              <a:r>
                <a:rPr lang="en-US" altLang="ja-JP" dirty="0"/>
                <a:t>7</a:t>
              </a:r>
              <a:r>
                <a:rPr lang="ja-JP" altLang="en-US" dirty="0"/>
                <a:t>行書いて，実行させる</a:t>
              </a:r>
              <a:endParaRPr lang="en-US" altLang="ja-JP" dirty="0"/>
            </a:p>
            <a:p>
              <a:pPr algn="ctr"/>
              <a:endParaRPr lang="en-US" altLang="ja-JP" dirty="0"/>
            </a:p>
            <a:p>
              <a:pPr algn="ctr"/>
              <a:r>
                <a:rPr lang="en-US" altLang="ja-JP" dirty="0"/>
                <a:t>#</a:t>
              </a:r>
              <a:r>
                <a:rPr lang="ja-JP" altLang="en-US" dirty="0"/>
                <a:t>以降はコメント文なので省略してよい</a:t>
              </a:r>
              <a:endParaRPr lang="en-US" altLang="ja-JP" dirty="0"/>
            </a:p>
          </p:txBody>
        </p:sp>
        <p:sp>
          <p:nvSpPr>
            <p:cNvPr id="5" name="右中かっこ 4">
              <a:extLst>
                <a:ext uri="{FF2B5EF4-FFF2-40B4-BE49-F238E27FC236}">
                  <a16:creationId xmlns:a16="http://schemas.microsoft.com/office/drawing/2014/main" id="{5C296BB3-C28C-4CC6-B1CD-A5A604620F0A}"/>
                </a:ext>
              </a:extLst>
            </p:cNvPr>
            <p:cNvSpPr/>
            <p:nvPr/>
          </p:nvSpPr>
          <p:spPr>
            <a:xfrm>
              <a:off x="8583669" y="4272373"/>
              <a:ext cx="343639" cy="2410653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C4593AC-C19A-4D76-AED8-8D8EF38BB79D}"/>
              </a:ext>
            </a:extLst>
          </p:cNvPr>
          <p:cNvGrpSpPr/>
          <p:nvPr/>
        </p:nvGrpSpPr>
        <p:grpSpPr>
          <a:xfrm>
            <a:off x="6694917" y="1313240"/>
            <a:ext cx="5384830" cy="1617198"/>
            <a:chOff x="6694917" y="1313240"/>
            <a:chExt cx="5384830" cy="1617198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398D74DD-DE53-4E5B-80E8-C7B20F1DD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02589" y="1983670"/>
              <a:ext cx="5377158" cy="946768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963726F5-7467-46A5-B8A2-CD319B5F1E56}"/>
                </a:ext>
              </a:extLst>
            </p:cNvPr>
            <p:cNvSpPr txBox="1"/>
            <p:nvPr/>
          </p:nvSpPr>
          <p:spPr>
            <a:xfrm>
              <a:off x="6694917" y="1313240"/>
              <a:ext cx="5377158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39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※</a:t>
              </a:r>
              <a:r>
                <a:rPr lang="en-US" altLang="ja-JP" dirty="0" err="1"/>
                <a:t>maa_tune</a:t>
              </a:r>
              <a:r>
                <a:rPr lang="ja-JP" altLang="en-US" dirty="0"/>
                <a:t>や</a:t>
              </a:r>
              <a:r>
                <a:rPr lang="en-US" altLang="ja-JP" dirty="0" err="1"/>
                <a:t>waa_catch</a:t>
              </a:r>
              <a:r>
                <a:rPr lang="ja-JP" altLang="en-US" dirty="0"/>
                <a:t>を指定している場合は，</a:t>
              </a:r>
              <a:endParaRPr lang="en-US" altLang="ja-JP" dirty="0"/>
            </a:p>
            <a:p>
              <a:pPr algn="ctr"/>
              <a:r>
                <a:rPr lang="ja-JP" altLang="en-US" dirty="0"/>
                <a:t>下記のようにその部分も加える</a:t>
              </a:r>
              <a:endParaRPr lang="en-US" altLang="ja-JP" dirty="0"/>
            </a:p>
          </p:txBody>
        </p:sp>
        <p:pic>
          <p:nvPicPr>
            <p:cNvPr id="11" name="グラフィックス 10" descr="戻る 単色塗りつぶし">
              <a:extLst>
                <a:ext uri="{FF2B5EF4-FFF2-40B4-BE49-F238E27FC236}">
                  <a16:creationId xmlns:a16="http://schemas.microsoft.com/office/drawing/2014/main" id="{8624123E-12C5-4D0A-850E-9F17143F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10970588" y="1611582"/>
              <a:ext cx="493998" cy="66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849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AF3189F-4860-45FA-8B8A-AE60875BA4B2}"/>
              </a:ext>
            </a:extLst>
          </p:cNvPr>
          <p:cNvGrpSpPr/>
          <p:nvPr/>
        </p:nvGrpSpPr>
        <p:grpSpPr>
          <a:xfrm>
            <a:off x="0" y="0"/>
            <a:ext cx="11900300" cy="6858000"/>
            <a:chOff x="0" y="0"/>
            <a:chExt cx="11900300" cy="6858000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E364DF9-F73B-431C-BB56-E5BDD1278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1900300" cy="6858000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7D9CED41-A53D-4CC7-87C9-B2C630BD386A}"/>
                </a:ext>
              </a:extLst>
            </p:cNvPr>
            <p:cNvSpPr txBox="1"/>
            <p:nvPr/>
          </p:nvSpPr>
          <p:spPr>
            <a:xfrm>
              <a:off x="564462" y="1877035"/>
              <a:ext cx="270857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39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⤴</a:t>
              </a:r>
              <a:r>
                <a:rPr kumimoji="1" lang="en-US" altLang="ja-JP" dirty="0"/>
                <a:t>dat</a:t>
              </a:r>
              <a:r>
                <a:rPr kumimoji="1" lang="ja-JP" altLang="en-US" dirty="0"/>
                <a:t>と書いて実行する</a:t>
              </a:r>
              <a:endParaRPr kumimoji="1" lang="en-US" altLang="ja-JP" dirty="0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76AF0226-3AD6-4189-B997-1FDF2D7934BE}"/>
              </a:ext>
            </a:extLst>
          </p:cNvPr>
          <p:cNvGrpSpPr/>
          <p:nvPr/>
        </p:nvGrpSpPr>
        <p:grpSpPr>
          <a:xfrm>
            <a:off x="7801859" y="5112882"/>
            <a:ext cx="721454" cy="494951"/>
            <a:chOff x="1577130" y="5159229"/>
            <a:chExt cx="721454" cy="494951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BB8434BF-D89E-4B77-86F8-71094E2D58DE}"/>
                </a:ext>
              </a:extLst>
            </p:cNvPr>
            <p:cNvCxnSpPr>
              <a:cxnSpLocks/>
            </p:cNvCxnSpPr>
            <p:nvPr/>
          </p:nvCxnSpPr>
          <p:spPr>
            <a:xfrm>
              <a:off x="1577130" y="5159229"/>
              <a:ext cx="0" cy="494951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0450FAD-B36B-4502-A2A0-2A1C50886B38}"/>
                </a:ext>
              </a:extLst>
            </p:cNvPr>
            <p:cNvSpPr txBox="1"/>
            <p:nvPr/>
          </p:nvSpPr>
          <p:spPr>
            <a:xfrm>
              <a:off x="1652640" y="5222038"/>
              <a:ext cx="64594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1"/>
                  </a:solidFill>
                </a:rPr>
                <a:t>同じ</a:t>
              </a:r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F14AF14-2FDA-4460-9344-E0D150A626EC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データ読み込みの確認　　　　　　　　　　　</a:t>
            </a:r>
            <a:r>
              <a:rPr kumimoji="1" lang="en-US" altLang="ja-JP" sz="1200" b="1" u="sng" dirty="0"/>
              <a:t>※</a:t>
            </a:r>
            <a:r>
              <a:rPr kumimoji="1" lang="ja-JP" altLang="en-US" sz="1200" b="1" u="sng" dirty="0"/>
              <a:t>二段階法，選択率更新法，全</a:t>
            </a:r>
            <a:r>
              <a:rPr kumimoji="1" lang="en-US" altLang="ja-JP" sz="1200" b="1" u="sng" dirty="0"/>
              <a:t>F</a:t>
            </a:r>
            <a:r>
              <a:rPr kumimoji="1" lang="ja-JP" altLang="en-US" sz="1200" b="1" u="sng" dirty="0"/>
              <a:t>推定法に共通</a:t>
            </a:r>
            <a:endParaRPr kumimoji="1" lang="en-US" altLang="ja-JP" sz="1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CEDA47-0484-44E8-A772-0BCFF54D1C32}"/>
              </a:ext>
            </a:extLst>
          </p:cNvPr>
          <p:cNvSpPr txBox="1"/>
          <p:nvPr/>
        </p:nvSpPr>
        <p:spPr>
          <a:xfrm>
            <a:off x="-1" y="584775"/>
            <a:ext cx="121919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4</a:t>
            </a:r>
            <a:r>
              <a:rPr kumimoji="1" lang="ja-JP" altLang="en-US" dirty="0"/>
              <a:t>）</a:t>
            </a:r>
            <a:r>
              <a:rPr kumimoji="1" lang="en-US" altLang="ja-JP" dirty="0"/>
              <a:t> </a:t>
            </a:r>
            <a:r>
              <a:rPr kumimoji="1" lang="ja-JP" altLang="en-US" dirty="0"/>
              <a:t>データがきちんと読み込まれたことの確認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9375996-5FE8-4BC2-B636-5DFDEAE25998}"/>
              </a:ext>
            </a:extLst>
          </p:cNvPr>
          <p:cNvGrpSpPr/>
          <p:nvPr/>
        </p:nvGrpSpPr>
        <p:grpSpPr>
          <a:xfrm>
            <a:off x="104507" y="2775034"/>
            <a:ext cx="5677984" cy="2585323"/>
            <a:chOff x="104507" y="2775034"/>
            <a:chExt cx="5677984" cy="2585323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2CF81141-FAA4-4F55-91C9-31AAEE2214FA}"/>
                </a:ext>
              </a:extLst>
            </p:cNvPr>
            <p:cNvSpPr txBox="1"/>
            <p:nvPr/>
          </p:nvSpPr>
          <p:spPr>
            <a:xfrm>
              <a:off x="104507" y="2775034"/>
              <a:ext cx="4191246" cy="25853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39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d</a:t>
              </a:r>
              <a:r>
                <a:rPr kumimoji="1" lang="en-US" altLang="ja-JP" dirty="0"/>
                <a:t>at</a:t>
              </a:r>
              <a:r>
                <a:rPr kumimoji="1" lang="ja-JP" altLang="en-US" dirty="0"/>
                <a:t>の中身が表示される</a:t>
              </a:r>
              <a:endParaRPr kumimoji="1" lang="en-US" altLang="ja-JP" dirty="0"/>
            </a:p>
            <a:p>
              <a:r>
                <a:rPr lang="en-US" altLang="ja-JP" dirty="0"/>
                <a:t>  $caa</a:t>
              </a:r>
            </a:p>
            <a:p>
              <a:r>
                <a:rPr kumimoji="1" lang="en-US" altLang="ja-JP" dirty="0"/>
                <a:t>  $maa</a:t>
              </a:r>
            </a:p>
            <a:p>
              <a:r>
                <a:rPr lang="en-US" altLang="ja-JP" dirty="0"/>
                <a:t>  $waa</a:t>
              </a:r>
            </a:p>
            <a:p>
              <a:r>
                <a:rPr kumimoji="1" lang="en-US" altLang="ja-JP" dirty="0"/>
                <a:t>  $M</a:t>
              </a:r>
            </a:p>
            <a:p>
              <a:r>
                <a:rPr lang="en-US" altLang="ja-JP" dirty="0"/>
                <a:t>  $index</a:t>
              </a:r>
            </a:p>
            <a:p>
              <a:r>
                <a:rPr kumimoji="1" lang="en-US" altLang="ja-JP" dirty="0"/>
                <a:t>  ($maa.tune, $waa.catch)</a:t>
              </a:r>
            </a:p>
            <a:p>
              <a:r>
                <a:rPr lang="ja-JP" altLang="en-US" dirty="0"/>
                <a:t>が与えたデータと一致しているか確認</a:t>
              </a:r>
              <a:endParaRPr kumimoji="1" lang="en-US" altLang="ja-JP" dirty="0"/>
            </a:p>
            <a:p>
              <a:pPr algn="ctr"/>
              <a:r>
                <a:rPr lang="ja-JP" altLang="en-US" dirty="0">
                  <a:solidFill>
                    <a:srgbClr val="FF0000"/>
                  </a:solidFill>
                </a:rPr>
                <a:t>一致していれば</a:t>
              </a:r>
              <a:r>
                <a:rPr lang="en-US" altLang="ja-JP" dirty="0">
                  <a:solidFill>
                    <a:srgbClr val="FF0000"/>
                  </a:solidFill>
                </a:rPr>
                <a:t>OK</a:t>
              </a:r>
              <a:endParaRPr kumimoji="1" lang="en-US" altLang="ja-JP" dirty="0">
                <a:solidFill>
                  <a:srgbClr val="FF0000"/>
                </a:solidFill>
              </a:endParaRPr>
            </a:p>
          </p:txBody>
        </p:sp>
        <p:sp>
          <p:nvSpPr>
            <p:cNvPr id="9" name="矢印: 右 8">
              <a:extLst>
                <a:ext uri="{FF2B5EF4-FFF2-40B4-BE49-F238E27FC236}">
                  <a16:creationId xmlns:a16="http://schemas.microsoft.com/office/drawing/2014/main" id="{2082C04C-8F57-415B-8BE4-1223A0D8BE74}"/>
                </a:ext>
              </a:extLst>
            </p:cNvPr>
            <p:cNvSpPr/>
            <p:nvPr/>
          </p:nvSpPr>
          <p:spPr>
            <a:xfrm>
              <a:off x="4363894" y="2998173"/>
              <a:ext cx="1418597" cy="116546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73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76AF0226-3AD6-4189-B997-1FDF2D7934BE}"/>
              </a:ext>
            </a:extLst>
          </p:cNvPr>
          <p:cNvGrpSpPr/>
          <p:nvPr/>
        </p:nvGrpSpPr>
        <p:grpSpPr>
          <a:xfrm>
            <a:off x="7801859" y="5112882"/>
            <a:ext cx="721454" cy="494951"/>
            <a:chOff x="1577130" y="5159229"/>
            <a:chExt cx="721454" cy="494951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BB8434BF-D89E-4B77-86F8-71094E2D58DE}"/>
                </a:ext>
              </a:extLst>
            </p:cNvPr>
            <p:cNvCxnSpPr>
              <a:cxnSpLocks/>
            </p:cNvCxnSpPr>
            <p:nvPr/>
          </p:nvCxnSpPr>
          <p:spPr>
            <a:xfrm>
              <a:off x="1577130" y="5159229"/>
              <a:ext cx="0" cy="494951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0450FAD-B36B-4502-A2A0-2A1C50886B38}"/>
                </a:ext>
              </a:extLst>
            </p:cNvPr>
            <p:cNvSpPr txBox="1"/>
            <p:nvPr/>
          </p:nvSpPr>
          <p:spPr>
            <a:xfrm>
              <a:off x="1652640" y="5222038"/>
              <a:ext cx="64594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1"/>
                  </a:solidFill>
                </a:rPr>
                <a:t>同じ</a:t>
              </a:r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F14AF14-2FDA-4460-9344-E0D150A626EC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VPA</a:t>
            </a:r>
            <a:r>
              <a:rPr kumimoji="1" lang="ja-JP" altLang="en-US" sz="3200" dirty="0"/>
              <a:t>の実行（チューニング</a:t>
            </a:r>
            <a:r>
              <a:rPr lang="ja-JP" altLang="en-US" sz="3200" dirty="0">
                <a:solidFill>
                  <a:srgbClr val="FF0000"/>
                </a:solidFill>
              </a:rPr>
              <a:t>あり</a:t>
            </a:r>
            <a:r>
              <a:rPr kumimoji="1" lang="en-US" altLang="ja-JP" sz="3200" dirty="0"/>
              <a:t>VPA</a:t>
            </a:r>
            <a:r>
              <a:rPr lang="ja-JP" altLang="en-US" sz="3200" dirty="0"/>
              <a:t>編：</a:t>
            </a:r>
            <a:r>
              <a:rPr lang="ja-JP" altLang="en-US" sz="3200" dirty="0">
                <a:solidFill>
                  <a:srgbClr val="FF0000"/>
                </a:solidFill>
              </a:rPr>
              <a:t>二段階法</a:t>
            </a:r>
            <a:r>
              <a:rPr lang="ja-JP" altLang="en-US" sz="3200" dirty="0"/>
              <a:t>）</a:t>
            </a:r>
            <a:endParaRPr kumimoji="1" lang="en-US" altLang="ja-JP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CEDA47-0484-44E8-A772-0BCFF54D1C32}"/>
              </a:ext>
            </a:extLst>
          </p:cNvPr>
          <p:cNvSpPr txBox="1"/>
          <p:nvPr/>
        </p:nvSpPr>
        <p:spPr>
          <a:xfrm>
            <a:off x="0" y="712926"/>
            <a:ext cx="113471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5</a:t>
            </a:r>
            <a:r>
              <a:rPr kumimoji="1" lang="ja-JP" altLang="en-US" dirty="0"/>
              <a:t>）</a:t>
            </a:r>
            <a:r>
              <a:rPr kumimoji="1" lang="en-US" altLang="ja-JP" dirty="0"/>
              <a:t> VPA</a:t>
            </a:r>
            <a:r>
              <a:rPr kumimoji="1" lang="ja-JP" altLang="en-US" dirty="0"/>
              <a:t>を走らせる（第一段階）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49C3F51-8F98-4355-8DC7-A7B248DA5553}"/>
              </a:ext>
            </a:extLst>
          </p:cNvPr>
          <p:cNvGrpSpPr/>
          <p:nvPr/>
        </p:nvGrpSpPr>
        <p:grpSpPr>
          <a:xfrm>
            <a:off x="55248" y="756431"/>
            <a:ext cx="12081503" cy="5285837"/>
            <a:chOff x="55248" y="756431"/>
            <a:chExt cx="12081503" cy="5285837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1B99FBA0-870F-4E18-A217-03B7E66E8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248" y="1210409"/>
              <a:ext cx="12081503" cy="4831859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88E46EF-192D-4B00-9334-D882CAB1E582}"/>
                </a:ext>
              </a:extLst>
            </p:cNvPr>
            <p:cNvSpPr txBox="1"/>
            <p:nvPr/>
          </p:nvSpPr>
          <p:spPr>
            <a:xfrm>
              <a:off x="4947923" y="756431"/>
              <a:ext cx="7048328" cy="313932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39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solidFill>
                    <a:srgbClr val="FF0000"/>
                  </a:solidFill>
                </a:rPr>
                <a:t>第一段階</a:t>
              </a:r>
              <a:r>
                <a:rPr lang="ja-JP" altLang="en-US" dirty="0">
                  <a:solidFill>
                    <a:srgbClr val="FF0000"/>
                  </a:solidFill>
                </a:rPr>
                <a:t>：チューニングなし</a:t>
              </a:r>
              <a:r>
                <a:rPr lang="en-US" altLang="ja-JP" dirty="0">
                  <a:solidFill>
                    <a:srgbClr val="FF0000"/>
                  </a:solidFill>
                </a:rPr>
                <a:t>VPA</a:t>
              </a:r>
              <a:r>
                <a:rPr lang="ja-JP" altLang="en-US" dirty="0">
                  <a:solidFill>
                    <a:srgbClr val="FF0000"/>
                  </a:solidFill>
                </a:rPr>
                <a:t>を行う</a:t>
              </a:r>
              <a:endParaRPr lang="en-US" altLang="ja-JP" dirty="0">
                <a:solidFill>
                  <a:srgbClr val="FF0000"/>
                </a:solidFill>
              </a:endParaRPr>
            </a:p>
            <a:p>
              <a:r>
                <a:rPr lang="ja-JP" altLang="en-US" dirty="0"/>
                <a:t>Ｒ上にこのように７行書いて，実行させる</a:t>
              </a:r>
              <a:endParaRPr lang="en-US" altLang="ja-JP" dirty="0"/>
            </a:p>
            <a:p>
              <a:r>
                <a:rPr lang="ja-JP" altLang="en-US" dirty="0"/>
                <a:t>（</a:t>
              </a:r>
              <a:r>
                <a:rPr lang="en-US" altLang="ja-JP" dirty="0"/>
                <a:t>#</a:t>
              </a:r>
              <a:r>
                <a:rPr lang="ja-JP" altLang="en-US" dirty="0"/>
                <a:t>以降はコメント文なので省略してよい）</a:t>
              </a:r>
              <a:endParaRPr lang="en-US" altLang="ja-JP" dirty="0"/>
            </a:p>
            <a:p>
              <a:endParaRPr lang="en-US" altLang="ja-JP" dirty="0"/>
            </a:p>
            <a:p>
              <a:r>
                <a:rPr lang="ja-JP" altLang="en-US" dirty="0"/>
                <a:t>動画</a:t>
              </a:r>
              <a:r>
                <a:rPr lang="en-US" altLang="ja-JP" dirty="0"/>
                <a:t>VPA-01『</a:t>
              </a:r>
              <a:r>
                <a:rPr lang="en-US" altLang="ja-JP" b="1" dirty="0">
                  <a:solidFill>
                    <a:srgbClr val="FF0000"/>
                  </a:solidFill>
                </a:rPr>
                <a:t>frasyr</a:t>
              </a:r>
              <a:r>
                <a:rPr lang="ja-JP" altLang="en-US" b="1" dirty="0">
                  <a:solidFill>
                    <a:srgbClr val="FF0000"/>
                  </a:solidFill>
                </a:rPr>
                <a:t>を用いた</a:t>
              </a:r>
              <a:r>
                <a:rPr lang="en-US" altLang="ja-JP" b="1" dirty="0">
                  <a:solidFill>
                    <a:srgbClr val="FF0000"/>
                  </a:solidFill>
                </a:rPr>
                <a:t>VPA</a:t>
              </a:r>
              <a:r>
                <a:rPr lang="ja-JP" altLang="en-US" b="1" dirty="0">
                  <a:solidFill>
                    <a:srgbClr val="FF0000"/>
                  </a:solidFill>
                </a:rPr>
                <a:t>：概要編</a:t>
              </a:r>
              <a:r>
                <a:rPr lang="en-US" altLang="ja-JP" dirty="0"/>
                <a:t>』</a:t>
              </a:r>
              <a:r>
                <a:rPr lang="ja-JP" altLang="en-US" dirty="0"/>
                <a:t>で解説しているように，</a:t>
              </a:r>
              <a:endParaRPr lang="en-US" altLang="ja-JP" dirty="0"/>
            </a:p>
            <a:p>
              <a:r>
                <a:rPr lang="ja-JP" altLang="en-US" dirty="0"/>
                <a:t>自分のしたい解析に合わせて以下のことを指定する：</a:t>
              </a:r>
              <a:endParaRPr lang="en-US" altLang="ja-JP" dirty="0"/>
            </a:p>
            <a:p>
              <a:endParaRPr lang="en-US" altLang="ja-JP" dirty="0"/>
            </a:p>
            <a:p>
              <a:r>
                <a:rPr lang="en-US" altLang="ja-JP" dirty="0"/>
                <a:t>1</a:t>
              </a:r>
              <a:r>
                <a:rPr lang="ja-JP" altLang="en-US" dirty="0"/>
                <a:t>．最終年の漁獲係数</a:t>
              </a:r>
              <a:r>
                <a:rPr lang="en-US" altLang="ja-JP" dirty="0"/>
                <a:t>(F)</a:t>
              </a:r>
              <a:r>
                <a:rPr lang="ja-JP" altLang="en-US" dirty="0"/>
                <a:t>はどの年の平均に等しいとするか</a:t>
              </a:r>
              <a:endParaRPr lang="en-US" altLang="ja-JP" dirty="0"/>
            </a:p>
            <a:p>
              <a:r>
                <a:rPr lang="en-US" altLang="ja-JP" dirty="0"/>
                <a:t>2</a:t>
              </a:r>
              <a:r>
                <a:rPr lang="ja-JP" altLang="en-US" dirty="0"/>
                <a:t>．</a:t>
              </a:r>
              <a:r>
                <a:rPr lang="en-US" altLang="ja-JP" dirty="0"/>
                <a:t>Pope</a:t>
              </a:r>
              <a:r>
                <a:rPr lang="ja-JP" altLang="en-US" dirty="0"/>
                <a:t>近似式を使うか，</a:t>
              </a:r>
              <a:r>
                <a:rPr lang="en-US" altLang="ja-JP" dirty="0"/>
                <a:t>Baranov</a:t>
              </a:r>
              <a:r>
                <a:rPr lang="ja-JP" altLang="en-US" dirty="0"/>
                <a:t>方程式にするか</a:t>
              </a:r>
              <a:endParaRPr lang="en-US" altLang="ja-JP" dirty="0"/>
            </a:p>
            <a:p>
              <a:r>
                <a:rPr lang="en-US" altLang="ja-JP" dirty="0"/>
                <a:t>3. </a:t>
              </a:r>
              <a:r>
                <a:rPr lang="ja-JP" altLang="en-US" dirty="0"/>
                <a:t>チューニングはするのかしないか</a:t>
              </a:r>
              <a:endParaRPr lang="en-US" altLang="ja-JP" dirty="0"/>
            </a:p>
            <a:p>
              <a:r>
                <a:rPr lang="en-US" altLang="ja-JP" dirty="0"/>
                <a:t>4. </a:t>
              </a:r>
              <a:r>
                <a:rPr lang="ja-JP" altLang="en-US" dirty="0"/>
                <a:t>最高齢はプラスグループなのか</a:t>
              </a:r>
              <a:endParaRPr lang="en-US" altLang="ja-JP" dirty="0"/>
            </a:p>
          </p:txBody>
        </p:sp>
        <p:pic>
          <p:nvPicPr>
            <p:cNvPr id="7" name="グラフィックス 6" descr="戻る 枠線">
              <a:extLst>
                <a:ext uri="{FF2B5EF4-FFF2-40B4-BE49-F238E27FC236}">
                  <a16:creationId xmlns:a16="http://schemas.microsoft.com/office/drawing/2014/main" id="{A5F1F71D-9DAB-49DD-9CB3-ABF92A068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8095223">
              <a:off x="2525896" y="2643020"/>
              <a:ext cx="3109731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555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76AF0226-3AD6-4189-B997-1FDF2D7934BE}"/>
              </a:ext>
            </a:extLst>
          </p:cNvPr>
          <p:cNvGrpSpPr/>
          <p:nvPr/>
        </p:nvGrpSpPr>
        <p:grpSpPr>
          <a:xfrm>
            <a:off x="7801859" y="5112882"/>
            <a:ext cx="721454" cy="494951"/>
            <a:chOff x="1577130" y="5159229"/>
            <a:chExt cx="721454" cy="494951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BB8434BF-D89E-4B77-86F8-71094E2D58DE}"/>
                </a:ext>
              </a:extLst>
            </p:cNvPr>
            <p:cNvCxnSpPr>
              <a:cxnSpLocks/>
            </p:cNvCxnSpPr>
            <p:nvPr/>
          </p:nvCxnSpPr>
          <p:spPr>
            <a:xfrm>
              <a:off x="1577130" y="5159229"/>
              <a:ext cx="0" cy="494951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0450FAD-B36B-4502-A2A0-2A1C50886B38}"/>
                </a:ext>
              </a:extLst>
            </p:cNvPr>
            <p:cNvSpPr txBox="1"/>
            <p:nvPr/>
          </p:nvSpPr>
          <p:spPr>
            <a:xfrm>
              <a:off x="1652640" y="5222038"/>
              <a:ext cx="64594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1"/>
                  </a:solidFill>
                </a:rPr>
                <a:t>同じ</a:t>
              </a:r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F14AF14-2FDA-4460-9344-E0D150A626EC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VPA</a:t>
            </a:r>
            <a:r>
              <a:rPr kumimoji="1" lang="ja-JP" altLang="en-US" sz="3200" dirty="0"/>
              <a:t>第一段階の結果をみる（</a:t>
            </a:r>
            <a:r>
              <a:rPr lang="ja-JP" altLang="en-US" sz="3200" dirty="0"/>
              <a:t>二段階法</a:t>
            </a:r>
            <a:r>
              <a:rPr kumimoji="1" lang="ja-JP" altLang="en-US" sz="3200" dirty="0"/>
              <a:t>）</a:t>
            </a:r>
            <a:endParaRPr kumimoji="1" lang="en-US" altLang="ja-JP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CEDA47-0484-44E8-A772-0BCFF54D1C32}"/>
              </a:ext>
            </a:extLst>
          </p:cNvPr>
          <p:cNvSpPr txBox="1"/>
          <p:nvPr/>
        </p:nvSpPr>
        <p:spPr>
          <a:xfrm>
            <a:off x="0" y="712926"/>
            <a:ext cx="113471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6</a:t>
            </a:r>
            <a:r>
              <a:rPr kumimoji="1" lang="ja-JP" altLang="en-US" dirty="0"/>
              <a:t>）</a:t>
            </a:r>
            <a:r>
              <a:rPr kumimoji="1" lang="en-US" altLang="ja-JP" dirty="0"/>
              <a:t> VPA</a:t>
            </a:r>
            <a:r>
              <a:rPr kumimoji="1" lang="ja-JP" altLang="en-US" dirty="0"/>
              <a:t>第一段階目の結果をみる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D4C4F2B-87AA-4585-8C33-59AB1C485158}"/>
              </a:ext>
            </a:extLst>
          </p:cNvPr>
          <p:cNvGrpSpPr/>
          <p:nvPr/>
        </p:nvGrpSpPr>
        <p:grpSpPr>
          <a:xfrm>
            <a:off x="0" y="1169822"/>
            <a:ext cx="12120975" cy="5351466"/>
            <a:chOff x="0" y="1169822"/>
            <a:chExt cx="12120975" cy="5351466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5B1E6D6A-0103-4C5D-9C4D-E025921F9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91612"/>
              <a:ext cx="12120975" cy="5329676"/>
            </a:xfrm>
            <a:prstGeom prst="rect">
              <a:avLst/>
            </a:prstGeom>
          </p:spPr>
        </p:pic>
        <p:pic>
          <p:nvPicPr>
            <p:cNvPr id="12" name="グラフィックス 11" descr="戻る 単色塗りつぶし">
              <a:extLst>
                <a:ext uri="{FF2B5EF4-FFF2-40B4-BE49-F238E27FC236}">
                  <a16:creationId xmlns:a16="http://schemas.microsoft.com/office/drawing/2014/main" id="{867AB73E-FE54-4D68-B737-4F7461A2A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8677113">
              <a:off x="4501704" y="2089521"/>
              <a:ext cx="2753798" cy="914400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90D87D42-A494-4520-BE23-2AE1584EB14A}"/>
                </a:ext>
              </a:extLst>
            </p:cNvPr>
            <p:cNvSpPr txBox="1"/>
            <p:nvPr/>
          </p:nvSpPr>
          <p:spPr>
            <a:xfrm>
              <a:off x="6862200" y="1421952"/>
              <a:ext cx="3632428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39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ここを実行すると</a:t>
              </a:r>
              <a:endParaRPr lang="en-US" altLang="ja-JP" dirty="0"/>
            </a:p>
            <a:p>
              <a:pPr algn="ctr"/>
              <a:r>
                <a:rPr lang="ja-JP" altLang="en-US" dirty="0"/>
                <a:t>推定された様々な値が確認出来る</a:t>
              </a:r>
              <a:endParaRPr lang="en-US" altLang="ja-JP" dirty="0"/>
            </a:p>
          </p:txBody>
        </p:sp>
      </p:grpSp>
      <p:sp>
        <p:nvSpPr>
          <p:cNvPr id="5" name="吹き出し: 上矢印 4">
            <a:extLst>
              <a:ext uri="{FF2B5EF4-FFF2-40B4-BE49-F238E27FC236}">
                <a16:creationId xmlns:a16="http://schemas.microsoft.com/office/drawing/2014/main" id="{F11F2B62-1E03-494C-AF4F-5876E0FFFD06}"/>
              </a:ext>
            </a:extLst>
          </p:cNvPr>
          <p:cNvSpPr/>
          <p:nvPr/>
        </p:nvSpPr>
        <p:spPr>
          <a:xfrm>
            <a:off x="10048894" y="3658530"/>
            <a:ext cx="2072081" cy="1131188"/>
          </a:xfrm>
          <a:prstGeom prst="upArrowCallout">
            <a:avLst>
              <a:gd name="adj1" fmla="val 0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推定された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ターミナル</a:t>
            </a:r>
            <a:r>
              <a:rPr kumimoji="1" lang="en-US" altLang="ja-JP" dirty="0"/>
              <a:t>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395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944B332-E41C-42B3-8EF6-AF777F7FC5F1}"/>
              </a:ext>
            </a:extLst>
          </p:cNvPr>
          <p:cNvGrpSpPr/>
          <p:nvPr/>
        </p:nvGrpSpPr>
        <p:grpSpPr>
          <a:xfrm>
            <a:off x="0" y="1111250"/>
            <a:ext cx="12192000" cy="3379304"/>
            <a:chOff x="0" y="1111250"/>
            <a:chExt cx="12192000" cy="3379304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A8C9D67E-26D0-484B-84FB-E2F525855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11250"/>
              <a:ext cx="12192000" cy="3379304"/>
            </a:xfrm>
            <a:prstGeom prst="rect">
              <a:avLst/>
            </a:prstGeom>
          </p:spPr>
        </p:pic>
        <p:sp>
          <p:nvSpPr>
            <p:cNvPr id="7" name="吹き出し: 線 6">
              <a:extLst>
                <a:ext uri="{FF2B5EF4-FFF2-40B4-BE49-F238E27FC236}">
                  <a16:creationId xmlns:a16="http://schemas.microsoft.com/office/drawing/2014/main" id="{775632C1-BED5-4B30-A315-CF81E776AF21}"/>
                </a:ext>
              </a:extLst>
            </p:cNvPr>
            <p:cNvSpPr/>
            <p:nvPr/>
          </p:nvSpPr>
          <p:spPr>
            <a:xfrm>
              <a:off x="5016137" y="2853545"/>
              <a:ext cx="2861232" cy="409303"/>
            </a:xfrm>
            <a:prstGeom prst="borderCallout1">
              <a:avLst>
                <a:gd name="adj1" fmla="val 18750"/>
                <a:gd name="adj2" fmla="val -865"/>
                <a:gd name="adj3" fmla="val 103989"/>
                <a:gd name="adj4" fmla="val -980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/>
                <a:t>2018</a:t>
              </a:r>
              <a:r>
                <a:rPr kumimoji="1" lang="ja-JP" altLang="en-US" sz="1600" dirty="0"/>
                <a:t>年の選択率を用いる場合</a:t>
              </a:r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76AF0226-3AD6-4189-B997-1FDF2D7934BE}"/>
              </a:ext>
            </a:extLst>
          </p:cNvPr>
          <p:cNvGrpSpPr/>
          <p:nvPr/>
        </p:nvGrpSpPr>
        <p:grpSpPr>
          <a:xfrm>
            <a:off x="7801859" y="5112882"/>
            <a:ext cx="721454" cy="494951"/>
            <a:chOff x="1577130" y="5159229"/>
            <a:chExt cx="721454" cy="494951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BB8434BF-D89E-4B77-86F8-71094E2D58DE}"/>
                </a:ext>
              </a:extLst>
            </p:cNvPr>
            <p:cNvCxnSpPr>
              <a:cxnSpLocks/>
            </p:cNvCxnSpPr>
            <p:nvPr/>
          </p:nvCxnSpPr>
          <p:spPr>
            <a:xfrm>
              <a:off x="1577130" y="5159229"/>
              <a:ext cx="0" cy="494951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0450FAD-B36B-4502-A2A0-2A1C50886B38}"/>
                </a:ext>
              </a:extLst>
            </p:cNvPr>
            <p:cNvSpPr txBox="1"/>
            <p:nvPr/>
          </p:nvSpPr>
          <p:spPr>
            <a:xfrm>
              <a:off x="1652640" y="5222038"/>
              <a:ext cx="64594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1"/>
                  </a:solidFill>
                </a:rPr>
                <a:t>同じ</a:t>
              </a:r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F14AF14-2FDA-4460-9344-E0D150A626EC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二段階目の準備：どの年代の選択率を仮定するか</a:t>
            </a:r>
            <a:endParaRPr kumimoji="1" lang="en-US" altLang="ja-JP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CEDA47-0484-44E8-A772-0BCFF54D1C32}"/>
              </a:ext>
            </a:extLst>
          </p:cNvPr>
          <p:cNvSpPr txBox="1"/>
          <p:nvPr/>
        </p:nvSpPr>
        <p:spPr>
          <a:xfrm>
            <a:off x="0" y="712926"/>
            <a:ext cx="113471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7</a:t>
            </a:r>
            <a:r>
              <a:rPr kumimoji="1" lang="ja-JP" altLang="en-US" dirty="0"/>
              <a:t>）二段階目のチューニング</a:t>
            </a:r>
            <a:r>
              <a:rPr kumimoji="1" lang="en-US" altLang="ja-JP" dirty="0"/>
              <a:t>VPA</a:t>
            </a:r>
            <a:r>
              <a:rPr kumimoji="1" lang="ja-JP" altLang="en-US" dirty="0"/>
              <a:t>に向けて，ターミナル</a:t>
            </a:r>
            <a:r>
              <a:rPr kumimoji="1" lang="en-US" altLang="ja-JP" dirty="0"/>
              <a:t>F</a:t>
            </a:r>
            <a:r>
              <a:rPr kumimoji="1" lang="ja-JP" altLang="en-US" dirty="0"/>
              <a:t>を推定するための選択率の仮定を決める</a:t>
            </a:r>
          </a:p>
        </p:txBody>
      </p:sp>
      <p:sp>
        <p:nvSpPr>
          <p:cNvPr id="5" name="吹き出し: 上矢印 4">
            <a:extLst>
              <a:ext uri="{FF2B5EF4-FFF2-40B4-BE49-F238E27FC236}">
                <a16:creationId xmlns:a16="http://schemas.microsoft.com/office/drawing/2014/main" id="{F11F2B62-1E03-494C-AF4F-5876E0FFFD06}"/>
              </a:ext>
            </a:extLst>
          </p:cNvPr>
          <p:cNvSpPr/>
          <p:nvPr/>
        </p:nvSpPr>
        <p:spPr>
          <a:xfrm>
            <a:off x="9275041" y="4267529"/>
            <a:ext cx="2072081" cy="1131188"/>
          </a:xfrm>
          <a:prstGeom prst="upArrowCallout">
            <a:avLst>
              <a:gd name="adj1" fmla="val 0"/>
              <a:gd name="adj2" fmla="val 25000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それぞれの選択率</a:t>
            </a:r>
          </a:p>
        </p:txBody>
      </p:sp>
      <p:sp>
        <p:nvSpPr>
          <p:cNvPr id="14" name="吹き出し: 線 13">
            <a:extLst>
              <a:ext uri="{FF2B5EF4-FFF2-40B4-BE49-F238E27FC236}">
                <a16:creationId xmlns:a16="http://schemas.microsoft.com/office/drawing/2014/main" id="{5030C06F-B425-44F2-B3B2-4C2FAF897ECC}"/>
              </a:ext>
            </a:extLst>
          </p:cNvPr>
          <p:cNvSpPr/>
          <p:nvPr/>
        </p:nvSpPr>
        <p:spPr>
          <a:xfrm>
            <a:off x="5016137" y="3553098"/>
            <a:ext cx="2861232" cy="409303"/>
          </a:xfrm>
          <a:prstGeom prst="borderCallout1">
            <a:avLst>
              <a:gd name="adj1" fmla="val 18750"/>
              <a:gd name="adj2" fmla="val -1840"/>
              <a:gd name="adj3" fmla="val 29521"/>
              <a:gd name="adj4" fmla="val -980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2019</a:t>
            </a:r>
            <a:r>
              <a:rPr kumimoji="1" lang="ja-JP" altLang="en-US" sz="1600" dirty="0"/>
              <a:t>年の選択率を用いる場合</a:t>
            </a:r>
          </a:p>
        </p:txBody>
      </p:sp>
      <p:sp>
        <p:nvSpPr>
          <p:cNvPr id="15" name="吹き出し: 線 14">
            <a:extLst>
              <a:ext uri="{FF2B5EF4-FFF2-40B4-BE49-F238E27FC236}">
                <a16:creationId xmlns:a16="http://schemas.microsoft.com/office/drawing/2014/main" id="{FFF9C3CE-651A-4758-BC35-AA76BF52B1E5}"/>
              </a:ext>
            </a:extLst>
          </p:cNvPr>
          <p:cNvSpPr/>
          <p:nvPr/>
        </p:nvSpPr>
        <p:spPr>
          <a:xfrm>
            <a:off x="5016136" y="4314894"/>
            <a:ext cx="2682239" cy="553197"/>
          </a:xfrm>
          <a:prstGeom prst="borderCallout1">
            <a:avLst>
              <a:gd name="adj1" fmla="val 37641"/>
              <a:gd name="adj2" fmla="val -1190"/>
              <a:gd name="adj3" fmla="val -21543"/>
              <a:gd name="adj4" fmla="val -22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2017</a:t>
            </a:r>
            <a:r>
              <a:rPr kumimoji="1" lang="ja-JP" altLang="en-US" sz="1600" dirty="0"/>
              <a:t>～</a:t>
            </a:r>
            <a:r>
              <a:rPr kumimoji="1" lang="en-US" altLang="ja-JP" sz="1600" dirty="0"/>
              <a:t>2019</a:t>
            </a:r>
            <a:r>
              <a:rPr kumimoji="1" lang="ja-JP" altLang="en-US" sz="1600" dirty="0"/>
              <a:t>年の</a:t>
            </a:r>
            <a:r>
              <a:rPr kumimoji="1" lang="en-US" altLang="ja-JP" sz="1600" dirty="0"/>
              <a:t>3</a:t>
            </a:r>
            <a:r>
              <a:rPr kumimoji="1" lang="ja-JP" altLang="en-US" sz="1600" dirty="0"/>
              <a:t>年平均の選択率を用いる場合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31B5781-B00E-4F99-BB7C-E9FB1AC557EF}"/>
              </a:ext>
            </a:extLst>
          </p:cNvPr>
          <p:cNvGrpSpPr/>
          <p:nvPr/>
        </p:nvGrpSpPr>
        <p:grpSpPr>
          <a:xfrm>
            <a:off x="249119" y="4868091"/>
            <a:ext cx="11289738" cy="1761382"/>
            <a:chOff x="249119" y="4868091"/>
            <a:chExt cx="11289738" cy="1761382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AD57E19A-4CB3-4E98-BA96-FBE0EE02A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119" y="4868091"/>
              <a:ext cx="1321037" cy="1761382"/>
            </a:xfrm>
            <a:prstGeom prst="rect">
              <a:avLst/>
            </a:prstGeom>
          </p:spPr>
        </p:pic>
        <p:sp>
          <p:nvSpPr>
            <p:cNvPr id="8" name="矢印: 下 7">
              <a:extLst>
                <a:ext uri="{FF2B5EF4-FFF2-40B4-BE49-F238E27FC236}">
                  <a16:creationId xmlns:a16="http://schemas.microsoft.com/office/drawing/2014/main" id="{93D79CC9-F4B7-4640-AAD9-5CF52DE5496A}"/>
                </a:ext>
              </a:extLst>
            </p:cNvPr>
            <p:cNvSpPr/>
            <p:nvPr/>
          </p:nvSpPr>
          <p:spPr>
            <a:xfrm>
              <a:off x="5442857" y="5112882"/>
              <a:ext cx="1393366" cy="80725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5617CDF6-D97C-40DC-A273-C1EEE187760E}"/>
                </a:ext>
              </a:extLst>
            </p:cNvPr>
            <p:cNvSpPr txBox="1"/>
            <p:nvPr/>
          </p:nvSpPr>
          <p:spPr>
            <a:xfrm>
              <a:off x="1697970" y="6079686"/>
              <a:ext cx="9840887" cy="461665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dirty="0"/>
                <a:t>ここで指定した選択率の仮定を用いて，今度は</a:t>
              </a:r>
              <a:r>
                <a:rPr kumimoji="1" lang="ja-JP" altLang="en-US" sz="2400" dirty="0">
                  <a:solidFill>
                    <a:srgbClr val="FF0000"/>
                  </a:solidFill>
                </a:rPr>
                <a:t>チューニング</a:t>
              </a:r>
              <a:r>
                <a:rPr kumimoji="1" lang="en-US" altLang="ja-JP" sz="2400" dirty="0">
                  <a:solidFill>
                    <a:srgbClr val="FF0000"/>
                  </a:solidFill>
                </a:rPr>
                <a:t>VPA</a:t>
              </a:r>
              <a:r>
                <a:rPr kumimoji="1" lang="ja-JP" altLang="en-US" sz="2400" dirty="0"/>
                <a:t>を行う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71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C357393-D0F9-4492-B5C0-B6F660A90548}"/>
              </a:ext>
            </a:extLst>
          </p:cNvPr>
          <p:cNvGrpSpPr/>
          <p:nvPr/>
        </p:nvGrpSpPr>
        <p:grpSpPr>
          <a:xfrm>
            <a:off x="0" y="668478"/>
            <a:ext cx="11996251" cy="6189523"/>
            <a:chOff x="0" y="668478"/>
            <a:chExt cx="11996251" cy="6189523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459243E-CCF4-4B38-B116-E76237DB9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05084"/>
              <a:ext cx="10706479" cy="5652917"/>
            </a:xfrm>
            <a:prstGeom prst="rect">
              <a:avLst/>
            </a:prstGeom>
          </p:spPr>
        </p:pic>
        <p:pic>
          <p:nvPicPr>
            <p:cNvPr id="26" name="グラフィックス 25" descr="戻る 枠線">
              <a:extLst>
                <a:ext uri="{FF2B5EF4-FFF2-40B4-BE49-F238E27FC236}">
                  <a16:creationId xmlns:a16="http://schemas.microsoft.com/office/drawing/2014/main" id="{3520CB35-5AE7-460C-B19E-927331820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8095223">
              <a:off x="3174911" y="1766144"/>
              <a:ext cx="3109731" cy="914400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88E46EF-192D-4B00-9334-D882CAB1E582}"/>
                </a:ext>
              </a:extLst>
            </p:cNvPr>
            <p:cNvSpPr txBox="1"/>
            <p:nvPr/>
          </p:nvSpPr>
          <p:spPr>
            <a:xfrm>
              <a:off x="4988560" y="756432"/>
              <a:ext cx="7007691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39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ja-JP" altLang="en-US" b="1" dirty="0"/>
                <a:t>第二段階</a:t>
              </a:r>
              <a:r>
                <a:rPr lang="ja-JP" altLang="en-US" dirty="0"/>
                <a:t>：チューニング</a:t>
              </a:r>
              <a:r>
                <a:rPr lang="ja-JP" altLang="en-US" dirty="0">
                  <a:solidFill>
                    <a:srgbClr val="FF0000"/>
                  </a:solidFill>
                </a:rPr>
                <a:t>あり</a:t>
              </a:r>
              <a:r>
                <a:rPr lang="en-US" altLang="ja-JP" dirty="0"/>
                <a:t>VPA</a:t>
              </a:r>
              <a:r>
                <a:rPr lang="ja-JP" altLang="en-US" dirty="0"/>
                <a:t>を行う</a:t>
              </a:r>
              <a:endParaRPr lang="en-US" altLang="ja-JP" dirty="0"/>
            </a:p>
            <a:p>
              <a:r>
                <a:rPr lang="ja-JP" altLang="en-US" dirty="0"/>
                <a:t>Ｒ上にこのように書いて，実行させる</a:t>
              </a:r>
              <a:endParaRPr lang="en-US" altLang="ja-JP" dirty="0"/>
            </a:p>
            <a:p>
              <a:r>
                <a:rPr lang="ja-JP" altLang="en-US" dirty="0"/>
                <a:t>（</a:t>
              </a:r>
              <a:r>
                <a:rPr lang="en-US" altLang="ja-JP" dirty="0"/>
                <a:t>#</a:t>
              </a:r>
              <a:r>
                <a:rPr lang="ja-JP" altLang="en-US" dirty="0"/>
                <a:t>以降はコメント文なので省略してよい）</a:t>
              </a:r>
              <a:endParaRPr lang="en-US" altLang="ja-JP" dirty="0"/>
            </a:p>
            <a:p>
              <a:endParaRPr lang="en-US" altLang="ja-JP" dirty="0"/>
            </a:p>
            <a:p>
              <a:r>
                <a:rPr lang="ja-JP" altLang="en-US" dirty="0"/>
                <a:t>動画</a:t>
              </a:r>
              <a:r>
                <a:rPr lang="en-US" altLang="ja-JP" dirty="0"/>
                <a:t>VPA-01『</a:t>
              </a:r>
              <a:r>
                <a:rPr lang="en-US" altLang="ja-JP" b="1" dirty="0">
                  <a:solidFill>
                    <a:srgbClr val="FF0000"/>
                  </a:solidFill>
                </a:rPr>
                <a:t>frasyr</a:t>
              </a:r>
              <a:r>
                <a:rPr lang="ja-JP" altLang="en-US" b="1" dirty="0">
                  <a:solidFill>
                    <a:srgbClr val="FF0000"/>
                  </a:solidFill>
                </a:rPr>
                <a:t>を用いた</a:t>
              </a:r>
              <a:r>
                <a:rPr lang="en-US" altLang="ja-JP" b="1" dirty="0">
                  <a:solidFill>
                    <a:srgbClr val="FF0000"/>
                  </a:solidFill>
                </a:rPr>
                <a:t>VPA</a:t>
              </a:r>
              <a:r>
                <a:rPr lang="ja-JP" altLang="en-US" b="1" dirty="0">
                  <a:solidFill>
                    <a:srgbClr val="FF0000"/>
                  </a:solidFill>
                </a:rPr>
                <a:t>：概要編</a:t>
              </a:r>
              <a:r>
                <a:rPr lang="en-US" altLang="ja-JP" dirty="0"/>
                <a:t>』</a:t>
              </a:r>
              <a:r>
                <a:rPr lang="ja-JP" altLang="en-US" dirty="0"/>
                <a:t>で解説しているように，</a:t>
              </a:r>
              <a:endParaRPr lang="en-US" altLang="ja-JP" dirty="0"/>
            </a:p>
            <a:p>
              <a:r>
                <a:rPr lang="ja-JP" altLang="en-US" u="wavyHeavy" dirty="0">
                  <a:uFill>
                    <a:solidFill>
                      <a:srgbClr val="FF0000"/>
                    </a:solidFill>
                  </a:uFill>
                </a:rPr>
                <a:t>自分のしたい解析に合わせて以下のことを指定</a:t>
              </a:r>
              <a:r>
                <a:rPr lang="ja-JP" altLang="en-US" dirty="0"/>
                <a:t>する：</a:t>
              </a:r>
              <a:endParaRPr lang="en-US" altLang="ja-JP" dirty="0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76AF0226-3AD6-4189-B997-1FDF2D7934BE}"/>
              </a:ext>
            </a:extLst>
          </p:cNvPr>
          <p:cNvGrpSpPr/>
          <p:nvPr/>
        </p:nvGrpSpPr>
        <p:grpSpPr>
          <a:xfrm>
            <a:off x="7801859" y="5112882"/>
            <a:ext cx="721454" cy="494951"/>
            <a:chOff x="1577130" y="5159229"/>
            <a:chExt cx="721454" cy="494951"/>
          </a:xfrm>
        </p:grpSpPr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BB8434BF-D89E-4B77-86F8-71094E2D58DE}"/>
                </a:ext>
              </a:extLst>
            </p:cNvPr>
            <p:cNvCxnSpPr>
              <a:cxnSpLocks/>
            </p:cNvCxnSpPr>
            <p:nvPr/>
          </p:nvCxnSpPr>
          <p:spPr>
            <a:xfrm>
              <a:off x="1577130" y="5159229"/>
              <a:ext cx="0" cy="494951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C0450FAD-B36B-4502-A2A0-2A1C50886B38}"/>
                </a:ext>
              </a:extLst>
            </p:cNvPr>
            <p:cNvSpPr txBox="1"/>
            <p:nvPr/>
          </p:nvSpPr>
          <p:spPr>
            <a:xfrm>
              <a:off x="1652640" y="5222038"/>
              <a:ext cx="64594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>
                  <a:solidFill>
                    <a:schemeClr val="bg1"/>
                  </a:solidFill>
                </a:rPr>
                <a:t>同じ</a:t>
              </a:r>
            </a:p>
          </p:txBody>
        </p:sp>
      </p:grp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F14AF14-2FDA-4460-9344-E0D150A626EC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二段階目であるチューニング</a:t>
            </a:r>
            <a:r>
              <a:rPr kumimoji="1" lang="en-US" altLang="ja-JP" sz="3200" dirty="0"/>
              <a:t>VPA</a:t>
            </a:r>
            <a:r>
              <a:rPr kumimoji="1" lang="ja-JP" altLang="en-US" sz="3200" dirty="0"/>
              <a:t>の実行</a:t>
            </a:r>
            <a:endParaRPr kumimoji="1" lang="en-US" altLang="ja-JP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2CEDA47-0484-44E8-A772-0BCFF54D1C32}"/>
              </a:ext>
            </a:extLst>
          </p:cNvPr>
          <p:cNvSpPr txBox="1"/>
          <p:nvPr/>
        </p:nvSpPr>
        <p:spPr>
          <a:xfrm>
            <a:off x="0" y="712926"/>
            <a:ext cx="113471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8</a:t>
            </a:r>
            <a:r>
              <a:rPr kumimoji="1" lang="ja-JP" altLang="en-US" dirty="0"/>
              <a:t>）</a:t>
            </a:r>
            <a:r>
              <a:rPr kumimoji="1" lang="en-US" altLang="ja-JP" dirty="0"/>
              <a:t> VPA</a:t>
            </a:r>
            <a:r>
              <a:rPr kumimoji="1" lang="ja-JP" altLang="en-US" dirty="0"/>
              <a:t>を走らせる（第二段階）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F17D9AE-4DF8-4D1F-9F91-A6B6AA5A70C3}"/>
              </a:ext>
            </a:extLst>
          </p:cNvPr>
          <p:cNvGrpSpPr/>
          <p:nvPr/>
        </p:nvGrpSpPr>
        <p:grpSpPr>
          <a:xfrm>
            <a:off x="2194560" y="4457740"/>
            <a:ext cx="3459627" cy="1716764"/>
            <a:chOff x="2194560" y="4457740"/>
            <a:chExt cx="3459627" cy="1716764"/>
          </a:xfrm>
        </p:grpSpPr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19A42895-2FD0-42F3-8C15-BF8F0F4EE481}"/>
                </a:ext>
              </a:extLst>
            </p:cNvPr>
            <p:cNvCxnSpPr>
              <a:cxnSpLocks/>
            </p:cNvCxnSpPr>
            <p:nvPr/>
          </p:nvCxnSpPr>
          <p:spPr>
            <a:xfrm>
              <a:off x="2194560" y="4457740"/>
              <a:ext cx="121296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5DCE4572-B4F5-4A10-906B-A1A63C30AF59}"/>
                </a:ext>
              </a:extLst>
            </p:cNvPr>
            <p:cNvCxnSpPr>
              <a:cxnSpLocks/>
            </p:cNvCxnSpPr>
            <p:nvPr/>
          </p:nvCxnSpPr>
          <p:spPr>
            <a:xfrm>
              <a:off x="2194560" y="5539620"/>
              <a:ext cx="150658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0969756F-00DA-4848-8E92-474C35F3172D}"/>
                </a:ext>
              </a:extLst>
            </p:cNvPr>
            <p:cNvCxnSpPr>
              <a:cxnSpLocks/>
            </p:cNvCxnSpPr>
            <p:nvPr/>
          </p:nvCxnSpPr>
          <p:spPr>
            <a:xfrm>
              <a:off x="2194560" y="5785797"/>
              <a:ext cx="345962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992997A1-94A0-4005-ACBD-6D0851F01840}"/>
                </a:ext>
              </a:extLst>
            </p:cNvPr>
            <p:cNvCxnSpPr>
              <a:cxnSpLocks/>
            </p:cNvCxnSpPr>
            <p:nvPr/>
          </p:nvCxnSpPr>
          <p:spPr>
            <a:xfrm>
              <a:off x="2194560" y="5981739"/>
              <a:ext cx="242969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8471A063-33AD-4BC3-9599-8CC356EEBFB2}"/>
                </a:ext>
              </a:extLst>
            </p:cNvPr>
            <p:cNvCxnSpPr>
              <a:cxnSpLocks/>
            </p:cNvCxnSpPr>
            <p:nvPr/>
          </p:nvCxnSpPr>
          <p:spPr>
            <a:xfrm>
              <a:off x="2194560" y="6174504"/>
              <a:ext cx="242969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F7ED03C3-E870-4136-BE22-C92B7A73FBFD}"/>
              </a:ext>
            </a:extLst>
          </p:cNvPr>
          <p:cNvGrpSpPr/>
          <p:nvPr/>
        </p:nvGrpSpPr>
        <p:grpSpPr>
          <a:xfrm>
            <a:off x="4212796" y="2902790"/>
            <a:ext cx="7802828" cy="3337984"/>
            <a:chOff x="4212796" y="2902790"/>
            <a:chExt cx="7802828" cy="3337984"/>
          </a:xfrm>
        </p:grpSpPr>
        <p:pic>
          <p:nvPicPr>
            <p:cNvPr id="7" name="グラフィックス 6" descr="戻る 枠線">
              <a:extLst>
                <a:ext uri="{FF2B5EF4-FFF2-40B4-BE49-F238E27FC236}">
                  <a16:creationId xmlns:a16="http://schemas.microsoft.com/office/drawing/2014/main" id="{A5F1F71D-9DAB-49DD-9CB3-ABF92A068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8095223">
              <a:off x="3001004" y="4114582"/>
              <a:ext cx="3337984" cy="914400"/>
            </a:xfrm>
            <a:prstGeom prst="rect">
              <a:avLst/>
            </a:prstGeom>
          </p:spPr>
        </p:pic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C5368FD1-D454-4704-BF73-A1C3C110BAEA}"/>
                </a:ext>
              </a:extLst>
            </p:cNvPr>
            <p:cNvSpPr txBox="1"/>
            <p:nvPr/>
          </p:nvSpPr>
          <p:spPr>
            <a:xfrm>
              <a:off x="5673561" y="3114115"/>
              <a:ext cx="6342063" cy="11079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39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指標値が資源量尾数なら“</a:t>
              </a:r>
              <a:r>
                <a:rPr lang="en-US" altLang="ja-JP" dirty="0"/>
                <a:t>N”</a:t>
              </a:r>
            </a:p>
            <a:p>
              <a:pPr algn="ctr"/>
              <a:r>
                <a:rPr lang="ja-JP" altLang="en-US" dirty="0"/>
                <a:t>資源重量なら“</a:t>
              </a:r>
              <a:r>
                <a:rPr lang="en-US" altLang="ja-JP" dirty="0"/>
                <a:t>B”</a:t>
              </a:r>
            </a:p>
            <a:p>
              <a:pPr algn="ctr"/>
              <a:r>
                <a:rPr lang="ja-JP" altLang="en-US" dirty="0"/>
                <a:t>産卵資源重量なら“</a:t>
              </a:r>
              <a:r>
                <a:rPr lang="en-US" altLang="ja-JP" dirty="0"/>
                <a:t>SSB”</a:t>
              </a:r>
            </a:p>
            <a:p>
              <a:pPr algn="ctr"/>
              <a:r>
                <a:rPr lang="en-US" altLang="ja-JP" sz="1200" dirty="0"/>
                <a:t>3</a:t>
              </a:r>
              <a:r>
                <a:rPr lang="ja-JP" altLang="en-US" sz="1200" dirty="0"/>
                <a:t>番目の指標だけ“</a:t>
              </a:r>
              <a:r>
                <a:rPr lang="en-US" altLang="ja-JP" sz="1200" dirty="0"/>
                <a:t>B”</a:t>
              </a:r>
              <a:r>
                <a:rPr lang="ja-JP" altLang="en-US" sz="1200" dirty="0"/>
                <a:t>とかしたいときは</a:t>
              </a:r>
              <a:r>
                <a:rPr lang="en-US" altLang="ja-JP" sz="1200" dirty="0"/>
                <a:t>abund=c(“N”,”N”,”B”,”N”,”N”,”N”)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946289F-7792-4C17-81F2-626E19EF6A76}"/>
              </a:ext>
            </a:extLst>
          </p:cNvPr>
          <p:cNvGrpSpPr/>
          <p:nvPr/>
        </p:nvGrpSpPr>
        <p:grpSpPr>
          <a:xfrm>
            <a:off x="4176795" y="4403872"/>
            <a:ext cx="7666862" cy="1700744"/>
            <a:chOff x="4176795" y="4403872"/>
            <a:chExt cx="7666862" cy="1700744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15125BE7-56E1-4C2D-B185-20F35564F25C}"/>
                </a:ext>
              </a:extLst>
            </p:cNvPr>
            <p:cNvSpPr txBox="1"/>
            <p:nvPr/>
          </p:nvSpPr>
          <p:spPr>
            <a:xfrm>
              <a:off x="5231399" y="4403872"/>
              <a:ext cx="6612258" cy="110799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39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0</a:t>
              </a:r>
              <a:r>
                <a:rPr lang="ja-JP" altLang="en-US" dirty="0"/>
                <a:t>　なら，（仮定している最低年齢）</a:t>
              </a:r>
              <a:endParaRPr lang="en-US" altLang="ja-JP" dirty="0"/>
            </a:p>
            <a:p>
              <a:r>
                <a:rPr lang="ja-JP" altLang="en-US" sz="1200" dirty="0"/>
                <a:t>つまり，本解析では最低年齢は</a:t>
              </a:r>
              <a:r>
                <a:rPr lang="en-US" altLang="ja-JP" sz="1200" dirty="0"/>
                <a:t>0</a:t>
              </a:r>
              <a:r>
                <a:rPr lang="ja-JP" altLang="en-US" sz="1200" dirty="0"/>
                <a:t>歳で，ここが</a:t>
              </a:r>
              <a:r>
                <a:rPr lang="en-US" altLang="ja-JP" sz="1200" dirty="0"/>
                <a:t>0</a:t>
              </a:r>
              <a:r>
                <a:rPr lang="ja-JP" altLang="en-US" sz="1200" dirty="0"/>
                <a:t>ならチューニング指標の年齢参照下限は</a:t>
              </a:r>
              <a:r>
                <a:rPr lang="en-US" altLang="ja-JP" sz="1200" dirty="0"/>
                <a:t>0</a:t>
              </a:r>
              <a:r>
                <a:rPr lang="ja-JP" altLang="en-US" sz="1200" dirty="0"/>
                <a:t>歳．</a:t>
              </a:r>
              <a:endParaRPr lang="en-US" altLang="ja-JP" sz="1200" dirty="0"/>
            </a:p>
            <a:p>
              <a:r>
                <a:rPr lang="ja-JP" altLang="en-US" sz="1200" dirty="0"/>
                <a:t>もし，解析で用いている最低年齢が</a:t>
              </a:r>
              <a:r>
                <a:rPr lang="en-US" altLang="ja-JP" sz="1200" dirty="0"/>
                <a:t>1</a:t>
              </a:r>
              <a:r>
                <a:rPr lang="ja-JP" altLang="en-US" sz="1200" dirty="0"/>
                <a:t>歳で，チューニング指標の年齢参照下限も</a:t>
              </a:r>
              <a:r>
                <a:rPr lang="en-US" altLang="ja-JP" sz="1200" dirty="0"/>
                <a:t>1</a:t>
              </a:r>
              <a:r>
                <a:rPr lang="ja-JP" altLang="en-US" sz="1200" dirty="0"/>
                <a:t>歳にしたいときも，ここはやはり</a:t>
              </a:r>
              <a:r>
                <a:rPr lang="en-US" altLang="ja-JP" sz="1200" dirty="0"/>
                <a:t>0</a:t>
              </a:r>
              <a:r>
                <a:rPr lang="ja-JP" altLang="en-US" sz="1200" dirty="0"/>
                <a:t>と指定（このように</a:t>
              </a:r>
              <a:r>
                <a:rPr lang="ja-JP" altLang="en-US" sz="1200" dirty="0">
                  <a:solidFill>
                    <a:srgbClr val="FF0000"/>
                  </a:solidFill>
                </a:rPr>
                <a:t>年齢そのものに該当しない場合あるので注意！</a:t>
              </a:r>
              <a:r>
                <a:rPr lang="ja-JP" altLang="en-US" sz="1200" dirty="0"/>
                <a:t>）</a:t>
              </a:r>
              <a:endParaRPr lang="en-US" altLang="ja-JP" sz="1200" dirty="0"/>
            </a:p>
            <a:p>
              <a:r>
                <a:rPr lang="en-US" altLang="ja-JP" sz="1200" dirty="0"/>
                <a:t>abund=“SSB”</a:t>
              </a:r>
              <a:r>
                <a:rPr lang="ja-JP" altLang="en-US" sz="1200" dirty="0"/>
                <a:t>のときは，</a:t>
              </a:r>
              <a:r>
                <a:rPr lang="en-US" altLang="ja-JP" sz="1200" dirty="0"/>
                <a:t>min.age=NA</a:t>
              </a:r>
              <a:r>
                <a:rPr lang="ja-JP" altLang="en-US" sz="1200" dirty="0"/>
                <a:t>でよい</a:t>
              </a:r>
              <a:endParaRPr lang="en-US" altLang="ja-JP" sz="1200" dirty="0"/>
            </a:p>
          </p:txBody>
        </p:sp>
        <p:pic>
          <p:nvPicPr>
            <p:cNvPr id="29" name="グラフィックス 28" descr="戻る 枠線">
              <a:extLst>
                <a:ext uri="{FF2B5EF4-FFF2-40B4-BE49-F238E27FC236}">
                  <a16:creationId xmlns:a16="http://schemas.microsoft.com/office/drawing/2014/main" id="{C952B7F2-FE29-4E85-A07D-1BCC004E6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8095223">
              <a:off x="3860839" y="4874260"/>
              <a:ext cx="1546312" cy="914400"/>
            </a:xfrm>
            <a:prstGeom prst="rect">
              <a:avLst/>
            </a:prstGeom>
          </p:spPr>
        </p:pic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09AD241-60E1-4BDE-8893-92052D14D150}"/>
              </a:ext>
            </a:extLst>
          </p:cNvPr>
          <p:cNvGrpSpPr/>
          <p:nvPr/>
        </p:nvGrpSpPr>
        <p:grpSpPr>
          <a:xfrm>
            <a:off x="4451353" y="5854009"/>
            <a:ext cx="7392304" cy="923330"/>
            <a:chOff x="4451353" y="5854009"/>
            <a:chExt cx="7392304" cy="923330"/>
          </a:xfrm>
        </p:grpSpPr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C92D05F-0AAB-4997-9976-F56F305C0A8A}"/>
                </a:ext>
              </a:extLst>
            </p:cNvPr>
            <p:cNvSpPr txBox="1"/>
            <p:nvPr/>
          </p:nvSpPr>
          <p:spPr>
            <a:xfrm>
              <a:off x="5231399" y="5854009"/>
              <a:ext cx="6612258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39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3</a:t>
              </a:r>
              <a:r>
                <a:rPr lang="ja-JP" altLang="en-US" dirty="0"/>
                <a:t>　なら，（仮定している最低年齢＋</a:t>
              </a:r>
              <a:r>
                <a:rPr lang="en-US" altLang="ja-JP" dirty="0"/>
                <a:t>3</a:t>
              </a:r>
              <a:r>
                <a:rPr lang="ja-JP" altLang="en-US" dirty="0"/>
                <a:t>歳）まで</a:t>
              </a:r>
              <a:endParaRPr lang="en-US" altLang="ja-JP" dirty="0"/>
            </a:p>
            <a:p>
              <a:r>
                <a:rPr lang="ja-JP" altLang="en-US" sz="1200" dirty="0"/>
                <a:t>つまり，本解析では最低年齢は</a:t>
              </a:r>
              <a:r>
                <a:rPr lang="en-US" altLang="ja-JP" sz="1200" dirty="0"/>
                <a:t>0</a:t>
              </a:r>
              <a:r>
                <a:rPr lang="ja-JP" altLang="en-US" sz="1200" dirty="0"/>
                <a:t>歳で，ここが</a:t>
              </a:r>
              <a:r>
                <a:rPr lang="en-US" altLang="ja-JP" sz="1200" dirty="0"/>
                <a:t>3</a:t>
              </a:r>
              <a:r>
                <a:rPr lang="ja-JP" altLang="en-US" sz="1200" dirty="0"/>
                <a:t>ならチューニング指標の年齢参照上限は</a:t>
              </a:r>
              <a:r>
                <a:rPr lang="en-US" altLang="ja-JP" sz="1200" dirty="0"/>
                <a:t>3</a:t>
              </a:r>
              <a:r>
                <a:rPr lang="ja-JP" altLang="en-US" sz="1200" dirty="0"/>
                <a:t>歳．</a:t>
              </a:r>
              <a:endParaRPr lang="en-US" altLang="ja-JP" sz="1200" dirty="0"/>
            </a:p>
            <a:p>
              <a:r>
                <a:rPr lang="ja-JP" altLang="en-US" sz="1200" dirty="0"/>
                <a:t>もし，解析で用いている最低年齢が</a:t>
              </a:r>
              <a:r>
                <a:rPr lang="en-US" altLang="ja-JP" sz="1200" dirty="0"/>
                <a:t>1</a:t>
              </a:r>
              <a:r>
                <a:rPr lang="ja-JP" altLang="en-US" sz="1200" dirty="0"/>
                <a:t>歳なら，ここが</a:t>
              </a:r>
              <a:r>
                <a:rPr lang="en-US" altLang="ja-JP" sz="1200" dirty="0"/>
                <a:t>3</a:t>
              </a:r>
              <a:r>
                <a:rPr lang="ja-JP" altLang="en-US" sz="1200" dirty="0"/>
                <a:t>ならチューニング指標の年齢参照上限は</a:t>
              </a:r>
              <a:r>
                <a:rPr lang="en-US" altLang="ja-JP" sz="1200" dirty="0"/>
                <a:t>4</a:t>
              </a:r>
              <a:r>
                <a:rPr lang="ja-JP" altLang="en-US" sz="1200" dirty="0"/>
                <a:t>歳に該当する．</a:t>
              </a:r>
              <a:r>
                <a:rPr lang="en-US" altLang="ja-JP" sz="1200" dirty="0"/>
                <a:t>abund=“SSB”</a:t>
              </a:r>
              <a:r>
                <a:rPr lang="ja-JP" altLang="en-US" sz="1200" dirty="0"/>
                <a:t>のときは，</a:t>
              </a:r>
              <a:r>
                <a:rPr lang="en-US" altLang="ja-JP" sz="1200" dirty="0"/>
                <a:t>min.age=NA</a:t>
              </a:r>
              <a:r>
                <a:rPr lang="ja-JP" altLang="en-US" sz="1200" dirty="0"/>
                <a:t>でよい</a:t>
              </a:r>
              <a:endParaRPr lang="en-US" altLang="ja-JP" sz="1200" dirty="0"/>
            </a:p>
          </p:txBody>
        </p:sp>
        <p:pic>
          <p:nvPicPr>
            <p:cNvPr id="20" name="グラフィックス 19" descr="戻る 枠線">
              <a:extLst>
                <a:ext uri="{FF2B5EF4-FFF2-40B4-BE49-F238E27FC236}">
                  <a16:creationId xmlns:a16="http://schemas.microsoft.com/office/drawing/2014/main" id="{58BD19EE-10B5-4F7E-8B4A-0658653EF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3049817">
              <a:off x="4451353" y="6050177"/>
              <a:ext cx="777739" cy="609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76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itsuyo Like">
      <a:majorFont>
        <a:latin typeface="UD デジタル 教科書体 N-R"/>
        <a:ea typeface="UD デジタル 教科書体 N-R"/>
        <a:cs typeface=""/>
      </a:majorFont>
      <a:minorFont>
        <a:latin typeface="UD デジタル 教科書体 N-R"/>
        <a:ea typeface="UD デジタル 教科書体 N-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9E7653AFCF07C478C8F2E80DEEE7C66" ma:contentTypeVersion="6" ma:contentTypeDescription="新しいドキュメントを作成します。" ma:contentTypeScope="" ma:versionID="c3385c4e8a06b9e4a392be30d5006842">
  <xsd:schema xmlns:xsd="http://www.w3.org/2001/XMLSchema" xmlns:xs="http://www.w3.org/2001/XMLSchema" xmlns:p="http://schemas.microsoft.com/office/2006/metadata/properties" xmlns:ns2="1e66e9eb-7008-4f36-9f12-2720d07fd813" targetNamespace="http://schemas.microsoft.com/office/2006/metadata/properties" ma:root="true" ma:fieldsID="57cb22d08517c7c0fbf29e2496508afb" ns2:_="">
    <xsd:import namespace="1e66e9eb-7008-4f36-9f12-2720d07fd8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66e9eb-7008-4f36-9f12-2720d07fd8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3BBED7-56DE-4089-8BE9-F549F5F7CD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BD982E-339D-4F5B-B066-E6782011764E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1e66e9eb-7008-4f36-9f12-2720d07fd813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09B5C55-BE40-4048-8DB0-8153949AEF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66e9eb-7008-4f36-9f12-2720d07fd8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3287</TotalTime>
  <Words>2860</Words>
  <Application>Microsoft Office PowerPoint</Application>
  <PresentationFormat>ワイド画面</PresentationFormat>
  <Paragraphs>285</Paragraphs>
  <Slides>22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30" baseType="lpstr">
      <vt:lpstr>Roboto</vt:lpstr>
      <vt:lpstr>UD Digi Kyokasho NK-R</vt:lpstr>
      <vt:lpstr>UD デジタル 教科書体 N-R</vt:lpstr>
      <vt:lpstr>游ゴシック</vt:lpstr>
      <vt:lpstr>Arial</vt:lpstr>
      <vt:lpstr>Segoe UI</vt:lpstr>
      <vt:lpstr>Wingdings</vt:lpstr>
      <vt:lpstr>Office テーマ</vt:lpstr>
      <vt:lpstr>Frasyrを用いたVPA:実践編② ～チューニングありVPA～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Frasyr</dc:title>
  <dc:creator>宮川 光代</dc:creator>
  <cp:lastModifiedBy>宮川 光代</cp:lastModifiedBy>
  <cp:revision>277</cp:revision>
  <dcterms:created xsi:type="dcterms:W3CDTF">2020-11-26T23:52:44Z</dcterms:created>
  <dcterms:modified xsi:type="dcterms:W3CDTF">2020-12-22T07:54:38Z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0x01010019E7653AFCF07C478C8F2E80DEEE7C66</vt:lpwstr>
  </property>
</Properties>
</file>