
<file path=[Content_Types].xml><?xml version="1.0" encoding="utf-8"?>
<Types xmlns="http://schemas.openxmlformats.org/package/2006/content-types">
  <Default Extension="emf" ContentType="image/x-emf"/>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85" r:id="rId6"/>
    <p:sldId id="258" r:id="rId7"/>
    <p:sldId id="261" r:id="rId8"/>
    <p:sldId id="264" r:id="rId9"/>
    <p:sldId id="265" r:id="rId10"/>
    <p:sldId id="266" r:id="rId11"/>
    <p:sldId id="267" r:id="rId12"/>
    <p:sldId id="263" r:id="rId13"/>
    <p:sldId id="268" r:id="rId14"/>
    <p:sldId id="270" r:id="rId15"/>
    <p:sldId id="269" r:id="rId16"/>
    <p:sldId id="287" r:id="rId17"/>
    <p:sldId id="273" r:id="rId18"/>
    <p:sldId id="271" r:id="rId19"/>
    <p:sldId id="288" r:id="rId20"/>
    <p:sldId id="272" r:id="rId21"/>
    <p:sldId id="28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46C17-5465-4A5D-9393-BA8E20D863D3}" v="1048" dt="2020-12-16T02:05:27.45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85647" autoAdjust="0"/>
  </p:normalViewPr>
  <p:slideViewPr>
    <p:cSldViewPr snapToGrid="0">
      <p:cViewPr varScale="1">
        <p:scale>
          <a:sx n="95" d="100"/>
          <a:sy n="95" d="100"/>
        </p:scale>
        <p:origin x="130" y="67"/>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293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市野川 桃子" userId="215a7c54-7685-446e-9175-6d0aa5d8b781" providerId="ADAL" clId="{21046C17-5465-4A5D-9393-BA8E20D863D3}"/>
    <pc:docChg chg="undo custSel modSld">
      <pc:chgData name="市野川 桃子" userId="215a7c54-7685-446e-9175-6d0aa5d8b781" providerId="ADAL" clId="{21046C17-5465-4A5D-9393-BA8E20D863D3}" dt="2020-12-16T02:08:59.614" v="1813" actId="20577"/>
      <pc:docMkLst>
        <pc:docMk/>
      </pc:docMkLst>
      <pc:sldChg chg="modNotesTx">
        <pc:chgData name="市野川 桃子" userId="215a7c54-7685-446e-9175-6d0aa5d8b781" providerId="ADAL" clId="{21046C17-5465-4A5D-9393-BA8E20D863D3}" dt="2020-12-16T01:50:35.285" v="52" actId="20577"/>
        <pc:sldMkLst>
          <pc:docMk/>
          <pc:sldMk cId="3229011995" sldId="258"/>
        </pc:sldMkLst>
      </pc:sldChg>
      <pc:sldChg chg="modNotesTx">
        <pc:chgData name="市野川 桃子" userId="215a7c54-7685-446e-9175-6d0aa5d8b781" providerId="ADAL" clId="{21046C17-5465-4A5D-9393-BA8E20D863D3}" dt="2020-12-16T01:51:52.784" v="144" actId="6549"/>
        <pc:sldMkLst>
          <pc:docMk/>
          <pc:sldMk cId="390663921" sldId="266"/>
        </pc:sldMkLst>
      </pc:sldChg>
      <pc:sldChg chg="modNotesTx">
        <pc:chgData name="市野川 桃子" userId="215a7c54-7685-446e-9175-6d0aa5d8b781" providerId="ADAL" clId="{21046C17-5465-4A5D-9393-BA8E20D863D3}" dt="2020-12-16T02:08:59.614" v="1813" actId="20577"/>
        <pc:sldMkLst>
          <pc:docMk/>
          <pc:sldMk cId="454573143" sldId="271"/>
        </pc:sldMkLst>
      </pc:sldChg>
      <pc:sldChg chg="modNotesTx">
        <pc:chgData name="市野川 桃子" userId="215a7c54-7685-446e-9175-6d0aa5d8b781" providerId="ADAL" clId="{21046C17-5465-4A5D-9393-BA8E20D863D3}" dt="2020-12-16T02:04:37.018" v="1190" actId="20577"/>
        <pc:sldMkLst>
          <pc:docMk/>
          <pc:sldMk cId="3259331716" sldId="273"/>
        </pc:sldMkLst>
      </pc:sldChg>
      <pc:sldChg chg="modSp mod modNotesTx">
        <pc:chgData name="市野川 桃子" userId="215a7c54-7685-446e-9175-6d0aa5d8b781" providerId="ADAL" clId="{21046C17-5465-4A5D-9393-BA8E20D863D3}" dt="2020-12-16T02:03:09.059" v="991" actId="20577"/>
        <pc:sldMkLst>
          <pc:docMk/>
          <pc:sldMk cId="3959773558" sldId="284"/>
        </pc:sldMkLst>
        <pc:spChg chg="mod">
          <ac:chgData name="市野川 桃子" userId="215a7c54-7685-446e-9175-6d0aa5d8b781" providerId="ADAL" clId="{21046C17-5465-4A5D-9393-BA8E20D863D3}" dt="2020-12-16T01:56:31.838" v="146" actId="1076"/>
          <ac:spMkLst>
            <pc:docMk/>
            <pc:sldMk cId="3959773558" sldId="284"/>
            <ac:spMk id="17" creationId="{B06733A5-6684-4B35-A876-B43F20232B5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00007888\Documents\&#21193;&#24375;&#20250;\2020&#36039;&#28304;&#31649;&#29702;&#30740;&#20462;&#20250;\exampl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00007888\Documents\&#21193;&#24375;&#20250;\2020&#36039;&#28304;&#31649;&#29702;&#30740;&#20462;&#20250;\example_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00007888\Documents\&#21193;&#24375;&#20250;\2020&#36039;&#28304;&#31649;&#29702;&#30740;&#20462;&#20250;\example_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00007888\Documents\&#21193;&#24375;&#20250;\2020&#36039;&#28304;&#31649;&#29702;&#30740;&#20462;&#20250;\example_data.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solidFill>
                  <a:srgbClr val="FF0000"/>
                </a:solidFill>
              </a:rPr>
              <a:t>資源大</a:t>
            </a:r>
            <a:r>
              <a:rPr lang="ja-JP" altLang="en-US" dirty="0"/>
              <a:t>の時の漁獲の強さ</a:t>
            </a:r>
            <a:endParaRPr lang="ja-JP"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spPr>
            <a:ln w="50800">
              <a:solidFill>
                <a:schemeClr val="tx1"/>
              </a:solidFill>
            </a:ln>
          </c:spPr>
          <c:dPt>
            <c:idx val="0"/>
            <c:bubble3D val="0"/>
            <c:spPr>
              <a:solidFill>
                <a:schemeClr val="accent1"/>
              </a:solidFill>
              <a:ln w="50800">
                <a:solidFill>
                  <a:schemeClr val="tx1"/>
                </a:solidFill>
              </a:ln>
              <a:effectLst/>
            </c:spPr>
            <c:extLst>
              <c:ext xmlns:c16="http://schemas.microsoft.com/office/drawing/2014/chart" uri="{C3380CC4-5D6E-409C-BE32-E72D297353CC}">
                <c16:uniqueId val="{00000001-CBAB-4A26-AB28-B722249F35F6}"/>
              </c:ext>
            </c:extLst>
          </c:dPt>
          <c:dPt>
            <c:idx val="1"/>
            <c:bubble3D val="0"/>
            <c:spPr>
              <a:solidFill>
                <a:schemeClr val="accent2"/>
              </a:solidFill>
              <a:ln w="50800">
                <a:solidFill>
                  <a:schemeClr val="tx1"/>
                </a:solidFill>
              </a:ln>
              <a:effectLst/>
            </c:spPr>
            <c:extLst>
              <c:ext xmlns:c16="http://schemas.microsoft.com/office/drawing/2014/chart" uri="{C3380CC4-5D6E-409C-BE32-E72D297353CC}">
                <c16:uniqueId val="{00000003-CBAB-4A26-AB28-B722249F35F6}"/>
              </c:ext>
            </c:extLst>
          </c:dPt>
          <c:dPt>
            <c:idx val="2"/>
            <c:bubble3D val="0"/>
            <c:spPr>
              <a:solidFill>
                <a:schemeClr val="accent3"/>
              </a:solidFill>
              <a:ln w="50800">
                <a:solidFill>
                  <a:schemeClr val="tx1"/>
                </a:solidFill>
              </a:ln>
              <a:effectLst/>
            </c:spPr>
            <c:extLst>
              <c:ext xmlns:c16="http://schemas.microsoft.com/office/drawing/2014/chart" uri="{C3380CC4-5D6E-409C-BE32-E72D297353CC}">
                <c16:uniqueId val="{00000005-CBAB-4A26-AB28-B722249F35F6}"/>
              </c:ext>
            </c:extLst>
          </c:dPt>
          <c:dPt>
            <c:idx val="3"/>
            <c:bubble3D val="0"/>
            <c:spPr>
              <a:solidFill>
                <a:schemeClr val="accent4"/>
              </a:solidFill>
              <a:ln w="50800">
                <a:solidFill>
                  <a:schemeClr val="tx1"/>
                </a:solidFill>
              </a:ln>
              <a:effectLst/>
            </c:spPr>
            <c:extLst>
              <c:ext xmlns:c16="http://schemas.microsoft.com/office/drawing/2014/chart" uri="{C3380CC4-5D6E-409C-BE32-E72D297353CC}">
                <c16:uniqueId val="{00000007-CBAB-4A26-AB28-B722249F35F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example_data!$N$15:$N$18</c:f>
              <c:strCache>
                <c:ptCount val="4"/>
                <c:pt idx="0">
                  <c:v>0歳</c:v>
                </c:pt>
                <c:pt idx="1">
                  <c:v>1歳</c:v>
                </c:pt>
                <c:pt idx="2">
                  <c:v>2歳</c:v>
                </c:pt>
                <c:pt idx="3">
                  <c:v>3歳</c:v>
                </c:pt>
              </c:strCache>
            </c:strRef>
          </c:cat>
          <c:val>
            <c:numRef>
              <c:f>example_data!$Z$15:$Z$18</c:f>
              <c:numCache>
                <c:formatCode>General</c:formatCode>
                <c:ptCount val="4"/>
                <c:pt idx="0">
                  <c:v>0.3</c:v>
                </c:pt>
                <c:pt idx="1">
                  <c:v>0.4</c:v>
                </c:pt>
                <c:pt idx="2">
                  <c:v>0.15</c:v>
                </c:pt>
                <c:pt idx="3">
                  <c:v>0.15</c:v>
                </c:pt>
              </c:numCache>
            </c:numRef>
          </c:val>
          <c:extLst>
            <c:ext xmlns:c16="http://schemas.microsoft.com/office/drawing/2014/chart" uri="{C3380CC4-5D6E-409C-BE32-E72D297353CC}">
              <c16:uniqueId val="{00000008-CBAB-4A26-AB28-B722249F35F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solidFill>
                  <a:srgbClr val="FF0000"/>
                </a:solidFill>
              </a:rPr>
              <a:t>資源小</a:t>
            </a:r>
            <a:r>
              <a:rPr lang="ja-JP" altLang="en-US" dirty="0"/>
              <a:t>の時の漁獲の強さ</a:t>
            </a:r>
            <a:endParaRPr lang="ja-JP"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spPr>
            <a:ln w="50800">
              <a:solidFill>
                <a:schemeClr val="tx1"/>
              </a:solidFill>
            </a:ln>
          </c:spPr>
          <c:dPt>
            <c:idx val="0"/>
            <c:bubble3D val="0"/>
            <c:spPr>
              <a:solidFill>
                <a:schemeClr val="accent1"/>
              </a:solidFill>
              <a:ln w="50800">
                <a:solidFill>
                  <a:schemeClr val="tx1"/>
                </a:solidFill>
              </a:ln>
              <a:effectLst/>
            </c:spPr>
            <c:extLst>
              <c:ext xmlns:c16="http://schemas.microsoft.com/office/drawing/2014/chart" uri="{C3380CC4-5D6E-409C-BE32-E72D297353CC}">
                <c16:uniqueId val="{00000001-D057-4CA7-8EB1-8FFC7E262097}"/>
              </c:ext>
            </c:extLst>
          </c:dPt>
          <c:dPt>
            <c:idx val="1"/>
            <c:bubble3D val="0"/>
            <c:spPr>
              <a:solidFill>
                <a:schemeClr val="accent2"/>
              </a:solidFill>
              <a:ln w="50800">
                <a:solidFill>
                  <a:schemeClr val="tx1"/>
                </a:solidFill>
              </a:ln>
              <a:effectLst/>
            </c:spPr>
            <c:extLst>
              <c:ext xmlns:c16="http://schemas.microsoft.com/office/drawing/2014/chart" uri="{C3380CC4-5D6E-409C-BE32-E72D297353CC}">
                <c16:uniqueId val="{00000003-D057-4CA7-8EB1-8FFC7E262097}"/>
              </c:ext>
            </c:extLst>
          </c:dPt>
          <c:dPt>
            <c:idx val="2"/>
            <c:bubble3D val="0"/>
            <c:spPr>
              <a:solidFill>
                <a:schemeClr val="accent3"/>
              </a:solidFill>
              <a:ln w="50800">
                <a:solidFill>
                  <a:schemeClr val="tx1"/>
                </a:solidFill>
              </a:ln>
              <a:effectLst/>
            </c:spPr>
            <c:extLst>
              <c:ext xmlns:c16="http://schemas.microsoft.com/office/drawing/2014/chart" uri="{C3380CC4-5D6E-409C-BE32-E72D297353CC}">
                <c16:uniqueId val="{00000005-D057-4CA7-8EB1-8FFC7E262097}"/>
              </c:ext>
            </c:extLst>
          </c:dPt>
          <c:dPt>
            <c:idx val="3"/>
            <c:bubble3D val="0"/>
            <c:spPr>
              <a:solidFill>
                <a:schemeClr val="accent4"/>
              </a:solidFill>
              <a:ln w="50800">
                <a:solidFill>
                  <a:schemeClr val="tx1"/>
                </a:solidFill>
              </a:ln>
              <a:effectLst/>
            </c:spPr>
            <c:extLst>
              <c:ext xmlns:c16="http://schemas.microsoft.com/office/drawing/2014/chart" uri="{C3380CC4-5D6E-409C-BE32-E72D297353CC}">
                <c16:uniqueId val="{00000007-D057-4CA7-8EB1-8FFC7E26209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example_data!$N$15:$N$18</c:f>
              <c:strCache>
                <c:ptCount val="4"/>
                <c:pt idx="0">
                  <c:v>0歳</c:v>
                </c:pt>
                <c:pt idx="1">
                  <c:v>1歳</c:v>
                </c:pt>
                <c:pt idx="2">
                  <c:v>2歳</c:v>
                </c:pt>
                <c:pt idx="3">
                  <c:v>3歳</c:v>
                </c:pt>
              </c:strCache>
            </c:strRef>
          </c:cat>
          <c:val>
            <c:numRef>
              <c:f>example_data!$Z$15:$Z$18</c:f>
              <c:numCache>
                <c:formatCode>General</c:formatCode>
                <c:ptCount val="4"/>
                <c:pt idx="0">
                  <c:v>0.3</c:v>
                </c:pt>
                <c:pt idx="1">
                  <c:v>0.4</c:v>
                </c:pt>
                <c:pt idx="2">
                  <c:v>0.15</c:v>
                </c:pt>
                <c:pt idx="3">
                  <c:v>0.15</c:v>
                </c:pt>
              </c:numCache>
            </c:numRef>
          </c:val>
          <c:extLst>
            <c:ext xmlns:c16="http://schemas.microsoft.com/office/drawing/2014/chart" uri="{C3380CC4-5D6E-409C-BE32-E72D297353CC}">
              <c16:uniqueId val="{00000008-D057-4CA7-8EB1-8FFC7E26209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solidFill>
                  <a:srgbClr val="FF0000"/>
                </a:solidFill>
              </a:rPr>
              <a:t>資源小</a:t>
            </a:r>
            <a:r>
              <a:rPr lang="ja-JP" altLang="en-US" dirty="0"/>
              <a:t>の時の漁獲の強さ</a:t>
            </a:r>
            <a:endParaRPr lang="ja-JP"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spPr>
            <a:ln w="50800">
              <a:solidFill>
                <a:schemeClr val="tx1"/>
              </a:solidFill>
            </a:ln>
          </c:spPr>
          <c:dPt>
            <c:idx val="0"/>
            <c:bubble3D val="0"/>
            <c:spPr>
              <a:solidFill>
                <a:schemeClr val="accent1"/>
              </a:solidFill>
              <a:ln w="50800">
                <a:solidFill>
                  <a:schemeClr val="tx1"/>
                </a:solidFill>
              </a:ln>
              <a:effectLst/>
            </c:spPr>
            <c:extLst>
              <c:ext xmlns:c16="http://schemas.microsoft.com/office/drawing/2014/chart" uri="{C3380CC4-5D6E-409C-BE32-E72D297353CC}">
                <c16:uniqueId val="{00000001-CEDB-47AD-BE4F-409A2B0D1074}"/>
              </c:ext>
            </c:extLst>
          </c:dPt>
          <c:dPt>
            <c:idx val="1"/>
            <c:bubble3D val="0"/>
            <c:spPr>
              <a:solidFill>
                <a:schemeClr val="accent2"/>
              </a:solidFill>
              <a:ln w="50800">
                <a:solidFill>
                  <a:schemeClr val="tx1"/>
                </a:solidFill>
              </a:ln>
              <a:effectLst/>
            </c:spPr>
            <c:extLst>
              <c:ext xmlns:c16="http://schemas.microsoft.com/office/drawing/2014/chart" uri="{C3380CC4-5D6E-409C-BE32-E72D297353CC}">
                <c16:uniqueId val="{00000003-CEDB-47AD-BE4F-409A2B0D1074}"/>
              </c:ext>
            </c:extLst>
          </c:dPt>
          <c:dPt>
            <c:idx val="2"/>
            <c:bubble3D val="0"/>
            <c:spPr>
              <a:solidFill>
                <a:schemeClr val="accent3"/>
              </a:solidFill>
              <a:ln w="50800">
                <a:solidFill>
                  <a:schemeClr val="tx1"/>
                </a:solidFill>
              </a:ln>
              <a:effectLst/>
            </c:spPr>
            <c:extLst>
              <c:ext xmlns:c16="http://schemas.microsoft.com/office/drawing/2014/chart" uri="{C3380CC4-5D6E-409C-BE32-E72D297353CC}">
                <c16:uniqueId val="{00000005-CEDB-47AD-BE4F-409A2B0D1074}"/>
              </c:ext>
            </c:extLst>
          </c:dPt>
          <c:dPt>
            <c:idx val="3"/>
            <c:bubble3D val="0"/>
            <c:spPr>
              <a:solidFill>
                <a:schemeClr val="accent4"/>
              </a:solidFill>
              <a:ln w="50800">
                <a:solidFill>
                  <a:schemeClr val="tx1"/>
                </a:solidFill>
              </a:ln>
              <a:effectLst/>
            </c:spPr>
            <c:extLst>
              <c:ext xmlns:c16="http://schemas.microsoft.com/office/drawing/2014/chart" uri="{C3380CC4-5D6E-409C-BE32-E72D297353CC}">
                <c16:uniqueId val="{00000007-CEDB-47AD-BE4F-409A2B0D107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example_data!$N$15:$N$18</c:f>
              <c:strCache>
                <c:ptCount val="4"/>
                <c:pt idx="0">
                  <c:v>0歳</c:v>
                </c:pt>
                <c:pt idx="1">
                  <c:v>1歳</c:v>
                </c:pt>
                <c:pt idx="2">
                  <c:v>2歳</c:v>
                </c:pt>
                <c:pt idx="3">
                  <c:v>3歳</c:v>
                </c:pt>
              </c:strCache>
            </c:strRef>
          </c:cat>
          <c:val>
            <c:numRef>
              <c:f>example_data!$Y$15:$Y$18</c:f>
              <c:numCache>
                <c:formatCode>General</c:formatCode>
                <c:ptCount val="4"/>
                <c:pt idx="0">
                  <c:v>0.1</c:v>
                </c:pt>
                <c:pt idx="1">
                  <c:v>0.3</c:v>
                </c:pt>
                <c:pt idx="2">
                  <c:v>0.5</c:v>
                </c:pt>
                <c:pt idx="3">
                  <c:v>0.8</c:v>
                </c:pt>
              </c:numCache>
            </c:numRef>
          </c:val>
          <c:extLst>
            <c:ext xmlns:c16="http://schemas.microsoft.com/office/drawing/2014/chart" uri="{C3380CC4-5D6E-409C-BE32-E72D297353CC}">
              <c16:uniqueId val="{00000008-CEDB-47AD-BE4F-409A2B0D107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solidFill>
                  <a:srgbClr val="FF0000"/>
                </a:solidFill>
              </a:rPr>
              <a:t>資源大</a:t>
            </a:r>
            <a:r>
              <a:rPr lang="ja-JP" altLang="en-US" dirty="0"/>
              <a:t>の時の漁獲の強さ</a:t>
            </a:r>
            <a:endParaRPr lang="ja-JP"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spPr>
            <a:ln w="50800">
              <a:solidFill>
                <a:schemeClr val="tx1"/>
              </a:solidFill>
            </a:ln>
          </c:spPr>
          <c:dPt>
            <c:idx val="0"/>
            <c:bubble3D val="0"/>
            <c:spPr>
              <a:solidFill>
                <a:schemeClr val="accent1"/>
              </a:solidFill>
              <a:ln w="50800">
                <a:solidFill>
                  <a:schemeClr val="tx1"/>
                </a:solidFill>
              </a:ln>
              <a:effectLst/>
            </c:spPr>
            <c:extLst>
              <c:ext xmlns:c16="http://schemas.microsoft.com/office/drawing/2014/chart" uri="{C3380CC4-5D6E-409C-BE32-E72D297353CC}">
                <c16:uniqueId val="{00000001-87F4-4798-82F8-1B3536CA7A7A}"/>
              </c:ext>
            </c:extLst>
          </c:dPt>
          <c:dPt>
            <c:idx val="1"/>
            <c:bubble3D val="0"/>
            <c:spPr>
              <a:solidFill>
                <a:schemeClr val="accent2"/>
              </a:solidFill>
              <a:ln w="50800">
                <a:solidFill>
                  <a:schemeClr val="tx1"/>
                </a:solidFill>
              </a:ln>
              <a:effectLst/>
            </c:spPr>
            <c:extLst>
              <c:ext xmlns:c16="http://schemas.microsoft.com/office/drawing/2014/chart" uri="{C3380CC4-5D6E-409C-BE32-E72D297353CC}">
                <c16:uniqueId val="{00000003-87F4-4798-82F8-1B3536CA7A7A}"/>
              </c:ext>
            </c:extLst>
          </c:dPt>
          <c:dPt>
            <c:idx val="2"/>
            <c:bubble3D val="0"/>
            <c:spPr>
              <a:solidFill>
                <a:schemeClr val="accent3"/>
              </a:solidFill>
              <a:ln w="50800">
                <a:solidFill>
                  <a:schemeClr val="tx1"/>
                </a:solidFill>
              </a:ln>
              <a:effectLst/>
            </c:spPr>
            <c:extLst>
              <c:ext xmlns:c16="http://schemas.microsoft.com/office/drawing/2014/chart" uri="{C3380CC4-5D6E-409C-BE32-E72D297353CC}">
                <c16:uniqueId val="{00000005-87F4-4798-82F8-1B3536CA7A7A}"/>
              </c:ext>
            </c:extLst>
          </c:dPt>
          <c:dPt>
            <c:idx val="3"/>
            <c:bubble3D val="0"/>
            <c:spPr>
              <a:solidFill>
                <a:schemeClr val="accent4"/>
              </a:solidFill>
              <a:ln w="50800">
                <a:solidFill>
                  <a:schemeClr val="tx1"/>
                </a:solidFill>
              </a:ln>
              <a:effectLst/>
            </c:spPr>
            <c:extLst>
              <c:ext xmlns:c16="http://schemas.microsoft.com/office/drawing/2014/chart" uri="{C3380CC4-5D6E-409C-BE32-E72D297353CC}">
                <c16:uniqueId val="{00000007-87F4-4798-82F8-1B3536CA7A7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example_data!$N$15:$N$18</c:f>
              <c:strCache>
                <c:ptCount val="4"/>
                <c:pt idx="0">
                  <c:v>0歳</c:v>
                </c:pt>
                <c:pt idx="1">
                  <c:v>1歳</c:v>
                </c:pt>
                <c:pt idx="2">
                  <c:v>2歳</c:v>
                </c:pt>
                <c:pt idx="3">
                  <c:v>3歳</c:v>
                </c:pt>
              </c:strCache>
            </c:strRef>
          </c:cat>
          <c:val>
            <c:numRef>
              <c:f>example_data!$Z$15:$Z$18</c:f>
              <c:numCache>
                <c:formatCode>General</c:formatCode>
                <c:ptCount val="4"/>
                <c:pt idx="0">
                  <c:v>0.3</c:v>
                </c:pt>
                <c:pt idx="1">
                  <c:v>0.4</c:v>
                </c:pt>
                <c:pt idx="2">
                  <c:v>0.15</c:v>
                </c:pt>
                <c:pt idx="3">
                  <c:v>0.15</c:v>
                </c:pt>
              </c:numCache>
            </c:numRef>
          </c:val>
          <c:extLst>
            <c:ext xmlns:c16="http://schemas.microsoft.com/office/drawing/2014/chart" uri="{C3380CC4-5D6E-409C-BE32-E72D297353CC}">
              <c16:uniqueId val="{00000008-87F4-4798-82F8-1B3536CA7A7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0.82567</cdr:x>
      <cdr:y>0.31494</cdr:y>
    </cdr:from>
    <cdr:to>
      <cdr:x>1</cdr:x>
      <cdr:y>0.69782</cdr:y>
    </cdr:to>
    <cdr:sp macro="" textlink="">
      <cdr:nvSpPr>
        <cdr:cNvPr id="2" name="テキスト ボックス 5">
          <a:extLst xmlns:a="http://schemas.openxmlformats.org/drawingml/2006/main">
            <a:ext uri="{FF2B5EF4-FFF2-40B4-BE49-F238E27FC236}">
              <a16:creationId xmlns:a16="http://schemas.microsoft.com/office/drawing/2014/main" id="{A3DD81AC-0D62-4142-8996-3D0F15C0F744}"/>
            </a:ext>
          </a:extLst>
        </cdr:cNvPr>
        <cdr:cNvSpPr txBox="1"/>
      </cdr:nvSpPr>
      <cdr:spPr>
        <a:xfrm xmlns:a="http://schemas.openxmlformats.org/drawingml/2006/main">
          <a:off x="2389446" y="759481"/>
          <a:ext cx="504497" cy="92333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kumimoji="1" lang="ja-JP" altLang="en-US" sz="5400" dirty="0"/>
            <a: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536CF-093D-46AD-AF4B-75DC15D610C9}" type="datetimeFigureOut">
              <a:rPr kumimoji="1" lang="ja-JP" altLang="en-US" smtClean="0"/>
              <a:t>2020/12/22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2C912-0323-423A-B81B-4B935F38FA5D}" type="slidenum">
              <a:rPr kumimoji="1" lang="ja-JP" altLang="en-US" smtClean="0"/>
              <a:t>‹#›</a:t>
            </a:fld>
            <a:endParaRPr kumimoji="1" lang="ja-JP" altLang="en-US"/>
          </a:p>
        </p:txBody>
      </p:sp>
    </p:spTree>
    <p:extLst>
      <p:ext uri="{BB962C8B-B14F-4D97-AF65-F5344CB8AC3E}">
        <p14:creationId xmlns:p14="http://schemas.microsoft.com/office/powerpoint/2010/main" val="39080553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A2C912-0323-423A-B81B-4B935F38FA5D}" type="slidenum">
              <a:rPr kumimoji="1" lang="ja-JP" altLang="en-US" smtClean="0"/>
              <a:t>1</a:t>
            </a:fld>
            <a:endParaRPr kumimoji="1" lang="ja-JP" altLang="en-US"/>
          </a:p>
        </p:txBody>
      </p:sp>
    </p:spTree>
    <p:extLst>
      <p:ext uri="{BB962C8B-B14F-4D97-AF65-F5344CB8AC3E}">
        <p14:creationId xmlns:p14="http://schemas.microsoft.com/office/powerpoint/2010/main" val="72859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A2C912-0323-423A-B81B-4B935F38FA5D}" type="slidenum">
              <a:rPr kumimoji="1" lang="ja-JP" altLang="en-US" smtClean="0"/>
              <a:t>3</a:t>
            </a:fld>
            <a:endParaRPr kumimoji="1" lang="ja-JP" altLang="en-US"/>
          </a:p>
        </p:txBody>
      </p:sp>
    </p:spTree>
    <p:extLst>
      <p:ext uri="{BB962C8B-B14F-4D97-AF65-F5344CB8AC3E}">
        <p14:creationId xmlns:p14="http://schemas.microsoft.com/office/powerpoint/2010/main" val="3988237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A2C912-0323-423A-B81B-4B935F38FA5D}" type="slidenum">
              <a:rPr kumimoji="1" lang="ja-JP" altLang="en-US" smtClean="0"/>
              <a:t>7</a:t>
            </a:fld>
            <a:endParaRPr kumimoji="1" lang="ja-JP" altLang="en-US"/>
          </a:p>
        </p:txBody>
      </p:sp>
    </p:spTree>
    <p:extLst>
      <p:ext uri="{BB962C8B-B14F-4D97-AF65-F5344CB8AC3E}">
        <p14:creationId xmlns:p14="http://schemas.microsoft.com/office/powerpoint/2010/main" val="2591552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DDA2C912-0323-423A-B81B-4B935F38FA5D}" type="slidenum">
              <a:rPr kumimoji="1" lang="ja-JP" altLang="en-US" smtClean="0"/>
              <a:t>13</a:t>
            </a:fld>
            <a:endParaRPr kumimoji="1" lang="ja-JP" altLang="en-US"/>
          </a:p>
        </p:txBody>
      </p:sp>
    </p:spTree>
    <p:extLst>
      <p:ext uri="{BB962C8B-B14F-4D97-AF65-F5344CB8AC3E}">
        <p14:creationId xmlns:p14="http://schemas.microsoft.com/office/powerpoint/2010/main" val="4189430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A2C912-0323-423A-B81B-4B935F38FA5D}" type="slidenum">
              <a:rPr kumimoji="1" lang="ja-JP" altLang="en-US" smtClean="0"/>
              <a:t>14</a:t>
            </a:fld>
            <a:endParaRPr kumimoji="1" lang="ja-JP" altLang="en-US"/>
          </a:p>
        </p:txBody>
      </p:sp>
    </p:spTree>
    <p:extLst>
      <p:ext uri="{BB962C8B-B14F-4D97-AF65-F5344CB8AC3E}">
        <p14:creationId xmlns:p14="http://schemas.microsoft.com/office/powerpoint/2010/main" val="1645419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A2C912-0323-423A-B81B-4B935F38FA5D}" type="slidenum">
              <a:rPr kumimoji="1" lang="ja-JP" altLang="en-US" smtClean="0"/>
              <a:t>15</a:t>
            </a:fld>
            <a:endParaRPr kumimoji="1" lang="ja-JP" altLang="en-US"/>
          </a:p>
        </p:txBody>
      </p:sp>
    </p:spTree>
    <p:extLst>
      <p:ext uri="{BB962C8B-B14F-4D97-AF65-F5344CB8AC3E}">
        <p14:creationId xmlns:p14="http://schemas.microsoft.com/office/powerpoint/2010/main" val="3669672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A2C912-0323-423A-B81B-4B935F38FA5D}" type="slidenum">
              <a:rPr kumimoji="1" lang="ja-JP" altLang="en-US" smtClean="0"/>
              <a:t>16</a:t>
            </a:fld>
            <a:endParaRPr kumimoji="1" lang="ja-JP" altLang="en-US"/>
          </a:p>
        </p:txBody>
      </p:sp>
    </p:spTree>
    <p:extLst>
      <p:ext uri="{BB962C8B-B14F-4D97-AF65-F5344CB8AC3E}">
        <p14:creationId xmlns:p14="http://schemas.microsoft.com/office/powerpoint/2010/main" val="2361443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5C4723-6B56-478E-805D-999A5CDEFFF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1DF49A9-8DED-4B41-A3BE-7B44ABEE76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BC0264-3FDC-4DEE-954F-90E50AE9BAE5}"/>
              </a:ext>
            </a:extLst>
          </p:cNvPr>
          <p:cNvSpPr>
            <a:spLocks noGrp="1"/>
          </p:cNvSpPr>
          <p:nvPr>
            <p:ph type="dt" sz="half" idx="10"/>
          </p:nvPr>
        </p:nvSpPr>
        <p:spPr/>
        <p:txBody>
          <a:bodyPr/>
          <a:lstStyle/>
          <a:p>
            <a:fld id="{3952AADB-CB26-45F5-B733-62CA667D964E}" type="datetimeFigureOut">
              <a:rPr kumimoji="1" lang="ja-JP" altLang="en-US" smtClean="0"/>
              <a:t>2020/12/22</a:t>
            </a:fld>
            <a:endParaRPr kumimoji="1" lang="ja-JP" altLang="en-US"/>
          </a:p>
        </p:txBody>
      </p:sp>
      <p:sp>
        <p:nvSpPr>
          <p:cNvPr id="5" name="フッター プレースホルダー 4">
            <a:extLst>
              <a:ext uri="{FF2B5EF4-FFF2-40B4-BE49-F238E27FC236}">
                <a16:creationId xmlns:a16="http://schemas.microsoft.com/office/drawing/2014/main" id="{E21111C8-DE33-4029-9318-EF720C423A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6697F2-5DC7-4739-9D8B-87CFE9DA14D0}"/>
              </a:ext>
            </a:extLst>
          </p:cNvPr>
          <p:cNvSpPr>
            <a:spLocks noGrp="1"/>
          </p:cNvSpPr>
          <p:nvPr>
            <p:ph type="sldNum" sz="quarter" idx="12"/>
          </p:nvPr>
        </p:nvSpPr>
        <p:spPr/>
        <p:txBody>
          <a:bodyPr/>
          <a:lstStyle/>
          <a:p>
            <a:fld id="{FEA70E5D-0D40-4887-AC16-F1DA45001BF5}" type="slidenum">
              <a:rPr kumimoji="1" lang="ja-JP" altLang="en-US" smtClean="0"/>
              <a:t>‹#›</a:t>
            </a:fld>
            <a:endParaRPr kumimoji="1" lang="ja-JP" altLang="en-US"/>
          </a:p>
        </p:txBody>
      </p:sp>
    </p:spTree>
    <p:extLst>
      <p:ext uri="{BB962C8B-B14F-4D97-AF65-F5344CB8AC3E}">
        <p14:creationId xmlns:p14="http://schemas.microsoft.com/office/powerpoint/2010/main" val="377666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215F9-E7ED-4C99-96B8-A740430EB6D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4BBCCA-BB07-4409-B874-91B29BF278A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6A746C-C529-469E-A3B9-08268D6D94DE}"/>
              </a:ext>
            </a:extLst>
          </p:cNvPr>
          <p:cNvSpPr>
            <a:spLocks noGrp="1"/>
          </p:cNvSpPr>
          <p:nvPr>
            <p:ph type="dt" sz="half" idx="10"/>
          </p:nvPr>
        </p:nvSpPr>
        <p:spPr/>
        <p:txBody>
          <a:bodyPr/>
          <a:lstStyle/>
          <a:p>
            <a:fld id="{3952AADB-CB26-45F5-B733-62CA667D964E}" type="datetimeFigureOut">
              <a:rPr kumimoji="1" lang="ja-JP" altLang="en-US" smtClean="0"/>
              <a:t>2020/12/22</a:t>
            </a:fld>
            <a:endParaRPr kumimoji="1" lang="ja-JP" altLang="en-US"/>
          </a:p>
        </p:txBody>
      </p:sp>
      <p:sp>
        <p:nvSpPr>
          <p:cNvPr id="5" name="フッター プレースホルダー 4">
            <a:extLst>
              <a:ext uri="{FF2B5EF4-FFF2-40B4-BE49-F238E27FC236}">
                <a16:creationId xmlns:a16="http://schemas.microsoft.com/office/drawing/2014/main" id="{515D9C66-8ED1-47D6-9712-6C6617C21D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F58FAF-23FE-410F-98C5-F8562223F1C8}"/>
              </a:ext>
            </a:extLst>
          </p:cNvPr>
          <p:cNvSpPr>
            <a:spLocks noGrp="1"/>
          </p:cNvSpPr>
          <p:nvPr>
            <p:ph type="sldNum" sz="quarter" idx="12"/>
          </p:nvPr>
        </p:nvSpPr>
        <p:spPr/>
        <p:txBody>
          <a:bodyPr/>
          <a:lstStyle/>
          <a:p>
            <a:fld id="{FEA70E5D-0D40-4887-AC16-F1DA45001BF5}" type="slidenum">
              <a:rPr kumimoji="1" lang="ja-JP" altLang="en-US" smtClean="0"/>
              <a:t>‹#›</a:t>
            </a:fld>
            <a:endParaRPr kumimoji="1" lang="ja-JP" altLang="en-US"/>
          </a:p>
        </p:txBody>
      </p:sp>
    </p:spTree>
    <p:extLst>
      <p:ext uri="{BB962C8B-B14F-4D97-AF65-F5344CB8AC3E}">
        <p14:creationId xmlns:p14="http://schemas.microsoft.com/office/powerpoint/2010/main" val="241450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B4F4657-3A2C-41D5-B811-33C3CCE3E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4A31FB7-8CB7-45BA-9750-F3230DA67C7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7DD87F-780E-42D2-8B99-34AECDD42E25}"/>
              </a:ext>
            </a:extLst>
          </p:cNvPr>
          <p:cNvSpPr>
            <a:spLocks noGrp="1"/>
          </p:cNvSpPr>
          <p:nvPr>
            <p:ph type="dt" sz="half" idx="10"/>
          </p:nvPr>
        </p:nvSpPr>
        <p:spPr/>
        <p:txBody>
          <a:bodyPr/>
          <a:lstStyle/>
          <a:p>
            <a:fld id="{3952AADB-CB26-45F5-B733-62CA667D964E}" type="datetimeFigureOut">
              <a:rPr kumimoji="1" lang="ja-JP" altLang="en-US" smtClean="0"/>
              <a:t>2020/12/22</a:t>
            </a:fld>
            <a:endParaRPr kumimoji="1" lang="ja-JP" altLang="en-US"/>
          </a:p>
        </p:txBody>
      </p:sp>
      <p:sp>
        <p:nvSpPr>
          <p:cNvPr id="5" name="フッター プレースホルダー 4">
            <a:extLst>
              <a:ext uri="{FF2B5EF4-FFF2-40B4-BE49-F238E27FC236}">
                <a16:creationId xmlns:a16="http://schemas.microsoft.com/office/drawing/2014/main" id="{9F3C11CE-3799-49A0-AAB5-D792108A38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5CFEE1-F4D0-49BF-8C48-5B3F758D6EB8}"/>
              </a:ext>
            </a:extLst>
          </p:cNvPr>
          <p:cNvSpPr>
            <a:spLocks noGrp="1"/>
          </p:cNvSpPr>
          <p:nvPr>
            <p:ph type="sldNum" sz="quarter" idx="12"/>
          </p:nvPr>
        </p:nvSpPr>
        <p:spPr/>
        <p:txBody>
          <a:bodyPr/>
          <a:lstStyle/>
          <a:p>
            <a:fld id="{FEA70E5D-0D40-4887-AC16-F1DA45001BF5}" type="slidenum">
              <a:rPr kumimoji="1" lang="ja-JP" altLang="en-US" smtClean="0"/>
              <a:t>‹#›</a:t>
            </a:fld>
            <a:endParaRPr kumimoji="1" lang="ja-JP" altLang="en-US"/>
          </a:p>
        </p:txBody>
      </p:sp>
    </p:spTree>
    <p:extLst>
      <p:ext uri="{BB962C8B-B14F-4D97-AF65-F5344CB8AC3E}">
        <p14:creationId xmlns:p14="http://schemas.microsoft.com/office/powerpoint/2010/main" val="245880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DBD4F8-F4D3-4DCE-A52B-E99028168F17}"/>
              </a:ext>
            </a:extLst>
          </p:cNvPr>
          <p:cNvSpPr>
            <a:spLocks noGrp="1"/>
          </p:cNvSpPr>
          <p:nvPr>
            <p:ph type="title"/>
          </p:nvPr>
        </p:nvSpPr>
        <p:spPr>
          <a:xfrm>
            <a:off x="838200" y="136525"/>
            <a:ext cx="10515600" cy="1325563"/>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0F80E9-3C2B-4CEF-9D8C-007F25994F91}"/>
              </a:ext>
            </a:extLst>
          </p:cNvPr>
          <p:cNvSpPr>
            <a:spLocks noGrp="1"/>
          </p:cNvSpPr>
          <p:nvPr>
            <p:ph idx="1"/>
          </p:nvPr>
        </p:nvSpPr>
        <p:spPr>
          <a:xfrm>
            <a:off x="838200" y="1569426"/>
            <a:ext cx="10515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FDE728-4DC4-4C19-A151-7E2BE9C86FD6}"/>
              </a:ext>
            </a:extLst>
          </p:cNvPr>
          <p:cNvSpPr>
            <a:spLocks noGrp="1"/>
          </p:cNvSpPr>
          <p:nvPr>
            <p:ph type="dt" sz="half" idx="10"/>
          </p:nvPr>
        </p:nvSpPr>
        <p:spPr/>
        <p:txBody>
          <a:bodyPr/>
          <a:lstStyle/>
          <a:p>
            <a:fld id="{3952AADB-CB26-45F5-B733-62CA667D964E}" type="datetimeFigureOut">
              <a:rPr kumimoji="1" lang="ja-JP" altLang="en-US" smtClean="0"/>
              <a:t>2020/12/22</a:t>
            </a:fld>
            <a:endParaRPr kumimoji="1" lang="ja-JP" altLang="en-US"/>
          </a:p>
        </p:txBody>
      </p:sp>
      <p:sp>
        <p:nvSpPr>
          <p:cNvPr id="5" name="フッター プレースホルダー 4">
            <a:extLst>
              <a:ext uri="{FF2B5EF4-FFF2-40B4-BE49-F238E27FC236}">
                <a16:creationId xmlns:a16="http://schemas.microsoft.com/office/drawing/2014/main" id="{EF01F0D8-1619-4D6D-BA24-A6264F2D6D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08898A-3C84-4D0F-BF2D-1947C5338C81}"/>
              </a:ext>
            </a:extLst>
          </p:cNvPr>
          <p:cNvSpPr>
            <a:spLocks noGrp="1"/>
          </p:cNvSpPr>
          <p:nvPr>
            <p:ph type="sldNum" sz="quarter" idx="12"/>
          </p:nvPr>
        </p:nvSpPr>
        <p:spPr/>
        <p:txBody>
          <a:bodyPr/>
          <a:lstStyle/>
          <a:p>
            <a:fld id="{FEA70E5D-0D40-4887-AC16-F1DA45001BF5}" type="slidenum">
              <a:rPr kumimoji="1" lang="ja-JP" altLang="en-US" smtClean="0"/>
              <a:t>‹#›</a:t>
            </a:fld>
            <a:endParaRPr kumimoji="1" lang="ja-JP" altLang="en-US"/>
          </a:p>
        </p:txBody>
      </p:sp>
    </p:spTree>
    <p:extLst>
      <p:ext uri="{BB962C8B-B14F-4D97-AF65-F5344CB8AC3E}">
        <p14:creationId xmlns:p14="http://schemas.microsoft.com/office/powerpoint/2010/main" val="236592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3DC81-AED0-4FA2-86DB-4D147E1D5AC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D574CA-C276-42EA-8D81-9C2ECB4578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1B5CFE3-31C8-4E45-8060-E083F321F5EB}"/>
              </a:ext>
            </a:extLst>
          </p:cNvPr>
          <p:cNvSpPr>
            <a:spLocks noGrp="1"/>
          </p:cNvSpPr>
          <p:nvPr>
            <p:ph type="dt" sz="half" idx="10"/>
          </p:nvPr>
        </p:nvSpPr>
        <p:spPr/>
        <p:txBody>
          <a:bodyPr/>
          <a:lstStyle/>
          <a:p>
            <a:fld id="{3952AADB-CB26-45F5-B733-62CA667D964E}" type="datetimeFigureOut">
              <a:rPr kumimoji="1" lang="ja-JP" altLang="en-US" smtClean="0"/>
              <a:t>2020/12/22</a:t>
            </a:fld>
            <a:endParaRPr kumimoji="1" lang="ja-JP" altLang="en-US"/>
          </a:p>
        </p:txBody>
      </p:sp>
      <p:sp>
        <p:nvSpPr>
          <p:cNvPr id="5" name="フッター プレースホルダー 4">
            <a:extLst>
              <a:ext uri="{FF2B5EF4-FFF2-40B4-BE49-F238E27FC236}">
                <a16:creationId xmlns:a16="http://schemas.microsoft.com/office/drawing/2014/main" id="{20AE6081-38E6-48F0-9D51-D48E02D6D6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37CEE6-362A-4F54-A46D-3F11F27DE9C1}"/>
              </a:ext>
            </a:extLst>
          </p:cNvPr>
          <p:cNvSpPr>
            <a:spLocks noGrp="1"/>
          </p:cNvSpPr>
          <p:nvPr>
            <p:ph type="sldNum" sz="quarter" idx="12"/>
          </p:nvPr>
        </p:nvSpPr>
        <p:spPr/>
        <p:txBody>
          <a:bodyPr/>
          <a:lstStyle/>
          <a:p>
            <a:fld id="{FEA70E5D-0D40-4887-AC16-F1DA45001BF5}" type="slidenum">
              <a:rPr kumimoji="1" lang="ja-JP" altLang="en-US" smtClean="0"/>
              <a:t>‹#›</a:t>
            </a:fld>
            <a:endParaRPr kumimoji="1" lang="ja-JP" altLang="en-US"/>
          </a:p>
        </p:txBody>
      </p:sp>
    </p:spTree>
    <p:extLst>
      <p:ext uri="{BB962C8B-B14F-4D97-AF65-F5344CB8AC3E}">
        <p14:creationId xmlns:p14="http://schemas.microsoft.com/office/powerpoint/2010/main" val="252264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2DC67-AA90-467E-90B2-D418F3C153B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77B347-EAE4-4BA9-AE66-63CD9DC5C5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EE3F5F2-7577-47D6-A0DC-B2B07827377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70FD70-2066-4DEB-97BB-73FCC4A22C32}"/>
              </a:ext>
            </a:extLst>
          </p:cNvPr>
          <p:cNvSpPr>
            <a:spLocks noGrp="1"/>
          </p:cNvSpPr>
          <p:nvPr>
            <p:ph type="dt" sz="half" idx="10"/>
          </p:nvPr>
        </p:nvSpPr>
        <p:spPr/>
        <p:txBody>
          <a:bodyPr/>
          <a:lstStyle/>
          <a:p>
            <a:fld id="{3952AADB-CB26-45F5-B733-62CA667D964E}" type="datetimeFigureOut">
              <a:rPr kumimoji="1" lang="ja-JP" altLang="en-US" smtClean="0"/>
              <a:t>2020/12/22</a:t>
            </a:fld>
            <a:endParaRPr kumimoji="1" lang="ja-JP" altLang="en-US"/>
          </a:p>
        </p:txBody>
      </p:sp>
      <p:sp>
        <p:nvSpPr>
          <p:cNvPr id="6" name="フッター プレースホルダー 5">
            <a:extLst>
              <a:ext uri="{FF2B5EF4-FFF2-40B4-BE49-F238E27FC236}">
                <a16:creationId xmlns:a16="http://schemas.microsoft.com/office/drawing/2014/main" id="{C5832036-8A57-4918-B69B-269C76EF8A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86D024-0181-41DD-A741-DB31C27AC324}"/>
              </a:ext>
            </a:extLst>
          </p:cNvPr>
          <p:cNvSpPr>
            <a:spLocks noGrp="1"/>
          </p:cNvSpPr>
          <p:nvPr>
            <p:ph type="sldNum" sz="quarter" idx="12"/>
          </p:nvPr>
        </p:nvSpPr>
        <p:spPr/>
        <p:txBody>
          <a:bodyPr/>
          <a:lstStyle/>
          <a:p>
            <a:fld id="{FEA70E5D-0D40-4887-AC16-F1DA45001BF5}" type="slidenum">
              <a:rPr kumimoji="1" lang="ja-JP" altLang="en-US" smtClean="0"/>
              <a:t>‹#›</a:t>
            </a:fld>
            <a:endParaRPr kumimoji="1" lang="ja-JP" altLang="en-US"/>
          </a:p>
        </p:txBody>
      </p:sp>
    </p:spTree>
    <p:extLst>
      <p:ext uri="{BB962C8B-B14F-4D97-AF65-F5344CB8AC3E}">
        <p14:creationId xmlns:p14="http://schemas.microsoft.com/office/powerpoint/2010/main" val="251729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533F7A-7BBD-4C2B-953D-71F04B10F7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32FB4F-9015-48C3-9BD5-C787A9641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FD8047-9572-47AF-B9E7-A06E60DAEF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FC98AB5-1EA6-4920-B616-8580A2C2D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AD60E77-C874-489C-A34B-74197BF4F3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73DBB5E-88E1-4069-91C1-F5856A10C8C9}"/>
              </a:ext>
            </a:extLst>
          </p:cNvPr>
          <p:cNvSpPr>
            <a:spLocks noGrp="1"/>
          </p:cNvSpPr>
          <p:nvPr>
            <p:ph type="dt" sz="half" idx="10"/>
          </p:nvPr>
        </p:nvSpPr>
        <p:spPr/>
        <p:txBody>
          <a:bodyPr/>
          <a:lstStyle/>
          <a:p>
            <a:fld id="{3952AADB-CB26-45F5-B733-62CA667D964E}" type="datetimeFigureOut">
              <a:rPr kumimoji="1" lang="ja-JP" altLang="en-US" smtClean="0"/>
              <a:t>2020/12/22</a:t>
            </a:fld>
            <a:endParaRPr kumimoji="1" lang="ja-JP" altLang="en-US"/>
          </a:p>
        </p:txBody>
      </p:sp>
      <p:sp>
        <p:nvSpPr>
          <p:cNvPr id="8" name="フッター プレースホルダー 7">
            <a:extLst>
              <a:ext uri="{FF2B5EF4-FFF2-40B4-BE49-F238E27FC236}">
                <a16:creationId xmlns:a16="http://schemas.microsoft.com/office/drawing/2014/main" id="{23451134-4895-42AB-B75C-C15C67BC871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7423DC2-0BD5-4961-911D-B60FD88062E0}"/>
              </a:ext>
            </a:extLst>
          </p:cNvPr>
          <p:cNvSpPr>
            <a:spLocks noGrp="1"/>
          </p:cNvSpPr>
          <p:nvPr>
            <p:ph type="sldNum" sz="quarter" idx="12"/>
          </p:nvPr>
        </p:nvSpPr>
        <p:spPr/>
        <p:txBody>
          <a:bodyPr/>
          <a:lstStyle/>
          <a:p>
            <a:fld id="{FEA70E5D-0D40-4887-AC16-F1DA45001BF5}" type="slidenum">
              <a:rPr kumimoji="1" lang="ja-JP" altLang="en-US" smtClean="0"/>
              <a:t>‹#›</a:t>
            </a:fld>
            <a:endParaRPr kumimoji="1" lang="ja-JP" altLang="en-US"/>
          </a:p>
        </p:txBody>
      </p:sp>
    </p:spTree>
    <p:extLst>
      <p:ext uri="{BB962C8B-B14F-4D97-AF65-F5344CB8AC3E}">
        <p14:creationId xmlns:p14="http://schemas.microsoft.com/office/powerpoint/2010/main" val="310920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82A4D-802E-4650-A980-F4198F7DB9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C4C3ABA-03FA-473B-BEC3-8215C28CE122}"/>
              </a:ext>
            </a:extLst>
          </p:cNvPr>
          <p:cNvSpPr>
            <a:spLocks noGrp="1"/>
          </p:cNvSpPr>
          <p:nvPr>
            <p:ph type="dt" sz="half" idx="10"/>
          </p:nvPr>
        </p:nvSpPr>
        <p:spPr/>
        <p:txBody>
          <a:bodyPr/>
          <a:lstStyle/>
          <a:p>
            <a:fld id="{3952AADB-CB26-45F5-B733-62CA667D964E}" type="datetimeFigureOut">
              <a:rPr kumimoji="1" lang="ja-JP" altLang="en-US" smtClean="0"/>
              <a:t>2020/12/22</a:t>
            </a:fld>
            <a:endParaRPr kumimoji="1" lang="ja-JP" altLang="en-US"/>
          </a:p>
        </p:txBody>
      </p:sp>
      <p:sp>
        <p:nvSpPr>
          <p:cNvPr id="4" name="フッター プレースホルダー 3">
            <a:extLst>
              <a:ext uri="{FF2B5EF4-FFF2-40B4-BE49-F238E27FC236}">
                <a16:creationId xmlns:a16="http://schemas.microsoft.com/office/drawing/2014/main" id="{D1EF4639-4A58-46B1-96B1-550A7EAADF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E9A53C-C34A-4680-B59D-A1FCB10C599D}"/>
              </a:ext>
            </a:extLst>
          </p:cNvPr>
          <p:cNvSpPr>
            <a:spLocks noGrp="1"/>
          </p:cNvSpPr>
          <p:nvPr>
            <p:ph type="sldNum" sz="quarter" idx="12"/>
          </p:nvPr>
        </p:nvSpPr>
        <p:spPr/>
        <p:txBody>
          <a:bodyPr/>
          <a:lstStyle/>
          <a:p>
            <a:fld id="{FEA70E5D-0D40-4887-AC16-F1DA45001BF5}" type="slidenum">
              <a:rPr kumimoji="1" lang="ja-JP" altLang="en-US" smtClean="0"/>
              <a:t>‹#›</a:t>
            </a:fld>
            <a:endParaRPr kumimoji="1" lang="ja-JP" altLang="en-US"/>
          </a:p>
        </p:txBody>
      </p:sp>
    </p:spTree>
    <p:extLst>
      <p:ext uri="{BB962C8B-B14F-4D97-AF65-F5344CB8AC3E}">
        <p14:creationId xmlns:p14="http://schemas.microsoft.com/office/powerpoint/2010/main" val="412048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43FB7D1-7C48-4520-AE02-175AA890FA43}"/>
              </a:ext>
            </a:extLst>
          </p:cNvPr>
          <p:cNvSpPr>
            <a:spLocks noGrp="1"/>
          </p:cNvSpPr>
          <p:nvPr>
            <p:ph type="dt" sz="half" idx="10"/>
          </p:nvPr>
        </p:nvSpPr>
        <p:spPr/>
        <p:txBody>
          <a:bodyPr/>
          <a:lstStyle/>
          <a:p>
            <a:fld id="{3952AADB-CB26-45F5-B733-62CA667D964E}" type="datetimeFigureOut">
              <a:rPr kumimoji="1" lang="ja-JP" altLang="en-US" smtClean="0"/>
              <a:t>2020/12/22</a:t>
            </a:fld>
            <a:endParaRPr kumimoji="1" lang="ja-JP" altLang="en-US"/>
          </a:p>
        </p:txBody>
      </p:sp>
      <p:sp>
        <p:nvSpPr>
          <p:cNvPr id="3" name="フッター プレースホルダー 2">
            <a:extLst>
              <a:ext uri="{FF2B5EF4-FFF2-40B4-BE49-F238E27FC236}">
                <a16:creationId xmlns:a16="http://schemas.microsoft.com/office/drawing/2014/main" id="{911E8C4E-E0A4-45B6-8285-107CDED8A83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13E6BA8-9D12-4AD5-9436-36FBA0464B92}"/>
              </a:ext>
            </a:extLst>
          </p:cNvPr>
          <p:cNvSpPr>
            <a:spLocks noGrp="1"/>
          </p:cNvSpPr>
          <p:nvPr>
            <p:ph type="sldNum" sz="quarter" idx="12"/>
          </p:nvPr>
        </p:nvSpPr>
        <p:spPr/>
        <p:txBody>
          <a:bodyPr/>
          <a:lstStyle/>
          <a:p>
            <a:fld id="{FEA70E5D-0D40-4887-AC16-F1DA45001BF5}" type="slidenum">
              <a:rPr kumimoji="1" lang="ja-JP" altLang="en-US" smtClean="0"/>
              <a:t>‹#›</a:t>
            </a:fld>
            <a:endParaRPr kumimoji="1" lang="ja-JP" altLang="en-US"/>
          </a:p>
        </p:txBody>
      </p:sp>
    </p:spTree>
    <p:extLst>
      <p:ext uri="{BB962C8B-B14F-4D97-AF65-F5344CB8AC3E}">
        <p14:creationId xmlns:p14="http://schemas.microsoft.com/office/powerpoint/2010/main" val="322646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30152D-8C53-4200-B3A2-43D5119ECA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37A383-9443-4D91-80DC-F21148D0B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6897E4B-2E16-4C9D-B2CE-390896F05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C37EBDF-FA93-4FDC-BE18-1619F6E36D53}"/>
              </a:ext>
            </a:extLst>
          </p:cNvPr>
          <p:cNvSpPr>
            <a:spLocks noGrp="1"/>
          </p:cNvSpPr>
          <p:nvPr>
            <p:ph type="dt" sz="half" idx="10"/>
          </p:nvPr>
        </p:nvSpPr>
        <p:spPr/>
        <p:txBody>
          <a:bodyPr/>
          <a:lstStyle/>
          <a:p>
            <a:fld id="{3952AADB-CB26-45F5-B733-62CA667D964E}" type="datetimeFigureOut">
              <a:rPr kumimoji="1" lang="ja-JP" altLang="en-US" smtClean="0"/>
              <a:t>2020/12/22</a:t>
            </a:fld>
            <a:endParaRPr kumimoji="1" lang="ja-JP" altLang="en-US"/>
          </a:p>
        </p:txBody>
      </p:sp>
      <p:sp>
        <p:nvSpPr>
          <p:cNvPr id="6" name="フッター プレースホルダー 5">
            <a:extLst>
              <a:ext uri="{FF2B5EF4-FFF2-40B4-BE49-F238E27FC236}">
                <a16:creationId xmlns:a16="http://schemas.microsoft.com/office/drawing/2014/main" id="{081B3332-4562-473E-B661-61C7749F92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76E84D8-C01B-4F7C-9359-C48B49FE4CEC}"/>
              </a:ext>
            </a:extLst>
          </p:cNvPr>
          <p:cNvSpPr>
            <a:spLocks noGrp="1"/>
          </p:cNvSpPr>
          <p:nvPr>
            <p:ph type="sldNum" sz="quarter" idx="12"/>
          </p:nvPr>
        </p:nvSpPr>
        <p:spPr/>
        <p:txBody>
          <a:bodyPr/>
          <a:lstStyle/>
          <a:p>
            <a:fld id="{FEA70E5D-0D40-4887-AC16-F1DA45001BF5}" type="slidenum">
              <a:rPr kumimoji="1" lang="ja-JP" altLang="en-US" smtClean="0"/>
              <a:t>‹#›</a:t>
            </a:fld>
            <a:endParaRPr kumimoji="1" lang="ja-JP" altLang="en-US"/>
          </a:p>
        </p:txBody>
      </p:sp>
    </p:spTree>
    <p:extLst>
      <p:ext uri="{BB962C8B-B14F-4D97-AF65-F5344CB8AC3E}">
        <p14:creationId xmlns:p14="http://schemas.microsoft.com/office/powerpoint/2010/main" val="224508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3DBFD-1268-4208-AE1C-70F72EA540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FC7DE3-DF7A-4007-805F-D9DFA2B5D4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A80D08D-0D0D-48D1-B8D0-178E18560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CDDB8B-5C9D-434A-A03F-241BF4AA4637}"/>
              </a:ext>
            </a:extLst>
          </p:cNvPr>
          <p:cNvSpPr>
            <a:spLocks noGrp="1"/>
          </p:cNvSpPr>
          <p:nvPr>
            <p:ph type="dt" sz="half" idx="10"/>
          </p:nvPr>
        </p:nvSpPr>
        <p:spPr/>
        <p:txBody>
          <a:bodyPr/>
          <a:lstStyle/>
          <a:p>
            <a:fld id="{3952AADB-CB26-45F5-B733-62CA667D964E}" type="datetimeFigureOut">
              <a:rPr kumimoji="1" lang="ja-JP" altLang="en-US" smtClean="0"/>
              <a:t>2020/12/22</a:t>
            </a:fld>
            <a:endParaRPr kumimoji="1" lang="ja-JP" altLang="en-US"/>
          </a:p>
        </p:txBody>
      </p:sp>
      <p:sp>
        <p:nvSpPr>
          <p:cNvPr id="6" name="フッター プレースホルダー 5">
            <a:extLst>
              <a:ext uri="{FF2B5EF4-FFF2-40B4-BE49-F238E27FC236}">
                <a16:creationId xmlns:a16="http://schemas.microsoft.com/office/drawing/2014/main" id="{F5720987-2C43-4776-AF91-BF953913D2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A9470B-4564-42F1-9E7E-DC2E17C03897}"/>
              </a:ext>
            </a:extLst>
          </p:cNvPr>
          <p:cNvSpPr>
            <a:spLocks noGrp="1"/>
          </p:cNvSpPr>
          <p:nvPr>
            <p:ph type="sldNum" sz="quarter" idx="12"/>
          </p:nvPr>
        </p:nvSpPr>
        <p:spPr/>
        <p:txBody>
          <a:bodyPr/>
          <a:lstStyle/>
          <a:p>
            <a:fld id="{FEA70E5D-0D40-4887-AC16-F1DA45001BF5}" type="slidenum">
              <a:rPr kumimoji="1" lang="ja-JP" altLang="en-US" smtClean="0"/>
              <a:t>‹#›</a:t>
            </a:fld>
            <a:endParaRPr kumimoji="1" lang="ja-JP" altLang="en-US"/>
          </a:p>
        </p:txBody>
      </p:sp>
    </p:spTree>
    <p:extLst>
      <p:ext uri="{BB962C8B-B14F-4D97-AF65-F5344CB8AC3E}">
        <p14:creationId xmlns:p14="http://schemas.microsoft.com/office/powerpoint/2010/main" val="250809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9118A6F-5505-46AF-A0D6-1AB50905B7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11F741-5302-4345-8AD7-24058CC30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2DAB2C-F370-495E-920C-70F6D9552A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2AADB-CB26-45F5-B733-62CA667D964E}" type="datetimeFigureOut">
              <a:rPr kumimoji="1" lang="ja-JP" altLang="en-US" smtClean="0"/>
              <a:t>2020/12/22</a:t>
            </a:fld>
            <a:endParaRPr kumimoji="1" lang="ja-JP" altLang="en-US"/>
          </a:p>
        </p:txBody>
      </p:sp>
      <p:sp>
        <p:nvSpPr>
          <p:cNvPr id="5" name="フッター プレースホルダー 4">
            <a:extLst>
              <a:ext uri="{FF2B5EF4-FFF2-40B4-BE49-F238E27FC236}">
                <a16:creationId xmlns:a16="http://schemas.microsoft.com/office/drawing/2014/main" id="{B8A6572D-6481-42C0-99C7-F7ECDBB73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FBD09BC-0EF9-4726-AE5B-EE8B749F9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70E5D-0D40-4887-AC16-F1DA45001BF5}" type="slidenum">
              <a:rPr kumimoji="1" lang="ja-JP" altLang="en-US" smtClean="0"/>
              <a:t>‹#›</a:t>
            </a:fld>
            <a:endParaRPr kumimoji="1" lang="ja-JP" altLang="en-US"/>
          </a:p>
        </p:txBody>
      </p:sp>
    </p:spTree>
    <p:extLst>
      <p:ext uri="{BB962C8B-B14F-4D97-AF65-F5344CB8AC3E}">
        <p14:creationId xmlns:p14="http://schemas.microsoft.com/office/powerpoint/2010/main" val="3597666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23.emf"/><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21.emf"/><Relationship Id="rId7"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notesSlide" Target="../notesSlides/notesSlide4.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emf"/><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15.emf"/><Relationship Id="rId12" Type="http://schemas.openxmlformats.org/officeDocument/2006/relationships/image" Target="../media/image28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20.png"/><Relationship Id="rId11" Type="http://schemas.openxmlformats.org/officeDocument/2006/relationships/image" Target="../media/image28.emf"/><Relationship Id="rId15" Type="http://schemas.openxmlformats.org/officeDocument/2006/relationships/image" Target="../media/image310.png"/><Relationship Id="rId10" Type="http://schemas.openxmlformats.org/officeDocument/2006/relationships/image" Target="../media/image260.png"/><Relationship Id="rId9" Type="http://schemas.openxmlformats.org/officeDocument/2006/relationships/image" Target="../media/image250.png"/><Relationship Id="rId1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hyperlink" Target="http://www.fao.org/3/x9026e/x9026e00.ht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1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3.png"/><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hyperlink" Target="https://github.com/ichimomo/frasyr" TargetMode="External"/><Relationship Id="rId5" Type="http://schemas.openxmlformats.org/officeDocument/2006/relationships/image" Target="../media/image2.emf"/><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sv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9.emf"/><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F1EBC-2B63-49C0-8D2E-D3C3B6D7ADB3}"/>
              </a:ext>
            </a:extLst>
          </p:cNvPr>
          <p:cNvSpPr>
            <a:spLocks noGrp="1"/>
          </p:cNvSpPr>
          <p:nvPr>
            <p:ph type="ctrTitle"/>
          </p:nvPr>
        </p:nvSpPr>
        <p:spPr>
          <a:xfrm>
            <a:off x="1280160" y="1406980"/>
            <a:ext cx="9817916" cy="1092517"/>
          </a:xfrm>
        </p:spPr>
        <p:txBody>
          <a:bodyPr/>
          <a:lstStyle/>
          <a:p>
            <a:r>
              <a:rPr kumimoji="1" lang="en-US" altLang="ja-JP" dirty="0"/>
              <a:t>Frasyr</a:t>
            </a:r>
            <a:r>
              <a:rPr kumimoji="1" lang="ja-JP" altLang="en-US" dirty="0"/>
              <a:t>を用いた</a:t>
            </a:r>
            <a:r>
              <a:rPr kumimoji="1" lang="en-US" altLang="ja-JP" dirty="0"/>
              <a:t>VPA:</a:t>
            </a:r>
            <a:r>
              <a:rPr kumimoji="1" lang="ja-JP" altLang="en-US" dirty="0">
                <a:solidFill>
                  <a:schemeClr val="accent1"/>
                </a:solidFill>
              </a:rPr>
              <a:t>概要編</a:t>
            </a:r>
          </a:p>
        </p:txBody>
      </p:sp>
      <p:sp>
        <p:nvSpPr>
          <p:cNvPr id="3" name="字幕 2">
            <a:extLst>
              <a:ext uri="{FF2B5EF4-FFF2-40B4-BE49-F238E27FC236}">
                <a16:creationId xmlns:a16="http://schemas.microsoft.com/office/drawing/2014/main" id="{6CF32634-E00A-47E8-80C8-78025DCE5D11}"/>
              </a:ext>
            </a:extLst>
          </p:cNvPr>
          <p:cNvSpPr>
            <a:spLocks noGrp="1"/>
          </p:cNvSpPr>
          <p:nvPr>
            <p:ph type="subTitle" idx="1"/>
          </p:nvPr>
        </p:nvSpPr>
        <p:spPr>
          <a:xfrm>
            <a:off x="6096000" y="5769140"/>
            <a:ext cx="5674626" cy="887798"/>
          </a:xfrm>
        </p:spPr>
        <p:txBody>
          <a:bodyPr>
            <a:noAutofit/>
          </a:bodyPr>
          <a:lstStyle/>
          <a:p>
            <a:pPr algn="r"/>
            <a:r>
              <a:rPr kumimoji="1" lang="ja-JP" altLang="en-US" dirty="0"/>
              <a:t>動画作成者　漁業情報解析部　宮川光代</a:t>
            </a:r>
            <a:endParaRPr kumimoji="1" lang="en-US" altLang="ja-JP" dirty="0"/>
          </a:p>
          <a:p>
            <a:pPr algn="r"/>
            <a:r>
              <a:rPr kumimoji="1" lang="en-US" altLang="ja-JP" dirty="0"/>
              <a:t>(mmiyagawa@affrc.go.jp)</a:t>
            </a:r>
          </a:p>
          <a:p>
            <a:pPr algn="r"/>
            <a:endParaRPr kumimoji="1" lang="ja-JP" altLang="en-US" dirty="0"/>
          </a:p>
        </p:txBody>
      </p:sp>
      <p:pic>
        <p:nvPicPr>
          <p:cNvPr id="5" name="図 4">
            <a:extLst>
              <a:ext uri="{FF2B5EF4-FFF2-40B4-BE49-F238E27FC236}">
                <a16:creationId xmlns:a16="http://schemas.microsoft.com/office/drawing/2014/main" id="{382DD51A-01C1-4ECB-B3B2-1878B9226E27}"/>
              </a:ext>
            </a:extLst>
          </p:cNvPr>
          <p:cNvPicPr>
            <a:picLocks noChangeAspect="1"/>
          </p:cNvPicPr>
          <p:nvPr/>
        </p:nvPicPr>
        <p:blipFill>
          <a:blip r:embed="rId3"/>
          <a:stretch>
            <a:fillRect/>
          </a:stretch>
        </p:blipFill>
        <p:spPr>
          <a:xfrm>
            <a:off x="3430934" y="5534637"/>
            <a:ext cx="2665066" cy="962882"/>
          </a:xfrm>
          <a:prstGeom prst="rect">
            <a:avLst/>
          </a:prstGeom>
        </p:spPr>
      </p:pic>
      <p:sp>
        <p:nvSpPr>
          <p:cNvPr id="4" name="テキスト ボックス 3">
            <a:extLst>
              <a:ext uri="{FF2B5EF4-FFF2-40B4-BE49-F238E27FC236}">
                <a16:creationId xmlns:a16="http://schemas.microsoft.com/office/drawing/2014/main" id="{C0C3E5CA-CC55-4B1F-86A3-31451F14B5A7}"/>
              </a:ext>
            </a:extLst>
          </p:cNvPr>
          <p:cNvSpPr txBox="1"/>
          <p:nvPr/>
        </p:nvSpPr>
        <p:spPr>
          <a:xfrm>
            <a:off x="233680" y="201062"/>
            <a:ext cx="3779520" cy="707886"/>
          </a:xfrm>
          <a:prstGeom prst="rect">
            <a:avLst/>
          </a:prstGeom>
          <a:noFill/>
        </p:spPr>
        <p:txBody>
          <a:bodyPr wrap="square" rtlCol="0">
            <a:spAutoFit/>
          </a:bodyPr>
          <a:lstStyle/>
          <a:p>
            <a:r>
              <a:rPr kumimoji="1" lang="en-US" altLang="ja-JP" sz="4000" dirty="0"/>
              <a:t>VPA-01(2020)</a:t>
            </a:r>
            <a:endParaRPr kumimoji="1" lang="ja-JP" altLang="en-US" sz="4000" dirty="0"/>
          </a:p>
        </p:txBody>
      </p:sp>
      <p:sp>
        <p:nvSpPr>
          <p:cNvPr id="6" name="テキスト ボックス 5">
            <a:extLst>
              <a:ext uri="{FF2B5EF4-FFF2-40B4-BE49-F238E27FC236}">
                <a16:creationId xmlns:a16="http://schemas.microsoft.com/office/drawing/2014/main" id="{F3AE0C77-F825-47E5-882E-788995831118}"/>
              </a:ext>
            </a:extLst>
          </p:cNvPr>
          <p:cNvSpPr txBox="1"/>
          <p:nvPr/>
        </p:nvSpPr>
        <p:spPr>
          <a:xfrm>
            <a:off x="3865880" y="2997529"/>
            <a:ext cx="4460240" cy="132343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4000" dirty="0"/>
              <a:t>VPA</a:t>
            </a:r>
            <a:r>
              <a:rPr kumimoji="1" lang="ja-JP" altLang="en-US" sz="4000" dirty="0"/>
              <a:t>の原理の説明</a:t>
            </a:r>
            <a:endParaRPr kumimoji="1" lang="en-US" altLang="ja-JP" sz="4000" dirty="0"/>
          </a:p>
          <a:p>
            <a:pPr marL="285750" indent="-285750">
              <a:buFont typeface="Arial" panose="020B0604020202020204" pitchFamily="34" charset="0"/>
              <a:buChar char="•"/>
            </a:pPr>
            <a:r>
              <a:rPr kumimoji="1" lang="en-US" altLang="ja-JP" sz="4000" dirty="0"/>
              <a:t>VPA</a:t>
            </a:r>
            <a:r>
              <a:rPr kumimoji="1" lang="ja-JP" altLang="en-US" sz="4000" dirty="0"/>
              <a:t>の種類の紹介</a:t>
            </a:r>
            <a:endParaRPr kumimoji="1" lang="en-US" altLang="ja-JP" sz="4000" dirty="0"/>
          </a:p>
        </p:txBody>
      </p:sp>
    </p:spTree>
    <p:extLst>
      <p:ext uri="{BB962C8B-B14F-4D97-AF65-F5344CB8AC3E}">
        <p14:creationId xmlns:p14="http://schemas.microsoft.com/office/powerpoint/2010/main" val="2897998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グループ化 39">
            <a:extLst>
              <a:ext uri="{FF2B5EF4-FFF2-40B4-BE49-F238E27FC236}">
                <a16:creationId xmlns:a16="http://schemas.microsoft.com/office/drawing/2014/main" id="{76AF0226-3AD6-4189-B997-1FDF2D7934BE}"/>
              </a:ext>
            </a:extLst>
          </p:cNvPr>
          <p:cNvGrpSpPr/>
          <p:nvPr/>
        </p:nvGrpSpPr>
        <p:grpSpPr>
          <a:xfrm>
            <a:off x="7801859" y="5112882"/>
            <a:ext cx="721454" cy="494951"/>
            <a:chOff x="1577130" y="5159229"/>
            <a:chExt cx="721454" cy="494951"/>
          </a:xfrm>
        </p:grpSpPr>
        <p:cxnSp>
          <p:nvCxnSpPr>
            <p:cNvPr id="41" name="直線矢印コネクタ 40">
              <a:extLst>
                <a:ext uri="{FF2B5EF4-FFF2-40B4-BE49-F238E27FC236}">
                  <a16:creationId xmlns:a16="http://schemas.microsoft.com/office/drawing/2014/main" id="{BB8434BF-D89E-4B77-86F8-71094E2D58DE}"/>
                </a:ext>
              </a:extLst>
            </p:cNvPr>
            <p:cNvCxnSpPr>
              <a:cxnSpLocks/>
            </p:cNvCxnSpPr>
            <p:nvPr/>
          </p:nvCxnSpPr>
          <p:spPr>
            <a:xfrm>
              <a:off x="1577130" y="5159229"/>
              <a:ext cx="0" cy="49495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C0450FAD-B36B-4502-A2A0-2A1C50886B38}"/>
                </a:ext>
              </a:extLst>
            </p:cNvPr>
            <p:cNvSpPr txBox="1"/>
            <p:nvPr/>
          </p:nvSpPr>
          <p:spPr>
            <a:xfrm>
              <a:off x="1652640" y="5222038"/>
              <a:ext cx="645944" cy="369332"/>
            </a:xfrm>
            <a:prstGeom prst="rect">
              <a:avLst/>
            </a:prstGeom>
            <a:noFill/>
            <a:ln>
              <a:solidFill>
                <a:schemeClr val="bg1"/>
              </a:solidFill>
            </a:ln>
          </p:spPr>
          <p:txBody>
            <a:bodyPr wrap="square" rtlCol="0">
              <a:spAutoFit/>
            </a:bodyPr>
            <a:lstStyle/>
            <a:p>
              <a:r>
                <a:rPr kumimoji="1" lang="ja-JP" altLang="en-US" dirty="0">
                  <a:solidFill>
                    <a:schemeClr val="bg1"/>
                  </a:solidFill>
                </a:rPr>
                <a:t>同じ</a:t>
              </a:r>
            </a:p>
          </p:txBody>
        </p:sp>
      </p:grpSp>
      <p:sp>
        <p:nvSpPr>
          <p:cNvPr id="61" name="テキスト ボックス 60">
            <a:extLst>
              <a:ext uri="{FF2B5EF4-FFF2-40B4-BE49-F238E27FC236}">
                <a16:creationId xmlns:a16="http://schemas.microsoft.com/office/drawing/2014/main" id="{0501E408-F9A2-4927-BB22-4E373F22A8FB}"/>
              </a:ext>
            </a:extLst>
          </p:cNvPr>
          <p:cNvSpPr txBox="1"/>
          <p:nvPr/>
        </p:nvSpPr>
        <p:spPr>
          <a:xfrm>
            <a:off x="194215" y="3524904"/>
            <a:ext cx="11468395" cy="830997"/>
          </a:xfrm>
          <a:prstGeom prst="rect">
            <a:avLst/>
          </a:prstGeom>
          <a:noFill/>
          <a:ln w="38100" cmpd="thinThick">
            <a:solidFill>
              <a:schemeClr val="tx1"/>
            </a:solidFill>
          </a:ln>
        </p:spPr>
        <p:txBody>
          <a:bodyPr wrap="square" rtlCol="0">
            <a:spAutoFit/>
          </a:bodyPr>
          <a:lstStyle/>
          <a:p>
            <a:pPr algn="ctr"/>
            <a:r>
              <a:rPr lang="ja-JP" altLang="en-US" sz="2400" dirty="0"/>
              <a:t>これらを満たすような最近年最高齢の</a:t>
            </a:r>
            <a:r>
              <a:rPr lang="ja-JP" altLang="en-US" sz="2400" dirty="0">
                <a:highlight>
                  <a:srgbClr val="FF0000"/>
                </a:highlight>
              </a:rPr>
              <a:t>漁獲係数</a:t>
            </a:r>
            <a:r>
              <a:rPr lang="ja-JP" altLang="en-US" sz="2400" dirty="0"/>
              <a:t>を探索してもとめ，</a:t>
            </a:r>
            <a:endParaRPr lang="en-US" altLang="ja-JP" sz="2400" dirty="0"/>
          </a:p>
          <a:p>
            <a:pPr algn="ctr"/>
            <a:r>
              <a:rPr lang="ja-JP" altLang="en-US" sz="2400" dirty="0"/>
              <a:t>年別年齢別資源尾数を芋づる式に計算</a:t>
            </a:r>
            <a:endParaRPr kumimoji="1" lang="ja-JP" altLang="en-US" sz="2400" dirty="0"/>
          </a:p>
        </p:txBody>
      </p:sp>
      <p:sp>
        <p:nvSpPr>
          <p:cNvPr id="62" name="テキスト ボックス 61">
            <a:extLst>
              <a:ext uri="{FF2B5EF4-FFF2-40B4-BE49-F238E27FC236}">
                <a16:creationId xmlns:a16="http://schemas.microsoft.com/office/drawing/2014/main" id="{CF14AF14-2FDA-4460-9344-E0D150A626EC}"/>
              </a:ext>
            </a:extLst>
          </p:cNvPr>
          <p:cNvSpPr txBox="1"/>
          <p:nvPr/>
        </p:nvSpPr>
        <p:spPr>
          <a:xfrm>
            <a:off x="0" y="0"/>
            <a:ext cx="12192000" cy="584775"/>
          </a:xfrm>
          <a:prstGeom prst="rect">
            <a:avLst/>
          </a:prstGeom>
          <a:solidFill>
            <a:schemeClr val="accent2">
              <a:lumMod val="20000"/>
              <a:lumOff val="80000"/>
            </a:schemeClr>
          </a:solidFill>
        </p:spPr>
        <p:txBody>
          <a:bodyPr wrap="square" rtlCol="0">
            <a:spAutoFit/>
          </a:bodyPr>
          <a:lstStyle/>
          <a:p>
            <a:r>
              <a:rPr kumimoji="1" lang="en-US" altLang="ja-JP" sz="3200" dirty="0"/>
              <a:t>VPA</a:t>
            </a:r>
            <a:r>
              <a:rPr kumimoji="1" lang="ja-JP" altLang="en-US" sz="3200" dirty="0"/>
              <a:t>の原理の説明</a:t>
            </a:r>
          </a:p>
        </p:txBody>
      </p:sp>
      <p:grpSp>
        <p:nvGrpSpPr>
          <p:cNvPr id="11" name="グループ化 10">
            <a:extLst>
              <a:ext uri="{FF2B5EF4-FFF2-40B4-BE49-F238E27FC236}">
                <a16:creationId xmlns:a16="http://schemas.microsoft.com/office/drawing/2014/main" id="{E1C9C325-AC3D-4F65-8114-CCB392E7AD66}"/>
              </a:ext>
            </a:extLst>
          </p:cNvPr>
          <p:cNvGrpSpPr/>
          <p:nvPr/>
        </p:nvGrpSpPr>
        <p:grpSpPr>
          <a:xfrm>
            <a:off x="570450" y="4549169"/>
            <a:ext cx="11219183" cy="533719"/>
            <a:chOff x="570450" y="4549169"/>
            <a:chExt cx="11219183" cy="533719"/>
          </a:xfrm>
        </p:grpSpPr>
        <p:sp>
          <p:nvSpPr>
            <p:cNvPr id="63" name="矢印: 上向き折線 62">
              <a:extLst>
                <a:ext uri="{FF2B5EF4-FFF2-40B4-BE49-F238E27FC236}">
                  <a16:creationId xmlns:a16="http://schemas.microsoft.com/office/drawing/2014/main" id="{A0E938D0-4312-4F6D-8A9A-9C71F1BD7766}"/>
                </a:ext>
              </a:extLst>
            </p:cNvPr>
            <p:cNvSpPr/>
            <p:nvPr/>
          </p:nvSpPr>
          <p:spPr>
            <a:xfrm rot="5400000">
              <a:off x="563548" y="4556071"/>
              <a:ext cx="433253" cy="41944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DED80FAD-530A-414B-A5CA-6DE8E6B21B6E}"/>
                </a:ext>
              </a:extLst>
            </p:cNvPr>
            <p:cNvSpPr txBox="1"/>
            <p:nvPr/>
          </p:nvSpPr>
          <p:spPr>
            <a:xfrm>
              <a:off x="1101101" y="4621223"/>
              <a:ext cx="10688532" cy="461665"/>
            </a:xfrm>
            <a:prstGeom prst="rect">
              <a:avLst/>
            </a:prstGeom>
            <a:noFill/>
          </p:spPr>
          <p:txBody>
            <a:bodyPr wrap="square" rtlCol="0">
              <a:spAutoFit/>
            </a:bodyPr>
            <a:lstStyle/>
            <a:p>
              <a:r>
                <a:rPr kumimoji="1" lang="ja-JP" altLang="en-US" dirty="0"/>
                <a:t>このような最もベーシックな方法を</a:t>
              </a:r>
              <a:r>
                <a:rPr kumimoji="1" lang="en-US" altLang="ja-JP" dirty="0"/>
                <a:t>『</a:t>
              </a:r>
              <a:r>
                <a:rPr kumimoji="1" lang="ja-JP" altLang="en-US" sz="2400" b="1" dirty="0">
                  <a:solidFill>
                    <a:srgbClr val="FF0000"/>
                  </a:solidFill>
                </a:rPr>
                <a:t>チューニングなし</a:t>
              </a:r>
              <a:r>
                <a:rPr kumimoji="1" lang="en-US" altLang="ja-JP" sz="2400" b="1" dirty="0">
                  <a:solidFill>
                    <a:srgbClr val="FF0000"/>
                  </a:solidFill>
                </a:rPr>
                <a:t>VPA</a:t>
              </a:r>
              <a:r>
                <a:rPr kumimoji="1" lang="en-US" altLang="ja-JP" dirty="0"/>
                <a:t>』</a:t>
              </a:r>
              <a:r>
                <a:rPr kumimoji="1" lang="ja-JP" altLang="en-US" dirty="0"/>
                <a:t>と呼ぶ</a:t>
              </a:r>
            </a:p>
          </p:txBody>
        </p:sp>
      </p:grpSp>
      <p:sp>
        <p:nvSpPr>
          <p:cNvPr id="66" name="テキスト ボックス 65">
            <a:extLst>
              <a:ext uri="{FF2B5EF4-FFF2-40B4-BE49-F238E27FC236}">
                <a16:creationId xmlns:a16="http://schemas.microsoft.com/office/drawing/2014/main" id="{B72F8AA4-899C-4DF3-BD09-801FF08F15F4}"/>
              </a:ext>
            </a:extLst>
          </p:cNvPr>
          <p:cNvSpPr txBox="1"/>
          <p:nvPr/>
        </p:nvSpPr>
        <p:spPr>
          <a:xfrm>
            <a:off x="6680997" y="6264251"/>
            <a:ext cx="5167359" cy="369332"/>
          </a:xfrm>
          <a:prstGeom prst="rect">
            <a:avLst/>
          </a:prstGeom>
          <a:noFill/>
        </p:spPr>
        <p:txBody>
          <a:bodyPr wrap="square" rtlCol="0">
            <a:spAutoFit/>
          </a:bodyPr>
          <a:lstStyle/>
          <a:p>
            <a:r>
              <a:rPr kumimoji="1" lang="ja-JP" altLang="en-US" dirty="0"/>
              <a:t>→ターミナル</a:t>
            </a:r>
            <a:r>
              <a:rPr kumimoji="1" lang="en-US" altLang="ja-JP" dirty="0"/>
              <a:t>F</a:t>
            </a:r>
            <a:r>
              <a:rPr kumimoji="1" lang="ja-JP" altLang="en-US" dirty="0"/>
              <a:t>の計算方法は他にもいくつかある</a:t>
            </a:r>
          </a:p>
        </p:txBody>
      </p:sp>
      <p:grpSp>
        <p:nvGrpSpPr>
          <p:cNvPr id="16" name="グループ化 15">
            <a:extLst>
              <a:ext uri="{FF2B5EF4-FFF2-40B4-BE49-F238E27FC236}">
                <a16:creationId xmlns:a16="http://schemas.microsoft.com/office/drawing/2014/main" id="{28695B63-564D-4100-AF68-B5AAE5D6B71E}"/>
              </a:ext>
            </a:extLst>
          </p:cNvPr>
          <p:cNvGrpSpPr/>
          <p:nvPr/>
        </p:nvGrpSpPr>
        <p:grpSpPr>
          <a:xfrm>
            <a:off x="254852" y="1442868"/>
            <a:ext cx="11593504" cy="1816714"/>
            <a:chOff x="254852" y="1442868"/>
            <a:chExt cx="11593504" cy="1816714"/>
          </a:xfrm>
        </p:grpSpPr>
        <p:grpSp>
          <p:nvGrpSpPr>
            <p:cNvPr id="13" name="グループ化 12">
              <a:extLst>
                <a:ext uri="{FF2B5EF4-FFF2-40B4-BE49-F238E27FC236}">
                  <a16:creationId xmlns:a16="http://schemas.microsoft.com/office/drawing/2014/main" id="{DB4CCBFE-ED1D-4217-BC09-91D71E1602AA}"/>
                </a:ext>
              </a:extLst>
            </p:cNvPr>
            <p:cNvGrpSpPr/>
            <p:nvPr/>
          </p:nvGrpSpPr>
          <p:grpSpPr>
            <a:xfrm>
              <a:off x="254852" y="1442868"/>
              <a:ext cx="11593504" cy="1816714"/>
              <a:chOff x="254852" y="1442868"/>
              <a:chExt cx="11593504" cy="1816714"/>
            </a:xfrm>
          </p:grpSpPr>
          <p:pic>
            <p:nvPicPr>
              <p:cNvPr id="2" name="図 1">
                <a:extLst>
                  <a:ext uri="{FF2B5EF4-FFF2-40B4-BE49-F238E27FC236}">
                    <a16:creationId xmlns:a16="http://schemas.microsoft.com/office/drawing/2014/main" id="{EF65491A-2B34-4B9C-89F0-07D8F6C481A2}"/>
                  </a:ext>
                </a:extLst>
              </p:cNvPr>
              <p:cNvPicPr>
                <a:picLocks noChangeAspect="1"/>
              </p:cNvPicPr>
              <p:nvPr/>
            </p:nvPicPr>
            <p:blipFill>
              <a:blip r:embed="rId3"/>
              <a:stretch>
                <a:fillRect/>
              </a:stretch>
            </p:blipFill>
            <p:spPr>
              <a:xfrm>
                <a:off x="254852" y="1442868"/>
                <a:ext cx="11593504" cy="1816714"/>
              </a:xfrm>
              <a:prstGeom prst="rect">
                <a:avLst/>
              </a:prstGeom>
            </p:spPr>
          </p:pic>
          <p:grpSp>
            <p:nvGrpSpPr>
              <p:cNvPr id="10" name="グループ化 9">
                <a:extLst>
                  <a:ext uri="{FF2B5EF4-FFF2-40B4-BE49-F238E27FC236}">
                    <a16:creationId xmlns:a16="http://schemas.microsoft.com/office/drawing/2014/main" id="{648092EB-3102-48E0-9E44-8C5FCFD96628}"/>
                  </a:ext>
                </a:extLst>
              </p:cNvPr>
              <p:cNvGrpSpPr/>
              <p:nvPr/>
            </p:nvGrpSpPr>
            <p:grpSpPr>
              <a:xfrm>
                <a:off x="7889175" y="1781393"/>
                <a:ext cx="2639797" cy="1117154"/>
                <a:chOff x="7889175" y="1781393"/>
                <a:chExt cx="2639797" cy="1117154"/>
              </a:xfrm>
            </p:grpSpPr>
            <p:grpSp>
              <p:nvGrpSpPr>
                <p:cNvPr id="8" name="グループ化 7">
                  <a:extLst>
                    <a:ext uri="{FF2B5EF4-FFF2-40B4-BE49-F238E27FC236}">
                      <a16:creationId xmlns:a16="http://schemas.microsoft.com/office/drawing/2014/main" id="{D245F4BB-9ECC-483A-AF5D-633B640B2AA7}"/>
                    </a:ext>
                  </a:extLst>
                </p:cNvPr>
                <p:cNvGrpSpPr/>
                <p:nvPr/>
              </p:nvGrpSpPr>
              <p:grpSpPr>
                <a:xfrm>
                  <a:off x="7977352" y="1781393"/>
                  <a:ext cx="2448910" cy="369332"/>
                  <a:chOff x="7977352" y="1150148"/>
                  <a:chExt cx="2448910" cy="369332"/>
                </a:xfrm>
              </p:grpSpPr>
              <p:cxnSp>
                <p:nvCxnSpPr>
                  <p:cNvPr id="4" name="直線矢印コネクタ 3">
                    <a:extLst>
                      <a:ext uri="{FF2B5EF4-FFF2-40B4-BE49-F238E27FC236}">
                        <a16:creationId xmlns:a16="http://schemas.microsoft.com/office/drawing/2014/main" id="{73EDCB56-E573-48FD-A362-597C45F49CE5}"/>
                      </a:ext>
                    </a:extLst>
                  </p:cNvPr>
                  <p:cNvCxnSpPr/>
                  <p:nvPr/>
                </p:nvCxnSpPr>
                <p:spPr>
                  <a:xfrm>
                    <a:off x="7977352" y="1334814"/>
                    <a:ext cx="244891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1B2CA3D-196F-434F-A2D6-5AFAB7809BEB}"/>
                      </a:ext>
                    </a:extLst>
                  </p:cNvPr>
                  <p:cNvSpPr txBox="1"/>
                  <p:nvPr/>
                </p:nvSpPr>
                <p:spPr>
                  <a:xfrm>
                    <a:off x="8818179" y="1150148"/>
                    <a:ext cx="641131" cy="369332"/>
                  </a:xfrm>
                  <a:prstGeom prst="rect">
                    <a:avLst/>
                  </a:prstGeom>
                  <a:solidFill>
                    <a:schemeClr val="bg1"/>
                  </a:solidFill>
                </p:spPr>
                <p:txBody>
                  <a:bodyPr wrap="square" rtlCol="0">
                    <a:spAutoFit/>
                  </a:bodyPr>
                  <a:lstStyle/>
                  <a:p>
                    <a:r>
                      <a:rPr kumimoji="1" lang="ja-JP" altLang="en-US" dirty="0"/>
                      <a:t>平均</a:t>
                    </a:r>
                  </a:p>
                </p:txBody>
              </p:sp>
            </p:grpSp>
            <p:pic>
              <p:nvPicPr>
                <p:cNvPr id="9" name="図 8">
                  <a:extLst>
                    <a:ext uri="{FF2B5EF4-FFF2-40B4-BE49-F238E27FC236}">
                      <a16:creationId xmlns:a16="http://schemas.microsoft.com/office/drawing/2014/main" id="{57DC47AB-EBF3-47B8-A3C3-67A60A27C478}"/>
                    </a:ext>
                  </a:extLst>
                </p:cNvPr>
                <p:cNvPicPr>
                  <a:picLocks noChangeAspect="1"/>
                </p:cNvPicPr>
                <p:nvPr/>
              </p:nvPicPr>
              <p:blipFill>
                <a:blip r:embed="rId4"/>
                <a:stretch>
                  <a:fillRect/>
                </a:stretch>
              </p:blipFill>
              <p:spPr>
                <a:xfrm>
                  <a:off x="7889175" y="2121205"/>
                  <a:ext cx="2639797" cy="499915"/>
                </a:xfrm>
                <a:prstGeom prst="rect">
                  <a:avLst/>
                </a:prstGeom>
              </p:spPr>
            </p:pic>
            <p:grpSp>
              <p:nvGrpSpPr>
                <p:cNvPr id="55" name="グループ化 54">
                  <a:extLst>
                    <a:ext uri="{FF2B5EF4-FFF2-40B4-BE49-F238E27FC236}">
                      <a16:creationId xmlns:a16="http://schemas.microsoft.com/office/drawing/2014/main" id="{84921D92-5E95-4DE6-AC0B-D35C15A15A25}"/>
                    </a:ext>
                  </a:extLst>
                </p:cNvPr>
                <p:cNvGrpSpPr/>
                <p:nvPr/>
              </p:nvGrpSpPr>
              <p:grpSpPr>
                <a:xfrm>
                  <a:off x="7977352" y="2529215"/>
                  <a:ext cx="2448910" cy="369332"/>
                  <a:chOff x="7977352" y="1150148"/>
                  <a:chExt cx="2448910" cy="369332"/>
                </a:xfrm>
              </p:grpSpPr>
              <p:cxnSp>
                <p:nvCxnSpPr>
                  <p:cNvPr id="56" name="直線矢印コネクタ 55">
                    <a:extLst>
                      <a:ext uri="{FF2B5EF4-FFF2-40B4-BE49-F238E27FC236}">
                        <a16:creationId xmlns:a16="http://schemas.microsoft.com/office/drawing/2014/main" id="{1F83FD6E-05F1-4219-A77C-E38CD5A617C0}"/>
                      </a:ext>
                    </a:extLst>
                  </p:cNvPr>
                  <p:cNvCxnSpPr/>
                  <p:nvPr/>
                </p:nvCxnSpPr>
                <p:spPr>
                  <a:xfrm>
                    <a:off x="7977352" y="1334814"/>
                    <a:ext cx="244891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FC6CE41E-46BC-4D08-BA51-654245A955F2}"/>
                      </a:ext>
                    </a:extLst>
                  </p:cNvPr>
                  <p:cNvSpPr txBox="1"/>
                  <p:nvPr/>
                </p:nvSpPr>
                <p:spPr>
                  <a:xfrm>
                    <a:off x="8818179" y="1150148"/>
                    <a:ext cx="641131" cy="369332"/>
                  </a:xfrm>
                  <a:prstGeom prst="rect">
                    <a:avLst/>
                  </a:prstGeom>
                  <a:solidFill>
                    <a:schemeClr val="bg1"/>
                  </a:solidFill>
                </p:spPr>
                <p:txBody>
                  <a:bodyPr wrap="square" rtlCol="0">
                    <a:spAutoFit/>
                  </a:bodyPr>
                  <a:lstStyle/>
                  <a:p>
                    <a:r>
                      <a:rPr kumimoji="1" lang="ja-JP" altLang="en-US" dirty="0"/>
                      <a:t>平均</a:t>
                    </a:r>
                  </a:p>
                </p:txBody>
              </p:sp>
            </p:grpSp>
          </p:grpSp>
          <p:grpSp>
            <p:nvGrpSpPr>
              <p:cNvPr id="58" name="グループ化 57">
                <a:extLst>
                  <a:ext uri="{FF2B5EF4-FFF2-40B4-BE49-F238E27FC236}">
                    <a16:creationId xmlns:a16="http://schemas.microsoft.com/office/drawing/2014/main" id="{312F0859-4376-47DC-A442-997B94D0B277}"/>
                  </a:ext>
                </a:extLst>
              </p:cNvPr>
              <p:cNvGrpSpPr/>
              <p:nvPr/>
            </p:nvGrpSpPr>
            <p:grpSpPr>
              <a:xfrm>
                <a:off x="10994539" y="2678454"/>
                <a:ext cx="721454" cy="494951"/>
                <a:chOff x="1577130" y="5159229"/>
                <a:chExt cx="721454" cy="494951"/>
              </a:xfrm>
            </p:grpSpPr>
            <p:cxnSp>
              <p:nvCxnSpPr>
                <p:cNvPr id="59" name="直線矢印コネクタ 58">
                  <a:extLst>
                    <a:ext uri="{FF2B5EF4-FFF2-40B4-BE49-F238E27FC236}">
                      <a16:creationId xmlns:a16="http://schemas.microsoft.com/office/drawing/2014/main" id="{F40420FE-884D-48E9-B67B-29B91EDF32C5}"/>
                    </a:ext>
                  </a:extLst>
                </p:cNvPr>
                <p:cNvCxnSpPr>
                  <a:cxnSpLocks/>
                </p:cNvCxnSpPr>
                <p:nvPr/>
              </p:nvCxnSpPr>
              <p:spPr>
                <a:xfrm>
                  <a:off x="1577130" y="5159229"/>
                  <a:ext cx="0" cy="4949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56CDC419-6503-47EE-B3ED-6A2A7CFC884E}"/>
                    </a:ext>
                  </a:extLst>
                </p:cNvPr>
                <p:cNvSpPr txBox="1"/>
                <p:nvPr/>
              </p:nvSpPr>
              <p:spPr>
                <a:xfrm>
                  <a:off x="1652640" y="5222038"/>
                  <a:ext cx="645944" cy="369332"/>
                </a:xfrm>
                <a:prstGeom prst="rect">
                  <a:avLst/>
                </a:prstGeom>
                <a:noFill/>
              </p:spPr>
              <p:txBody>
                <a:bodyPr wrap="square" rtlCol="0">
                  <a:spAutoFit/>
                </a:bodyPr>
                <a:lstStyle/>
                <a:p>
                  <a:r>
                    <a:rPr kumimoji="1" lang="ja-JP" altLang="en-US" dirty="0"/>
                    <a:t>同じ</a:t>
                  </a:r>
                </a:p>
              </p:txBody>
            </p:sp>
          </p:grpSp>
        </p:grpSp>
        <p:grpSp>
          <p:nvGrpSpPr>
            <p:cNvPr id="15" name="グループ化 14">
              <a:extLst>
                <a:ext uri="{FF2B5EF4-FFF2-40B4-BE49-F238E27FC236}">
                  <a16:creationId xmlns:a16="http://schemas.microsoft.com/office/drawing/2014/main" id="{467523F1-314D-4431-855E-47D749DD7356}"/>
                </a:ext>
              </a:extLst>
            </p:cNvPr>
            <p:cNvGrpSpPr/>
            <p:nvPr/>
          </p:nvGrpSpPr>
          <p:grpSpPr>
            <a:xfrm>
              <a:off x="10525740" y="1837904"/>
              <a:ext cx="509382" cy="1102826"/>
              <a:chOff x="10525740" y="1837904"/>
              <a:chExt cx="509382" cy="1102826"/>
            </a:xfrm>
          </p:grpSpPr>
          <p:sp>
            <p:nvSpPr>
              <p:cNvPr id="6" name="テキスト ボックス 5">
                <a:extLst>
                  <a:ext uri="{FF2B5EF4-FFF2-40B4-BE49-F238E27FC236}">
                    <a16:creationId xmlns:a16="http://schemas.microsoft.com/office/drawing/2014/main" id="{A3DD81AC-0D62-4142-8996-3D0F15C0F744}"/>
                  </a:ext>
                </a:extLst>
              </p:cNvPr>
              <p:cNvSpPr txBox="1"/>
              <p:nvPr/>
            </p:nvSpPr>
            <p:spPr>
              <a:xfrm>
                <a:off x="10528972" y="1837904"/>
                <a:ext cx="504497" cy="369332"/>
              </a:xfrm>
              <a:prstGeom prst="rect">
                <a:avLst/>
              </a:prstGeom>
              <a:noFill/>
            </p:spPr>
            <p:txBody>
              <a:bodyPr wrap="square" rtlCol="0">
                <a:spAutoFit/>
              </a:bodyPr>
              <a:lstStyle/>
              <a:p>
                <a:r>
                  <a:rPr kumimoji="1" lang="ja-JP" altLang="en-US" dirty="0"/>
                  <a:t>＝</a:t>
                </a:r>
              </a:p>
            </p:txBody>
          </p:sp>
          <p:sp>
            <p:nvSpPr>
              <p:cNvPr id="28" name="テキスト ボックス 27">
                <a:extLst>
                  <a:ext uri="{FF2B5EF4-FFF2-40B4-BE49-F238E27FC236}">
                    <a16:creationId xmlns:a16="http://schemas.microsoft.com/office/drawing/2014/main" id="{38C59C00-A38D-4CC6-8574-77E388CA8EB0}"/>
                  </a:ext>
                </a:extLst>
              </p:cNvPr>
              <p:cNvSpPr txBox="1"/>
              <p:nvPr/>
            </p:nvSpPr>
            <p:spPr>
              <a:xfrm>
                <a:off x="10525740" y="2187065"/>
                <a:ext cx="504497" cy="369332"/>
              </a:xfrm>
              <a:prstGeom prst="rect">
                <a:avLst/>
              </a:prstGeom>
              <a:noFill/>
            </p:spPr>
            <p:txBody>
              <a:bodyPr wrap="square" rtlCol="0">
                <a:spAutoFit/>
              </a:bodyPr>
              <a:lstStyle/>
              <a:p>
                <a:r>
                  <a:rPr kumimoji="1" lang="ja-JP" altLang="en-US" dirty="0"/>
                  <a:t>＝</a:t>
                </a:r>
              </a:p>
            </p:txBody>
          </p:sp>
          <p:sp>
            <p:nvSpPr>
              <p:cNvPr id="29" name="テキスト ボックス 28">
                <a:extLst>
                  <a:ext uri="{FF2B5EF4-FFF2-40B4-BE49-F238E27FC236}">
                    <a16:creationId xmlns:a16="http://schemas.microsoft.com/office/drawing/2014/main" id="{5F922CA0-553F-4DEF-8BF9-28851753C473}"/>
                  </a:ext>
                </a:extLst>
              </p:cNvPr>
              <p:cNvSpPr txBox="1"/>
              <p:nvPr/>
            </p:nvSpPr>
            <p:spPr>
              <a:xfrm>
                <a:off x="10530625" y="2571398"/>
                <a:ext cx="504497" cy="369332"/>
              </a:xfrm>
              <a:prstGeom prst="rect">
                <a:avLst/>
              </a:prstGeom>
              <a:noFill/>
            </p:spPr>
            <p:txBody>
              <a:bodyPr wrap="square" rtlCol="0">
                <a:spAutoFit/>
              </a:bodyPr>
              <a:lstStyle/>
              <a:p>
                <a:r>
                  <a:rPr kumimoji="1" lang="ja-JP" altLang="en-US" dirty="0"/>
                  <a:t>＝</a:t>
                </a:r>
              </a:p>
            </p:txBody>
          </p:sp>
        </p:grpSp>
      </p:grpSp>
      <p:grpSp>
        <p:nvGrpSpPr>
          <p:cNvPr id="14" name="グループ化 13">
            <a:extLst>
              <a:ext uri="{FF2B5EF4-FFF2-40B4-BE49-F238E27FC236}">
                <a16:creationId xmlns:a16="http://schemas.microsoft.com/office/drawing/2014/main" id="{DBAE2780-B386-44E0-BBCE-1C8011394A18}"/>
              </a:ext>
            </a:extLst>
          </p:cNvPr>
          <p:cNvGrpSpPr/>
          <p:nvPr/>
        </p:nvGrpSpPr>
        <p:grpSpPr>
          <a:xfrm>
            <a:off x="1786872" y="5082888"/>
            <a:ext cx="4894108" cy="1655772"/>
            <a:chOff x="1786872" y="5082888"/>
            <a:chExt cx="4894108" cy="1655772"/>
          </a:xfrm>
        </p:grpSpPr>
        <p:sp>
          <p:nvSpPr>
            <p:cNvPr id="19" name="思考の吹き出し: 雲形 18">
              <a:extLst>
                <a:ext uri="{FF2B5EF4-FFF2-40B4-BE49-F238E27FC236}">
                  <a16:creationId xmlns:a16="http://schemas.microsoft.com/office/drawing/2014/main" id="{CD8E5953-347D-41B7-9363-E83E6444EBFA}"/>
                </a:ext>
              </a:extLst>
            </p:cNvPr>
            <p:cNvSpPr/>
            <p:nvPr/>
          </p:nvSpPr>
          <p:spPr>
            <a:xfrm>
              <a:off x="1786872" y="5082888"/>
              <a:ext cx="3271689" cy="1267578"/>
            </a:xfrm>
            <a:prstGeom prst="cloudCallout">
              <a:avLst>
                <a:gd name="adj1" fmla="val 58655"/>
                <a:gd name="adj2" fmla="val 519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随分，色々な仮定を置いているなぁ</a:t>
              </a:r>
              <a:r>
                <a:rPr kumimoji="1" lang="en-US" altLang="ja-JP" dirty="0"/>
                <a:t>…</a:t>
              </a:r>
              <a:endParaRPr kumimoji="1" lang="ja-JP" altLang="en-US" dirty="0"/>
            </a:p>
          </p:txBody>
        </p:sp>
        <p:pic>
          <p:nvPicPr>
            <p:cNvPr id="7" name="図 6">
              <a:extLst>
                <a:ext uri="{FF2B5EF4-FFF2-40B4-BE49-F238E27FC236}">
                  <a16:creationId xmlns:a16="http://schemas.microsoft.com/office/drawing/2014/main" id="{ED47BD04-ED24-41BF-AD73-FCE90153DBBA}"/>
                </a:ext>
              </a:extLst>
            </p:cNvPr>
            <p:cNvPicPr>
              <a:picLocks noChangeAspect="1"/>
            </p:cNvPicPr>
            <p:nvPr/>
          </p:nvPicPr>
          <p:blipFill>
            <a:blip r:embed="rId5"/>
            <a:stretch>
              <a:fillRect/>
            </a:stretch>
          </p:blipFill>
          <p:spPr>
            <a:xfrm>
              <a:off x="5579641" y="5269271"/>
              <a:ext cx="1101339" cy="1469389"/>
            </a:xfrm>
            <a:prstGeom prst="rect">
              <a:avLst/>
            </a:prstGeom>
          </p:spPr>
        </p:pic>
      </p:grpSp>
      <p:grpSp>
        <p:nvGrpSpPr>
          <p:cNvPr id="3" name="グループ化 2">
            <a:extLst>
              <a:ext uri="{FF2B5EF4-FFF2-40B4-BE49-F238E27FC236}">
                <a16:creationId xmlns:a16="http://schemas.microsoft.com/office/drawing/2014/main" id="{5A2D419B-5A37-4F7E-85DF-E6BB33B3BC7F}"/>
              </a:ext>
            </a:extLst>
          </p:cNvPr>
          <p:cNvGrpSpPr/>
          <p:nvPr/>
        </p:nvGrpSpPr>
        <p:grpSpPr>
          <a:xfrm>
            <a:off x="194215" y="759723"/>
            <a:ext cx="11347122" cy="382422"/>
            <a:chOff x="194215" y="759723"/>
            <a:chExt cx="11347122" cy="382422"/>
          </a:xfrm>
        </p:grpSpPr>
        <p:sp>
          <p:nvSpPr>
            <p:cNvPr id="12" name="テキスト ボックス 11">
              <a:extLst>
                <a:ext uri="{FF2B5EF4-FFF2-40B4-BE49-F238E27FC236}">
                  <a16:creationId xmlns:a16="http://schemas.microsoft.com/office/drawing/2014/main" id="{303EFCD0-3B97-40BB-BB6E-160172B323CA}"/>
                </a:ext>
              </a:extLst>
            </p:cNvPr>
            <p:cNvSpPr txBox="1"/>
            <p:nvPr/>
          </p:nvSpPr>
          <p:spPr>
            <a:xfrm>
              <a:off x="194215" y="772813"/>
              <a:ext cx="11347122" cy="369332"/>
            </a:xfrm>
            <a:prstGeom prst="rect">
              <a:avLst/>
            </a:prstGeom>
            <a:noFill/>
          </p:spPr>
          <p:txBody>
            <a:bodyPr wrap="square" rtlCol="0">
              <a:spAutoFit/>
            </a:bodyPr>
            <a:lstStyle/>
            <a:p>
              <a:r>
                <a:rPr lang="ja-JP" altLang="en-US" u="sng" dirty="0"/>
                <a:t>最近年の年齢別漁獲係数は，過去Ｘ年の漁獲係数の平均に等しい</a:t>
              </a:r>
              <a:r>
                <a:rPr lang="ja-JP" altLang="en-US" dirty="0"/>
                <a:t>と仮定を置く</a:t>
              </a:r>
              <a:endParaRPr kumimoji="1" lang="ja-JP" altLang="en-US" dirty="0"/>
            </a:p>
          </p:txBody>
        </p:sp>
        <p:sp>
          <p:nvSpPr>
            <p:cNvPr id="30" name="テキスト ボックス 29">
              <a:extLst>
                <a:ext uri="{FF2B5EF4-FFF2-40B4-BE49-F238E27FC236}">
                  <a16:creationId xmlns:a16="http://schemas.microsoft.com/office/drawing/2014/main" id="{44059150-B199-4F00-A74A-603B41FF4034}"/>
                </a:ext>
              </a:extLst>
            </p:cNvPr>
            <p:cNvSpPr txBox="1"/>
            <p:nvPr/>
          </p:nvSpPr>
          <p:spPr>
            <a:xfrm>
              <a:off x="8361179" y="759723"/>
              <a:ext cx="1361308" cy="369332"/>
            </a:xfrm>
            <a:prstGeom prst="rect">
              <a:avLst/>
            </a:prstGeom>
            <a:solidFill>
              <a:srgbClr val="FFFF00"/>
            </a:solidFill>
            <a:ln>
              <a:solidFill>
                <a:schemeClr val="tx1"/>
              </a:solidFill>
            </a:ln>
          </p:spPr>
          <p:txBody>
            <a:bodyPr wrap="square" rtlCol="0">
              <a:spAutoFit/>
            </a:bodyPr>
            <a:lstStyle/>
            <a:p>
              <a:r>
                <a:rPr kumimoji="1" lang="ja-JP" altLang="en-US" dirty="0"/>
                <a:t>Ｆの仮定</a:t>
              </a:r>
              <a:r>
                <a:rPr kumimoji="1" lang="en-US" altLang="ja-JP" dirty="0"/>
                <a:t>2</a:t>
              </a:r>
              <a:endParaRPr kumimoji="1" lang="ja-JP" altLang="en-US" dirty="0"/>
            </a:p>
          </p:txBody>
        </p:sp>
      </p:grpSp>
    </p:spTree>
    <p:custDataLst>
      <p:tags r:id="rId1"/>
    </p:custDataLst>
    <p:extLst>
      <p:ext uri="{BB962C8B-B14F-4D97-AF65-F5344CB8AC3E}">
        <p14:creationId xmlns:p14="http://schemas.microsoft.com/office/powerpoint/2010/main" val="337213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000"/>
                                  </p:stCondLst>
                                  <p:childTnLst>
                                    <p:set>
                                      <p:cBhvr>
                                        <p:cTn id="17" dur="1" fill="hold">
                                          <p:stCondLst>
                                            <p:cond delay="0"/>
                                          </p:stCondLst>
                                        </p:cTn>
                                        <p:tgtEl>
                                          <p:spTgt spid="14"/>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50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グループ化 39">
            <a:extLst>
              <a:ext uri="{FF2B5EF4-FFF2-40B4-BE49-F238E27FC236}">
                <a16:creationId xmlns:a16="http://schemas.microsoft.com/office/drawing/2014/main" id="{76AF0226-3AD6-4189-B997-1FDF2D7934BE}"/>
              </a:ext>
            </a:extLst>
          </p:cNvPr>
          <p:cNvGrpSpPr/>
          <p:nvPr/>
        </p:nvGrpSpPr>
        <p:grpSpPr>
          <a:xfrm>
            <a:off x="7801859" y="5112882"/>
            <a:ext cx="721454" cy="494951"/>
            <a:chOff x="1577130" y="5159229"/>
            <a:chExt cx="721454" cy="494951"/>
          </a:xfrm>
        </p:grpSpPr>
        <p:cxnSp>
          <p:nvCxnSpPr>
            <p:cNvPr id="41" name="直線矢印コネクタ 40">
              <a:extLst>
                <a:ext uri="{FF2B5EF4-FFF2-40B4-BE49-F238E27FC236}">
                  <a16:creationId xmlns:a16="http://schemas.microsoft.com/office/drawing/2014/main" id="{BB8434BF-D89E-4B77-86F8-71094E2D58DE}"/>
                </a:ext>
              </a:extLst>
            </p:cNvPr>
            <p:cNvCxnSpPr>
              <a:cxnSpLocks/>
            </p:cNvCxnSpPr>
            <p:nvPr/>
          </p:nvCxnSpPr>
          <p:spPr>
            <a:xfrm>
              <a:off x="1577130" y="5159229"/>
              <a:ext cx="0" cy="49495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C0450FAD-B36B-4502-A2A0-2A1C50886B38}"/>
                </a:ext>
              </a:extLst>
            </p:cNvPr>
            <p:cNvSpPr txBox="1"/>
            <p:nvPr/>
          </p:nvSpPr>
          <p:spPr>
            <a:xfrm>
              <a:off x="1652640" y="5222038"/>
              <a:ext cx="645944" cy="369332"/>
            </a:xfrm>
            <a:prstGeom prst="rect">
              <a:avLst/>
            </a:prstGeom>
            <a:noFill/>
            <a:ln>
              <a:solidFill>
                <a:schemeClr val="bg1"/>
              </a:solidFill>
            </a:ln>
          </p:spPr>
          <p:txBody>
            <a:bodyPr wrap="square" rtlCol="0">
              <a:spAutoFit/>
            </a:bodyPr>
            <a:lstStyle/>
            <a:p>
              <a:r>
                <a:rPr kumimoji="1" lang="ja-JP" altLang="en-US" dirty="0">
                  <a:solidFill>
                    <a:schemeClr val="bg1"/>
                  </a:solidFill>
                </a:rPr>
                <a:t>同じ</a:t>
              </a:r>
            </a:p>
          </p:txBody>
        </p:sp>
      </p:grpSp>
      <p:sp>
        <p:nvSpPr>
          <p:cNvPr id="62" name="テキスト ボックス 61">
            <a:extLst>
              <a:ext uri="{FF2B5EF4-FFF2-40B4-BE49-F238E27FC236}">
                <a16:creationId xmlns:a16="http://schemas.microsoft.com/office/drawing/2014/main" id="{CF14AF14-2FDA-4460-9344-E0D150A626EC}"/>
              </a:ext>
            </a:extLst>
          </p:cNvPr>
          <p:cNvSpPr txBox="1"/>
          <p:nvPr/>
        </p:nvSpPr>
        <p:spPr>
          <a:xfrm>
            <a:off x="0" y="0"/>
            <a:ext cx="12192000" cy="584775"/>
          </a:xfrm>
          <a:prstGeom prst="rect">
            <a:avLst/>
          </a:prstGeom>
          <a:solidFill>
            <a:schemeClr val="accent2">
              <a:lumMod val="20000"/>
              <a:lumOff val="80000"/>
            </a:schemeClr>
          </a:solidFill>
        </p:spPr>
        <p:txBody>
          <a:bodyPr wrap="square" rtlCol="0">
            <a:spAutoFit/>
          </a:bodyPr>
          <a:lstStyle/>
          <a:p>
            <a:r>
              <a:rPr kumimoji="1" lang="ja-JP" altLang="en-US" sz="3200" dirty="0"/>
              <a:t>漁獲係数一定 と</a:t>
            </a:r>
            <a:r>
              <a:rPr kumimoji="1" lang="en-US" altLang="ja-JP" sz="3200" dirty="0"/>
              <a:t> </a:t>
            </a:r>
            <a:r>
              <a:rPr kumimoji="1" lang="ja-JP" altLang="en-US" sz="3200" dirty="0"/>
              <a:t>選択率一定の違い</a:t>
            </a:r>
          </a:p>
        </p:txBody>
      </p:sp>
      <p:grpSp>
        <p:nvGrpSpPr>
          <p:cNvPr id="19" name="グループ化 18">
            <a:extLst>
              <a:ext uri="{FF2B5EF4-FFF2-40B4-BE49-F238E27FC236}">
                <a16:creationId xmlns:a16="http://schemas.microsoft.com/office/drawing/2014/main" id="{E117180D-FCF9-4A78-8895-B31F20A6D56F}"/>
              </a:ext>
            </a:extLst>
          </p:cNvPr>
          <p:cNvGrpSpPr/>
          <p:nvPr/>
        </p:nvGrpSpPr>
        <p:grpSpPr>
          <a:xfrm>
            <a:off x="194215" y="772813"/>
            <a:ext cx="11654141" cy="2486769"/>
            <a:chOff x="194215" y="772813"/>
            <a:chExt cx="11654141" cy="2486769"/>
          </a:xfrm>
        </p:grpSpPr>
        <p:grpSp>
          <p:nvGrpSpPr>
            <p:cNvPr id="15" name="グループ化 14">
              <a:extLst>
                <a:ext uri="{FF2B5EF4-FFF2-40B4-BE49-F238E27FC236}">
                  <a16:creationId xmlns:a16="http://schemas.microsoft.com/office/drawing/2014/main" id="{326C201F-46D2-4CA6-86CE-5495264A99F8}"/>
                </a:ext>
              </a:extLst>
            </p:cNvPr>
            <p:cNvGrpSpPr/>
            <p:nvPr/>
          </p:nvGrpSpPr>
          <p:grpSpPr>
            <a:xfrm>
              <a:off x="194215" y="772813"/>
              <a:ext cx="11654141" cy="2486769"/>
              <a:chOff x="194215" y="772813"/>
              <a:chExt cx="11654141" cy="2486769"/>
            </a:xfrm>
          </p:grpSpPr>
          <p:sp>
            <p:nvSpPr>
              <p:cNvPr id="12" name="テキスト ボックス 11">
                <a:extLst>
                  <a:ext uri="{FF2B5EF4-FFF2-40B4-BE49-F238E27FC236}">
                    <a16:creationId xmlns:a16="http://schemas.microsoft.com/office/drawing/2014/main" id="{303EFCD0-3B97-40BB-BB6E-160172B323CA}"/>
                  </a:ext>
                </a:extLst>
              </p:cNvPr>
              <p:cNvSpPr txBox="1"/>
              <p:nvPr/>
            </p:nvSpPr>
            <p:spPr>
              <a:xfrm>
                <a:off x="194215" y="772813"/>
                <a:ext cx="11347122" cy="369332"/>
              </a:xfrm>
              <a:prstGeom prst="rect">
                <a:avLst/>
              </a:prstGeom>
              <a:noFill/>
            </p:spPr>
            <p:txBody>
              <a:bodyPr wrap="square" rtlCol="0">
                <a:spAutoFit/>
              </a:bodyPr>
              <a:lstStyle/>
              <a:p>
                <a:r>
                  <a:rPr lang="ja-JP" altLang="en-US" u="sng" dirty="0"/>
                  <a:t>最近年の年齢別漁獲係数は，過去Ｘ年の漁獲係数の平均に等しい</a:t>
                </a:r>
                <a:r>
                  <a:rPr lang="ja-JP" altLang="en-US" dirty="0"/>
                  <a:t>と仮定を置く</a:t>
                </a:r>
                <a:endParaRPr kumimoji="1" lang="ja-JP" altLang="en-US" dirty="0"/>
              </a:p>
            </p:txBody>
          </p:sp>
          <p:grpSp>
            <p:nvGrpSpPr>
              <p:cNvPr id="13" name="グループ化 12">
                <a:extLst>
                  <a:ext uri="{FF2B5EF4-FFF2-40B4-BE49-F238E27FC236}">
                    <a16:creationId xmlns:a16="http://schemas.microsoft.com/office/drawing/2014/main" id="{DB4CCBFE-ED1D-4217-BC09-91D71E1602AA}"/>
                  </a:ext>
                </a:extLst>
              </p:cNvPr>
              <p:cNvGrpSpPr/>
              <p:nvPr/>
            </p:nvGrpSpPr>
            <p:grpSpPr>
              <a:xfrm>
                <a:off x="254852" y="1442868"/>
                <a:ext cx="11593504" cy="1816714"/>
                <a:chOff x="254852" y="1442868"/>
                <a:chExt cx="11593504" cy="1816714"/>
              </a:xfrm>
            </p:grpSpPr>
            <p:pic>
              <p:nvPicPr>
                <p:cNvPr id="2" name="図 1">
                  <a:extLst>
                    <a:ext uri="{FF2B5EF4-FFF2-40B4-BE49-F238E27FC236}">
                      <a16:creationId xmlns:a16="http://schemas.microsoft.com/office/drawing/2014/main" id="{EF65491A-2B34-4B9C-89F0-07D8F6C481A2}"/>
                    </a:ext>
                  </a:extLst>
                </p:cNvPr>
                <p:cNvPicPr>
                  <a:picLocks noChangeAspect="1"/>
                </p:cNvPicPr>
                <p:nvPr/>
              </p:nvPicPr>
              <p:blipFill>
                <a:blip r:embed="rId3"/>
                <a:stretch>
                  <a:fillRect/>
                </a:stretch>
              </p:blipFill>
              <p:spPr>
                <a:xfrm>
                  <a:off x="254852" y="1442868"/>
                  <a:ext cx="11593504" cy="1816714"/>
                </a:xfrm>
                <a:prstGeom prst="rect">
                  <a:avLst/>
                </a:prstGeom>
              </p:spPr>
            </p:pic>
            <p:grpSp>
              <p:nvGrpSpPr>
                <p:cNvPr id="10" name="グループ化 9">
                  <a:extLst>
                    <a:ext uri="{FF2B5EF4-FFF2-40B4-BE49-F238E27FC236}">
                      <a16:creationId xmlns:a16="http://schemas.microsoft.com/office/drawing/2014/main" id="{648092EB-3102-48E0-9E44-8C5FCFD96628}"/>
                    </a:ext>
                  </a:extLst>
                </p:cNvPr>
                <p:cNvGrpSpPr/>
                <p:nvPr/>
              </p:nvGrpSpPr>
              <p:grpSpPr>
                <a:xfrm>
                  <a:off x="7889175" y="1781393"/>
                  <a:ext cx="2639797" cy="1117154"/>
                  <a:chOff x="7889175" y="1781393"/>
                  <a:chExt cx="2639797" cy="1117154"/>
                </a:xfrm>
              </p:grpSpPr>
              <p:grpSp>
                <p:nvGrpSpPr>
                  <p:cNvPr id="8" name="グループ化 7">
                    <a:extLst>
                      <a:ext uri="{FF2B5EF4-FFF2-40B4-BE49-F238E27FC236}">
                        <a16:creationId xmlns:a16="http://schemas.microsoft.com/office/drawing/2014/main" id="{D245F4BB-9ECC-483A-AF5D-633B640B2AA7}"/>
                      </a:ext>
                    </a:extLst>
                  </p:cNvPr>
                  <p:cNvGrpSpPr/>
                  <p:nvPr/>
                </p:nvGrpSpPr>
                <p:grpSpPr>
                  <a:xfrm>
                    <a:off x="7977352" y="1781393"/>
                    <a:ext cx="2448910" cy="369332"/>
                    <a:chOff x="7977352" y="1150148"/>
                    <a:chExt cx="2448910" cy="369332"/>
                  </a:xfrm>
                </p:grpSpPr>
                <p:cxnSp>
                  <p:nvCxnSpPr>
                    <p:cNvPr id="4" name="直線矢印コネクタ 3">
                      <a:extLst>
                        <a:ext uri="{FF2B5EF4-FFF2-40B4-BE49-F238E27FC236}">
                          <a16:creationId xmlns:a16="http://schemas.microsoft.com/office/drawing/2014/main" id="{73EDCB56-E573-48FD-A362-597C45F49CE5}"/>
                        </a:ext>
                      </a:extLst>
                    </p:cNvPr>
                    <p:cNvCxnSpPr/>
                    <p:nvPr/>
                  </p:nvCxnSpPr>
                  <p:spPr>
                    <a:xfrm>
                      <a:off x="7977352" y="1334814"/>
                      <a:ext cx="244891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1B2CA3D-196F-434F-A2D6-5AFAB7809BEB}"/>
                        </a:ext>
                      </a:extLst>
                    </p:cNvPr>
                    <p:cNvSpPr txBox="1"/>
                    <p:nvPr/>
                  </p:nvSpPr>
                  <p:spPr>
                    <a:xfrm>
                      <a:off x="8818179" y="1150148"/>
                      <a:ext cx="641131" cy="369332"/>
                    </a:xfrm>
                    <a:prstGeom prst="rect">
                      <a:avLst/>
                    </a:prstGeom>
                    <a:solidFill>
                      <a:schemeClr val="bg1"/>
                    </a:solidFill>
                  </p:spPr>
                  <p:txBody>
                    <a:bodyPr wrap="square" rtlCol="0">
                      <a:spAutoFit/>
                    </a:bodyPr>
                    <a:lstStyle/>
                    <a:p>
                      <a:r>
                        <a:rPr kumimoji="1" lang="ja-JP" altLang="en-US" dirty="0"/>
                        <a:t>平均</a:t>
                      </a:r>
                    </a:p>
                  </p:txBody>
                </p:sp>
              </p:grpSp>
              <p:pic>
                <p:nvPicPr>
                  <p:cNvPr id="9" name="図 8">
                    <a:extLst>
                      <a:ext uri="{FF2B5EF4-FFF2-40B4-BE49-F238E27FC236}">
                        <a16:creationId xmlns:a16="http://schemas.microsoft.com/office/drawing/2014/main" id="{57DC47AB-EBF3-47B8-A3C3-67A60A27C478}"/>
                      </a:ext>
                    </a:extLst>
                  </p:cNvPr>
                  <p:cNvPicPr>
                    <a:picLocks noChangeAspect="1"/>
                  </p:cNvPicPr>
                  <p:nvPr/>
                </p:nvPicPr>
                <p:blipFill>
                  <a:blip r:embed="rId4"/>
                  <a:stretch>
                    <a:fillRect/>
                  </a:stretch>
                </p:blipFill>
                <p:spPr>
                  <a:xfrm>
                    <a:off x="7889175" y="2121205"/>
                    <a:ext cx="2639797" cy="499915"/>
                  </a:xfrm>
                  <a:prstGeom prst="rect">
                    <a:avLst/>
                  </a:prstGeom>
                </p:spPr>
              </p:pic>
              <p:grpSp>
                <p:nvGrpSpPr>
                  <p:cNvPr id="55" name="グループ化 54">
                    <a:extLst>
                      <a:ext uri="{FF2B5EF4-FFF2-40B4-BE49-F238E27FC236}">
                        <a16:creationId xmlns:a16="http://schemas.microsoft.com/office/drawing/2014/main" id="{84921D92-5E95-4DE6-AC0B-D35C15A15A25}"/>
                      </a:ext>
                    </a:extLst>
                  </p:cNvPr>
                  <p:cNvGrpSpPr/>
                  <p:nvPr/>
                </p:nvGrpSpPr>
                <p:grpSpPr>
                  <a:xfrm>
                    <a:off x="7977352" y="2529215"/>
                    <a:ext cx="2448910" cy="369332"/>
                    <a:chOff x="7977352" y="1150148"/>
                    <a:chExt cx="2448910" cy="369332"/>
                  </a:xfrm>
                </p:grpSpPr>
                <p:cxnSp>
                  <p:nvCxnSpPr>
                    <p:cNvPr id="56" name="直線矢印コネクタ 55">
                      <a:extLst>
                        <a:ext uri="{FF2B5EF4-FFF2-40B4-BE49-F238E27FC236}">
                          <a16:creationId xmlns:a16="http://schemas.microsoft.com/office/drawing/2014/main" id="{1F83FD6E-05F1-4219-A77C-E38CD5A617C0}"/>
                        </a:ext>
                      </a:extLst>
                    </p:cNvPr>
                    <p:cNvCxnSpPr/>
                    <p:nvPr/>
                  </p:nvCxnSpPr>
                  <p:spPr>
                    <a:xfrm>
                      <a:off x="7977352" y="1334814"/>
                      <a:ext cx="244891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FC6CE41E-46BC-4D08-BA51-654245A955F2}"/>
                        </a:ext>
                      </a:extLst>
                    </p:cNvPr>
                    <p:cNvSpPr txBox="1"/>
                    <p:nvPr/>
                  </p:nvSpPr>
                  <p:spPr>
                    <a:xfrm>
                      <a:off x="8818179" y="1150148"/>
                      <a:ext cx="641131" cy="369332"/>
                    </a:xfrm>
                    <a:prstGeom prst="rect">
                      <a:avLst/>
                    </a:prstGeom>
                    <a:solidFill>
                      <a:schemeClr val="bg1"/>
                    </a:solidFill>
                  </p:spPr>
                  <p:txBody>
                    <a:bodyPr wrap="square" rtlCol="0">
                      <a:spAutoFit/>
                    </a:bodyPr>
                    <a:lstStyle/>
                    <a:p>
                      <a:r>
                        <a:rPr kumimoji="1" lang="ja-JP" altLang="en-US" dirty="0"/>
                        <a:t>平均</a:t>
                      </a:r>
                    </a:p>
                  </p:txBody>
                </p:sp>
              </p:grpSp>
            </p:grpSp>
            <p:grpSp>
              <p:nvGrpSpPr>
                <p:cNvPr id="58" name="グループ化 57">
                  <a:extLst>
                    <a:ext uri="{FF2B5EF4-FFF2-40B4-BE49-F238E27FC236}">
                      <a16:creationId xmlns:a16="http://schemas.microsoft.com/office/drawing/2014/main" id="{312F0859-4376-47DC-A442-997B94D0B277}"/>
                    </a:ext>
                  </a:extLst>
                </p:cNvPr>
                <p:cNvGrpSpPr/>
                <p:nvPr/>
              </p:nvGrpSpPr>
              <p:grpSpPr>
                <a:xfrm>
                  <a:off x="10994539" y="2678454"/>
                  <a:ext cx="721454" cy="494951"/>
                  <a:chOff x="1577130" y="5159229"/>
                  <a:chExt cx="721454" cy="494951"/>
                </a:xfrm>
              </p:grpSpPr>
              <p:cxnSp>
                <p:nvCxnSpPr>
                  <p:cNvPr id="59" name="直線矢印コネクタ 58">
                    <a:extLst>
                      <a:ext uri="{FF2B5EF4-FFF2-40B4-BE49-F238E27FC236}">
                        <a16:creationId xmlns:a16="http://schemas.microsoft.com/office/drawing/2014/main" id="{F40420FE-884D-48E9-B67B-29B91EDF32C5}"/>
                      </a:ext>
                    </a:extLst>
                  </p:cNvPr>
                  <p:cNvCxnSpPr>
                    <a:cxnSpLocks/>
                  </p:cNvCxnSpPr>
                  <p:nvPr/>
                </p:nvCxnSpPr>
                <p:spPr>
                  <a:xfrm>
                    <a:off x="1577130" y="5159229"/>
                    <a:ext cx="0" cy="4949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56CDC419-6503-47EE-B3ED-6A2A7CFC884E}"/>
                      </a:ext>
                    </a:extLst>
                  </p:cNvPr>
                  <p:cNvSpPr txBox="1"/>
                  <p:nvPr/>
                </p:nvSpPr>
                <p:spPr>
                  <a:xfrm>
                    <a:off x="1652640" y="5222038"/>
                    <a:ext cx="645944" cy="369332"/>
                  </a:xfrm>
                  <a:prstGeom prst="rect">
                    <a:avLst/>
                  </a:prstGeom>
                  <a:noFill/>
                </p:spPr>
                <p:txBody>
                  <a:bodyPr wrap="square" rtlCol="0">
                    <a:spAutoFit/>
                  </a:bodyPr>
                  <a:lstStyle/>
                  <a:p>
                    <a:r>
                      <a:rPr kumimoji="1" lang="ja-JP" altLang="en-US" dirty="0"/>
                      <a:t>同じ</a:t>
                    </a:r>
                  </a:p>
                </p:txBody>
              </p:sp>
            </p:grpSp>
          </p:grpSp>
        </p:grpSp>
        <p:grpSp>
          <p:nvGrpSpPr>
            <p:cNvPr id="14" name="グループ化 13">
              <a:extLst>
                <a:ext uri="{FF2B5EF4-FFF2-40B4-BE49-F238E27FC236}">
                  <a16:creationId xmlns:a16="http://schemas.microsoft.com/office/drawing/2014/main" id="{0E9DBDF0-2F6B-4B55-AE54-8388A318BA25}"/>
                </a:ext>
              </a:extLst>
            </p:cNvPr>
            <p:cNvGrpSpPr/>
            <p:nvPr/>
          </p:nvGrpSpPr>
          <p:grpSpPr>
            <a:xfrm>
              <a:off x="10525740" y="1837904"/>
              <a:ext cx="509382" cy="1102826"/>
              <a:chOff x="10525740" y="1837904"/>
              <a:chExt cx="509382" cy="1102826"/>
            </a:xfrm>
          </p:grpSpPr>
          <p:sp>
            <p:nvSpPr>
              <p:cNvPr id="6" name="テキスト ボックス 5">
                <a:extLst>
                  <a:ext uri="{FF2B5EF4-FFF2-40B4-BE49-F238E27FC236}">
                    <a16:creationId xmlns:a16="http://schemas.microsoft.com/office/drawing/2014/main" id="{A3DD81AC-0D62-4142-8996-3D0F15C0F744}"/>
                  </a:ext>
                </a:extLst>
              </p:cNvPr>
              <p:cNvSpPr txBox="1"/>
              <p:nvPr/>
            </p:nvSpPr>
            <p:spPr>
              <a:xfrm>
                <a:off x="10528972" y="1837904"/>
                <a:ext cx="504497" cy="369332"/>
              </a:xfrm>
              <a:prstGeom prst="rect">
                <a:avLst/>
              </a:prstGeom>
              <a:noFill/>
            </p:spPr>
            <p:txBody>
              <a:bodyPr wrap="square" rtlCol="0">
                <a:spAutoFit/>
              </a:bodyPr>
              <a:lstStyle/>
              <a:p>
                <a:r>
                  <a:rPr kumimoji="1" lang="ja-JP" altLang="en-US" dirty="0"/>
                  <a:t>＝</a:t>
                </a:r>
              </a:p>
            </p:txBody>
          </p:sp>
          <p:sp>
            <p:nvSpPr>
              <p:cNvPr id="28" name="テキスト ボックス 27">
                <a:extLst>
                  <a:ext uri="{FF2B5EF4-FFF2-40B4-BE49-F238E27FC236}">
                    <a16:creationId xmlns:a16="http://schemas.microsoft.com/office/drawing/2014/main" id="{38C59C00-A38D-4CC6-8574-77E388CA8EB0}"/>
                  </a:ext>
                </a:extLst>
              </p:cNvPr>
              <p:cNvSpPr txBox="1"/>
              <p:nvPr/>
            </p:nvSpPr>
            <p:spPr>
              <a:xfrm>
                <a:off x="10525740" y="2187065"/>
                <a:ext cx="504497" cy="369332"/>
              </a:xfrm>
              <a:prstGeom prst="rect">
                <a:avLst/>
              </a:prstGeom>
              <a:noFill/>
            </p:spPr>
            <p:txBody>
              <a:bodyPr wrap="square" rtlCol="0">
                <a:spAutoFit/>
              </a:bodyPr>
              <a:lstStyle/>
              <a:p>
                <a:r>
                  <a:rPr kumimoji="1" lang="ja-JP" altLang="en-US" dirty="0"/>
                  <a:t>＝</a:t>
                </a:r>
              </a:p>
            </p:txBody>
          </p:sp>
          <p:sp>
            <p:nvSpPr>
              <p:cNvPr id="29" name="テキスト ボックス 28">
                <a:extLst>
                  <a:ext uri="{FF2B5EF4-FFF2-40B4-BE49-F238E27FC236}">
                    <a16:creationId xmlns:a16="http://schemas.microsoft.com/office/drawing/2014/main" id="{5F922CA0-553F-4DEF-8BF9-28851753C473}"/>
                  </a:ext>
                </a:extLst>
              </p:cNvPr>
              <p:cNvSpPr txBox="1"/>
              <p:nvPr/>
            </p:nvSpPr>
            <p:spPr>
              <a:xfrm>
                <a:off x="10530625" y="2571398"/>
                <a:ext cx="504497" cy="369332"/>
              </a:xfrm>
              <a:prstGeom prst="rect">
                <a:avLst/>
              </a:prstGeom>
              <a:noFill/>
            </p:spPr>
            <p:txBody>
              <a:bodyPr wrap="square" rtlCol="0">
                <a:spAutoFit/>
              </a:bodyPr>
              <a:lstStyle/>
              <a:p>
                <a:r>
                  <a:rPr kumimoji="1" lang="ja-JP" altLang="en-US" dirty="0"/>
                  <a:t>＝</a:t>
                </a:r>
              </a:p>
            </p:txBody>
          </p:sp>
        </p:grpSp>
      </p:grpSp>
      <p:grpSp>
        <p:nvGrpSpPr>
          <p:cNvPr id="16" name="グループ化 15">
            <a:extLst>
              <a:ext uri="{FF2B5EF4-FFF2-40B4-BE49-F238E27FC236}">
                <a16:creationId xmlns:a16="http://schemas.microsoft.com/office/drawing/2014/main" id="{38F5FB05-5B5A-4B2A-BDAC-1600EE9133F6}"/>
              </a:ext>
            </a:extLst>
          </p:cNvPr>
          <p:cNvGrpSpPr/>
          <p:nvPr/>
        </p:nvGrpSpPr>
        <p:grpSpPr>
          <a:xfrm>
            <a:off x="254852" y="1177538"/>
            <a:ext cx="5207074" cy="2885783"/>
            <a:chOff x="254852" y="1177538"/>
            <a:chExt cx="5207074" cy="2885783"/>
          </a:xfrm>
        </p:grpSpPr>
        <p:sp>
          <p:nvSpPr>
            <p:cNvPr id="7" name="矢印: ストライプ 6">
              <a:extLst>
                <a:ext uri="{FF2B5EF4-FFF2-40B4-BE49-F238E27FC236}">
                  <a16:creationId xmlns:a16="http://schemas.microsoft.com/office/drawing/2014/main" id="{2814F4DD-1A94-4A0A-A42B-77965ADA5D52}"/>
                </a:ext>
              </a:extLst>
            </p:cNvPr>
            <p:cNvSpPr/>
            <p:nvPr/>
          </p:nvSpPr>
          <p:spPr>
            <a:xfrm rot="5400000">
              <a:off x="830989" y="1518694"/>
              <a:ext cx="2161283" cy="147897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kumimoji="1" lang="ja-JP" altLang="en-US" dirty="0"/>
            </a:p>
          </p:txBody>
        </p:sp>
        <p:sp>
          <p:nvSpPr>
            <p:cNvPr id="32" name="テキスト ボックス 31">
              <a:extLst>
                <a:ext uri="{FF2B5EF4-FFF2-40B4-BE49-F238E27FC236}">
                  <a16:creationId xmlns:a16="http://schemas.microsoft.com/office/drawing/2014/main" id="{8779E035-30C7-4FAA-9209-B2BB1553889D}"/>
                </a:ext>
              </a:extLst>
            </p:cNvPr>
            <p:cNvSpPr txBox="1"/>
            <p:nvPr/>
          </p:nvSpPr>
          <p:spPr>
            <a:xfrm>
              <a:off x="254852" y="3386213"/>
              <a:ext cx="5207074" cy="677108"/>
            </a:xfrm>
            <a:prstGeom prst="rect">
              <a:avLst/>
            </a:prstGeom>
            <a:noFill/>
            <a:ln cmpd="dbl">
              <a:solidFill>
                <a:schemeClr val="tx1"/>
              </a:solidFill>
            </a:ln>
          </p:spPr>
          <p:txBody>
            <a:bodyPr wrap="square" rtlCol="0">
              <a:spAutoFit/>
            </a:bodyPr>
            <a:lstStyle/>
            <a:p>
              <a:r>
                <a:rPr lang="ja-JP" altLang="en-US" b="1" dirty="0">
                  <a:solidFill>
                    <a:srgbClr val="0070C0"/>
                  </a:solidFill>
                </a:rPr>
                <a:t>漁獲係数が等しい</a:t>
              </a:r>
              <a:r>
                <a:rPr lang="ja-JP" altLang="en-US" dirty="0"/>
                <a:t>：</a:t>
              </a:r>
              <a:endParaRPr lang="en-US" altLang="ja-JP" dirty="0"/>
            </a:p>
            <a:p>
              <a:r>
                <a:rPr lang="ja-JP" altLang="en-US" dirty="0"/>
                <a:t>つまり資源の大小に関らず</a:t>
              </a:r>
              <a:r>
                <a:rPr lang="ja-JP" altLang="en-US" sz="2000" b="1" dirty="0">
                  <a:solidFill>
                    <a:srgbClr val="FF0000"/>
                  </a:solidFill>
                </a:rPr>
                <a:t>漁獲の強さは同じ</a:t>
              </a:r>
              <a:endParaRPr kumimoji="1" lang="ja-JP" altLang="en-US" sz="2000" b="1" dirty="0">
                <a:solidFill>
                  <a:srgbClr val="FF0000"/>
                </a:solidFill>
              </a:endParaRPr>
            </a:p>
          </p:txBody>
        </p:sp>
      </p:grpSp>
      <p:sp>
        <p:nvSpPr>
          <p:cNvPr id="43" name="テキスト ボックス 42">
            <a:extLst>
              <a:ext uri="{FF2B5EF4-FFF2-40B4-BE49-F238E27FC236}">
                <a16:creationId xmlns:a16="http://schemas.microsoft.com/office/drawing/2014/main" id="{4E0FAAC4-E56D-4D99-9919-6E666BAE4205}"/>
              </a:ext>
            </a:extLst>
          </p:cNvPr>
          <p:cNvSpPr txBox="1"/>
          <p:nvPr/>
        </p:nvSpPr>
        <p:spPr>
          <a:xfrm>
            <a:off x="6051604" y="3266166"/>
            <a:ext cx="5811835" cy="954107"/>
          </a:xfrm>
          <a:prstGeom prst="rect">
            <a:avLst/>
          </a:prstGeom>
          <a:noFill/>
          <a:ln cmpd="dbl">
            <a:solidFill>
              <a:schemeClr val="tx1"/>
            </a:solidFill>
          </a:ln>
        </p:spPr>
        <p:txBody>
          <a:bodyPr wrap="square" rtlCol="0">
            <a:spAutoFit/>
          </a:bodyPr>
          <a:lstStyle/>
          <a:p>
            <a:r>
              <a:rPr lang="ja-JP" altLang="en-US" b="1" dirty="0">
                <a:solidFill>
                  <a:srgbClr val="0070C0"/>
                </a:solidFill>
              </a:rPr>
              <a:t>選択率が等しい</a:t>
            </a:r>
            <a:r>
              <a:rPr lang="ja-JP" altLang="en-US" dirty="0"/>
              <a:t>：</a:t>
            </a:r>
            <a:endParaRPr lang="en-US" altLang="ja-JP" dirty="0"/>
          </a:p>
          <a:p>
            <a:r>
              <a:rPr lang="ja-JP" altLang="en-US" dirty="0"/>
              <a:t>年齢ごとの漁獲割合は変わらないけど，資源の大小によって</a:t>
            </a:r>
            <a:r>
              <a:rPr lang="ja-JP" altLang="en-US" sz="2000" b="1" dirty="0">
                <a:solidFill>
                  <a:srgbClr val="FF0000"/>
                </a:solidFill>
              </a:rPr>
              <a:t>漁獲の強さを変えられる</a:t>
            </a:r>
            <a:endParaRPr kumimoji="1" lang="ja-JP" altLang="en-US" sz="2000" b="1" dirty="0">
              <a:solidFill>
                <a:srgbClr val="FF0000"/>
              </a:solidFill>
            </a:endParaRPr>
          </a:p>
        </p:txBody>
      </p:sp>
      <p:grpSp>
        <p:nvGrpSpPr>
          <p:cNvPr id="18" name="グループ化 17">
            <a:extLst>
              <a:ext uri="{FF2B5EF4-FFF2-40B4-BE49-F238E27FC236}">
                <a16:creationId xmlns:a16="http://schemas.microsoft.com/office/drawing/2014/main" id="{30EAF7D4-0436-4B13-8F3E-8575FE23C1CB}"/>
              </a:ext>
            </a:extLst>
          </p:cNvPr>
          <p:cNvGrpSpPr/>
          <p:nvPr/>
        </p:nvGrpSpPr>
        <p:grpSpPr>
          <a:xfrm>
            <a:off x="6051604" y="4154599"/>
            <a:ext cx="5652596" cy="2411515"/>
            <a:chOff x="6051604" y="4154599"/>
            <a:chExt cx="5652596" cy="2411515"/>
          </a:xfrm>
        </p:grpSpPr>
        <p:graphicFrame>
          <p:nvGraphicFramePr>
            <p:cNvPr id="44" name="グラフ 43">
              <a:extLst>
                <a:ext uri="{FF2B5EF4-FFF2-40B4-BE49-F238E27FC236}">
                  <a16:creationId xmlns:a16="http://schemas.microsoft.com/office/drawing/2014/main" id="{DEE4978F-15A6-4CC4-9B3E-0EE2221724B7}"/>
                </a:ext>
              </a:extLst>
            </p:cNvPr>
            <p:cNvGraphicFramePr>
              <a:graphicFrameLocks/>
            </p:cNvGraphicFramePr>
            <p:nvPr>
              <p:extLst>
                <p:ext uri="{D42A27DB-BD31-4B8C-83A1-F6EECF244321}">
                  <p14:modId xmlns:p14="http://schemas.microsoft.com/office/powerpoint/2010/main" val="385890568"/>
                </p:ext>
              </p:extLst>
            </p:nvPr>
          </p:nvGraphicFramePr>
          <p:xfrm>
            <a:off x="6051604" y="4154599"/>
            <a:ext cx="2893943" cy="241151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5" name="グラフ 44">
              <a:extLst>
                <a:ext uri="{FF2B5EF4-FFF2-40B4-BE49-F238E27FC236}">
                  <a16:creationId xmlns:a16="http://schemas.microsoft.com/office/drawing/2014/main" id="{98359480-BF49-4A37-BD5B-C1B0C341A578}"/>
                </a:ext>
              </a:extLst>
            </p:cNvPr>
            <p:cNvGraphicFramePr>
              <a:graphicFrameLocks/>
            </p:cNvGraphicFramePr>
            <p:nvPr>
              <p:extLst>
                <p:ext uri="{D42A27DB-BD31-4B8C-83A1-F6EECF244321}">
                  <p14:modId xmlns:p14="http://schemas.microsoft.com/office/powerpoint/2010/main" val="3787056535"/>
                </p:ext>
              </p:extLst>
            </p:nvPr>
          </p:nvGraphicFramePr>
          <p:xfrm>
            <a:off x="9104785" y="4557977"/>
            <a:ext cx="2599415" cy="1816715"/>
          </p:xfrm>
          <a:graphic>
            <a:graphicData uri="http://schemas.openxmlformats.org/drawingml/2006/chart">
              <c:chart xmlns:c="http://schemas.openxmlformats.org/drawingml/2006/chart" xmlns:r="http://schemas.openxmlformats.org/officeDocument/2006/relationships" r:id="rId6"/>
            </a:graphicData>
          </a:graphic>
        </p:graphicFrame>
      </p:grpSp>
      <p:grpSp>
        <p:nvGrpSpPr>
          <p:cNvPr id="17" name="グループ化 16">
            <a:extLst>
              <a:ext uri="{FF2B5EF4-FFF2-40B4-BE49-F238E27FC236}">
                <a16:creationId xmlns:a16="http://schemas.microsoft.com/office/drawing/2014/main" id="{B6973CDB-CC78-4A76-8C75-3A01ECAB46C3}"/>
              </a:ext>
            </a:extLst>
          </p:cNvPr>
          <p:cNvGrpSpPr/>
          <p:nvPr/>
        </p:nvGrpSpPr>
        <p:grpSpPr>
          <a:xfrm>
            <a:off x="43705" y="4080788"/>
            <a:ext cx="5769474" cy="2423803"/>
            <a:chOff x="43705" y="4080788"/>
            <a:chExt cx="5769474" cy="2423803"/>
          </a:xfrm>
        </p:grpSpPr>
        <p:graphicFrame>
          <p:nvGraphicFramePr>
            <p:cNvPr id="49" name="グラフ 48">
              <a:extLst>
                <a:ext uri="{FF2B5EF4-FFF2-40B4-BE49-F238E27FC236}">
                  <a16:creationId xmlns:a16="http://schemas.microsoft.com/office/drawing/2014/main" id="{9BBD7922-A273-41A0-85C0-5E36A6E68F9D}"/>
                </a:ext>
              </a:extLst>
            </p:cNvPr>
            <p:cNvGraphicFramePr>
              <a:graphicFrameLocks/>
            </p:cNvGraphicFramePr>
            <p:nvPr>
              <p:extLst>
                <p:ext uri="{D42A27DB-BD31-4B8C-83A1-F6EECF244321}">
                  <p14:modId xmlns:p14="http://schemas.microsoft.com/office/powerpoint/2010/main" val="1349645619"/>
                </p:ext>
              </p:extLst>
            </p:nvPr>
          </p:nvGraphicFramePr>
          <p:xfrm>
            <a:off x="2998421" y="4080788"/>
            <a:ext cx="2814758" cy="241151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6" name="グラフ 45">
              <a:extLst>
                <a:ext uri="{FF2B5EF4-FFF2-40B4-BE49-F238E27FC236}">
                  <a16:creationId xmlns:a16="http://schemas.microsoft.com/office/drawing/2014/main" id="{4C21FB52-EDD5-42DA-981E-3960BABF5FAC}"/>
                </a:ext>
              </a:extLst>
            </p:cNvPr>
            <p:cNvGraphicFramePr>
              <a:graphicFrameLocks/>
            </p:cNvGraphicFramePr>
            <p:nvPr>
              <p:extLst>
                <p:ext uri="{D42A27DB-BD31-4B8C-83A1-F6EECF244321}">
                  <p14:modId xmlns:p14="http://schemas.microsoft.com/office/powerpoint/2010/main" val="1208910229"/>
                </p:ext>
              </p:extLst>
            </p:nvPr>
          </p:nvGraphicFramePr>
          <p:xfrm>
            <a:off x="43705" y="4093076"/>
            <a:ext cx="2893943" cy="2411515"/>
          </p:xfrm>
          <a:graphic>
            <a:graphicData uri="http://schemas.openxmlformats.org/drawingml/2006/chart">
              <c:chart xmlns:c="http://schemas.openxmlformats.org/drawingml/2006/chart" xmlns:r="http://schemas.openxmlformats.org/officeDocument/2006/relationships" r:id="rId8"/>
            </a:graphicData>
          </a:graphic>
        </p:graphicFrame>
      </p:grpSp>
      <p:sp>
        <p:nvSpPr>
          <p:cNvPr id="3" name="テキスト ボックス 2">
            <a:extLst>
              <a:ext uri="{FF2B5EF4-FFF2-40B4-BE49-F238E27FC236}">
                <a16:creationId xmlns:a16="http://schemas.microsoft.com/office/drawing/2014/main" id="{1B767496-6D01-4F14-BCCA-74A5116E1BB3}"/>
              </a:ext>
            </a:extLst>
          </p:cNvPr>
          <p:cNvSpPr txBox="1"/>
          <p:nvPr/>
        </p:nvSpPr>
        <p:spPr>
          <a:xfrm>
            <a:off x="43706" y="6490248"/>
            <a:ext cx="5769474" cy="307777"/>
          </a:xfrm>
          <a:prstGeom prst="rect">
            <a:avLst/>
          </a:prstGeom>
          <a:noFill/>
        </p:spPr>
        <p:txBody>
          <a:bodyPr wrap="square" rtlCol="0">
            <a:spAutoFit/>
          </a:bodyPr>
          <a:lstStyle/>
          <a:p>
            <a:r>
              <a:rPr kumimoji="1" lang="ja-JP" altLang="en-US" sz="1400" dirty="0"/>
              <a:t>漁業に変化がない場合には妥当だが，努力量などの変化があれば問題</a:t>
            </a:r>
          </a:p>
        </p:txBody>
      </p:sp>
      <p:sp>
        <p:nvSpPr>
          <p:cNvPr id="31" name="テキスト ボックス 30">
            <a:extLst>
              <a:ext uri="{FF2B5EF4-FFF2-40B4-BE49-F238E27FC236}">
                <a16:creationId xmlns:a16="http://schemas.microsoft.com/office/drawing/2014/main" id="{689BA948-7ED2-467E-A116-117FFB7DD4E9}"/>
              </a:ext>
            </a:extLst>
          </p:cNvPr>
          <p:cNvSpPr txBox="1"/>
          <p:nvPr/>
        </p:nvSpPr>
        <p:spPr>
          <a:xfrm>
            <a:off x="9227072" y="6489221"/>
            <a:ext cx="2725498" cy="307777"/>
          </a:xfrm>
          <a:prstGeom prst="rect">
            <a:avLst/>
          </a:prstGeom>
          <a:noFill/>
        </p:spPr>
        <p:txBody>
          <a:bodyPr wrap="square" rtlCol="0">
            <a:spAutoFit/>
          </a:bodyPr>
          <a:lstStyle/>
          <a:p>
            <a:r>
              <a:rPr kumimoji="1" lang="ja-JP" altLang="en-US" sz="1400" dirty="0"/>
              <a:t>選択率などの変化があれば問題</a:t>
            </a:r>
          </a:p>
        </p:txBody>
      </p:sp>
    </p:spTree>
    <p:custDataLst>
      <p:tags r:id="rId1"/>
    </p:custDataLst>
    <p:extLst>
      <p:ext uri="{BB962C8B-B14F-4D97-AF65-F5344CB8AC3E}">
        <p14:creationId xmlns:p14="http://schemas.microsoft.com/office/powerpoint/2010/main" val="231974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グループ化 39">
            <a:extLst>
              <a:ext uri="{FF2B5EF4-FFF2-40B4-BE49-F238E27FC236}">
                <a16:creationId xmlns:a16="http://schemas.microsoft.com/office/drawing/2014/main" id="{76AF0226-3AD6-4189-B997-1FDF2D7934BE}"/>
              </a:ext>
            </a:extLst>
          </p:cNvPr>
          <p:cNvGrpSpPr/>
          <p:nvPr/>
        </p:nvGrpSpPr>
        <p:grpSpPr>
          <a:xfrm>
            <a:off x="7801859" y="5112882"/>
            <a:ext cx="721454" cy="494951"/>
            <a:chOff x="1577130" y="5159229"/>
            <a:chExt cx="721454" cy="494951"/>
          </a:xfrm>
        </p:grpSpPr>
        <p:cxnSp>
          <p:nvCxnSpPr>
            <p:cNvPr id="41" name="直線矢印コネクタ 40">
              <a:extLst>
                <a:ext uri="{FF2B5EF4-FFF2-40B4-BE49-F238E27FC236}">
                  <a16:creationId xmlns:a16="http://schemas.microsoft.com/office/drawing/2014/main" id="{BB8434BF-D89E-4B77-86F8-71094E2D58DE}"/>
                </a:ext>
              </a:extLst>
            </p:cNvPr>
            <p:cNvCxnSpPr>
              <a:cxnSpLocks/>
            </p:cNvCxnSpPr>
            <p:nvPr/>
          </p:nvCxnSpPr>
          <p:spPr>
            <a:xfrm>
              <a:off x="1577130" y="5159229"/>
              <a:ext cx="0" cy="49495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C0450FAD-B36B-4502-A2A0-2A1C50886B38}"/>
                </a:ext>
              </a:extLst>
            </p:cNvPr>
            <p:cNvSpPr txBox="1"/>
            <p:nvPr/>
          </p:nvSpPr>
          <p:spPr>
            <a:xfrm>
              <a:off x="1652640" y="5222038"/>
              <a:ext cx="645944" cy="369332"/>
            </a:xfrm>
            <a:prstGeom prst="rect">
              <a:avLst/>
            </a:prstGeom>
            <a:noFill/>
            <a:ln>
              <a:solidFill>
                <a:schemeClr val="bg1"/>
              </a:solidFill>
            </a:ln>
          </p:spPr>
          <p:txBody>
            <a:bodyPr wrap="square" rtlCol="0">
              <a:spAutoFit/>
            </a:bodyPr>
            <a:lstStyle/>
            <a:p>
              <a:r>
                <a:rPr kumimoji="1" lang="ja-JP" altLang="en-US" dirty="0">
                  <a:solidFill>
                    <a:schemeClr val="bg1"/>
                  </a:solidFill>
                </a:rPr>
                <a:t>同じ</a:t>
              </a:r>
            </a:p>
          </p:txBody>
        </p:sp>
      </p:grpSp>
      <p:sp>
        <p:nvSpPr>
          <p:cNvPr id="62" name="テキスト ボックス 61">
            <a:extLst>
              <a:ext uri="{FF2B5EF4-FFF2-40B4-BE49-F238E27FC236}">
                <a16:creationId xmlns:a16="http://schemas.microsoft.com/office/drawing/2014/main" id="{CF14AF14-2FDA-4460-9344-E0D150A626EC}"/>
              </a:ext>
            </a:extLst>
          </p:cNvPr>
          <p:cNvSpPr txBox="1"/>
          <p:nvPr/>
        </p:nvSpPr>
        <p:spPr>
          <a:xfrm>
            <a:off x="0" y="0"/>
            <a:ext cx="12192000" cy="584775"/>
          </a:xfrm>
          <a:prstGeom prst="rect">
            <a:avLst/>
          </a:prstGeom>
          <a:solidFill>
            <a:schemeClr val="accent2">
              <a:lumMod val="20000"/>
              <a:lumOff val="80000"/>
            </a:schemeClr>
          </a:solidFill>
        </p:spPr>
        <p:txBody>
          <a:bodyPr wrap="square" rtlCol="0">
            <a:spAutoFit/>
          </a:bodyPr>
          <a:lstStyle/>
          <a:p>
            <a:r>
              <a:rPr kumimoji="1" lang="ja-JP" altLang="en-US" sz="3200" dirty="0"/>
              <a:t>ターミナル</a:t>
            </a:r>
            <a:r>
              <a:rPr kumimoji="1" lang="en-US" altLang="ja-JP" sz="3200" dirty="0"/>
              <a:t>F</a:t>
            </a:r>
            <a:r>
              <a:rPr kumimoji="1" lang="ja-JP" altLang="en-US" sz="3200" dirty="0"/>
              <a:t>の様々な計算方法</a:t>
            </a:r>
            <a:endParaRPr kumimoji="1" lang="en-US" altLang="ja-JP" sz="3200" dirty="0"/>
          </a:p>
        </p:txBody>
      </p:sp>
      <p:sp>
        <p:nvSpPr>
          <p:cNvPr id="6" name="テキスト ボックス 5">
            <a:extLst>
              <a:ext uri="{FF2B5EF4-FFF2-40B4-BE49-F238E27FC236}">
                <a16:creationId xmlns:a16="http://schemas.microsoft.com/office/drawing/2014/main" id="{27E3746C-CF7F-4573-BC5F-321938AEA75E}"/>
              </a:ext>
            </a:extLst>
          </p:cNvPr>
          <p:cNvSpPr txBox="1"/>
          <p:nvPr/>
        </p:nvSpPr>
        <p:spPr>
          <a:xfrm>
            <a:off x="117920" y="670698"/>
            <a:ext cx="11705980" cy="5755422"/>
          </a:xfrm>
          <a:prstGeom prst="rect">
            <a:avLst/>
          </a:prstGeom>
          <a:noFill/>
        </p:spPr>
        <p:txBody>
          <a:bodyPr wrap="square" rtlCol="0">
            <a:spAutoFit/>
          </a:bodyPr>
          <a:lstStyle/>
          <a:p>
            <a:r>
              <a:rPr lang="en-US" altLang="ja-JP" dirty="0"/>
              <a:t>1.</a:t>
            </a:r>
            <a:r>
              <a:rPr lang="ja-JP" altLang="en-US" dirty="0"/>
              <a:t>ターミナル</a:t>
            </a:r>
            <a:r>
              <a:rPr lang="en-US" altLang="ja-JP" dirty="0"/>
              <a:t>F</a:t>
            </a:r>
            <a:r>
              <a:rPr lang="ja-JP" altLang="en-US" dirty="0"/>
              <a:t>は</a:t>
            </a:r>
            <a:r>
              <a:rPr lang="ja-JP" altLang="en-US" b="1" dirty="0">
                <a:solidFill>
                  <a:srgbClr val="FF0000"/>
                </a:solidFill>
              </a:rPr>
              <a:t>過去</a:t>
            </a:r>
            <a:r>
              <a:rPr lang="en-US" altLang="ja-JP" b="1" dirty="0">
                <a:solidFill>
                  <a:srgbClr val="FF0000"/>
                </a:solidFill>
              </a:rPr>
              <a:t>X</a:t>
            </a:r>
            <a:r>
              <a:rPr lang="ja-JP" altLang="en-US" b="1" dirty="0">
                <a:solidFill>
                  <a:srgbClr val="FF0000"/>
                </a:solidFill>
              </a:rPr>
              <a:t>年の</a:t>
            </a:r>
            <a:r>
              <a:rPr lang="ja-JP" altLang="en-US" b="1" u="sng" dirty="0">
                <a:solidFill>
                  <a:srgbClr val="FF0000"/>
                </a:solidFill>
              </a:rPr>
              <a:t>漁獲係数</a:t>
            </a:r>
            <a:r>
              <a:rPr lang="ja-JP" altLang="en-US" b="1" dirty="0">
                <a:solidFill>
                  <a:srgbClr val="FF0000"/>
                </a:solidFill>
              </a:rPr>
              <a:t>の平均に等しい</a:t>
            </a:r>
            <a:r>
              <a:rPr lang="ja-JP" altLang="en-US" dirty="0"/>
              <a:t>と仮定</a:t>
            </a:r>
            <a:endParaRPr lang="en-US" altLang="ja-JP" dirty="0"/>
          </a:p>
          <a:p>
            <a:endParaRPr lang="en-US" altLang="ja-JP" dirty="0"/>
          </a:p>
          <a:p>
            <a:pPr marL="285750" indent="-17463">
              <a:buFont typeface="Wingdings" panose="05000000000000000000" pitchFamily="2" charset="2"/>
              <a:buChar char="l"/>
            </a:pPr>
            <a:r>
              <a:rPr lang="ja-JP" altLang="en-US" dirty="0"/>
              <a:t> </a:t>
            </a:r>
            <a:r>
              <a:rPr lang="ja-JP" altLang="en-US" sz="2400" b="1" dirty="0">
                <a:effectLst>
                  <a:outerShdw blurRad="38100" dist="38100" dir="2700000" algn="tl">
                    <a:srgbClr val="000000">
                      <a:alpha val="43137"/>
                    </a:srgbClr>
                  </a:outerShdw>
                </a:effectLst>
              </a:rPr>
              <a:t>チューニングなし</a:t>
            </a:r>
            <a:r>
              <a:rPr lang="en-US" altLang="ja-JP" sz="2400" b="1" dirty="0">
                <a:effectLst>
                  <a:outerShdw blurRad="38100" dist="38100" dir="2700000" algn="tl">
                    <a:srgbClr val="000000">
                      <a:alpha val="43137"/>
                    </a:srgbClr>
                  </a:outerShdw>
                </a:effectLst>
              </a:rPr>
              <a:t>VPA </a:t>
            </a:r>
          </a:p>
          <a:p>
            <a:endParaRPr lang="en-US" altLang="ja-JP" dirty="0"/>
          </a:p>
          <a:p>
            <a:r>
              <a:rPr lang="en-US" altLang="ja-JP" dirty="0"/>
              <a:t>2.</a:t>
            </a:r>
            <a:r>
              <a:rPr lang="ja-JP" altLang="en-US" dirty="0"/>
              <a:t>ターミナル</a:t>
            </a:r>
            <a:r>
              <a:rPr lang="en-US" altLang="ja-JP" dirty="0"/>
              <a:t>F</a:t>
            </a:r>
            <a:r>
              <a:rPr lang="ja-JP" altLang="en-US" dirty="0"/>
              <a:t>は</a:t>
            </a:r>
            <a:r>
              <a:rPr lang="ja-JP" altLang="en-US" b="1" dirty="0">
                <a:solidFill>
                  <a:srgbClr val="FF0000"/>
                </a:solidFill>
              </a:rPr>
              <a:t>過去</a:t>
            </a:r>
            <a:r>
              <a:rPr lang="en-US" altLang="ja-JP" b="1" dirty="0">
                <a:solidFill>
                  <a:srgbClr val="FF0000"/>
                </a:solidFill>
              </a:rPr>
              <a:t>X</a:t>
            </a:r>
            <a:r>
              <a:rPr lang="ja-JP" altLang="en-US" b="1" dirty="0">
                <a:solidFill>
                  <a:srgbClr val="FF0000"/>
                </a:solidFill>
              </a:rPr>
              <a:t>年の</a:t>
            </a:r>
            <a:r>
              <a:rPr lang="ja-JP" altLang="en-US" b="1" u="sng" dirty="0">
                <a:solidFill>
                  <a:srgbClr val="FF0000"/>
                </a:solidFill>
              </a:rPr>
              <a:t>選択率</a:t>
            </a:r>
            <a:r>
              <a:rPr lang="ja-JP" altLang="en-US" b="1" dirty="0">
                <a:solidFill>
                  <a:srgbClr val="FF0000"/>
                </a:solidFill>
              </a:rPr>
              <a:t>の平均に等しい</a:t>
            </a:r>
            <a:r>
              <a:rPr lang="ja-JP" altLang="en-US" dirty="0"/>
              <a:t>と仮定</a:t>
            </a:r>
            <a:endParaRPr lang="en-US" altLang="ja-JP" dirty="0"/>
          </a:p>
          <a:p>
            <a:endParaRPr lang="en-US" altLang="ja-JP" dirty="0"/>
          </a:p>
          <a:p>
            <a:pPr marL="285750" indent="-17463">
              <a:buFont typeface="Wingdings" panose="05000000000000000000" pitchFamily="2" charset="2"/>
              <a:buChar char="l"/>
            </a:pPr>
            <a:r>
              <a:rPr lang="ja-JP" altLang="en-US" sz="2400" b="1" dirty="0">
                <a:effectLst>
                  <a:outerShdw blurRad="38100" dist="38100" dir="2700000" algn="tl">
                    <a:srgbClr val="000000">
                      <a:alpha val="43137"/>
                    </a:srgbClr>
                  </a:outerShdw>
                </a:effectLst>
              </a:rPr>
              <a:t> 二段階法</a:t>
            </a:r>
            <a:endParaRPr lang="en-US" altLang="ja-JP" sz="2400" b="1" dirty="0">
              <a:effectLst>
                <a:outerShdw blurRad="38100" dist="38100" dir="2700000" algn="tl">
                  <a:srgbClr val="000000">
                    <a:alpha val="43137"/>
                  </a:srgbClr>
                </a:outerShdw>
              </a:effectLst>
            </a:endParaRPr>
          </a:p>
          <a:p>
            <a:pPr marL="804863">
              <a:buFont typeface="+mj-ea"/>
              <a:buAutoNum type="circleNumDbPlain"/>
            </a:pPr>
            <a:r>
              <a:rPr lang="ja-JP" altLang="en-US" dirty="0"/>
              <a:t>  一度チューニングなし</a:t>
            </a:r>
            <a:r>
              <a:rPr lang="en-US" altLang="ja-JP" dirty="0"/>
              <a:t>VPA</a:t>
            </a:r>
            <a:r>
              <a:rPr lang="ja-JP" altLang="en-US" dirty="0"/>
              <a:t>を行う</a:t>
            </a:r>
            <a:endParaRPr lang="en-US" altLang="ja-JP" dirty="0"/>
          </a:p>
          <a:p>
            <a:pPr marL="804863">
              <a:buFont typeface="+mj-ea"/>
              <a:buAutoNum type="circleNumDbPlain"/>
            </a:pPr>
            <a:r>
              <a:rPr lang="en-US" altLang="ja-JP" dirty="0"/>
              <a:t>  </a:t>
            </a:r>
            <a:r>
              <a:rPr lang="ja-JP" altLang="en-US" dirty="0"/>
              <a:t>その後，年別年齢別選択率を計算する</a:t>
            </a:r>
            <a:endParaRPr lang="en-US" altLang="ja-JP" dirty="0"/>
          </a:p>
          <a:p>
            <a:pPr marL="804863">
              <a:buFont typeface="+mj-ea"/>
              <a:buAutoNum type="circleNumDbPlain"/>
            </a:pPr>
            <a:r>
              <a:rPr lang="en-US" altLang="ja-JP" dirty="0"/>
              <a:t>  </a:t>
            </a:r>
            <a:r>
              <a:rPr lang="ja-JP" altLang="en-US" dirty="0"/>
              <a:t>ターミナル</a:t>
            </a:r>
            <a:r>
              <a:rPr lang="en-US" altLang="ja-JP" dirty="0"/>
              <a:t>F</a:t>
            </a:r>
            <a:r>
              <a:rPr lang="ja-JP" altLang="en-US" dirty="0"/>
              <a:t>は過去</a:t>
            </a:r>
            <a:r>
              <a:rPr lang="en-US" altLang="ja-JP" dirty="0"/>
              <a:t>X</a:t>
            </a:r>
            <a:r>
              <a:rPr lang="ja-JP" altLang="en-US" dirty="0"/>
              <a:t>年の選択率の平均に等しいとして再度ターミナル</a:t>
            </a:r>
            <a:r>
              <a:rPr lang="en-US" altLang="ja-JP" dirty="0"/>
              <a:t>F</a:t>
            </a:r>
            <a:r>
              <a:rPr lang="ja-JP" altLang="en-US" dirty="0"/>
              <a:t>を推定する</a:t>
            </a:r>
            <a:endParaRPr lang="en-US" altLang="ja-JP" dirty="0"/>
          </a:p>
          <a:p>
            <a:endParaRPr lang="en-US" altLang="ja-JP" dirty="0"/>
          </a:p>
          <a:p>
            <a:pPr marL="285750" indent="-17463">
              <a:buFont typeface="Wingdings" panose="05000000000000000000" pitchFamily="2" charset="2"/>
              <a:buChar char="l"/>
            </a:pPr>
            <a:r>
              <a:rPr kumimoji="1" lang="ja-JP" altLang="en-US" sz="2400" dirty="0"/>
              <a:t>　</a:t>
            </a:r>
            <a:r>
              <a:rPr kumimoji="1" lang="ja-JP" altLang="en-US" sz="2400" b="1" dirty="0">
                <a:effectLst>
                  <a:outerShdw blurRad="38100" dist="38100" dir="2700000" algn="tl">
                    <a:srgbClr val="000000">
                      <a:alpha val="43137"/>
                    </a:srgbClr>
                  </a:outerShdw>
                </a:effectLst>
              </a:rPr>
              <a:t>選択率更新法</a:t>
            </a:r>
            <a:endParaRPr kumimoji="1" lang="en-US" altLang="ja-JP" sz="2400" b="1" dirty="0">
              <a:effectLst>
                <a:outerShdw blurRad="38100" dist="38100" dir="2700000" algn="tl">
                  <a:srgbClr val="000000">
                    <a:alpha val="43137"/>
                  </a:srgbClr>
                </a:outerShdw>
              </a:effectLst>
            </a:endParaRPr>
          </a:p>
          <a:p>
            <a:r>
              <a:rPr lang="ja-JP" altLang="en-US" dirty="0"/>
              <a:t>　　　選択率一定の仮定を最初からおいて中で繰り返し計算でターミナルＦをもとめる</a:t>
            </a:r>
            <a:endParaRPr lang="en-US" altLang="ja-JP" dirty="0"/>
          </a:p>
          <a:p>
            <a:endParaRPr lang="en-US" altLang="ja-JP" dirty="0"/>
          </a:p>
          <a:p>
            <a:r>
              <a:rPr lang="en-US" altLang="ja-JP" dirty="0"/>
              <a:t>3.</a:t>
            </a:r>
            <a:r>
              <a:rPr lang="ja-JP" altLang="en-US" dirty="0"/>
              <a:t>ターミナル</a:t>
            </a:r>
            <a:r>
              <a:rPr lang="en-US" altLang="ja-JP" dirty="0"/>
              <a:t>F</a:t>
            </a:r>
            <a:r>
              <a:rPr lang="ja-JP" altLang="en-US" dirty="0"/>
              <a:t>を</a:t>
            </a:r>
            <a:r>
              <a:rPr lang="ja-JP" altLang="en-US" b="1" dirty="0">
                <a:solidFill>
                  <a:srgbClr val="FF0000"/>
                </a:solidFill>
              </a:rPr>
              <a:t>齢別に</a:t>
            </a:r>
            <a:r>
              <a:rPr lang="ja-JP" altLang="en-US" b="1" u="sng" dirty="0">
                <a:solidFill>
                  <a:srgbClr val="FF0000"/>
                </a:solidFill>
              </a:rPr>
              <a:t>全て推定</a:t>
            </a:r>
            <a:r>
              <a:rPr lang="ja-JP" altLang="en-US" dirty="0"/>
              <a:t>する</a:t>
            </a:r>
            <a:endParaRPr lang="en-US" altLang="ja-JP" dirty="0"/>
          </a:p>
          <a:p>
            <a:endParaRPr lang="en-US" altLang="ja-JP" dirty="0"/>
          </a:p>
          <a:p>
            <a:pPr marL="285750" indent="-17463">
              <a:buFont typeface="Wingdings" panose="05000000000000000000" pitchFamily="2" charset="2"/>
              <a:buChar char="l"/>
            </a:pPr>
            <a:r>
              <a:rPr lang="ja-JP" altLang="en-US" sz="2400" b="1" dirty="0">
                <a:effectLst>
                  <a:outerShdw blurRad="38100" dist="38100" dir="2700000" algn="tl">
                    <a:srgbClr val="000000">
                      <a:alpha val="43137"/>
                    </a:srgbClr>
                  </a:outerShdw>
                </a:effectLst>
              </a:rPr>
              <a:t> 全</a:t>
            </a:r>
            <a:r>
              <a:rPr lang="en-US" altLang="ja-JP" sz="2400" b="1" dirty="0">
                <a:effectLst>
                  <a:outerShdw blurRad="38100" dist="38100" dir="2700000" algn="tl">
                    <a:srgbClr val="000000">
                      <a:alpha val="43137"/>
                    </a:srgbClr>
                  </a:outerShdw>
                </a:effectLst>
              </a:rPr>
              <a:t>F</a:t>
            </a:r>
            <a:r>
              <a:rPr lang="ja-JP" altLang="en-US" sz="2400" b="1" dirty="0">
                <a:effectLst>
                  <a:outerShdw blurRad="38100" dist="38100" dir="2700000" algn="tl">
                    <a:srgbClr val="000000">
                      <a:alpha val="43137"/>
                    </a:srgbClr>
                  </a:outerShdw>
                </a:effectLst>
              </a:rPr>
              <a:t>推定法</a:t>
            </a:r>
            <a:endParaRPr lang="en-US" altLang="ja-JP" sz="2400" b="1" dirty="0">
              <a:effectLst>
                <a:outerShdw blurRad="38100" dist="38100" dir="2700000" algn="tl">
                  <a:srgbClr val="000000">
                    <a:alpha val="43137"/>
                  </a:srgbClr>
                </a:outerShdw>
              </a:effectLst>
            </a:endParaRPr>
          </a:p>
          <a:p>
            <a:pPr marL="628650" indent="-360363">
              <a:buFont typeface="Wingdings" panose="05000000000000000000" pitchFamily="2" charset="2"/>
              <a:buChar char="l"/>
            </a:pPr>
            <a:r>
              <a:rPr lang="ja-JP" altLang="en-US" sz="2000" b="1" dirty="0">
                <a:effectLst>
                  <a:outerShdw blurRad="38100" dist="38100" dir="2700000" algn="tl">
                    <a:srgbClr val="000000">
                      <a:alpha val="43137"/>
                    </a:srgbClr>
                  </a:outerShdw>
                </a:effectLst>
              </a:rPr>
              <a:t>リッジ</a:t>
            </a:r>
            <a:r>
              <a:rPr lang="en-US" altLang="ja-JP" sz="2000" b="1" dirty="0">
                <a:effectLst>
                  <a:outerShdw blurRad="38100" dist="38100" dir="2700000" algn="tl">
                    <a:srgbClr val="000000">
                      <a:alpha val="43137"/>
                    </a:srgbClr>
                  </a:outerShdw>
                </a:effectLst>
              </a:rPr>
              <a:t>VPA</a:t>
            </a:r>
            <a:r>
              <a:rPr lang="ja-JP" altLang="en-US" sz="2000" b="1" dirty="0">
                <a:effectLst>
                  <a:outerShdw blurRad="38100" dist="38100" dir="2700000" algn="tl">
                    <a:srgbClr val="000000">
                      <a:alpha val="43137"/>
                    </a:srgbClr>
                  </a:outerShdw>
                </a:effectLst>
              </a:rPr>
              <a:t>法</a:t>
            </a:r>
            <a:r>
              <a:rPr lang="ja-JP" altLang="en-US" dirty="0"/>
              <a:t>（レトロスペクティブバイアスが小さくなるように，尤度へのペナルテイーの相対的な貢献度を選び，ターミナル</a:t>
            </a:r>
            <a:r>
              <a:rPr lang="en-US" altLang="ja-JP" dirty="0"/>
              <a:t>F</a:t>
            </a:r>
            <a:r>
              <a:rPr lang="ja-JP" altLang="en-US" dirty="0"/>
              <a:t>を推定する．通常全</a:t>
            </a:r>
            <a:r>
              <a:rPr lang="en-US" altLang="ja-JP" dirty="0"/>
              <a:t>F</a:t>
            </a:r>
            <a:r>
              <a:rPr lang="ja-JP" altLang="en-US" dirty="0"/>
              <a:t>推定法のときに用いられるが，選択率更新法でも適用可能）</a:t>
            </a:r>
            <a:endParaRPr lang="en-US" altLang="ja-JP" dirty="0"/>
          </a:p>
        </p:txBody>
      </p:sp>
      <p:grpSp>
        <p:nvGrpSpPr>
          <p:cNvPr id="8" name="グループ化 7">
            <a:extLst>
              <a:ext uri="{FF2B5EF4-FFF2-40B4-BE49-F238E27FC236}">
                <a16:creationId xmlns:a16="http://schemas.microsoft.com/office/drawing/2014/main" id="{FC46A223-315F-4755-89AA-C19FB3723145}"/>
              </a:ext>
            </a:extLst>
          </p:cNvPr>
          <p:cNvGrpSpPr/>
          <p:nvPr/>
        </p:nvGrpSpPr>
        <p:grpSpPr>
          <a:xfrm>
            <a:off x="10171913" y="1828800"/>
            <a:ext cx="1293129" cy="3716223"/>
            <a:chOff x="10171913" y="1828800"/>
            <a:chExt cx="1293129" cy="3716223"/>
          </a:xfrm>
        </p:grpSpPr>
        <p:sp>
          <p:nvSpPr>
            <p:cNvPr id="2" name="右中かっこ 1">
              <a:extLst>
                <a:ext uri="{FF2B5EF4-FFF2-40B4-BE49-F238E27FC236}">
                  <a16:creationId xmlns:a16="http://schemas.microsoft.com/office/drawing/2014/main" id="{F15E388B-3BC7-409C-959F-46D4B1A7C8A1}"/>
                </a:ext>
              </a:extLst>
            </p:cNvPr>
            <p:cNvSpPr/>
            <p:nvPr/>
          </p:nvSpPr>
          <p:spPr>
            <a:xfrm>
              <a:off x="10171913" y="1828800"/>
              <a:ext cx="373058" cy="3716223"/>
            </a:xfrm>
            <a:prstGeom prst="rightBrace">
              <a:avLst>
                <a:gd name="adj1" fmla="val 8333"/>
                <a:gd name="adj2" fmla="val 50294"/>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35693A6-60CC-4CEE-9E11-EC6A512C9966}"/>
                </a:ext>
              </a:extLst>
            </p:cNvPr>
            <p:cNvSpPr txBox="1"/>
            <p:nvPr/>
          </p:nvSpPr>
          <p:spPr>
            <a:xfrm>
              <a:off x="10849489" y="1884235"/>
              <a:ext cx="615553" cy="3605351"/>
            </a:xfrm>
            <a:prstGeom prst="rect">
              <a:avLst/>
            </a:prstGeom>
            <a:noFill/>
            <a:ln w="38100">
              <a:solidFill>
                <a:schemeClr val="tx1"/>
              </a:solidFill>
            </a:ln>
          </p:spPr>
          <p:txBody>
            <a:bodyPr vert="eaVert" wrap="square" rtlCol="0">
              <a:spAutoFit/>
            </a:bodyPr>
            <a:lstStyle/>
            <a:p>
              <a:r>
                <a:rPr kumimoji="1" lang="ja-JP" altLang="en-US" sz="2800" dirty="0"/>
                <a:t>チューニングＶＰＡ</a:t>
              </a:r>
            </a:p>
          </p:txBody>
        </p:sp>
      </p:grpSp>
      <p:grpSp>
        <p:nvGrpSpPr>
          <p:cNvPr id="9" name="グループ化 8">
            <a:extLst>
              <a:ext uri="{FF2B5EF4-FFF2-40B4-BE49-F238E27FC236}">
                <a16:creationId xmlns:a16="http://schemas.microsoft.com/office/drawing/2014/main" id="{3B865C36-DB1A-401C-9575-EB3126B5208A}"/>
              </a:ext>
            </a:extLst>
          </p:cNvPr>
          <p:cNvGrpSpPr/>
          <p:nvPr/>
        </p:nvGrpSpPr>
        <p:grpSpPr>
          <a:xfrm>
            <a:off x="104665" y="3686909"/>
            <a:ext cx="12027012" cy="3054072"/>
            <a:chOff x="104665" y="3686909"/>
            <a:chExt cx="12027012" cy="3054072"/>
          </a:xfrm>
        </p:grpSpPr>
        <p:sp>
          <p:nvSpPr>
            <p:cNvPr id="4" name="テキスト ボックス 3">
              <a:extLst>
                <a:ext uri="{FF2B5EF4-FFF2-40B4-BE49-F238E27FC236}">
                  <a16:creationId xmlns:a16="http://schemas.microsoft.com/office/drawing/2014/main" id="{6350B53E-8997-425B-B87E-D70936FF9D70}"/>
                </a:ext>
              </a:extLst>
            </p:cNvPr>
            <p:cNvSpPr txBox="1"/>
            <p:nvPr/>
          </p:nvSpPr>
          <p:spPr>
            <a:xfrm>
              <a:off x="104665" y="6371649"/>
              <a:ext cx="11849645" cy="369332"/>
            </a:xfrm>
            <a:prstGeom prst="rect">
              <a:avLst/>
            </a:prstGeom>
            <a:noFill/>
            <a:ln w="41275" cmpd="thickThin">
              <a:solidFill>
                <a:schemeClr val="tx1"/>
              </a:solidFill>
            </a:ln>
          </p:spPr>
          <p:txBody>
            <a:bodyPr wrap="square" rtlCol="0">
              <a:spAutoFit/>
            </a:bodyPr>
            <a:lstStyle/>
            <a:p>
              <a:r>
                <a:rPr kumimoji="1" lang="ja-JP" altLang="en-US" dirty="0">
                  <a:solidFill>
                    <a:srgbClr val="FF0000"/>
                  </a:solidFill>
                </a:rPr>
                <a:t>年齢別漁獲尾数以外に資源量</a:t>
              </a:r>
              <a:r>
                <a:rPr lang="ja-JP" altLang="en-US" dirty="0">
                  <a:solidFill>
                    <a:srgbClr val="FF0000"/>
                  </a:solidFill>
                </a:rPr>
                <a:t>指標値</a:t>
              </a:r>
              <a:r>
                <a:rPr kumimoji="1" lang="ja-JP" altLang="en-US" dirty="0">
                  <a:solidFill>
                    <a:srgbClr val="FF0000"/>
                  </a:solidFill>
                </a:rPr>
                <a:t>や努力量の情報が得られている場合</a:t>
              </a:r>
              <a:r>
                <a:rPr kumimoji="1" lang="ja-JP" altLang="en-US" dirty="0"/>
                <a:t>に，これらを利用してターミナル</a:t>
              </a:r>
              <a:r>
                <a:rPr kumimoji="1" lang="en-US" altLang="ja-JP" dirty="0"/>
                <a:t>F</a:t>
              </a:r>
              <a:r>
                <a:rPr kumimoji="1" lang="ja-JP" altLang="en-US" dirty="0"/>
                <a:t>を推定</a:t>
              </a:r>
            </a:p>
          </p:txBody>
        </p:sp>
        <p:sp>
          <p:nvSpPr>
            <p:cNvPr id="5" name="矢印: 左カーブ 4">
              <a:extLst>
                <a:ext uri="{FF2B5EF4-FFF2-40B4-BE49-F238E27FC236}">
                  <a16:creationId xmlns:a16="http://schemas.microsoft.com/office/drawing/2014/main" id="{451A1AAA-692F-4A81-95D2-CD557655DA36}"/>
                </a:ext>
              </a:extLst>
            </p:cNvPr>
            <p:cNvSpPr/>
            <p:nvPr/>
          </p:nvSpPr>
          <p:spPr>
            <a:xfrm>
              <a:off x="11516124" y="3686909"/>
              <a:ext cx="615553" cy="2810967"/>
            </a:xfrm>
            <a:prstGeom prst="curvedLeftArrow">
              <a:avLst>
                <a:gd name="adj1" fmla="val 18760"/>
                <a:gd name="adj2" fmla="val 43115"/>
                <a:gd name="adj3" fmla="val 27726"/>
              </a:avLst>
            </a:prstGeom>
            <a:solidFill>
              <a:srgbClr val="FFFF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7" name="吹き出し: 線 6">
            <a:extLst>
              <a:ext uri="{FF2B5EF4-FFF2-40B4-BE49-F238E27FC236}">
                <a16:creationId xmlns:a16="http://schemas.microsoft.com/office/drawing/2014/main" id="{E9C618B0-5853-4BB7-BFF1-A09801A2DEFE}"/>
              </a:ext>
            </a:extLst>
          </p:cNvPr>
          <p:cNvSpPr/>
          <p:nvPr/>
        </p:nvSpPr>
        <p:spPr>
          <a:xfrm>
            <a:off x="5616484" y="4755796"/>
            <a:ext cx="4196571" cy="574854"/>
          </a:xfrm>
          <a:prstGeom prst="borderCallout1">
            <a:avLst>
              <a:gd name="adj1" fmla="val 47936"/>
              <a:gd name="adj2" fmla="val -4069"/>
              <a:gd name="adj3" fmla="val 185467"/>
              <a:gd name="adj4" fmla="val -79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今回の講習では扱わない</a:t>
            </a:r>
            <a:r>
              <a:rPr kumimoji="1" lang="en-US" altLang="ja-JP" dirty="0"/>
              <a:t>(</a:t>
            </a:r>
            <a:r>
              <a:rPr kumimoji="1" lang="ja-JP" altLang="en-US" dirty="0"/>
              <a:t>次年度以降</a:t>
            </a:r>
            <a:r>
              <a:rPr kumimoji="1" lang="en-US" altLang="ja-JP" dirty="0"/>
              <a:t>)</a:t>
            </a:r>
            <a:endParaRPr kumimoji="1" lang="ja-JP" altLang="en-US" dirty="0"/>
          </a:p>
        </p:txBody>
      </p:sp>
    </p:spTree>
    <p:custDataLst>
      <p:tags r:id="rId1"/>
    </p:custDataLst>
    <p:extLst>
      <p:ext uri="{BB962C8B-B14F-4D97-AF65-F5344CB8AC3E}">
        <p14:creationId xmlns:p14="http://schemas.microsoft.com/office/powerpoint/2010/main" val="132219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テキスト ボックス 61">
            <a:extLst>
              <a:ext uri="{FF2B5EF4-FFF2-40B4-BE49-F238E27FC236}">
                <a16:creationId xmlns:a16="http://schemas.microsoft.com/office/drawing/2014/main" id="{CF14AF14-2FDA-4460-9344-E0D150A626EC}"/>
              </a:ext>
            </a:extLst>
          </p:cNvPr>
          <p:cNvSpPr txBox="1"/>
          <p:nvPr/>
        </p:nvSpPr>
        <p:spPr>
          <a:xfrm>
            <a:off x="0" y="0"/>
            <a:ext cx="12192000" cy="584775"/>
          </a:xfrm>
          <a:prstGeom prst="rect">
            <a:avLst/>
          </a:prstGeom>
          <a:solidFill>
            <a:schemeClr val="accent2">
              <a:lumMod val="20000"/>
              <a:lumOff val="80000"/>
            </a:schemeClr>
          </a:solidFill>
        </p:spPr>
        <p:txBody>
          <a:bodyPr wrap="square" rtlCol="0">
            <a:spAutoFit/>
          </a:bodyPr>
          <a:lstStyle/>
          <a:p>
            <a:r>
              <a:rPr kumimoji="1" lang="ja-JP" altLang="en-US" sz="3200" dirty="0"/>
              <a:t>チューニング</a:t>
            </a:r>
            <a:r>
              <a:rPr kumimoji="1" lang="en-US" altLang="ja-JP" sz="3200" dirty="0"/>
              <a:t>VPA</a:t>
            </a:r>
            <a:r>
              <a:rPr kumimoji="1" lang="ja-JP" altLang="en-US" sz="3200" dirty="0"/>
              <a:t>とは</a:t>
            </a:r>
            <a:endParaRPr kumimoji="1" lang="en-US" altLang="ja-JP" sz="3200" dirty="0"/>
          </a:p>
        </p:txBody>
      </p:sp>
      <p:sp>
        <p:nvSpPr>
          <p:cNvPr id="3" name="テキスト ボックス 2">
            <a:extLst>
              <a:ext uri="{FF2B5EF4-FFF2-40B4-BE49-F238E27FC236}">
                <a16:creationId xmlns:a16="http://schemas.microsoft.com/office/drawing/2014/main" id="{75AB3AA6-974A-4014-9368-E59220EBE681}"/>
              </a:ext>
            </a:extLst>
          </p:cNvPr>
          <p:cNvSpPr txBox="1"/>
          <p:nvPr/>
        </p:nvSpPr>
        <p:spPr>
          <a:xfrm>
            <a:off x="117446" y="688532"/>
            <a:ext cx="11669087" cy="830997"/>
          </a:xfrm>
          <a:prstGeom prst="rect">
            <a:avLst/>
          </a:prstGeom>
          <a:noFill/>
        </p:spPr>
        <p:txBody>
          <a:bodyPr wrap="square" rtlCol="0">
            <a:spAutoFit/>
          </a:bodyPr>
          <a:lstStyle/>
          <a:p>
            <a:r>
              <a:rPr kumimoji="1" lang="ja-JP" altLang="en-US" sz="2400" dirty="0"/>
              <a:t>観察された資源量指標値</a:t>
            </a:r>
            <a:r>
              <a:rPr kumimoji="1" lang="en-US" altLang="ja-JP" sz="2400" dirty="0"/>
              <a:t>(I)</a:t>
            </a:r>
            <a:r>
              <a:rPr kumimoji="1" lang="ja-JP" altLang="en-US" sz="2400" dirty="0"/>
              <a:t>と，モデルから推定される資源尾数</a:t>
            </a:r>
            <a:r>
              <a:rPr kumimoji="1" lang="en-US" altLang="ja-JP" sz="2400" dirty="0"/>
              <a:t>(N)</a:t>
            </a:r>
            <a:r>
              <a:rPr kumimoji="1" lang="ja-JP" altLang="en-US" sz="2400" dirty="0"/>
              <a:t>の結果を合わせるように調整しながら，資源量を推定する方法</a:t>
            </a:r>
          </a:p>
        </p:txBody>
      </p:sp>
      <p:sp>
        <p:nvSpPr>
          <p:cNvPr id="5" name="テキスト ボックス 4">
            <a:extLst>
              <a:ext uri="{FF2B5EF4-FFF2-40B4-BE49-F238E27FC236}">
                <a16:creationId xmlns:a16="http://schemas.microsoft.com/office/drawing/2014/main" id="{B106D25D-F31C-43A2-BC4F-11B2739A2EF7}"/>
              </a:ext>
            </a:extLst>
          </p:cNvPr>
          <p:cNvSpPr txBox="1"/>
          <p:nvPr/>
        </p:nvSpPr>
        <p:spPr>
          <a:xfrm>
            <a:off x="729845" y="1547617"/>
            <a:ext cx="11056688" cy="338554"/>
          </a:xfrm>
          <a:prstGeom prst="rect">
            <a:avLst/>
          </a:prstGeom>
          <a:noFill/>
        </p:spPr>
        <p:txBody>
          <a:bodyPr wrap="square" rtlCol="0">
            <a:spAutoFit/>
          </a:bodyPr>
          <a:lstStyle/>
          <a:p>
            <a:r>
              <a:rPr kumimoji="1" lang="ja-JP" altLang="en-US" sz="1600" dirty="0"/>
              <a:t>これによって</a:t>
            </a:r>
            <a:r>
              <a:rPr lang="ja-JP" altLang="en-US" sz="1600" dirty="0"/>
              <a:t>，チューニングなし</a:t>
            </a:r>
            <a:r>
              <a:rPr lang="en-US" altLang="ja-JP" sz="1600" dirty="0"/>
              <a:t>VPA</a:t>
            </a:r>
            <a:r>
              <a:rPr lang="ja-JP" altLang="en-US" sz="1600" dirty="0"/>
              <a:t>で仮定していた「最終年の</a:t>
            </a:r>
            <a:r>
              <a:rPr lang="en-US" altLang="ja-JP" sz="1600" dirty="0"/>
              <a:t>F</a:t>
            </a:r>
            <a:r>
              <a:rPr lang="ja-JP" altLang="en-US" sz="1600" dirty="0"/>
              <a:t>とそれ以前の</a:t>
            </a:r>
            <a:r>
              <a:rPr lang="en-US" altLang="ja-JP" sz="1600" dirty="0"/>
              <a:t>F</a:t>
            </a:r>
            <a:r>
              <a:rPr lang="ja-JP" altLang="en-US" sz="1600" dirty="0"/>
              <a:t>の平均は同じ」という強い仮定を除ける</a:t>
            </a:r>
            <a:endParaRPr kumimoji="1" lang="en-US" altLang="ja-JP" sz="16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6B67D03-2CF2-4532-9594-16D6D522C1A7}"/>
                  </a:ext>
                </a:extLst>
              </p:cNvPr>
              <p:cNvSpPr txBox="1"/>
              <p:nvPr/>
            </p:nvSpPr>
            <p:spPr>
              <a:xfrm>
                <a:off x="2112322" y="2921132"/>
                <a:ext cx="4621735" cy="5558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𝑙𝑜𝑔</m:t>
                      </m:r>
                      <m:d>
                        <m:dPr>
                          <m:ctrlPr>
                            <a:rPr kumimoji="1" lang="en-US" altLang="ja-JP" sz="3200" b="0" i="1" smtClean="0">
                              <a:latin typeface="Cambria Math" panose="02040503050406030204" pitchFamily="18" charset="0"/>
                            </a:rPr>
                          </m:ctrlPr>
                        </m:dPr>
                        <m:e>
                          <m:r>
                            <a:rPr lang="en-US" altLang="ja-JP" sz="3200" i="1">
                              <a:latin typeface="Cambria Math" panose="02040503050406030204" pitchFamily="18" charset="0"/>
                            </a:rPr>
                            <m:t>𝐼</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𝑙𝑜𝑔</m:t>
                      </m:r>
                      <m:d>
                        <m:dPr>
                          <m:ctrlPr>
                            <a:rPr kumimoji="1" lang="en-US" altLang="ja-JP" sz="3200" b="0" i="1" smtClean="0">
                              <a:latin typeface="Cambria Math" panose="02040503050406030204" pitchFamily="18" charset="0"/>
                            </a:rPr>
                          </m:ctrlPr>
                        </m:dPr>
                        <m:e>
                          <m:r>
                            <a:rPr lang="en-US" altLang="ja-JP" sz="3200" i="1">
                              <a:latin typeface="Cambria Math" panose="02040503050406030204" pitchFamily="18" charset="0"/>
                            </a:rPr>
                            <m:t>𝑞</m:t>
                          </m:r>
                          <m:r>
                            <a:rPr lang="en-US" altLang="ja-JP" sz="3200" i="1">
                              <a:latin typeface="Cambria Math" panose="02040503050406030204" pitchFamily="18" charset="0"/>
                              <a:ea typeface="Cambria Math" panose="02040503050406030204" pitchFamily="18" charset="0"/>
                            </a:rPr>
                            <m:t>∙</m:t>
                          </m:r>
                          <m:sSup>
                            <m:sSupPr>
                              <m:ctrlPr>
                                <a:rPr lang="en-US" altLang="ja-JP" sz="3200" i="1">
                                  <a:latin typeface="Cambria Math" panose="02040503050406030204" pitchFamily="18" charset="0"/>
                                  <a:ea typeface="Cambria Math" panose="02040503050406030204" pitchFamily="18" charset="0"/>
                                </a:rPr>
                              </m:ctrlPr>
                            </m:sSupPr>
                            <m:e>
                              <m:r>
                                <a:rPr lang="en-US" altLang="ja-JP" sz="3200" i="1">
                                  <a:latin typeface="Cambria Math" panose="02040503050406030204" pitchFamily="18" charset="0"/>
                                  <a:ea typeface="Cambria Math" panose="02040503050406030204" pitchFamily="18" charset="0"/>
                                </a:rPr>
                                <m:t>𝑁</m:t>
                              </m:r>
                            </m:e>
                            <m:sup>
                              <m:r>
                                <a:rPr lang="en-US" altLang="ja-JP" sz="3200" i="1">
                                  <a:latin typeface="Cambria Math" panose="02040503050406030204" pitchFamily="18" charset="0"/>
                                  <a:ea typeface="Cambria Math" panose="02040503050406030204" pitchFamily="18" charset="0"/>
                                </a:rPr>
                                <m:t>𝑏</m:t>
                              </m:r>
                            </m:sup>
                          </m:sSup>
                        </m:e>
                      </m:d>
                      <m:r>
                        <a:rPr kumimoji="1" lang="en-US" altLang="ja-JP" sz="3200" b="0" i="1" smtClean="0">
                          <a:latin typeface="Cambria Math" panose="02040503050406030204" pitchFamily="18" charset="0"/>
                        </a:rPr>
                        <m:t>+</m:t>
                      </m:r>
                      <m:r>
                        <a:rPr kumimoji="1" lang="ja-JP" altLang="en-US" sz="3200" b="0" i="1" smtClean="0">
                          <a:latin typeface="Cambria Math" panose="02040503050406030204" pitchFamily="18" charset="0"/>
                        </a:rPr>
                        <m:t>𝜀</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66B67D03-2CF2-4532-9594-16D6D522C1A7}"/>
                  </a:ext>
                </a:extLst>
              </p:cNvPr>
              <p:cNvSpPr txBox="1">
                <a:spLocks noRot="1" noChangeAspect="1" noMove="1" noResize="1" noEditPoints="1" noAdjustHandles="1" noChangeArrowheads="1" noChangeShapeType="1" noTextEdit="1"/>
              </p:cNvSpPr>
              <p:nvPr/>
            </p:nvSpPr>
            <p:spPr>
              <a:xfrm>
                <a:off x="2112322" y="2921132"/>
                <a:ext cx="4621735" cy="555858"/>
              </a:xfrm>
              <a:prstGeom prst="rect">
                <a:avLst/>
              </a:prstGeom>
              <a:blipFill>
                <a:blip r:embed="rId4"/>
                <a:stretch>
                  <a:fillRect b="-1099"/>
                </a:stretch>
              </a:blipFill>
            </p:spPr>
            <p:txBody>
              <a:bodyPr/>
              <a:lstStyle/>
              <a:p>
                <a:r>
                  <a:rPr lang="ja-JP" altLang="en-US">
                    <a:noFill/>
                  </a:rPr>
                  <a:t> </a:t>
                </a:r>
              </a:p>
            </p:txBody>
          </p:sp>
        </mc:Fallback>
      </mc:AlternateContent>
      <p:sp>
        <p:nvSpPr>
          <p:cNvPr id="6" name="吹き出し: 線 5">
            <a:extLst>
              <a:ext uri="{FF2B5EF4-FFF2-40B4-BE49-F238E27FC236}">
                <a16:creationId xmlns:a16="http://schemas.microsoft.com/office/drawing/2014/main" id="{DE11D98F-99AE-40A9-8233-8A3BC99C400F}"/>
              </a:ext>
            </a:extLst>
          </p:cNvPr>
          <p:cNvSpPr/>
          <p:nvPr/>
        </p:nvSpPr>
        <p:spPr>
          <a:xfrm>
            <a:off x="1110212" y="3629219"/>
            <a:ext cx="1910531" cy="515320"/>
          </a:xfrm>
          <a:prstGeom prst="borderCallout1">
            <a:avLst>
              <a:gd name="adj1" fmla="val -43111"/>
              <a:gd name="adj2" fmla="val 105082"/>
              <a:gd name="adj3" fmla="val 8313"/>
              <a:gd name="adj4" fmla="val 445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資源量指標値</a:t>
            </a:r>
          </a:p>
        </p:txBody>
      </p:sp>
      <p:sp>
        <p:nvSpPr>
          <p:cNvPr id="11" name="吹き出し: 線 10">
            <a:extLst>
              <a:ext uri="{FF2B5EF4-FFF2-40B4-BE49-F238E27FC236}">
                <a16:creationId xmlns:a16="http://schemas.microsoft.com/office/drawing/2014/main" id="{3EB9D905-FD71-4E9E-8D45-96A04AB569E0}"/>
              </a:ext>
            </a:extLst>
          </p:cNvPr>
          <p:cNvSpPr/>
          <p:nvPr/>
        </p:nvSpPr>
        <p:spPr>
          <a:xfrm>
            <a:off x="3894429" y="3745984"/>
            <a:ext cx="1910531" cy="427079"/>
          </a:xfrm>
          <a:prstGeom prst="borderCallout1">
            <a:avLst>
              <a:gd name="adj1" fmla="val -65902"/>
              <a:gd name="adj2" fmla="val 44724"/>
              <a:gd name="adj3" fmla="val 8313"/>
              <a:gd name="adj4" fmla="val 445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比例定数</a:t>
            </a:r>
          </a:p>
        </p:txBody>
      </p:sp>
      <p:sp>
        <p:nvSpPr>
          <p:cNvPr id="12" name="吹き出し: 線 11">
            <a:extLst>
              <a:ext uri="{FF2B5EF4-FFF2-40B4-BE49-F238E27FC236}">
                <a16:creationId xmlns:a16="http://schemas.microsoft.com/office/drawing/2014/main" id="{6A319B21-185E-4060-BACA-AF324E037E2B}"/>
              </a:ext>
            </a:extLst>
          </p:cNvPr>
          <p:cNvSpPr/>
          <p:nvPr/>
        </p:nvSpPr>
        <p:spPr>
          <a:xfrm>
            <a:off x="6734057" y="1909324"/>
            <a:ext cx="1383783" cy="427079"/>
          </a:xfrm>
          <a:prstGeom prst="borderCallout1">
            <a:avLst>
              <a:gd name="adj1" fmla="val 268638"/>
              <a:gd name="adj2" fmla="val -75905"/>
              <a:gd name="adj3" fmla="val 24027"/>
              <a:gd name="adj4" fmla="val -14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非線形の項</a:t>
            </a:r>
          </a:p>
        </p:txBody>
      </p:sp>
      <p:sp>
        <p:nvSpPr>
          <p:cNvPr id="15" name="吹き出し: 線 14">
            <a:extLst>
              <a:ext uri="{FF2B5EF4-FFF2-40B4-BE49-F238E27FC236}">
                <a16:creationId xmlns:a16="http://schemas.microsoft.com/office/drawing/2014/main" id="{958562C2-DFAC-41DB-A41E-1B7573F67E0F}"/>
              </a:ext>
            </a:extLst>
          </p:cNvPr>
          <p:cNvSpPr/>
          <p:nvPr/>
        </p:nvSpPr>
        <p:spPr>
          <a:xfrm>
            <a:off x="567657" y="2359556"/>
            <a:ext cx="5528343" cy="427079"/>
          </a:xfrm>
          <a:prstGeom prst="borderCallout1">
            <a:avLst>
              <a:gd name="adj1" fmla="val 164156"/>
              <a:gd name="adj2" fmla="val 86650"/>
              <a:gd name="adj3" fmla="val 104911"/>
              <a:gd name="adj4" fmla="val 81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あるターミナル</a:t>
            </a:r>
            <a:r>
              <a:rPr kumimoji="1" lang="en-US" altLang="ja-JP" dirty="0"/>
              <a:t>F</a:t>
            </a:r>
            <a:r>
              <a:rPr kumimoji="1" lang="ja-JP" altLang="en-US" dirty="0"/>
              <a:t>の下で</a:t>
            </a:r>
            <a:r>
              <a:rPr kumimoji="1" lang="en-US" altLang="ja-JP" dirty="0"/>
              <a:t>VPA</a:t>
            </a:r>
            <a:r>
              <a:rPr kumimoji="1" lang="ja-JP" altLang="en-US" dirty="0"/>
              <a:t>から計算される資源尾数</a:t>
            </a:r>
          </a:p>
        </p:txBody>
      </p:sp>
      <p:sp>
        <p:nvSpPr>
          <p:cNvPr id="17" name="テキスト ボックス 16">
            <a:extLst>
              <a:ext uri="{FF2B5EF4-FFF2-40B4-BE49-F238E27FC236}">
                <a16:creationId xmlns:a16="http://schemas.microsoft.com/office/drawing/2014/main" id="{B06733A5-6684-4B35-A876-B43F20232B5B}"/>
              </a:ext>
            </a:extLst>
          </p:cNvPr>
          <p:cNvSpPr txBox="1"/>
          <p:nvPr/>
        </p:nvSpPr>
        <p:spPr>
          <a:xfrm>
            <a:off x="279635" y="4574409"/>
            <a:ext cx="5978554" cy="369332"/>
          </a:xfrm>
          <a:prstGeom prst="rect">
            <a:avLst/>
          </a:prstGeom>
          <a:noFill/>
        </p:spPr>
        <p:txBody>
          <a:bodyPr wrap="square" rtlCol="0">
            <a:spAutoFit/>
          </a:bodyPr>
          <a:lstStyle/>
          <a:p>
            <a:r>
              <a:rPr lang="en-US" altLang="ja-JP" dirty="0"/>
              <a:t>※frasyr</a:t>
            </a:r>
            <a:r>
              <a:rPr lang="ja-JP" altLang="en-US" dirty="0"/>
              <a:t>の中では，</a:t>
            </a:r>
            <a:r>
              <a:rPr lang="ja-JP" altLang="en-US" u="sng" dirty="0"/>
              <a:t>標準的に対数をとって計算</a:t>
            </a:r>
            <a:r>
              <a:rPr lang="ja-JP" altLang="en-US" dirty="0"/>
              <a:t>している</a:t>
            </a:r>
            <a:endParaRPr kumimoji="1" lang="ja-JP" altLang="en-US" dirty="0"/>
          </a:p>
        </p:txBody>
      </p:sp>
      <mc:AlternateContent xmlns:mc="http://schemas.openxmlformats.org/markup-compatibility/2006" xmlns:a14="http://schemas.microsoft.com/office/drawing/2010/main">
        <mc:Choice Requires="a14">
          <p:sp>
            <p:nvSpPr>
              <p:cNvPr id="20" name="吹き出し: 線 19">
                <a:extLst>
                  <a:ext uri="{FF2B5EF4-FFF2-40B4-BE49-F238E27FC236}">
                    <a16:creationId xmlns:a16="http://schemas.microsoft.com/office/drawing/2014/main" id="{DB2AE1C7-9DD4-4D78-8760-3D9E6443129D}"/>
                  </a:ext>
                </a:extLst>
              </p:cNvPr>
              <p:cNvSpPr/>
              <p:nvPr/>
            </p:nvSpPr>
            <p:spPr>
              <a:xfrm>
                <a:off x="6558728" y="3845523"/>
                <a:ext cx="4715391" cy="1798205"/>
              </a:xfrm>
              <a:prstGeom prst="borderCallout1">
                <a:avLst>
                  <a:gd name="adj1" fmla="val -25518"/>
                  <a:gd name="adj2" fmla="val -1101"/>
                  <a:gd name="adj3" fmla="val -1398"/>
                  <a:gd name="adj4" fmla="val 110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誤差項は平均</a:t>
                </a:r>
                <a:r>
                  <a:rPr lang="en-US" altLang="ja-JP" dirty="0"/>
                  <a:t>0</a:t>
                </a:r>
                <a:r>
                  <a:rPr lang="ja-JP" altLang="en-US" dirty="0"/>
                  <a:t>，分散</a:t>
                </a:r>
                <a14:m>
                  <m:oMath xmlns:m="http://schemas.openxmlformats.org/officeDocument/2006/math">
                    <m:sSup>
                      <m:sSupPr>
                        <m:ctrlPr>
                          <a:rPr lang="en-US" altLang="ja-JP" b="0" i="1" smtClean="0">
                            <a:latin typeface="Cambria Math" panose="02040503050406030204" pitchFamily="18" charset="0"/>
                          </a:rPr>
                        </m:ctrlPr>
                      </m:sSupPr>
                      <m:e>
                        <m:r>
                          <a:rPr lang="ja-JP" altLang="en-US" b="0" i="1" smtClean="0">
                            <a:latin typeface="Cambria Math" panose="02040503050406030204" pitchFamily="18" charset="0"/>
                          </a:rPr>
                          <m:t>𝜎</m:t>
                        </m:r>
                      </m:e>
                      <m:sup>
                        <m:r>
                          <a:rPr lang="en-US" altLang="ja-JP" b="0" i="1" smtClean="0">
                            <a:latin typeface="Cambria Math" panose="02040503050406030204" pitchFamily="18" charset="0"/>
                          </a:rPr>
                          <m:t>2</m:t>
                        </m:r>
                      </m:sup>
                    </m:sSup>
                  </m:oMath>
                </a14:m>
                <a:r>
                  <a:rPr kumimoji="1" lang="ja-JP" altLang="en-US" dirty="0"/>
                  <a:t>の正規分布に従う</a:t>
                </a:r>
                <a:endParaRPr kumimoji="1" lang="en-US" altLang="ja-JP" dirty="0"/>
              </a:p>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𝜀</m:t>
                      </m:r>
                      <m:r>
                        <m:rPr>
                          <m:nor/>
                        </m:rPr>
                        <a:rPr kumimoji="1" lang="en-US" altLang="ja-JP"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0, </m:t>
                          </m:r>
                          <m:sSup>
                            <m:sSupPr>
                              <m:ctrlPr>
                                <a:rPr kumimoji="1" lang="en-US" altLang="ja-JP" b="0" i="1" smtClean="0">
                                  <a:latin typeface="Cambria Math" panose="02040503050406030204" pitchFamily="18" charset="0"/>
                                  <a:ea typeface="Cambria Math" panose="02040503050406030204" pitchFamily="18" charset="0"/>
                                </a:rPr>
                              </m:ctrlPr>
                            </m:sSupPr>
                            <m:e>
                              <m:r>
                                <a:rPr kumimoji="1" lang="ja-JP" altLang="en-US" b="0" i="1" smtClean="0">
                                  <a:latin typeface="Cambria Math" panose="02040503050406030204" pitchFamily="18" charset="0"/>
                                  <a:ea typeface="Cambria Math" panose="02040503050406030204" pitchFamily="18" charset="0"/>
                                </a:rPr>
                                <m:t>𝜎</m:t>
                              </m:r>
                            </m:e>
                            <m:sup>
                              <m:r>
                                <a:rPr kumimoji="1" lang="en-US" altLang="ja-JP" b="0" i="1" smtClean="0">
                                  <a:latin typeface="Cambria Math" panose="02040503050406030204" pitchFamily="18" charset="0"/>
                                  <a:ea typeface="Cambria Math" panose="02040503050406030204" pitchFamily="18" charset="0"/>
                                </a:rPr>
                                <m:t>2</m:t>
                              </m:r>
                            </m:sup>
                          </m:sSup>
                        </m:e>
                      </m:d>
                    </m:oMath>
                  </m:oMathPara>
                </a14:m>
                <a:endParaRPr kumimoji="1" lang="en-US" altLang="ja-JP" dirty="0"/>
              </a:p>
              <a:p>
                <a:pPr algn="ctr"/>
                <a:r>
                  <a:rPr kumimoji="1" lang="ja-JP" altLang="en-US" dirty="0"/>
                  <a:t>⇓</a:t>
                </a:r>
                <a:endParaRPr kumimoji="1" lang="en-US" altLang="ja-JP" dirty="0"/>
              </a:p>
              <a:p>
                <a:pPr algn="ctr"/>
                <a14:m>
                  <m:oMathPara xmlns:m="http://schemas.openxmlformats.org/officeDocument/2006/math">
                    <m:oMathParaPr>
                      <m:jc m:val="centerGroup"/>
                    </m:oMathParaPr>
                    <m:oMath xmlns:m="http://schemas.openxmlformats.org/officeDocument/2006/math">
                      <m:r>
                        <a:rPr kumimoji="1" lang="ja-JP" altLang="en-US" sz="1800" b="0" i="1" smtClean="0">
                          <a:latin typeface="Cambria Math" panose="02040503050406030204" pitchFamily="18" charset="0"/>
                        </a:rPr>
                        <m:t>𝜀</m:t>
                      </m:r>
                      <m:r>
                        <a:rPr kumimoji="1" lang="en-US" altLang="ja-JP" sz="1800" b="0" i="0" smtClean="0">
                          <a:latin typeface="Cambria Math" panose="02040503050406030204" pitchFamily="18" charset="0"/>
                        </a:rPr>
                        <m:t>=</m:t>
                      </m:r>
                      <m:r>
                        <a:rPr lang="en-US" altLang="ja-JP" i="1">
                          <a:latin typeface="Cambria Math" panose="02040503050406030204" pitchFamily="18" charset="0"/>
                        </a:rPr>
                        <m:t>𝑙𝑜𝑔</m:t>
                      </m:r>
                      <m:d>
                        <m:dPr>
                          <m:ctrlPr>
                            <a:rPr lang="en-US" altLang="ja-JP" i="1">
                              <a:latin typeface="Cambria Math" panose="02040503050406030204" pitchFamily="18" charset="0"/>
                            </a:rPr>
                          </m:ctrlPr>
                        </m:dPr>
                        <m:e>
                          <m:r>
                            <a:rPr lang="en-US" altLang="ja-JP" i="1">
                              <a:latin typeface="Cambria Math" panose="02040503050406030204" pitchFamily="18" charset="0"/>
                            </a:rPr>
                            <m:t>𝐼</m:t>
                          </m:r>
                        </m:e>
                      </m:d>
                      <m:r>
                        <a:rPr lang="en-US" altLang="ja-JP" b="0" i="1" smtClean="0">
                          <a:latin typeface="Cambria Math" panose="02040503050406030204" pitchFamily="18" charset="0"/>
                        </a:rPr>
                        <m:t>−</m:t>
                      </m:r>
                      <m:r>
                        <a:rPr lang="en-US" altLang="ja-JP" i="1">
                          <a:latin typeface="Cambria Math" panose="02040503050406030204" pitchFamily="18" charset="0"/>
                        </a:rPr>
                        <m:t>𝑙𝑜𝑔</m:t>
                      </m:r>
                      <m:d>
                        <m:dPr>
                          <m:ctrlPr>
                            <a:rPr lang="en-US" altLang="ja-JP" i="1">
                              <a:latin typeface="Cambria Math" panose="02040503050406030204" pitchFamily="18" charset="0"/>
                            </a:rPr>
                          </m:ctrlPr>
                        </m:dPr>
                        <m:e>
                          <m:r>
                            <a:rPr lang="en-US" altLang="ja-JP" i="1">
                              <a:latin typeface="Cambria Math" panose="02040503050406030204" pitchFamily="18" charset="0"/>
                            </a:rPr>
                            <m:t>𝑞</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𝑁</m:t>
                              </m:r>
                            </m:e>
                            <m:sup>
                              <m:r>
                                <a:rPr lang="en-US" altLang="ja-JP" i="1">
                                  <a:latin typeface="Cambria Math" panose="02040503050406030204" pitchFamily="18" charset="0"/>
                                  <a:ea typeface="Cambria Math" panose="02040503050406030204" pitchFamily="18" charset="0"/>
                                </a:rPr>
                                <m:t>𝑏</m:t>
                              </m:r>
                            </m:sup>
                          </m:sSup>
                        </m:e>
                      </m:d>
                    </m:oMath>
                  </m:oMathPara>
                </a14:m>
                <a:endParaRPr kumimoji="1" lang="ja-JP" altLang="en-US" sz="1800" dirty="0"/>
              </a:p>
              <a:p>
                <a:pPr algn="ctr"/>
                <a:r>
                  <a:rPr kumimoji="1" lang="ja-JP" altLang="en-US" dirty="0"/>
                  <a:t>資源量指標値と資源量予測値の</a:t>
                </a:r>
                <a:endParaRPr kumimoji="1" lang="en-US" altLang="ja-JP" dirty="0"/>
              </a:p>
              <a:p>
                <a:pPr algn="ctr"/>
                <a:r>
                  <a:rPr kumimoji="1" lang="ja-JP" altLang="en-US" u="sng" dirty="0"/>
                  <a:t>対数残差が正規分布に従う</a:t>
                </a:r>
                <a:endParaRPr lang="ja-JP" altLang="en-US" u="sng" dirty="0"/>
              </a:p>
            </p:txBody>
          </p:sp>
        </mc:Choice>
        <mc:Fallback xmlns="">
          <p:sp>
            <p:nvSpPr>
              <p:cNvPr id="20" name="吹き出し: 線 19">
                <a:extLst>
                  <a:ext uri="{FF2B5EF4-FFF2-40B4-BE49-F238E27FC236}">
                    <a16:creationId xmlns:a16="http://schemas.microsoft.com/office/drawing/2014/main" id="{DB2AE1C7-9DD4-4D78-8760-3D9E6443129D}"/>
                  </a:ext>
                </a:extLst>
              </p:cNvPr>
              <p:cNvSpPr>
                <a:spLocks noRot="1" noChangeAspect="1" noMove="1" noResize="1" noEditPoints="1" noAdjustHandles="1" noChangeArrowheads="1" noChangeShapeType="1" noTextEdit="1"/>
              </p:cNvSpPr>
              <p:nvPr/>
            </p:nvSpPr>
            <p:spPr>
              <a:xfrm>
                <a:off x="6558728" y="3845523"/>
                <a:ext cx="4715391" cy="1798205"/>
              </a:xfrm>
              <a:prstGeom prst="borderCallout1">
                <a:avLst>
                  <a:gd name="adj1" fmla="val -25518"/>
                  <a:gd name="adj2" fmla="val -1101"/>
                  <a:gd name="adj3" fmla="val -1398"/>
                  <a:gd name="adj4" fmla="val 11054"/>
                </a:avLst>
              </a:prstGeom>
              <a:blipFill>
                <a:blip r:embed="rId5"/>
                <a:stretch>
                  <a:fillRect b="-34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9135517-F1BB-4B9E-BDE7-D9D65E5F6A7F}"/>
                  </a:ext>
                </a:extLst>
              </p:cNvPr>
              <p:cNvSpPr txBox="1"/>
              <p:nvPr/>
            </p:nvSpPr>
            <p:spPr>
              <a:xfrm>
                <a:off x="190212" y="5707803"/>
                <a:ext cx="11811576" cy="923330"/>
              </a:xfrm>
              <a:prstGeom prst="rect">
                <a:avLst/>
              </a:prstGeom>
              <a:noFill/>
              <a:ln w="31750" cmpd="thickThin">
                <a:solidFill>
                  <a:schemeClr val="tx1"/>
                </a:solidFill>
              </a:ln>
            </p:spPr>
            <p:txBody>
              <a:bodyPr wrap="square" rtlCol="0">
                <a:spAutoFit/>
              </a:bodyPr>
              <a:lstStyle/>
              <a:p>
                <a:pPr marL="285750" indent="-285750">
                  <a:buFont typeface="Wingdings" panose="05000000000000000000" pitchFamily="2" charset="2"/>
                  <a:buChar char="ü"/>
                </a:pPr>
                <a14:m>
                  <m:oMath xmlns:m="http://schemas.openxmlformats.org/officeDocument/2006/math">
                    <m:r>
                      <a:rPr lang="en-US" altLang="ja-JP" sz="1800" i="1" smtClean="0">
                        <a:latin typeface="Cambria Math" panose="02040503050406030204" pitchFamily="18" charset="0"/>
                        <a:ea typeface="Cambria Math" panose="02040503050406030204" pitchFamily="18" charset="0"/>
                      </a:rPr>
                      <m:t>𝑁</m:t>
                    </m:r>
                  </m:oMath>
                </a14:m>
                <a:r>
                  <a:rPr kumimoji="1" lang="ja-JP" altLang="en-US" dirty="0"/>
                  <a:t>は資源尾数だけでなく，資源量や親魚量，</a:t>
                </a:r>
                <a:r>
                  <a:rPr kumimoji="1" lang="en-US" altLang="ja-JP" dirty="0"/>
                  <a:t>1</a:t>
                </a:r>
                <a:r>
                  <a:rPr kumimoji="1" lang="ja-JP" altLang="en-US" dirty="0"/>
                  <a:t>～</a:t>
                </a:r>
                <a:r>
                  <a:rPr kumimoji="1" lang="en-US" altLang="ja-JP" dirty="0"/>
                  <a:t>3</a:t>
                </a:r>
                <a:r>
                  <a:rPr kumimoji="1" lang="ja-JP" altLang="en-US" dirty="0"/>
                  <a:t>歳の合計の資源量など，色々適用することが出来る</a:t>
                </a:r>
                <a:endParaRPr kumimoji="1" lang="en-US" altLang="ja-JP" dirty="0"/>
              </a:p>
              <a:p>
                <a:pPr marL="285750" indent="-285750">
                  <a:buFont typeface="Wingdings" panose="05000000000000000000" pitchFamily="2" charset="2"/>
                  <a:buChar char="ü"/>
                </a:pPr>
                <a:r>
                  <a:rPr lang="ja-JP" altLang="en-US" dirty="0"/>
                  <a:t>比例定数</a:t>
                </a:r>
                <a14:m>
                  <m:oMath xmlns:m="http://schemas.openxmlformats.org/officeDocument/2006/math">
                    <m:r>
                      <a:rPr lang="en-US" altLang="ja-JP" sz="1800" i="1" smtClean="0">
                        <a:latin typeface="Cambria Math" panose="02040503050406030204" pitchFamily="18" charset="0"/>
                      </a:rPr>
                      <m:t>𝑞</m:t>
                    </m:r>
                  </m:oMath>
                </a14:m>
                <a:r>
                  <a:rPr kumimoji="1" lang="ja-JP" altLang="en-US" dirty="0"/>
                  <a:t>は基本は推定するが，外部から固定値を与えることも可能</a:t>
                </a:r>
                <a:endParaRPr kumimoji="1" lang="en-US" altLang="ja-JP" dirty="0"/>
              </a:p>
              <a:p>
                <a:pPr marL="285750" indent="-285750">
                  <a:buFont typeface="Wingdings" panose="05000000000000000000" pitchFamily="2" charset="2"/>
                  <a:buChar char="ü"/>
                </a:pPr>
                <a:r>
                  <a:rPr kumimoji="1" lang="ja-JP" altLang="en-US" dirty="0"/>
                  <a:t>非線形の項</a:t>
                </a:r>
                <a:r>
                  <a:rPr kumimoji="1" lang="en-US" altLang="ja-JP" i="1" dirty="0"/>
                  <a:t>b</a:t>
                </a:r>
                <a:r>
                  <a:rPr lang="ja-JP" altLang="en-US" i="1" dirty="0"/>
                  <a:t>も</a:t>
                </a:r>
                <a:r>
                  <a:rPr kumimoji="1" lang="en-US" altLang="ja-JP" dirty="0"/>
                  <a:t>1</a:t>
                </a:r>
                <a:r>
                  <a:rPr kumimoji="1" lang="ja-JP" altLang="en-US" dirty="0"/>
                  <a:t>（つまり線形の関係）と固定したり，外部から与えることも出来るし，推定させることも可能</a:t>
                </a:r>
                <a:endParaRPr kumimoji="1" lang="ja-JP" altLang="en-US" i="1" dirty="0"/>
              </a:p>
            </p:txBody>
          </p:sp>
        </mc:Choice>
        <mc:Fallback xmlns="">
          <p:sp>
            <p:nvSpPr>
              <p:cNvPr id="10" name="テキスト ボックス 9">
                <a:extLst>
                  <a:ext uri="{FF2B5EF4-FFF2-40B4-BE49-F238E27FC236}">
                    <a16:creationId xmlns:a16="http://schemas.microsoft.com/office/drawing/2014/main" id="{D9135517-F1BB-4B9E-BDE7-D9D65E5F6A7F}"/>
                  </a:ext>
                </a:extLst>
              </p:cNvPr>
              <p:cNvSpPr txBox="1">
                <a:spLocks noRot="1" noChangeAspect="1" noMove="1" noResize="1" noEditPoints="1" noAdjustHandles="1" noChangeArrowheads="1" noChangeShapeType="1" noTextEdit="1"/>
              </p:cNvSpPr>
              <p:nvPr/>
            </p:nvSpPr>
            <p:spPr>
              <a:xfrm>
                <a:off x="190212" y="5707803"/>
                <a:ext cx="11811576" cy="923330"/>
              </a:xfrm>
              <a:prstGeom prst="rect">
                <a:avLst/>
              </a:prstGeom>
              <a:blipFill>
                <a:blip r:embed="rId6"/>
                <a:stretch>
                  <a:fillRect l="-206" t="-1274" b="-7006"/>
                </a:stretch>
              </a:blipFill>
              <a:ln w="31750" cmpd="thickThin">
                <a:solidFill>
                  <a:schemeClr val="tx1"/>
                </a:solidFill>
              </a:ln>
            </p:spPr>
            <p:txBody>
              <a:bodyPr/>
              <a:lstStyle/>
              <a:p>
                <a:r>
                  <a:rPr lang="ja-JP" altLang="en-US">
                    <a:noFill/>
                  </a:rPr>
                  <a:t> </a:t>
                </a:r>
              </a:p>
            </p:txBody>
          </p:sp>
        </mc:Fallback>
      </mc:AlternateContent>
      <p:grpSp>
        <p:nvGrpSpPr>
          <p:cNvPr id="24" name="グループ化 23">
            <a:extLst>
              <a:ext uri="{FF2B5EF4-FFF2-40B4-BE49-F238E27FC236}">
                <a16:creationId xmlns:a16="http://schemas.microsoft.com/office/drawing/2014/main" id="{7EAB8797-AE40-4DB4-ADE7-00E2C378D14E}"/>
              </a:ext>
            </a:extLst>
          </p:cNvPr>
          <p:cNvGrpSpPr/>
          <p:nvPr/>
        </p:nvGrpSpPr>
        <p:grpSpPr>
          <a:xfrm>
            <a:off x="10262416" y="1894048"/>
            <a:ext cx="1872268" cy="1808570"/>
            <a:chOff x="10262416" y="1894048"/>
            <a:chExt cx="1872268" cy="1808570"/>
          </a:xfrm>
        </p:grpSpPr>
        <p:pic>
          <p:nvPicPr>
            <p:cNvPr id="18" name="図 17">
              <a:extLst>
                <a:ext uri="{FF2B5EF4-FFF2-40B4-BE49-F238E27FC236}">
                  <a16:creationId xmlns:a16="http://schemas.microsoft.com/office/drawing/2014/main" id="{7C992102-36BE-4669-A02F-086506B4F338}"/>
                </a:ext>
              </a:extLst>
            </p:cNvPr>
            <p:cNvPicPr>
              <a:picLocks noChangeAspect="1"/>
            </p:cNvPicPr>
            <p:nvPr/>
          </p:nvPicPr>
          <p:blipFill>
            <a:blip r:embed="rId7"/>
            <a:stretch>
              <a:fillRect/>
            </a:stretch>
          </p:blipFill>
          <p:spPr>
            <a:xfrm>
              <a:off x="10262416" y="1894048"/>
              <a:ext cx="1792386" cy="1808570"/>
            </a:xfrm>
            <a:prstGeom prst="rect">
              <a:avLst/>
            </a:prstGeom>
          </p:spPr>
        </p:pic>
        <p:sp>
          <p:nvSpPr>
            <p:cNvPr id="23" name="テキスト ボックス 22">
              <a:extLst>
                <a:ext uri="{FF2B5EF4-FFF2-40B4-BE49-F238E27FC236}">
                  <a16:creationId xmlns:a16="http://schemas.microsoft.com/office/drawing/2014/main" id="{D615D4E1-3886-4E18-9F08-90FEA80D44EE}"/>
                </a:ext>
              </a:extLst>
            </p:cNvPr>
            <p:cNvSpPr txBox="1"/>
            <p:nvPr/>
          </p:nvSpPr>
          <p:spPr>
            <a:xfrm>
              <a:off x="10718800" y="3169213"/>
              <a:ext cx="1415884" cy="307777"/>
            </a:xfrm>
            <a:prstGeom prst="rect">
              <a:avLst/>
            </a:prstGeom>
            <a:noFill/>
          </p:spPr>
          <p:txBody>
            <a:bodyPr wrap="square" rtlCol="0">
              <a:spAutoFit/>
            </a:bodyPr>
            <a:lstStyle/>
            <a:p>
              <a:r>
                <a:rPr kumimoji="1" lang="en-US" altLang="ja-JP" sz="1400" dirty="0"/>
                <a:t>b</a:t>
              </a:r>
              <a:r>
                <a:rPr lang="en-US" altLang="ja-JP" sz="1400" dirty="0"/>
                <a:t>=0.64 </a:t>
              </a:r>
              <a:r>
                <a:rPr lang="ja-JP" altLang="en-US" sz="1400" dirty="0"/>
                <a:t>非線形</a:t>
              </a:r>
              <a:endParaRPr kumimoji="1" lang="ja-JP" altLang="en-US" sz="1400" dirty="0"/>
            </a:p>
          </p:txBody>
        </p:sp>
      </p:grpSp>
      <p:grpSp>
        <p:nvGrpSpPr>
          <p:cNvPr id="8" name="グループ化 7">
            <a:extLst>
              <a:ext uri="{FF2B5EF4-FFF2-40B4-BE49-F238E27FC236}">
                <a16:creationId xmlns:a16="http://schemas.microsoft.com/office/drawing/2014/main" id="{19C2503D-F982-4CDD-8719-536D2BA59D97}"/>
              </a:ext>
            </a:extLst>
          </p:cNvPr>
          <p:cNvGrpSpPr/>
          <p:nvPr/>
        </p:nvGrpSpPr>
        <p:grpSpPr>
          <a:xfrm>
            <a:off x="7949501" y="1869508"/>
            <a:ext cx="2741033" cy="1971609"/>
            <a:chOff x="7949501" y="1869508"/>
            <a:chExt cx="2741033" cy="1971609"/>
          </a:xfrm>
        </p:grpSpPr>
        <p:grpSp>
          <p:nvGrpSpPr>
            <p:cNvPr id="22" name="グループ化 21">
              <a:extLst>
                <a:ext uri="{FF2B5EF4-FFF2-40B4-BE49-F238E27FC236}">
                  <a16:creationId xmlns:a16="http://schemas.microsoft.com/office/drawing/2014/main" id="{63E3B88B-1EF9-4BA0-A297-9CB50B36C26B}"/>
                </a:ext>
              </a:extLst>
            </p:cNvPr>
            <p:cNvGrpSpPr/>
            <p:nvPr/>
          </p:nvGrpSpPr>
          <p:grpSpPr>
            <a:xfrm>
              <a:off x="8271682" y="1869508"/>
              <a:ext cx="1836892" cy="1824754"/>
              <a:chOff x="8271682" y="1921230"/>
              <a:chExt cx="1836892" cy="1824754"/>
            </a:xfrm>
          </p:grpSpPr>
          <p:pic>
            <p:nvPicPr>
              <p:cNvPr id="21" name="図 20">
                <a:extLst>
                  <a:ext uri="{FF2B5EF4-FFF2-40B4-BE49-F238E27FC236}">
                    <a16:creationId xmlns:a16="http://schemas.microsoft.com/office/drawing/2014/main" id="{C7F7463D-0999-482F-8FAA-89C8BDBA1C4C}"/>
                  </a:ext>
                </a:extLst>
              </p:cNvPr>
              <p:cNvPicPr>
                <a:picLocks noChangeAspect="1"/>
              </p:cNvPicPr>
              <p:nvPr/>
            </p:nvPicPr>
            <p:blipFill>
              <a:blip r:embed="rId8"/>
              <a:stretch>
                <a:fillRect/>
              </a:stretch>
            </p:blipFill>
            <p:spPr>
              <a:xfrm>
                <a:off x="8271682" y="1921230"/>
                <a:ext cx="1836892" cy="1824754"/>
              </a:xfrm>
              <a:prstGeom prst="rect">
                <a:avLst/>
              </a:prstGeom>
            </p:spPr>
          </p:pic>
          <p:sp>
            <p:nvSpPr>
              <p:cNvPr id="14" name="テキスト ボックス 13">
                <a:extLst>
                  <a:ext uri="{FF2B5EF4-FFF2-40B4-BE49-F238E27FC236}">
                    <a16:creationId xmlns:a16="http://schemas.microsoft.com/office/drawing/2014/main" id="{18BBAB51-0085-420E-BB1A-B936F96D1795}"/>
                  </a:ext>
                </a:extLst>
              </p:cNvPr>
              <p:cNvSpPr txBox="1"/>
              <p:nvPr/>
            </p:nvSpPr>
            <p:spPr>
              <a:xfrm>
                <a:off x="9140144" y="3199591"/>
                <a:ext cx="894080" cy="307777"/>
              </a:xfrm>
              <a:prstGeom prst="rect">
                <a:avLst/>
              </a:prstGeom>
              <a:noFill/>
            </p:spPr>
            <p:txBody>
              <a:bodyPr wrap="square" rtlCol="0">
                <a:spAutoFit/>
              </a:bodyPr>
              <a:lstStyle/>
              <a:p>
                <a:r>
                  <a:rPr kumimoji="1" lang="en-US" altLang="ja-JP" sz="1400" dirty="0"/>
                  <a:t>b</a:t>
                </a:r>
                <a:r>
                  <a:rPr lang="en-US" altLang="ja-JP" sz="1400" dirty="0"/>
                  <a:t>=1 </a:t>
                </a:r>
                <a:r>
                  <a:rPr lang="ja-JP" altLang="en-US" sz="1400" dirty="0"/>
                  <a:t>線形</a:t>
                </a:r>
                <a:endParaRPr kumimoji="1" lang="ja-JP" altLang="en-US" sz="1400" dirty="0"/>
              </a:p>
            </p:txBody>
          </p:sp>
        </p:grpSp>
        <p:sp>
          <p:nvSpPr>
            <p:cNvPr id="25" name="テキスト ボックス 24">
              <a:extLst>
                <a:ext uri="{FF2B5EF4-FFF2-40B4-BE49-F238E27FC236}">
                  <a16:creationId xmlns:a16="http://schemas.microsoft.com/office/drawing/2014/main" id="{AD62C5FC-5580-4B86-BF16-0A9C139030D5}"/>
                </a:ext>
              </a:extLst>
            </p:cNvPr>
            <p:cNvSpPr txBox="1"/>
            <p:nvPr/>
          </p:nvSpPr>
          <p:spPr>
            <a:xfrm>
              <a:off x="7949501" y="2458720"/>
              <a:ext cx="274320" cy="646331"/>
            </a:xfrm>
            <a:prstGeom prst="rect">
              <a:avLst/>
            </a:prstGeom>
            <a:noFill/>
          </p:spPr>
          <p:txBody>
            <a:bodyPr wrap="square" rtlCol="0">
              <a:spAutoFit/>
            </a:bodyPr>
            <a:lstStyle/>
            <a:p>
              <a:r>
                <a:rPr kumimoji="1" lang="ja-JP" altLang="en-US" sz="1200" dirty="0"/>
                <a:t>指標値</a:t>
              </a:r>
            </a:p>
          </p:txBody>
        </p:sp>
        <p:sp>
          <p:nvSpPr>
            <p:cNvPr id="26" name="テキスト ボックス 25">
              <a:extLst>
                <a:ext uri="{FF2B5EF4-FFF2-40B4-BE49-F238E27FC236}">
                  <a16:creationId xmlns:a16="http://schemas.microsoft.com/office/drawing/2014/main" id="{E57B9918-70D7-4E50-BBD4-0911E17F7050}"/>
                </a:ext>
              </a:extLst>
            </p:cNvPr>
            <p:cNvSpPr txBox="1"/>
            <p:nvPr/>
          </p:nvSpPr>
          <p:spPr>
            <a:xfrm>
              <a:off x="9926076" y="3564118"/>
              <a:ext cx="764458" cy="276999"/>
            </a:xfrm>
            <a:prstGeom prst="rect">
              <a:avLst/>
            </a:prstGeom>
            <a:noFill/>
          </p:spPr>
          <p:txBody>
            <a:bodyPr wrap="square" rtlCol="0">
              <a:spAutoFit/>
            </a:bodyPr>
            <a:lstStyle/>
            <a:p>
              <a:r>
                <a:rPr kumimoji="1" lang="ja-JP" altLang="en-US" sz="1200" dirty="0"/>
                <a:t>予測値</a:t>
              </a:r>
            </a:p>
          </p:txBody>
        </p:sp>
      </p:grpSp>
    </p:spTree>
    <p:custDataLst>
      <p:tags r:id="rId1"/>
    </p:custDataLst>
    <p:extLst>
      <p:ext uri="{BB962C8B-B14F-4D97-AF65-F5344CB8AC3E}">
        <p14:creationId xmlns:p14="http://schemas.microsoft.com/office/powerpoint/2010/main" val="281586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P spid="6" grpId="0" animBg="1"/>
      <p:bldP spid="11" grpId="0" animBg="1"/>
      <p:bldP spid="12" grpId="0" animBg="1"/>
      <p:bldP spid="15" grpId="0" animBg="1"/>
      <p:bldP spid="17" grpId="0"/>
      <p:bldP spid="20" grpId="0" animBg="1"/>
      <p:bldP spid="10"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図 56">
            <a:extLst>
              <a:ext uri="{FF2B5EF4-FFF2-40B4-BE49-F238E27FC236}">
                <a16:creationId xmlns:a16="http://schemas.microsoft.com/office/drawing/2014/main" id="{EE6B6D27-8098-4D28-911C-F2556A513778}"/>
              </a:ext>
            </a:extLst>
          </p:cNvPr>
          <p:cNvPicPr>
            <a:picLocks noChangeAspect="1"/>
          </p:cNvPicPr>
          <p:nvPr/>
        </p:nvPicPr>
        <p:blipFill>
          <a:blip r:embed="rId3"/>
          <a:stretch>
            <a:fillRect/>
          </a:stretch>
        </p:blipFill>
        <p:spPr>
          <a:xfrm>
            <a:off x="7877369" y="2794701"/>
            <a:ext cx="1842416" cy="1905083"/>
          </a:xfrm>
          <a:prstGeom prst="rect">
            <a:avLst/>
          </a:prstGeom>
        </p:spPr>
      </p:pic>
      <p:pic>
        <p:nvPicPr>
          <p:cNvPr id="55" name="図 54">
            <a:extLst>
              <a:ext uri="{FF2B5EF4-FFF2-40B4-BE49-F238E27FC236}">
                <a16:creationId xmlns:a16="http://schemas.microsoft.com/office/drawing/2014/main" id="{795A7875-89ED-445C-8F37-0A4B7A17E89A}"/>
              </a:ext>
            </a:extLst>
          </p:cNvPr>
          <p:cNvPicPr>
            <a:picLocks noChangeAspect="1"/>
          </p:cNvPicPr>
          <p:nvPr/>
        </p:nvPicPr>
        <p:blipFill>
          <a:blip r:embed="rId4"/>
          <a:stretch>
            <a:fillRect/>
          </a:stretch>
        </p:blipFill>
        <p:spPr>
          <a:xfrm>
            <a:off x="2222873" y="2732683"/>
            <a:ext cx="1842415" cy="1953817"/>
          </a:xfrm>
          <a:prstGeom prst="rect">
            <a:avLst/>
          </a:prstGeom>
        </p:spPr>
      </p:pic>
      <p:grpSp>
        <p:nvGrpSpPr>
          <p:cNvPr id="40" name="グループ化 39">
            <a:extLst>
              <a:ext uri="{FF2B5EF4-FFF2-40B4-BE49-F238E27FC236}">
                <a16:creationId xmlns:a16="http://schemas.microsoft.com/office/drawing/2014/main" id="{76AF0226-3AD6-4189-B997-1FDF2D7934BE}"/>
              </a:ext>
            </a:extLst>
          </p:cNvPr>
          <p:cNvGrpSpPr/>
          <p:nvPr/>
        </p:nvGrpSpPr>
        <p:grpSpPr>
          <a:xfrm>
            <a:off x="7801859" y="5112882"/>
            <a:ext cx="721454" cy="494951"/>
            <a:chOff x="1577130" y="5159229"/>
            <a:chExt cx="721454" cy="494951"/>
          </a:xfrm>
        </p:grpSpPr>
        <p:cxnSp>
          <p:nvCxnSpPr>
            <p:cNvPr id="41" name="直線矢印コネクタ 40">
              <a:extLst>
                <a:ext uri="{FF2B5EF4-FFF2-40B4-BE49-F238E27FC236}">
                  <a16:creationId xmlns:a16="http://schemas.microsoft.com/office/drawing/2014/main" id="{BB8434BF-D89E-4B77-86F8-71094E2D58DE}"/>
                </a:ext>
              </a:extLst>
            </p:cNvPr>
            <p:cNvCxnSpPr>
              <a:cxnSpLocks/>
            </p:cNvCxnSpPr>
            <p:nvPr/>
          </p:nvCxnSpPr>
          <p:spPr>
            <a:xfrm>
              <a:off x="1577130" y="5159229"/>
              <a:ext cx="0" cy="49495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C0450FAD-B36B-4502-A2A0-2A1C50886B38}"/>
                </a:ext>
              </a:extLst>
            </p:cNvPr>
            <p:cNvSpPr txBox="1"/>
            <p:nvPr/>
          </p:nvSpPr>
          <p:spPr>
            <a:xfrm>
              <a:off x="1652640" y="5222038"/>
              <a:ext cx="645944" cy="369332"/>
            </a:xfrm>
            <a:prstGeom prst="rect">
              <a:avLst/>
            </a:prstGeom>
            <a:noFill/>
            <a:ln>
              <a:solidFill>
                <a:schemeClr val="bg1"/>
              </a:solidFill>
            </a:ln>
          </p:spPr>
          <p:txBody>
            <a:bodyPr wrap="square" rtlCol="0">
              <a:spAutoFit/>
            </a:bodyPr>
            <a:lstStyle/>
            <a:p>
              <a:r>
                <a:rPr kumimoji="1" lang="ja-JP" altLang="en-US" dirty="0">
                  <a:solidFill>
                    <a:schemeClr val="bg1"/>
                  </a:solidFill>
                </a:rPr>
                <a:t>同じ</a:t>
              </a:r>
            </a:p>
          </p:txBody>
        </p:sp>
      </p:grpSp>
      <p:sp>
        <p:nvSpPr>
          <p:cNvPr id="62" name="テキスト ボックス 61">
            <a:extLst>
              <a:ext uri="{FF2B5EF4-FFF2-40B4-BE49-F238E27FC236}">
                <a16:creationId xmlns:a16="http://schemas.microsoft.com/office/drawing/2014/main" id="{CF14AF14-2FDA-4460-9344-E0D150A626EC}"/>
              </a:ext>
            </a:extLst>
          </p:cNvPr>
          <p:cNvSpPr txBox="1"/>
          <p:nvPr/>
        </p:nvSpPr>
        <p:spPr>
          <a:xfrm>
            <a:off x="0" y="0"/>
            <a:ext cx="12192000" cy="584775"/>
          </a:xfrm>
          <a:prstGeom prst="rect">
            <a:avLst/>
          </a:prstGeom>
          <a:solidFill>
            <a:schemeClr val="accent2">
              <a:lumMod val="20000"/>
              <a:lumOff val="80000"/>
            </a:schemeClr>
          </a:solidFill>
        </p:spPr>
        <p:txBody>
          <a:bodyPr wrap="square" rtlCol="0">
            <a:spAutoFit/>
          </a:bodyPr>
          <a:lstStyle/>
          <a:p>
            <a:r>
              <a:rPr kumimoji="1" lang="ja-JP" altLang="en-US" sz="3200" dirty="0"/>
              <a:t>パラメータの推定方法について：最小二乗法か最尤法か</a:t>
            </a:r>
            <a:endParaRPr kumimoji="1" lang="en-US" altLang="ja-JP" sz="3200" dirty="0"/>
          </a:p>
        </p:txBody>
      </p:sp>
      <p:sp>
        <p:nvSpPr>
          <p:cNvPr id="6" name="テキスト ボックス 5">
            <a:extLst>
              <a:ext uri="{FF2B5EF4-FFF2-40B4-BE49-F238E27FC236}">
                <a16:creationId xmlns:a16="http://schemas.microsoft.com/office/drawing/2014/main" id="{31953AD1-9142-4F78-92FE-A8CDE98E24D0}"/>
              </a:ext>
            </a:extLst>
          </p:cNvPr>
          <p:cNvSpPr txBox="1"/>
          <p:nvPr/>
        </p:nvSpPr>
        <p:spPr>
          <a:xfrm>
            <a:off x="232903" y="2086352"/>
            <a:ext cx="11514609" cy="646331"/>
          </a:xfrm>
          <a:prstGeom prst="rect">
            <a:avLst/>
          </a:prstGeom>
          <a:noFill/>
          <a:ln w="41275" cmpd="tri">
            <a:solidFill>
              <a:schemeClr val="tx1"/>
            </a:solidFill>
          </a:ln>
        </p:spPr>
        <p:txBody>
          <a:bodyPr wrap="square" rtlCol="0">
            <a:spAutoFit/>
          </a:bodyPr>
          <a:lstStyle/>
          <a:p>
            <a:pPr algn="ctr"/>
            <a:r>
              <a:rPr lang="en-US" altLang="ja-JP" dirty="0"/>
              <a:t>Frasyr</a:t>
            </a:r>
            <a:r>
              <a:rPr lang="ja-JP" altLang="en-US" dirty="0"/>
              <a:t>による</a:t>
            </a:r>
            <a:r>
              <a:rPr lang="en-US" altLang="ja-JP" dirty="0"/>
              <a:t>VPA</a:t>
            </a:r>
            <a:r>
              <a:rPr lang="ja-JP" altLang="en-US" dirty="0"/>
              <a:t>を実施する上での最小二乗法と最尤法の大きな違いは，</a:t>
            </a:r>
            <a:endParaRPr lang="en-US" altLang="ja-JP" dirty="0"/>
          </a:p>
          <a:p>
            <a:pPr algn="ctr"/>
            <a:r>
              <a:rPr lang="ja-JP" altLang="en-US" dirty="0">
                <a:solidFill>
                  <a:srgbClr val="FF0000"/>
                </a:solidFill>
              </a:rPr>
              <a:t>資源量指標値の分散パラメータを指標値ごとに推定するか否か</a:t>
            </a:r>
            <a:endParaRPr lang="en-US" altLang="ja-JP" dirty="0">
              <a:solidFill>
                <a:srgbClr val="FF0000"/>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7428C95-A752-43DE-9A9B-2751E73AA28F}"/>
                  </a:ext>
                </a:extLst>
              </p:cNvPr>
              <p:cNvSpPr txBox="1"/>
              <p:nvPr/>
            </p:nvSpPr>
            <p:spPr>
              <a:xfrm>
                <a:off x="0" y="5031986"/>
                <a:ext cx="11904989" cy="1200329"/>
              </a:xfrm>
              <a:prstGeom prst="rect">
                <a:avLst/>
              </a:prstGeom>
              <a:noFill/>
            </p:spPr>
            <p:txBody>
              <a:bodyPr wrap="square" rtlCol="0">
                <a:spAutoFit/>
              </a:bodyPr>
              <a:lstStyle/>
              <a:p>
                <a:r>
                  <a:rPr kumimoji="1" lang="ja-JP" altLang="en-US" dirty="0"/>
                  <a:t>（理由）</a:t>
                </a:r>
                <a:endParaRPr kumimoji="1" lang="en-US" altLang="ja-JP" dirty="0"/>
              </a:p>
              <a:p>
                <a:pPr marL="285750" indent="-285750">
                  <a:buFont typeface="Arial" panose="020B0604020202020204" pitchFamily="34" charset="0"/>
                  <a:buChar char="•"/>
                </a:pPr>
                <a:r>
                  <a:rPr lang="ja-JP" altLang="en-US" dirty="0"/>
                  <a:t>最小</a:t>
                </a:r>
                <a:r>
                  <a:rPr kumimoji="1" lang="ja-JP" altLang="en-US" dirty="0"/>
                  <a:t>二乗法では，全ての資源量指標値の分散（重み）は等しいと仮定</a:t>
                </a:r>
                <a:endParaRPr kumimoji="1" lang="en-US" altLang="ja-JP" dirty="0"/>
              </a:p>
              <a:p>
                <a:pPr marL="285750" lvl="1" indent="-285750">
                  <a:buFont typeface="Arial" panose="020B0604020202020204" pitchFamily="34" charset="0"/>
                  <a:buChar char="•"/>
                </a:pPr>
                <a:r>
                  <a:rPr lang="ja-JP" altLang="en-US" dirty="0"/>
                  <a:t>最尤法では，</a:t>
                </a:r>
                <a:r>
                  <a:rPr lang="ja-JP" altLang="en-US" dirty="0">
                    <a:solidFill>
                      <a:srgbClr val="FF0000"/>
                    </a:solidFill>
                  </a:rPr>
                  <a:t>それぞれの</a:t>
                </a:r>
                <a:r>
                  <a:rPr kumimoji="1" lang="ja-JP" altLang="en-US" dirty="0">
                    <a:solidFill>
                      <a:srgbClr val="FF0000"/>
                    </a:solidFill>
                  </a:rPr>
                  <a:t>資源量指標値</a:t>
                </a:r>
                <a:r>
                  <a:rPr lang="ja-JP" altLang="en-US" dirty="0">
                    <a:solidFill>
                      <a:srgbClr val="FF0000"/>
                    </a:solidFill>
                  </a:rPr>
                  <a:t>の分散</a:t>
                </a:r>
                <a:r>
                  <a:rPr lang="ja-JP" altLang="en-US" dirty="0"/>
                  <a:t>（</a:t>
                </a:r>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ja-JP" altLang="en-US" i="1">
                            <a:latin typeface="Cambria Math" panose="02040503050406030204" pitchFamily="18" charset="0"/>
                          </a:rPr>
                          <m:t>𝜎</m:t>
                        </m:r>
                      </m:e>
                      <m:sup>
                        <m:r>
                          <a:rPr lang="en-US" altLang="ja-JP" i="1">
                            <a:latin typeface="Cambria Math" panose="02040503050406030204" pitchFamily="18" charset="0"/>
                          </a:rPr>
                          <m:t>2</m:t>
                        </m:r>
                      </m:sup>
                    </m:sSup>
                  </m:oMath>
                </a14:m>
                <a:r>
                  <a:rPr lang="ja-JP" altLang="en-US" dirty="0"/>
                  <a:t>）が推定され，それぞれの</a:t>
                </a:r>
                <a:r>
                  <a:rPr kumimoji="1" lang="ja-JP" altLang="en-US" u="sng" dirty="0"/>
                  <a:t>資源量指標値</a:t>
                </a:r>
                <a:r>
                  <a:rPr lang="ja-JP" altLang="en-US" u="sng" dirty="0"/>
                  <a:t>の信頼性に関する重みとして尤度の中で機能</a:t>
                </a:r>
                <a:r>
                  <a:rPr lang="ja-JP" altLang="en-US" dirty="0"/>
                  <a:t>している</a:t>
                </a:r>
                <a:endParaRPr kumimoji="1" lang="ja-JP" altLang="en-US" dirty="0"/>
              </a:p>
            </p:txBody>
          </p:sp>
        </mc:Choice>
        <mc:Fallback xmlns="">
          <p:sp>
            <p:nvSpPr>
              <p:cNvPr id="7" name="テキスト ボックス 6">
                <a:extLst>
                  <a:ext uri="{FF2B5EF4-FFF2-40B4-BE49-F238E27FC236}">
                    <a16:creationId xmlns:a16="http://schemas.microsoft.com/office/drawing/2014/main" id="{37428C95-A752-43DE-9A9B-2751E73AA28F}"/>
                  </a:ext>
                </a:extLst>
              </p:cNvPr>
              <p:cNvSpPr txBox="1">
                <a:spLocks noRot="1" noChangeAspect="1" noMove="1" noResize="1" noEditPoints="1" noAdjustHandles="1" noChangeArrowheads="1" noChangeShapeType="1" noTextEdit="1"/>
              </p:cNvSpPr>
              <p:nvPr/>
            </p:nvSpPr>
            <p:spPr>
              <a:xfrm>
                <a:off x="0" y="5031986"/>
                <a:ext cx="11904989" cy="1200329"/>
              </a:xfrm>
              <a:prstGeom prst="rect">
                <a:avLst/>
              </a:prstGeom>
              <a:blipFill>
                <a:blip r:embed="rId5"/>
                <a:stretch>
                  <a:fillRect l="-410" t="-2538" b="-7107"/>
                </a:stretch>
              </a:blipFill>
            </p:spPr>
            <p:txBody>
              <a:bodyPr/>
              <a:lstStyle/>
              <a:p>
                <a:r>
                  <a:rPr lang="ja-JP" altLang="en-US">
                    <a:noFill/>
                  </a:rPr>
                  <a:t> </a:t>
                </a:r>
              </a:p>
            </p:txBody>
          </p:sp>
        </mc:Fallback>
      </mc:AlternateContent>
      <p:sp>
        <p:nvSpPr>
          <p:cNvPr id="9" name="矢印: 上向き折線 8">
            <a:extLst>
              <a:ext uri="{FF2B5EF4-FFF2-40B4-BE49-F238E27FC236}">
                <a16:creationId xmlns:a16="http://schemas.microsoft.com/office/drawing/2014/main" id="{AAE5FEDC-DD34-40CC-B89B-D8ACE278BBA0}"/>
              </a:ext>
            </a:extLst>
          </p:cNvPr>
          <p:cNvSpPr/>
          <p:nvPr/>
        </p:nvSpPr>
        <p:spPr>
          <a:xfrm rot="5400000">
            <a:off x="6290459" y="3301716"/>
            <a:ext cx="1953816" cy="939785"/>
          </a:xfrm>
          <a:prstGeom prst="bentUp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spAutoFit/>
          </a:bodyPr>
          <a:lstStyle/>
          <a:p>
            <a:pPr algn="ctr"/>
            <a:r>
              <a:rPr kumimoji="1" lang="ja-JP" altLang="en-US" dirty="0">
                <a:solidFill>
                  <a:schemeClr val="tx1"/>
                </a:solidFill>
              </a:rPr>
              <a:t>指標値が一つ</a:t>
            </a:r>
          </a:p>
        </p:txBody>
      </p:sp>
      <p:sp>
        <p:nvSpPr>
          <p:cNvPr id="10" name="テキスト ボックス 9">
            <a:extLst>
              <a:ext uri="{FF2B5EF4-FFF2-40B4-BE49-F238E27FC236}">
                <a16:creationId xmlns:a16="http://schemas.microsoft.com/office/drawing/2014/main" id="{90F93B2C-990C-4888-AAA9-B220C4CF598F}"/>
              </a:ext>
            </a:extLst>
          </p:cNvPr>
          <p:cNvSpPr txBox="1"/>
          <p:nvPr/>
        </p:nvSpPr>
        <p:spPr>
          <a:xfrm>
            <a:off x="6809961" y="4758516"/>
            <a:ext cx="2675990" cy="461665"/>
          </a:xfrm>
          <a:prstGeom prst="rect">
            <a:avLst/>
          </a:prstGeom>
          <a:solidFill>
            <a:schemeClr val="accent2">
              <a:lumMod val="20000"/>
              <a:lumOff val="80000"/>
            </a:schemeClr>
          </a:solidFill>
          <a:ln>
            <a:solidFill>
              <a:schemeClr val="tx1"/>
            </a:solidFill>
          </a:ln>
        </p:spPr>
        <p:txBody>
          <a:bodyPr wrap="square" rtlCol="0">
            <a:spAutoFit/>
          </a:bodyPr>
          <a:lstStyle/>
          <a:p>
            <a:r>
              <a:rPr kumimoji="1" lang="ja-JP" altLang="en-US" sz="2400" dirty="0"/>
              <a:t>両者の結果は同じ</a:t>
            </a:r>
          </a:p>
        </p:txBody>
      </p:sp>
      <p:sp>
        <p:nvSpPr>
          <p:cNvPr id="16" name="テキスト ボックス 15">
            <a:extLst>
              <a:ext uri="{FF2B5EF4-FFF2-40B4-BE49-F238E27FC236}">
                <a16:creationId xmlns:a16="http://schemas.microsoft.com/office/drawing/2014/main" id="{2C5D8D3C-566B-4F8D-B280-73015759A69B}"/>
              </a:ext>
            </a:extLst>
          </p:cNvPr>
          <p:cNvSpPr txBox="1"/>
          <p:nvPr/>
        </p:nvSpPr>
        <p:spPr>
          <a:xfrm>
            <a:off x="3657125" y="4737552"/>
            <a:ext cx="3000240" cy="461665"/>
          </a:xfrm>
          <a:prstGeom prst="rect">
            <a:avLst/>
          </a:prstGeom>
          <a:solidFill>
            <a:schemeClr val="accent2">
              <a:lumMod val="20000"/>
              <a:lumOff val="80000"/>
            </a:schemeClr>
          </a:solidFill>
          <a:ln>
            <a:solidFill>
              <a:schemeClr val="tx1"/>
            </a:solidFill>
          </a:ln>
        </p:spPr>
        <p:txBody>
          <a:bodyPr wrap="square" rtlCol="0">
            <a:spAutoFit/>
          </a:bodyPr>
          <a:lstStyle/>
          <a:p>
            <a:r>
              <a:rPr kumimoji="1" lang="ja-JP" altLang="en-US" sz="2400" dirty="0"/>
              <a:t>両者の結果は変わる</a:t>
            </a:r>
          </a:p>
        </p:txBody>
      </p:sp>
      <p:sp>
        <p:nvSpPr>
          <p:cNvPr id="14" name="テキスト ボックス 13">
            <a:extLst>
              <a:ext uri="{FF2B5EF4-FFF2-40B4-BE49-F238E27FC236}">
                <a16:creationId xmlns:a16="http://schemas.microsoft.com/office/drawing/2014/main" id="{9C11CD6E-1B3F-4891-B808-2A8838065387}"/>
              </a:ext>
            </a:extLst>
          </p:cNvPr>
          <p:cNvSpPr txBox="1"/>
          <p:nvPr/>
        </p:nvSpPr>
        <p:spPr>
          <a:xfrm>
            <a:off x="3984944" y="6440923"/>
            <a:ext cx="8132454" cy="307777"/>
          </a:xfrm>
          <a:prstGeom prst="rect">
            <a:avLst/>
          </a:prstGeom>
          <a:noFill/>
        </p:spPr>
        <p:txBody>
          <a:bodyPr wrap="square" rtlCol="0">
            <a:spAutoFit/>
          </a:bodyPr>
          <a:lstStyle/>
          <a:p>
            <a:r>
              <a:rPr lang="ja-JP" altLang="en-US" sz="1400" dirty="0"/>
              <a:t>どちらの推定方法のほうがよいかは，</a:t>
            </a:r>
            <a:r>
              <a:rPr lang="en-US" altLang="ja-JP" sz="1400" dirty="0"/>
              <a:t>AIC(</a:t>
            </a:r>
            <a:r>
              <a:rPr lang="ja-JP" altLang="en-US" sz="1400" dirty="0"/>
              <a:t>赤池情報量基準）などを計算して比較することも出来る</a:t>
            </a:r>
            <a:endParaRPr kumimoji="1" lang="en-US" altLang="ja-JP" sz="1400" dirty="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CA73AE9-D36C-4886-8BB6-3D8272371103}"/>
                  </a:ext>
                </a:extLst>
              </p:cNvPr>
              <p:cNvSpPr txBox="1"/>
              <p:nvPr/>
            </p:nvSpPr>
            <p:spPr>
              <a:xfrm>
                <a:off x="287010" y="722831"/>
                <a:ext cx="11617979" cy="465705"/>
              </a:xfrm>
              <a:prstGeom prst="rect">
                <a:avLst/>
              </a:prstGeom>
              <a:solidFill>
                <a:schemeClr val="accent6">
                  <a:lumMod val="20000"/>
                  <a:lumOff val="80000"/>
                </a:schemeClr>
              </a:solidFill>
              <a:ln>
                <a:noFill/>
              </a:ln>
            </p:spPr>
            <p:txBody>
              <a:bodyPr wrap="square" rtlCol="0">
                <a:spAutoFit/>
              </a:bodyPr>
              <a:lstStyle/>
              <a:p>
                <a:r>
                  <a:rPr lang="ja-JP" altLang="en-US" dirty="0"/>
                  <a:t>最小二乗法　</a:t>
                </a:r>
                <a14:m>
                  <m:oMath xmlns:m="http://schemas.openxmlformats.org/officeDocument/2006/math">
                    <m:r>
                      <a:rPr kumimoji="1" lang="ja-JP" altLang="en-US" i="1" dirty="0">
                        <a:latin typeface="Cambria Math" panose="02040503050406030204" pitchFamily="18" charset="0"/>
                      </a:rPr>
                      <m:t>　</m:t>
                    </m:r>
                    <m:nary>
                      <m:naryPr>
                        <m:chr m:val="∑"/>
                        <m:supHide m:val="on"/>
                        <m:ctrlPr>
                          <a:rPr kumimoji="1" lang="ja-JP" altLang="en-US"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𝑦</m:t>
                        </m:r>
                      </m:sub>
                      <m:sup/>
                      <m:e>
                        <m:sSup>
                          <m:sSupPr>
                            <m:ctrlPr>
                              <a:rPr kumimoji="1" lang="en-US" altLang="ja-JP" i="1" smtClean="0">
                                <a:latin typeface="Cambria Math" panose="02040503050406030204" pitchFamily="18" charset="0"/>
                              </a:rPr>
                            </m:ctrlPr>
                          </m:sSupPr>
                          <m:e>
                            <m:d>
                              <m:dPr>
                                <m:ctrlPr>
                                  <a:rPr lang="en-US" altLang="ja-JP" i="1">
                                    <a:latin typeface="Cambria Math" panose="02040503050406030204" pitchFamily="18" charset="0"/>
                                  </a:rPr>
                                </m:ctrlPr>
                              </m:dPr>
                              <m:e>
                                <m:func>
                                  <m:funcPr>
                                    <m:ctrlPr>
                                      <a:rPr lang="en-US" altLang="ja-JP" i="1" smtClean="0">
                                        <a:latin typeface="Cambria Math" panose="02040503050406030204" pitchFamily="18" charset="0"/>
                                      </a:rPr>
                                    </m:ctrlPr>
                                  </m:funcPr>
                                  <m:fName>
                                    <m:r>
                                      <m:rPr>
                                        <m:sty m:val="p"/>
                                      </m:rPr>
                                      <a:rPr lang="en-US" altLang="ja-JP" i="0" smtClean="0">
                                        <a:latin typeface="Cambria Math" panose="02040503050406030204" pitchFamily="18" charset="0"/>
                                      </a:rPr>
                                      <m:t>log</m:t>
                                    </m:r>
                                  </m:fName>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𝑦</m:t>
                                        </m:r>
                                      </m:sub>
                                    </m:sSub>
                                  </m:e>
                                </m:func>
                                <m:r>
                                  <a:rPr lang="en-US" altLang="ja-JP" i="1">
                                    <a:latin typeface="Cambria Math" panose="02040503050406030204" pitchFamily="18" charset="0"/>
                                  </a:rPr>
                                  <m:t>−</m:t>
                                </m:r>
                                <m:func>
                                  <m:funcPr>
                                    <m:ctrlPr>
                                      <a:rPr lang="en-US" altLang="ja-JP" i="1" smtClean="0">
                                        <a:latin typeface="Cambria Math" panose="02040503050406030204" pitchFamily="18" charset="0"/>
                                      </a:rPr>
                                    </m:ctrlPr>
                                  </m:funcPr>
                                  <m:fName>
                                    <m:r>
                                      <m:rPr>
                                        <m:sty m:val="p"/>
                                      </m:rPr>
                                      <a:rPr lang="en-US" altLang="ja-JP" i="0" smtClean="0">
                                        <a:latin typeface="Cambria Math" panose="02040503050406030204" pitchFamily="18" charset="0"/>
                                      </a:rPr>
                                      <m:t>log</m:t>
                                    </m:r>
                                  </m:fName>
                                  <m:e>
                                    <m:d>
                                      <m:dPr>
                                        <m:ctrlPr>
                                          <a:rPr lang="en-US" altLang="ja-JP" i="1" smtClean="0">
                                            <a:latin typeface="Cambria Math" panose="02040503050406030204" pitchFamily="18" charset="0"/>
                                          </a:rPr>
                                        </m:ctrlPr>
                                      </m:dPr>
                                      <m:e>
                                        <m:r>
                                          <a:rPr lang="en-US" altLang="ja-JP" i="1">
                                            <a:latin typeface="Cambria Math" panose="02040503050406030204" pitchFamily="18" charset="0"/>
                                          </a:rPr>
                                          <m:t>𝑞</m:t>
                                        </m:r>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𝑁</m:t>
                                            </m:r>
                                          </m:e>
                                          <m:sub>
                                            <m:r>
                                              <a:rPr lang="en-US" altLang="ja-JP" i="1">
                                                <a:latin typeface="Cambria Math" panose="02040503050406030204" pitchFamily="18" charset="0"/>
                                                <a:ea typeface="Cambria Math" panose="02040503050406030204" pitchFamily="18" charset="0"/>
                                              </a:rPr>
                                              <m:t>𝑦</m:t>
                                            </m:r>
                                          </m:sub>
                                          <m:sup>
                                            <m:r>
                                              <a:rPr lang="en-US" altLang="ja-JP" i="1">
                                                <a:latin typeface="Cambria Math" panose="02040503050406030204" pitchFamily="18" charset="0"/>
                                                <a:ea typeface="Cambria Math" panose="02040503050406030204" pitchFamily="18" charset="0"/>
                                              </a:rPr>
                                              <m:t>𝑏</m:t>
                                            </m:r>
                                          </m:sup>
                                        </m:sSubSup>
                                      </m:e>
                                    </m:d>
                                  </m:e>
                                </m:func>
                              </m:e>
                            </m:d>
                          </m:e>
                          <m:sup>
                            <m:r>
                              <a:rPr kumimoji="1" lang="en-US" altLang="ja-JP" b="0" i="1" smtClean="0">
                                <a:latin typeface="Cambria Math" panose="02040503050406030204" pitchFamily="18" charset="0"/>
                              </a:rPr>
                              <m:t>2</m:t>
                            </m:r>
                          </m:sup>
                        </m:sSup>
                      </m:e>
                    </m:nary>
                    <m:r>
                      <a:rPr lang="ja-JP" altLang="en-US" i="1">
                        <a:latin typeface="Cambria Math" panose="02040503050406030204" pitchFamily="18" charset="0"/>
                      </a:rPr>
                      <m:t>　</m:t>
                    </m:r>
                    <m:r>
                      <a:rPr lang="ja-JP" altLang="en-US" i="1" smtClean="0">
                        <a:latin typeface="Cambria Math" panose="02040503050406030204" pitchFamily="18" charset="0"/>
                      </a:rPr>
                      <m:t>　</m:t>
                    </m:r>
                    <m:r>
                      <a:rPr lang="ja-JP" altLang="en-US" i="1">
                        <a:latin typeface="Cambria Math" panose="02040503050406030204" pitchFamily="18" charset="0"/>
                      </a:rPr>
                      <m:t>　</m:t>
                    </m:r>
                    <m:r>
                      <a:rPr lang="ja-JP" altLang="en-US" i="1" smtClean="0">
                        <a:latin typeface="Cambria Math" panose="02040503050406030204" pitchFamily="18" charset="0"/>
                      </a:rPr>
                      <m:t>　</m:t>
                    </m:r>
                    <m:r>
                      <a:rPr lang="ja-JP" altLang="en-US" i="1">
                        <a:latin typeface="Cambria Math" panose="02040503050406030204" pitchFamily="18" charset="0"/>
                      </a:rPr>
                      <m:t>　</m:t>
                    </m:r>
                    <m:r>
                      <a:rPr lang="ja-JP" altLang="en-US" i="1" smtClean="0">
                        <a:latin typeface="Cambria Math" panose="02040503050406030204" pitchFamily="18" charset="0"/>
                      </a:rPr>
                      <m:t>　</m:t>
                    </m:r>
                    <m:r>
                      <m:rPr>
                        <m:nor/>
                      </m:rPr>
                      <a:rPr lang="ja-JP" altLang="en-US" dirty="0"/>
                      <m:t>←の目的関数を最小にするようにターミナル</m:t>
                    </m:r>
                    <m:r>
                      <m:rPr>
                        <m:nor/>
                      </m:rPr>
                      <a:rPr lang="en-US" altLang="ja-JP" dirty="0"/>
                      <m:t>F</m:t>
                    </m:r>
                    <m:r>
                      <m:rPr>
                        <m:nor/>
                      </m:rPr>
                      <a:rPr lang="ja-JP" altLang="en-US" dirty="0"/>
                      <m:t>を決める</m:t>
                    </m:r>
                  </m:oMath>
                </a14:m>
                <a:endParaRPr lang="ja-JP" altLang="en-US" dirty="0"/>
              </a:p>
            </p:txBody>
          </p:sp>
        </mc:Choice>
        <mc:Fallback xmlns="">
          <p:sp>
            <p:nvSpPr>
              <p:cNvPr id="18" name="テキスト ボックス 17">
                <a:extLst>
                  <a:ext uri="{FF2B5EF4-FFF2-40B4-BE49-F238E27FC236}">
                    <a16:creationId xmlns:a16="http://schemas.microsoft.com/office/drawing/2014/main" id="{7CA73AE9-D36C-4886-8BB6-3D8272371103}"/>
                  </a:ext>
                </a:extLst>
              </p:cNvPr>
              <p:cNvSpPr txBox="1">
                <a:spLocks noRot="1" noChangeAspect="1" noMove="1" noResize="1" noEditPoints="1" noAdjustHandles="1" noChangeArrowheads="1" noChangeShapeType="1" noTextEdit="1"/>
              </p:cNvSpPr>
              <p:nvPr/>
            </p:nvSpPr>
            <p:spPr>
              <a:xfrm>
                <a:off x="287010" y="722831"/>
                <a:ext cx="11617979" cy="465705"/>
              </a:xfrm>
              <a:prstGeom prst="rect">
                <a:avLst/>
              </a:prstGeom>
              <a:blipFill>
                <a:blip r:embed="rId6"/>
                <a:stretch>
                  <a:fillRect l="-420" t="-78947" b="-144737"/>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F20958CF-C0DA-4EAD-B9D5-2E0852374C01}"/>
                  </a:ext>
                </a:extLst>
              </p:cNvPr>
              <p:cNvSpPr txBox="1"/>
              <p:nvPr/>
            </p:nvSpPr>
            <p:spPr>
              <a:xfrm>
                <a:off x="287010" y="1389572"/>
                <a:ext cx="11803390" cy="604140"/>
              </a:xfrm>
              <a:prstGeom prst="rect">
                <a:avLst/>
              </a:prstGeom>
              <a:solidFill>
                <a:schemeClr val="accent5">
                  <a:lumMod val="20000"/>
                  <a:lumOff val="80000"/>
                </a:schemeClr>
              </a:solidFill>
            </p:spPr>
            <p:txBody>
              <a:bodyPr wrap="square" rtlCol="0">
                <a:spAutoFit/>
              </a:bodyPr>
              <a:lstStyle/>
              <a:p>
                <a:r>
                  <a:rPr kumimoji="1" lang="ja-JP" altLang="en-US" dirty="0"/>
                  <a:t>最尤法　</a:t>
                </a:r>
                <a14:m>
                  <m:oMath xmlns:m="http://schemas.openxmlformats.org/officeDocument/2006/math">
                    <m:r>
                      <a:rPr lang="ja-JP" altLang="en-US" i="1" dirty="0">
                        <a:latin typeface="Cambria Math" panose="02040503050406030204" pitchFamily="18" charset="0"/>
                      </a:rPr>
                      <m:t>　</m:t>
                    </m:r>
                    <m:r>
                      <a:rPr lang="ja-JP" altLang="en-US" i="1" dirty="0" smtClean="0">
                        <a:latin typeface="Cambria Math" panose="02040503050406030204" pitchFamily="18" charset="0"/>
                      </a:rPr>
                      <m:t>　</m:t>
                    </m:r>
                    <m:r>
                      <a:rPr lang="en-US" altLang="ja-JP" i="1" smtClean="0">
                        <a:latin typeface="Cambria Math" panose="02040503050406030204" pitchFamily="18" charset="0"/>
                      </a:rPr>
                      <m:t>𝑙𝑜𝑔</m:t>
                    </m:r>
                    <m:d>
                      <m:dPr>
                        <m:ctrlPr>
                          <a:rPr lang="en-US" altLang="ja-JP" i="1">
                            <a:latin typeface="Cambria Math" panose="02040503050406030204" pitchFamily="18" charset="0"/>
                          </a:rPr>
                        </m:ctrlPr>
                      </m:dPr>
                      <m:e>
                        <m:r>
                          <a:rPr lang="ja-JP" altLang="en-US" i="1">
                            <a:latin typeface="Cambria Math" panose="02040503050406030204" pitchFamily="18" charset="0"/>
                          </a:rPr>
                          <m:t>𝜎</m:t>
                        </m:r>
                      </m:e>
                    </m:d>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r>
                      <a:rPr lang="en-US" altLang="ja-JP" i="1">
                        <a:latin typeface="Cambria Math" panose="02040503050406030204" pitchFamily="18" charset="0"/>
                      </a:rPr>
                      <m:t>𝑙𝑜𝑔</m:t>
                    </m:r>
                    <m:d>
                      <m:dPr>
                        <m:ctrlPr>
                          <a:rPr lang="en-US" altLang="ja-JP" i="1">
                            <a:latin typeface="Cambria Math" panose="02040503050406030204" pitchFamily="18" charset="0"/>
                          </a:rPr>
                        </m:ctrlPr>
                      </m:dPr>
                      <m:e>
                        <m:r>
                          <a:rPr lang="en-US" altLang="ja-JP" i="1">
                            <a:latin typeface="Cambria Math" panose="02040503050406030204" pitchFamily="18" charset="0"/>
                          </a:rPr>
                          <m:t>2</m:t>
                        </m:r>
                        <m:r>
                          <a:rPr lang="ja-JP" altLang="en-US" i="1">
                            <a:latin typeface="Cambria Math" panose="02040503050406030204" pitchFamily="18" charset="0"/>
                          </a:rPr>
                          <m:t>𝜋</m:t>
                        </m:r>
                      </m:e>
                    </m:d>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𝑦</m:t>
                        </m:r>
                      </m:sub>
                      <m:sup/>
                      <m:e>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𝑦</m:t>
                                            </m:r>
                                          </m:sub>
                                        </m:sSub>
                                      </m:e>
                                    </m:func>
                                    <m:r>
                                      <a:rPr lang="en-US" altLang="ja-JP" i="1">
                                        <a:latin typeface="Cambria Math" panose="02040503050406030204" pitchFamily="18" charset="0"/>
                                      </a:rPr>
                                      <m:t>−</m:t>
                                    </m:r>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d>
                                          <m:dPr>
                                            <m:ctrlPr>
                                              <a:rPr lang="en-US" altLang="ja-JP" i="1">
                                                <a:latin typeface="Cambria Math" panose="02040503050406030204" pitchFamily="18" charset="0"/>
                                              </a:rPr>
                                            </m:ctrlPr>
                                          </m:dPr>
                                          <m:e>
                                            <m:r>
                                              <a:rPr lang="en-US" altLang="ja-JP" i="1">
                                                <a:latin typeface="Cambria Math" panose="02040503050406030204" pitchFamily="18" charset="0"/>
                                              </a:rPr>
                                              <m:t>𝑞</m:t>
                                            </m:r>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𝑁</m:t>
                                                </m:r>
                                              </m:e>
                                              <m:sub>
                                                <m:r>
                                                  <a:rPr lang="en-US" altLang="ja-JP" i="1">
                                                    <a:latin typeface="Cambria Math" panose="02040503050406030204" pitchFamily="18" charset="0"/>
                                                    <a:ea typeface="Cambria Math" panose="02040503050406030204" pitchFamily="18" charset="0"/>
                                                  </a:rPr>
                                                  <m:t>𝑦</m:t>
                                                </m:r>
                                              </m:sub>
                                              <m:sup>
                                                <m:r>
                                                  <a:rPr lang="en-US" altLang="ja-JP" i="1">
                                                    <a:latin typeface="Cambria Math" panose="02040503050406030204" pitchFamily="18" charset="0"/>
                                                    <a:ea typeface="Cambria Math" panose="02040503050406030204" pitchFamily="18" charset="0"/>
                                                  </a:rPr>
                                                  <m:t>𝑏</m:t>
                                                </m:r>
                                              </m:sup>
                                            </m:sSubSup>
                                          </m:e>
                                        </m:d>
                                      </m:e>
                                    </m:func>
                                  </m:e>
                                </m:d>
                              </m:e>
                              <m:sup>
                                <m:r>
                                  <a:rPr lang="en-US" altLang="ja-JP" i="1">
                                    <a:latin typeface="Cambria Math" panose="02040503050406030204" pitchFamily="18" charset="0"/>
                                  </a:rPr>
                                  <m:t>2</m:t>
                                </m:r>
                              </m:sup>
                            </m:sSup>
                          </m:num>
                          <m:den>
                            <m:r>
                              <a:rPr lang="en-US" altLang="ja-JP" i="1">
                                <a:latin typeface="Cambria Math" panose="02040503050406030204" pitchFamily="18" charset="0"/>
                              </a:rPr>
                              <m:t>2</m:t>
                            </m:r>
                            <m:sSup>
                              <m:sSupPr>
                                <m:ctrlPr>
                                  <a:rPr lang="en-US" altLang="ja-JP" i="1">
                                    <a:latin typeface="Cambria Math" panose="02040503050406030204" pitchFamily="18" charset="0"/>
                                  </a:rPr>
                                </m:ctrlPr>
                              </m:sSupPr>
                              <m:e>
                                <m:r>
                                  <a:rPr lang="ja-JP" altLang="en-US" i="1">
                                    <a:latin typeface="Cambria Math" panose="02040503050406030204" pitchFamily="18" charset="0"/>
                                  </a:rPr>
                                  <m:t>𝜎</m:t>
                                </m:r>
                              </m:e>
                              <m:sup>
                                <m:r>
                                  <a:rPr lang="en-US" altLang="ja-JP" i="1">
                                    <a:latin typeface="Cambria Math" panose="02040503050406030204" pitchFamily="18" charset="0"/>
                                  </a:rPr>
                                  <m:t>2</m:t>
                                </m:r>
                              </m:sup>
                            </m:sSup>
                          </m:den>
                        </m:f>
                      </m:e>
                    </m:nary>
                    <m:r>
                      <a:rPr lang="en-US" altLang="ja-JP" b="0" i="1" smtClean="0">
                        <a:latin typeface="Cambria Math" panose="02040503050406030204" pitchFamily="18" charset="0"/>
                      </a:rPr>
                      <m:t> </m:t>
                    </m:r>
                    <m:r>
                      <m:rPr>
                        <m:nor/>
                      </m:rPr>
                      <a:rPr lang="ja-JP" altLang="en-US" dirty="0"/>
                      <m:t>←の負の対数尤度を最小にするようにターミナル</m:t>
                    </m:r>
                    <m:r>
                      <m:rPr>
                        <m:nor/>
                      </m:rPr>
                      <a:rPr lang="en-US" altLang="ja-JP" dirty="0"/>
                      <m:t>F</m:t>
                    </m:r>
                    <m:r>
                      <m:rPr>
                        <m:nor/>
                      </m:rPr>
                      <a:rPr lang="ja-JP" altLang="en-US" dirty="0"/>
                      <m:t>を決める</m:t>
                    </m:r>
                  </m:oMath>
                </a14:m>
                <a:endParaRPr lang="ja-JP" altLang="en-US" dirty="0"/>
              </a:p>
            </p:txBody>
          </p:sp>
        </mc:Choice>
        <mc:Fallback xmlns="">
          <p:sp>
            <p:nvSpPr>
              <p:cNvPr id="22" name="テキスト ボックス 21">
                <a:extLst>
                  <a:ext uri="{FF2B5EF4-FFF2-40B4-BE49-F238E27FC236}">
                    <a16:creationId xmlns:a16="http://schemas.microsoft.com/office/drawing/2014/main" id="{F20958CF-C0DA-4EAD-B9D5-2E0852374C01}"/>
                  </a:ext>
                </a:extLst>
              </p:cNvPr>
              <p:cNvSpPr txBox="1">
                <a:spLocks noRot="1" noChangeAspect="1" noMove="1" noResize="1" noEditPoints="1" noAdjustHandles="1" noChangeArrowheads="1" noChangeShapeType="1" noTextEdit="1"/>
              </p:cNvSpPr>
              <p:nvPr/>
            </p:nvSpPr>
            <p:spPr>
              <a:xfrm>
                <a:off x="287010" y="1389572"/>
                <a:ext cx="11803390" cy="604140"/>
              </a:xfrm>
              <a:prstGeom prst="rect">
                <a:avLst/>
              </a:prstGeom>
              <a:blipFill>
                <a:blip r:embed="rId7"/>
                <a:stretch>
                  <a:fillRect l="-413" b="-70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吹き出し: 線 46">
                <a:extLst>
                  <a:ext uri="{FF2B5EF4-FFF2-40B4-BE49-F238E27FC236}">
                    <a16:creationId xmlns:a16="http://schemas.microsoft.com/office/drawing/2014/main" id="{6A552FE3-2EB5-4F5B-AAAE-93FF073685C0}"/>
                  </a:ext>
                </a:extLst>
              </p:cNvPr>
              <p:cNvSpPr/>
              <p:nvPr/>
            </p:nvSpPr>
            <p:spPr>
              <a:xfrm>
                <a:off x="9949968" y="2898637"/>
                <a:ext cx="2140431" cy="639847"/>
              </a:xfrm>
              <a:prstGeom prst="borderCallout1">
                <a:avLst>
                  <a:gd name="adj1" fmla="val 36217"/>
                  <a:gd name="adj2" fmla="val -2162"/>
                  <a:gd name="adj3" fmla="val 95034"/>
                  <a:gd name="adj4" fmla="val -592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誤差は平均</a:t>
                </a:r>
                <a:r>
                  <a:rPr kumimoji="1" lang="en-US" altLang="ja-JP" sz="1600" dirty="0"/>
                  <a:t>0</a:t>
                </a:r>
                <a:r>
                  <a:rPr kumimoji="1" lang="ja-JP" altLang="en-US" sz="1600" dirty="0"/>
                  <a:t>，分散</a:t>
                </a:r>
                <a14:m>
                  <m:oMath xmlns:m="http://schemas.openxmlformats.org/officeDocument/2006/math">
                    <m:sSup>
                      <m:sSupPr>
                        <m:ctrlPr>
                          <a:rPr lang="en-US" altLang="ja-JP" sz="1600" i="1">
                            <a:latin typeface="Cambria Math" panose="02040503050406030204" pitchFamily="18" charset="0"/>
                          </a:rPr>
                        </m:ctrlPr>
                      </m:sSupPr>
                      <m:e>
                        <m:r>
                          <a:rPr lang="ja-JP" altLang="en-US" sz="1600" i="1">
                            <a:latin typeface="Cambria Math" panose="02040503050406030204" pitchFamily="18" charset="0"/>
                          </a:rPr>
                          <m:t>𝜎</m:t>
                        </m:r>
                      </m:e>
                      <m:sup>
                        <m:r>
                          <a:rPr lang="en-US" altLang="ja-JP" sz="1600" i="1">
                            <a:latin typeface="Cambria Math" panose="02040503050406030204" pitchFamily="18" charset="0"/>
                          </a:rPr>
                          <m:t>2</m:t>
                        </m:r>
                      </m:sup>
                    </m:sSup>
                  </m:oMath>
                </a14:m>
                <a:r>
                  <a:rPr kumimoji="1" lang="ja-JP" altLang="en-US" sz="1600" dirty="0"/>
                  <a:t>の正規分布に従う</a:t>
                </a:r>
              </a:p>
            </p:txBody>
          </p:sp>
        </mc:Choice>
        <mc:Fallback xmlns="">
          <p:sp>
            <p:nvSpPr>
              <p:cNvPr id="47" name="吹き出し: 線 46">
                <a:extLst>
                  <a:ext uri="{FF2B5EF4-FFF2-40B4-BE49-F238E27FC236}">
                    <a16:creationId xmlns:a16="http://schemas.microsoft.com/office/drawing/2014/main" id="{6A552FE3-2EB5-4F5B-AAAE-93FF073685C0}"/>
                  </a:ext>
                </a:extLst>
              </p:cNvPr>
              <p:cNvSpPr>
                <a:spLocks noRot="1" noChangeAspect="1" noMove="1" noResize="1" noEditPoints="1" noAdjustHandles="1" noChangeArrowheads="1" noChangeShapeType="1" noTextEdit="1"/>
              </p:cNvSpPr>
              <p:nvPr/>
            </p:nvSpPr>
            <p:spPr>
              <a:xfrm>
                <a:off x="9949968" y="2898637"/>
                <a:ext cx="2140431" cy="639847"/>
              </a:xfrm>
              <a:prstGeom prst="borderCallout1">
                <a:avLst>
                  <a:gd name="adj1" fmla="val 36217"/>
                  <a:gd name="adj2" fmla="val -2162"/>
                  <a:gd name="adj3" fmla="val 95034"/>
                  <a:gd name="adj4" fmla="val -59242"/>
                </a:avLst>
              </a:prstGeom>
              <a:blipFill>
                <a:blip r:embed="rId8"/>
                <a:stretch>
                  <a:fillRect b="-5607"/>
                </a:stretch>
              </a:blipFill>
            </p:spPr>
            <p:txBody>
              <a:bodyPr/>
              <a:lstStyle/>
              <a:p>
                <a:r>
                  <a:rPr lang="ja-JP" altLang="en-US">
                    <a:noFill/>
                  </a:rPr>
                  <a:t> </a:t>
                </a:r>
              </a:p>
            </p:txBody>
          </p:sp>
        </mc:Fallback>
      </mc:AlternateContent>
      <p:sp>
        <p:nvSpPr>
          <p:cNvPr id="51" name="矢印: 上向き折線 50">
            <a:extLst>
              <a:ext uri="{FF2B5EF4-FFF2-40B4-BE49-F238E27FC236}">
                <a16:creationId xmlns:a16="http://schemas.microsoft.com/office/drawing/2014/main" id="{767334D0-61EC-42C1-9001-998E54E99F9C}"/>
              </a:ext>
            </a:extLst>
          </p:cNvPr>
          <p:cNvSpPr/>
          <p:nvPr/>
        </p:nvSpPr>
        <p:spPr>
          <a:xfrm rot="16200000" flipH="1">
            <a:off x="5013301" y="3280753"/>
            <a:ext cx="1953816" cy="939785"/>
          </a:xfrm>
          <a:prstGeom prst="bentUp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wrap="square" rtlCol="0" anchor="ctr">
            <a:spAutoFit/>
          </a:bodyPr>
          <a:lstStyle/>
          <a:p>
            <a:pPr algn="ctr"/>
            <a:r>
              <a:rPr kumimoji="1" lang="ja-JP" altLang="en-US" dirty="0">
                <a:solidFill>
                  <a:schemeClr val="tx1"/>
                </a:solidFill>
              </a:rPr>
              <a:t>指標値が複数</a:t>
            </a:r>
          </a:p>
        </p:txBody>
      </p:sp>
      <p:pic>
        <p:nvPicPr>
          <p:cNvPr id="59" name="図 58">
            <a:extLst>
              <a:ext uri="{FF2B5EF4-FFF2-40B4-BE49-F238E27FC236}">
                <a16:creationId xmlns:a16="http://schemas.microsoft.com/office/drawing/2014/main" id="{6054B7D0-E3C6-481A-8D9F-727AC9C4A210}"/>
              </a:ext>
            </a:extLst>
          </p:cNvPr>
          <p:cNvPicPr>
            <a:picLocks noChangeAspect="1"/>
          </p:cNvPicPr>
          <p:nvPr/>
        </p:nvPicPr>
        <p:blipFill>
          <a:blip r:embed="rId3"/>
          <a:stretch>
            <a:fillRect/>
          </a:stretch>
        </p:blipFill>
        <p:spPr>
          <a:xfrm>
            <a:off x="289483" y="2784453"/>
            <a:ext cx="1803478" cy="1864820"/>
          </a:xfrm>
          <a:prstGeom prst="rect">
            <a:avLst/>
          </a:prstGeom>
        </p:spPr>
      </p:pic>
      <p:sp>
        <p:nvSpPr>
          <p:cNvPr id="60" name="吹き出し: 線 59">
            <a:extLst>
              <a:ext uri="{FF2B5EF4-FFF2-40B4-BE49-F238E27FC236}">
                <a16:creationId xmlns:a16="http://schemas.microsoft.com/office/drawing/2014/main" id="{5DF8B582-CB02-4F44-8A26-CFC8BAB085D6}"/>
              </a:ext>
            </a:extLst>
          </p:cNvPr>
          <p:cNvSpPr/>
          <p:nvPr/>
        </p:nvSpPr>
        <p:spPr>
          <a:xfrm>
            <a:off x="4278559" y="2816605"/>
            <a:ext cx="1670721" cy="639847"/>
          </a:xfrm>
          <a:prstGeom prst="borderCallout1">
            <a:avLst>
              <a:gd name="adj1" fmla="val 36217"/>
              <a:gd name="adj2" fmla="val -2162"/>
              <a:gd name="adj3" fmla="val 125203"/>
              <a:gd name="adj4" fmla="val -74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誤差のばらつき</a:t>
            </a:r>
            <a:endParaRPr kumimoji="1" lang="en-US" altLang="ja-JP" sz="1400" dirty="0"/>
          </a:p>
          <a:p>
            <a:pPr algn="ctr"/>
            <a:r>
              <a:rPr kumimoji="1" lang="ja-JP" altLang="en-US" sz="1400" dirty="0"/>
              <a:t>（分散）が大きい</a:t>
            </a:r>
          </a:p>
        </p:txBody>
      </p:sp>
      <p:sp>
        <p:nvSpPr>
          <p:cNvPr id="61" name="吹き出し: 線 60">
            <a:extLst>
              <a:ext uri="{FF2B5EF4-FFF2-40B4-BE49-F238E27FC236}">
                <a16:creationId xmlns:a16="http://schemas.microsoft.com/office/drawing/2014/main" id="{300CF5E4-2D5F-417A-919D-BA0183448191}"/>
              </a:ext>
            </a:extLst>
          </p:cNvPr>
          <p:cNvSpPr/>
          <p:nvPr/>
        </p:nvSpPr>
        <p:spPr>
          <a:xfrm>
            <a:off x="1279424" y="4494065"/>
            <a:ext cx="1670721" cy="639847"/>
          </a:xfrm>
          <a:prstGeom prst="borderCallout1">
            <a:avLst>
              <a:gd name="adj1" fmla="val -6656"/>
              <a:gd name="adj2" fmla="val 3311"/>
              <a:gd name="adj3" fmla="val -120918"/>
              <a:gd name="adj4" fmla="val 22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誤差のばらつき</a:t>
            </a:r>
            <a:endParaRPr kumimoji="1" lang="en-US" altLang="ja-JP" sz="1400" dirty="0"/>
          </a:p>
          <a:p>
            <a:pPr algn="ctr"/>
            <a:r>
              <a:rPr kumimoji="1" lang="ja-JP" altLang="en-US" sz="1400" dirty="0"/>
              <a:t>（分散）が小さい</a:t>
            </a:r>
          </a:p>
        </p:txBody>
      </p:sp>
      <p:sp>
        <p:nvSpPr>
          <p:cNvPr id="58" name="吹き出し: 線 57">
            <a:extLst>
              <a:ext uri="{FF2B5EF4-FFF2-40B4-BE49-F238E27FC236}">
                <a16:creationId xmlns:a16="http://schemas.microsoft.com/office/drawing/2014/main" id="{79D575C0-09C7-4822-A59A-F233499E4551}"/>
              </a:ext>
            </a:extLst>
          </p:cNvPr>
          <p:cNvSpPr/>
          <p:nvPr/>
        </p:nvSpPr>
        <p:spPr>
          <a:xfrm>
            <a:off x="9719785" y="3992868"/>
            <a:ext cx="2397613" cy="1387264"/>
          </a:xfrm>
          <a:prstGeom prst="borderCallout1">
            <a:avLst>
              <a:gd name="adj1" fmla="val 40721"/>
              <a:gd name="adj2" fmla="val -1129"/>
              <a:gd name="adj3" fmla="val 104444"/>
              <a:gd name="adj4" fmla="val -94269"/>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よって，誤差のばらつきが指標によって大きく違う場合などは，当てはまりの悪い指標に最小二乗法は結果がひっぱられやすいという欠点がある</a:t>
            </a:r>
          </a:p>
        </p:txBody>
      </p:sp>
      <p:sp>
        <p:nvSpPr>
          <p:cNvPr id="3" name="テキスト ボックス 2">
            <a:extLst>
              <a:ext uri="{FF2B5EF4-FFF2-40B4-BE49-F238E27FC236}">
                <a16:creationId xmlns:a16="http://schemas.microsoft.com/office/drawing/2014/main" id="{CE28FB89-469D-485A-9CFD-E440C2A90362}"/>
              </a:ext>
            </a:extLst>
          </p:cNvPr>
          <p:cNvSpPr txBox="1"/>
          <p:nvPr/>
        </p:nvSpPr>
        <p:spPr>
          <a:xfrm>
            <a:off x="139337" y="6447882"/>
            <a:ext cx="3709852" cy="338554"/>
          </a:xfrm>
          <a:prstGeom prst="rect">
            <a:avLst/>
          </a:prstGeom>
          <a:solidFill>
            <a:schemeClr val="accent4">
              <a:lumMod val="20000"/>
              <a:lumOff val="80000"/>
            </a:schemeClr>
          </a:solidFill>
        </p:spPr>
        <p:txBody>
          <a:bodyPr wrap="square" rtlCol="0">
            <a:spAutoFit/>
          </a:bodyPr>
          <a:lstStyle/>
          <a:p>
            <a:r>
              <a:rPr lang="ja-JP" altLang="en-US" sz="1600" dirty="0"/>
              <a:t>最小二乗法，最尤法：</a:t>
            </a:r>
            <a:r>
              <a:rPr kumimoji="1" lang="ja-JP" altLang="en-US" sz="1600" dirty="0"/>
              <a:t>動画</a:t>
            </a:r>
            <a:r>
              <a:rPr kumimoji="1" lang="en-US" altLang="ja-JP" sz="1600" dirty="0"/>
              <a:t>R-14</a:t>
            </a:r>
            <a:r>
              <a:rPr kumimoji="1" lang="ja-JP" altLang="en-US" sz="1600" dirty="0"/>
              <a:t>参照</a:t>
            </a:r>
          </a:p>
        </p:txBody>
      </p:sp>
    </p:spTree>
    <p:extLst>
      <p:ext uri="{BB962C8B-B14F-4D97-AF65-F5344CB8AC3E}">
        <p14:creationId xmlns:p14="http://schemas.microsoft.com/office/powerpoint/2010/main" val="325933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p:bldP spid="9" grpId="0" animBg="1"/>
      <p:bldP spid="10" grpId="0" animBg="1"/>
      <p:bldP spid="16" grpId="0" animBg="1"/>
      <p:bldP spid="14" grpId="0"/>
      <p:bldP spid="18" grpId="0" animBg="1"/>
      <p:bldP spid="22" grpId="0" animBg="1"/>
      <p:bldP spid="47" grpId="0" animBg="1"/>
      <p:bldP spid="51" grpId="0" animBg="1"/>
      <p:bldP spid="60" grpId="0" animBg="1"/>
      <p:bldP spid="61" grpId="0" animBg="1"/>
      <p:bldP spid="58"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C9ACE493-68D8-465F-945B-2D472E758F76}"/>
              </a:ext>
            </a:extLst>
          </p:cNvPr>
          <p:cNvGrpSpPr/>
          <p:nvPr/>
        </p:nvGrpSpPr>
        <p:grpSpPr>
          <a:xfrm>
            <a:off x="0" y="4330722"/>
            <a:ext cx="12094132" cy="2527279"/>
            <a:chOff x="0" y="4330722"/>
            <a:chExt cx="12094132" cy="2527279"/>
          </a:xfrm>
        </p:grpSpPr>
        <p:sp>
          <p:nvSpPr>
            <p:cNvPr id="67" name="四角形: 角を丸くする 66">
              <a:extLst>
                <a:ext uri="{FF2B5EF4-FFF2-40B4-BE49-F238E27FC236}">
                  <a16:creationId xmlns:a16="http://schemas.microsoft.com/office/drawing/2014/main" id="{14819F46-9E5C-4546-8E8E-F319FA620CCD}"/>
                </a:ext>
              </a:extLst>
            </p:cNvPr>
            <p:cNvSpPr/>
            <p:nvPr/>
          </p:nvSpPr>
          <p:spPr>
            <a:xfrm>
              <a:off x="0" y="4330723"/>
              <a:ext cx="12094132" cy="2527278"/>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B0BAAEEC-4F53-416C-B745-ADC4AEE3F7FA}"/>
                </a:ext>
              </a:extLst>
            </p:cNvPr>
            <p:cNvSpPr txBox="1"/>
            <p:nvPr/>
          </p:nvSpPr>
          <p:spPr>
            <a:xfrm>
              <a:off x="242798" y="4330722"/>
              <a:ext cx="6127861" cy="677108"/>
            </a:xfrm>
            <a:prstGeom prst="rect">
              <a:avLst/>
            </a:prstGeom>
            <a:noFill/>
          </p:spPr>
          <p:txBody>
            <a:bodyPr wrap="square" rtlCol="0">
              <a:spAutoFit/>
            </a:bodyPr>
            <a:lstStyle/>
            <a:p>
              <a:r>
                <a:rPr kumimoji="1" lang="en-US" altLang="ja-JP" sz="2000" b="1" dirty="0">
                  <a:solidFill>
                    <a:srgbClr val="FF0000"/>
                  </a:solidFill>
                  <a:effectLst>
                    <a:outerShdw blurRad="38100" dist="38100" dir="2700000" algn="tl">
                      <a:srgbClr val="000000">
                        <a:alpha val="43137"/>
                      </a:srgbClr>
                    </a:outerShdw>
                  </a:effectLst>
                </a:rPr>
                <a:t>2</a:t>
              </a:r>
              <a:r>
                <a:rPr kumimoji="1" lang="ja-JP" altLang="en-US" sz="2000" b="1" dirty="0">
                  <a:solidFill>
                    <a:srgbClr val="FF0000"/>
                  </a:solidFill>
                  <a:effectLst>
                    <a:outerShdw blurRad="38100" dist="38100" dir="2700000" algn="tl">
                      <a:srgbClr val="000000">
                        <a:alpha val="43137"/>
                      </a:srgbClr>
                    </a:outerShdw>
                  </a:effectLst>
                </a:rPr>
                <a:t>．</a:t>
              </a:r>
              <a:r>
                <a:rPr kumimoji="1" lang="en-US" altLang="ja-JP" sz="2000" b="1" dirty="0">
                  <a:solidFill>
                    <a:srgbClr val="FF0000"/>
                  </a:solidFill>
                  <a:effectLst>
                    <a:outerShdw blurRad="38100" dist="38100" dir="2700000" algn="tl">
                      <a:srgbClr val="000000">
                        <a:alpha val="43137"/>
                      </a:srgbClr>
                    </a:outerShdw>
                  </a:effectLst>
                </a:rPr>
                <a:t>Baranov</a:t>
              </a:r>
              <a:r>
                <a:rPr kumimoji="1" lang="ja-JP" altLang="en-US" sz="2000" b="1" dirty="0">
                  <a:solidFill>
                    <a:srgbClr val="FF0000"/>
                  </a:solidFill>
                  <a:effectLst>
                    <a:outerShdw blurRad="38100" dist="38100" dir="2700000" algn="tl">
                      <a:srgbClr val="000000">
                        <a:alpha val="43137"/>
                      </a:srgbClr>
                    </a:outerShdw>
                  </a:effectLst>
                </a:rPr>
                <a:t>の方程式</a:t>
              </a:r>
              <a:endParaRPr kumimoji="1" lang="en-US" altLang="ja-JP" sz="2000" b="1" dirty="0">
                <a:solidFill>
                  <a:srgbClr val="FF0000"/>
                </a:solidFill>
                <a:effectLst>
                  <a:outerShdw blurRad="38100" dist="38100" dir="2700000" algn="tl">
                    <a:srgbClr val="000000">
                      <a:alpha val="43137"/>
                    </a:srgbClr>
                  </a:outerShdw>
                </a:effectLst>
              </a:endParaRPr>
            </a:p>
            <a:p>
              <a:r>
                <a:rPr lang="ja-JP" altLang="en-US" dirty="0"/>
                <a:t>　 </a:t>
              </a:r>
              <a:r>
                <a:rPr lang="en-US" altLang="ja-JP" dirty="0"/>
                <a:t>1</a:t>
              </a:r>
              <a:r>
                <a:rPr lang="ja-JP" altLang="en-US" dirty="0"/>
                <a:t>年を通じて漁獲係数が一定であるような漁業に対応</a:t>
              </a:r>
              <a:endParaRPr lang="en-US" altLang="ja-JP" dirty="0"/>
            </a:p>
          </p:txBody>
        </p:sp>
      </p:grpSp>
      <p:grpSp>
        <p:nvGrpSpPr>
          <p:cNvPr id="2" name="グループ化 1">
            <a:extLst>
              <a:ext uri="{FF2B5EF4-FFF2-40B4-BE49-F238E27FC236}">
                <a16:creationId xmlns:a16="http://schemas.microsoft.com/office/drawing/2014/main" id="{4A14925F-472B-495F-BF85-AD6AF77EE14D}"/>
              </a:ext>
            </a:extLst>
          </p:cNvPr>
          <p:cNvGrpSpPr/>
          <p:nvPr/>
        </p:nvGrpSpPr>
        <p:grpSpPr>
          <a:xfrm>
            <a:off x="0" y="567630"/>
            <a:ext cx="12094132" cy="3698215"/>
            <a:chOff x="21668" y="563344"/>
            <a:chExt cx="12094132" cy="3698215"/>
          </a:xfrm>
        </p:grpSpPr>
        <p:sp>
          <p:nvSpPr>
            <p:cNvPr id="66" name="四角形: 角を丸くする 65">
              <a:extLst>
                <a:ext uri="{FF2B5EF4-FFF2-40B4-BE49-F238E27FC236}">
                  <a16:creationId xmlns:a16="http://schemas.microsoft.com/office/drawing/2014/main" id="{CB1E2123-37E7-4393-9DD2-85E803ABE871}"/>
                </a:ext>
              </a:extLst>
            </p:cNvPr>
            <p:cNvSpPr/>
            <p:nvPr/>
          </p:nvSpPr>
          <p:spPr>
            <a:xfrm>
              <a:off x="21668" y="563344"/>
              <a:ext cx="12094132" cy="3698215"/>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251AA8B-B7A2-4876-85F8-C9680603FEE1}"/>
                </a:ext>
              </a:extLst>
            </p:cNvPr>
            <p:cNvSpPr txBox="1"/>
            <p:nvPr/>
          </p:nvSpPr>
          <p:spPr>
            <a:xfrm>
              <a:off x="247559" y="654341"/>
              <a:ext cx="9827619" cy="677108"/>
            </a:xfrm>
            <a:prstGeom prst="rect">
              <a:avLst/>
            </a:prstGeom>
            <a:noFill/>
          </p:spPr>
          <p:txBody>
            <a:bodyPr wrap="square" rtlCol="0">
              <a:spAutoFit/>
            </a:bodyPr>
            <a:lstStyle/>
            <a:p>
              <a:r>
                <a:rPr kumimoji="1" lang="en-US" altLang="ja-JP" sz="2000" b="1" dirty="0">
                  <a:solidFill>
                    <a:srgbClr val="FF0000"/>
                  </a:solidFill>
                  <a:effectLst>
                    <a:outerShdw blurRad="38100" dist="38100" dir="2700000" algn="tl">
                      <a:srgbClr val="000000">
                        <a:alpha val="43137"/>
                      </a:srgbClr>
                    </a:outerShdw>
                  </a:effectLst>
                </a:rPr>
                <a:t>1</a:t>
              </a:r>
              <a:r>
                <a:rPr kumimoji="1" lang="ja-JP" altLang="en-US" sz="2000" b="1" dirty="0">
                  <a:solidFill>
                    <a:srgbClr val="FF0000"/>
                  </a:solidFill>
                  <a:effectLst>
                    <a:outerShdw blurRad="38100" dist="38100" dir="2700000" algn="tl">
                      <a:srgbClr val="000000">
                        <a:alpha val="43137"/>
                      </a:srgbClr>
                    </a:outerShdw>
                  </a:effectLst>
                </a:rPr>
                <a:t>．</a:t>
              </a:r>
              <a:r>
                <a:rPr kumimoji="1" lang="en-US" altLang="ja-JP" sz="2000" b="1" dirty="0">
                  <a:solidFill>
                    <a:srgbClr val="FF0000"/>
                  </a:solidFill>
                  <a:effectLst>
                    <a:outerShdw blurRad="38100" dist="38100" dir="2700000" algn="tl">
                      <a:srgbClr val="000000">
                        <a:alpha val="43137"/>
                      </a:srgbClr>
                    </a:outerShdw>
                  </a:effectLst>
                </a:rPr>
                <a:t>Pope</a:t>
              </a:r>
              <a:r>
                <a:rPr kumimoji="1" lang="ja-JP" altLang="en-US" sz="2000" b="1" dirty="0">
                  <a:solidFill>
                    <a:srgbClr val="FF0000"/>
                  </a:solidFill>
                  <a:effectLst>
                    <a:outerShdw blurRad="38100" dist="38100" dir="2700000" algn="tl">
                      <a:srgbClr val="000000">
                        <a:alpha val="43137"/>
                      </a:srgbClr>
                    </a:outerShdw>
                  </a:effectLst>
                </a:rPr>
                <a:t>の近似式</a:t>
              </a:r>
              <a:endParaRPr kumimoji="1" lang="en-US" altLang="ja-JP" sz="2000" b="1" dirty="0">
                <a:solidFill>
                  <a:srgbClr val="FF0000"/>
                </a:solidFill>
                <a:effectLst>
                  <a:outerShdw blurRad="38100" dist="38100" dir="2700000" algn="tl">
                    <a:srgbClr val="000000">
                      <a:alpha val="43137"/>
                    </a:srgbClr>
                  </a:outerShdw>
                </a:effectLst>
              </a:endParaRPr>
            </a:p>
            <a:p>
              <a:r>
                <a:rPr lang="ja-JP" altLang="en-US" dirty="0"/>
                <a:t>　漁期が決まっているような場合に対応（ここでは年の中間でパルス的な漁業があると仮定）</a:t>
              </a:r>
              <a:endParaRPr lang="en-US" altLang="ja-JP" dirty="0"/>
            </a:p>
          </p:txBody>
        </p:sp>
      </p:grpSp>
      <p:sp>
        <p:nvSpPr>
          <p:cNvPr id="43" name="テキスト ボックス 42">
            <a:extLst>
              <a:ext uri="{FF2B5EF4-FFF2-40B4-BE49-F238E27FC236}">
                <a16:creationId xmlns:a16="http://schemas.microsoft.com/office/drawing/2014/main" id="{9FE5AD4D-F52C-49C4-BED9-5E0E3E37C4BA}"/>
              </a:ext>
            </a:extLst>
          </p:cNvPr>
          <p:cNvSpPr txBox="1"/>
          <p:nvPr/>
        </p:nvSpPr>
        <p:spPr>
          <a:xfrm>
            <a:off x="0" y="-33705"/>
            <a:ext cx="12192000" cy="584775"/>
          </a:xfrm>
          <a:prstGeom prst="rect">
            <a:avLst/>
          </a:prstGeom>
          <a:solidFill>
            <a:schemeClr val="accent2">
              <a:lumMod val="20000"/>
              <a:lumOff val="80000"/>
            </a:schemeClr>
          </a:solidFill>
        </p:spPr>
        <p:txBody>
          <a:bodyPr wrap="square" rtlCol="0">
            <a:spAutoFit/>
          </a:bodyPr>
          <a:lstStyle/>
          <a:p>
            <a:r>
              <a:rPr lang="ja-JP" altLang="en-US" sz="3200" dirty="0"/>
              <a:t>魚の動態を</a:t>
            </a:r>
            <a:r>
              <a:rPr kumimoji="1" lang="ja-JP" altLang="en-US" sz="3200" dirty="0"/>
              <a:t>数式で表すと</a:t>
            </a:r>
            <a:r>
              <a:rPr kumimoji="1" lang="en-US" altLang="ja-JP" sz="3200" dirty="0"/>
              <a:t>…</a:t>
            </a:r>
            <a:r>
              <a:rPr kumimoji="1" lang="ja-JP" altLang="en-US" sz="3200" dirty="0"/>
              <a:t>（</a:t>
            </a:r>
            <a:r>
              <a:rPr kumimoji="1" lang="en-US" altLang="ja-JP" sz="3200" dirty="0"/>
              <a:t>2</a:t>
            </a:r>
            <a:r>
              <a:rPr kumimoji="1" lang="ja-JP" altLang="en-US" sz="3200" dirty="0"/>
              <a:t>通りの方法）</a:t>
            </a:r>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28CB1AC-9AAB-443D-8884-9ABC8C776E7C}"/>
                  </a:ext>
                </a:extLst>
              </p:cNvPr>
              <p:cNvSpPr txBox="1"/>
              <p:nvPr/>
            </p:nvSpPr>
            <p:spPr>
              <a:xfrm>
                <a:off x="197986" y="3156559"/>
                <a:ext cx="4014640" cy="5391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0" smtClean="0">
                          <a:latin typeface="Cambria Math" panose="02040503050406030204" pitchFamily="18" charset="0"/>
                        </a:rPr>
                        <m:t>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𝐶</m:t>
                          </m:r>
                        </m:e>
                        <m:sub>
                          <m:r>
                            <a:rPr lang="en-US" altLang="ja-JP" sz="2000" b="0" i="1" smtClean="0">
                              <a:latin typeface="Cambria Math" panose="02040503050406030204" pitchFamily="18" charset="0"/>
                            </a:rPr>
                            <m:t>𝑎</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𝑎</m:t>
                          </m:r>
                        </m:sub>
                      </m:sSub>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𝑒</m:t>
                          </m:r>
                        </m:e>
                        <m:sup>
                          <m:f>
                            <m:fPr>
                              <m:ctrlPr>
                                <a:rPr lang="en-US" altLang="ja-JP" sz="2000" i="1">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−2</m:t>
                              </m:r>
                            </m:num>
                            <m:den>
                              <m:r>
                                <a:rPr lang="en-US" altLang="ja-JP" sz="2000" i="1">
                                  <a:latin typeface="Cambria Math" panose="02040503050406030204" pitchFamily="18" charset="0"/>
                                  <a:ea typeface="Cambria Math" panose="02040503050406030204" pitchFamily="18" charset="0"/>
                                </a:rPr>
                                <m:t>𝑀</m:t>
                              </m:r>
                            </m:den>
                          </m:f>
                        </m:sup>
                      </m:sSup>
                      <m:r>
                        <a:rPr lang="en-US" altLang="ja-JP" sz="2000" i="1">
                          <a:latin typeface="Cambria Math" panose="02040503050406030204" pitchFamily="18" charset="0"/>
                          <a:ea typeface="Cambria Math" panose="02040503050406030204" pitchFamily="18" charset="0"/>
                        </a:rPr>
                        <m:t>×</m:t>
                      </m:r>
                      <m:d>
                        <m:dPr>
                          <m:ctrlPr>
                            <a:rPr lang="en-US" altLang="ja-JP" sz="2000" i="1" smtClean="0">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1−</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𝑒</m:t>
                              </m:r>
                            </m:e>
                            <m:sup>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𝐹</m:t>
                                  </m:r>
                                </m:e>
                                <m:sub>
                                  <m:r>
                                    <a:rPr lang="en-US" altLang="ja-JP" sz="2000" b="0" i="1" smtClean="0">
                                      <a:latin typeface="Cambria Math" panose="02040503050406030204" pitchFamily="18" charset="0"/>
                                      <a:ea typeface="Cambria Math" panose="02040503050406030204" pitchFamily="18" charset="0"/>
                                    </a:rPr>
                                    <m:t>𝑎</m:t>
                                  </m:r>
                                </m:sub>
                              </m:sSub>
                            </m:sup>
                          </m:sSup>
                        </m:e>
                      </m:d>
                    </m:oMath>
                  </m:oMathPara>
                </a14:m>
                <a:endParaRPr lang="en-US" altLang="ja-JP" dirty="0"/>
              </a:p>
            </p:txBody>
          </p:sp>
        </mc:Choice>
        <mc:Fallback xmlns="">
          <p:sp>
            <p:nvSpPr>
              <p:cNvPr id="51" name="テキスト ボックス 50">
                <a:extLst>
                  <a:ext uri="{FF2B5EF4-FFF2-40B4-BE49-F238E27FC236}">
                    <a16:creationId xmlns:a16="http://schemas.microsoft.com/office/drawing/2014/main" id="{928CB1AC-9AAB-443D-8884-9ABC8C776E7C}"/>
                  </a:ext>
                </a:extLst>
              </p:cNvPr>
              <p:cNvSpPr txBox="1">
                <a:spLocks noRot="1" noChangeAspect="1" noMove="1" noResize="1" noEditPoints="1" noAdjustHandles="1" noChangeArrowheads="1" noChangeShapeType="1" noTextEdit="1"/>
              </p:cNvSpPr>
              <p:nvPr/>
            </p:nvSpPr>
            <p:spPr>
              <a:xfrm>
                <a:off x="197986" y="3156559"/>
                <a:ext cx="4014640" cy="539122"/>
              </a:xfrm>
              <a:prstGeom prst="rect">
                <a:avLst/>
              </a:prstGeom>
              <a:blipFill>
                <a:blip r:embed="rId6"/>
                <a:stretch>
                  <a:fillRect/>
                </a:stretch>
              </a:blipFill>
            </p:spPr>
            <p:txBody>
              <a:bodyPr/>
              <a:lstStyle/>
              <a:p>
                <a:r>
                  <a:rPr lang="ja-JP" altLang="en-US">
                    <a:noFill/>
                  </a:rPr>
                  <a:t> </a:t>
                </a:r>
              </a:p>
            </p:txBody>
          </p:sp>
        </mc:Fallback>
      </mc:AlternateContent>
      <p:sp>
        <p:nvSpPr>
          <p:cNvPr id="52" name="吹き出し: 上矢印 51">
            <a:extLst>
              <a:ext uri="{FF2B5EF4-FFF2-40B4-BE49-F238E27FC236}">
                <a16:creationId xmlns:a16="http://schemas.microsoft.com/office/drawing/2014/main" id="{43BF0DA6-802B-4704-AE95-281E4A5549D6}"/>
              </a:ext>
            </a:extLst>
          </p:cNvPr>
          <p:cNvSpPr/>
          <p:nvPr/>
        </p:nvSpPr>
        <p:spPr>
          <a:xfrm>
            <a:off x="291972" y="3655772"/>
            <a:ext cx="1193090" cy="47328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a</a:t>
            </a:r>
            <a:r>
              <a:rPr kumimoji="1" lang="ja-JP" altLang="en-US" sz="1200" dirty="0"/>
              <a:t>歳の</a:t>
            </a:r>
            <a:r>
              <a:rPr lang="ja-JP" altLang="en-US" sz="1200" dirty="0"/>
              <a:t>漁獲尾</a:t>
            </a:r>
            <a:r>
              <a:rPr kumimoji="1" lang="ja-JP" altLang="en-US" sz="1200" dirty="0"/>
              <a:t>数</a:t>
            </a:r>
          </a:p>
        </p:txBody>
      </p:sp>
      <p:sp>
        <p:nvSpPr>
          <p:cNvPr id="54" name="吹き出し: 上矢印 53">
            <a:extLst>
              <a:ext uri="{FF2B5EF4-FFF2-40B4-BE49-F238E27FC236}">
                <a16:creationId xmlns:a16="http://schemas.microsoft.com/office/drawing/2014/main" id="{33B878A9-0C34-4152-AE6C-AAB49E397429}"/>
              </a:ext>
            </a:extLst>
          </p:cNvPr>
          <p:cNvSpPr/>
          <p:nvPr/>
        </p:nvSpPr>
        <p:spPr>
          <a:xfrm>
            <a:off x="965449" y="6299687"/>
            <a:ext cx="1438124" cy="493437"/>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漁獲死亡割合</a:t>
            </a:r>
            <a:endParaRPr lang="en-US" altLang="ja-JP" sz="1200" dirty="0"/>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B875E2B-1A4F-4B2B-BC05-983E09680A1A}"/>
                  </a:ext>
                </a:extLst>
              </p:cNvPr>
              <p:cNvSpPr txBox="1"/>
              <p:nvPr/>
            </p:nvSpPr>
            <p:spPr>
              <a:xfrm>
                <a:off x="197986" y="5671275"/>
                <a:ext cx="4691398" cy="7204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0" smtClean="0">
                          <a:latin typeface="Cambria Math" panose="02040503050406030204" pitchFamily="18" charset="0"/>
                        </a:rPr>
                        <m:t>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𝐶</m:t>
                          </m:r>
                        </m:e>
                        <m:sub>
                          <m:r>
                            <a:rPr lang="en-US" altLang="ja-JP" sz="2000" b="0" i="1" smtClean="0">
                              <a:latin typeface="Cambria Math" panose="02040503050406030204" pitchFamily="18" charset="0"/>
                            </a:rPr>
                            <m:t>𝑎</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𝐹</m:t>
                              </m:r>
                            </m:e>
                            <m:sub>
                              <m:r>
                                <a:rPr lang="en-US" altLang="ja-JP" sz="2000" i="1">
                                  <a:latin typeface="Cambria Math" panose="02040503050406030204" pitchFamily="18" charset="0"/>
                                  <a:ea typeface="Cambria Math" panose="02040503050406030204" pitchFamily="18" charset="0"/>
                                </a:rPr>
                                <m:t>𝑎</m:t>
                              </m:r>
                            </m:sub>
                          </m:sSub>
                        </m:num>
                        <m:den>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𝐹</m:t>
                                  </m:r>
                                </m:e>
                                <m:sub>
                                  <m:r>
                                    <a:rPr lang="en-US" altLang="ja-JP" sz="2000" i="1">
                                      <a:latin typeface="Cambria Math" panose="02040503050406030204" pitchFamily="18" charset="0"/>
                                      <a:ea typeface="Cambria Math" panose="02040503050406030204" pitchFamily="18" charset="0"/>
                                    </a:rPr>
                                    <m:t>𝑎</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𝑀</m:t>
                              </m:r>
                            </m:e>
                          </m:d>
                        </m:den>
                      </m:f>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𝑎</m:t>
                          </m:r>
                        </m:sub>
                      </m:sSub>
                      <m:r>
                        <a:rPr lang="en-US" altLang="ja-JP" sz="2000" i="1">
                          <a:latin typeface="Cambria Math" panose="02040503050406030204" pitchFamily="18" charset="0"/>
                          <a:ea typeface="Cambria Math" panose="02040503050406030204" pitchFamily="18" charset="0"/>
                        </a:rPr>
                        <m:t>×</m:t>
                      </m:r>
                      <m:d>
                        <m:dPr>
                          <m:ctrlPr>
                            <a:rPr lang="en-US" altLang="ja-JP" sz="2000" i="1" smtClean="0">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1−</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𝑒</m:t>
                              </m:r>
                            </m:e>
                            <m:sup>
                              <m:r>
                                <a:rPr lang="en-US" altLang="ja-JP" sz="2000" i="1">
                                  <a:latin typeface="Cambria Math" panose="02040503050406030204" pitchFamily="18" charset="0"/>
                                  <a:ea typeface="Cambria Math" panose="02040503050406030204" pitchFamily="18" charset="0"/>
                                </a:rPr>
                                <m:t>−</m:t>
                              </m:r>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𝐹</m:t>
                                      </m:r>
                                    </m:e>
                                    <m:sub>
                                      <m:r>
                                        <a:rPr lang="en-US" altLang="ja-JP" sz="2000" i="1">
                                          <a:latin typeface="Cambria Math" panose="02040503050406030204" pitchFamily="18" charset="0"/>
                                          <a:ea typeface="Cambria Math" panose="02040503050406030204" pitchFamily="18" charset="0"/>
                                        </a:rPr>
                                        <m:t>𝑎</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𝑀</m:t>
                                  </m:r>
                                </m:e>
                              </m:d>
                            </m:sup>
                          </m:sSup>
                        </m:e>
                      </m:d>
                    </m:oMath>
                  </m:oMathPara>
                </a14:m>
                <a:endParaRPr lang="en-US" altLang="ja-JP" dirty="0"/>
              </a:p>
            </p:txBody>
          </p:sp>
        </mc:Choice>
        <mc:Fallback xmlns="">
          <p:sp>
            <p:nvSpPr>
              <p:cNvPr id="59" name="テキスト ボックス 58">
                <a:extLst>
                  <a:ext uri="{FF2B5EF4-FFF2-40B4-BE49-F238E27FC236}">
                    <a16:creationId xmlns:a16="http://schemas.microsoft.com/office/drawing/2014/main" id="{4B875E2B-1A4F-4B2B-BC05-983E09680A1A}"/>
                  </a:ext>
                </a:extLst>
              </p:cNvPr>
              <p:cNvSpPr txBox="1">
                <a:spLocks noRot="1" noChangeAspect="1" noMove="1" noResize="1" noEditPoints="1" noAdjustHandles="1" noChangeArrowheads="1" noChangeShapeType="1" noTextEdit="1"/>
              </p:cNvSpPr>
              <p:nvPr/>
            </p:nvSpPr>
            <p:spPr>
              <a:xfrm>
                <a:off x="197986" y="5671275"/>
                <a:ext cx="4691398" cy="7204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DF90981-5AD7-42B5-AD25-8D1B4A8E203D}"/>
                  </a:ext>
                </a:extLst>
              </p:cNvPr>
              <p:cNvSpPr txBox="1"/>
              <p:nvPr/>
            </p:nvSpPr>
            <p:spPr>
              <a:xfrm>
                <a:off x="-1488958" y="5046216"/>
                <a:ext cx="6174296" cy="3879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𝑁</m:t>
                          </m:r>
                        </m:e>
                        <m:sub>
                          <m:r>
                            <a:rPr lang="en-US" altLang="ja-JP" sz="1800" b="0" i="1" smtClean="0">
                              <a:latin typeface="Cambria Math" panose="02040503050406030204" pitchFamily="18" charset="0"/>
                            </a:rPr>
                            <m:t>𝑎</m:t>
                          </m:r>
                          <m:r>
                            <a:rPr lang="en-US" altLang="ja-JP" sz="1800" b="0" i="1" smtClean="0">
                              <a:latin typeface="Cambria Math" panose="02040503050406030204" pitchFamily="18" charset="0"/>
                            </a:rPr>
                            <m:t>+1</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𝑁</m:t>
                          </m:r>
                        </m:e>
                        <m:sub>
                          <m:r>
                            <a:rPr lang="en-US" altLang="ja-JP" sz="1800" i="1">
                              <a:latin typeface="Cambria Math" panose="02040503050406030204" pitchFamily="18" charset="0"/>
                            </a:rPr>
                            <m:t>𝑎</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r>
                            <a:rPr lang="en-US" altLang="ja-JP" sz="1800" i="1">
                              <a:latin typeface="Cambria Math" panose="02040503050406030204" pitchFamily="18" charset="0"/>
                              <a:ea typeface="Cambria Math" panose="02040503050406030204" pitchFamily="18" charset="0"/>
                            </a:rPr>
                            <m:t>𝑒</m:t>
                          </m:r>
                        </m:e>
                        <m:sup>
                          <m:r>
                            <a:rPr lang="en-US" altLang="ja-JP" sz="1800" b="0" i="1" smtClean="0">
                              <a:latin typeface="Cambria Math" panose="02040503050406030204" pitchFamily="18" charset="0"/>
                              <a:ea typeface="Cambria Math" panose="02040503050406030204" pitchFamily="18" charset="0"/>
                            </a:rPr>
                            <m:t>−</m:t>
                          </m:r>
                          <m:d>
                            <m:dPr>
                              <m:ctrlPr>
                                <a:rPr lang="en-US" altLang="ja-JP" sz="1800" b="0" i="1" smtClean="0">
                                  <a:latin typeface="Cambria Math" panose="02040503050406030204" pitchFamily="18" charset="0"/>
                                  <a:ea typeface="Cambria Math" panose="02040503050406030204" pitchFamily="18" charset="0"/>
                                </a:rPr>
                              </m:ctrlPr>
                            </m:dPr>
                            <m:e>
                              <m:sSub>
                                <m:sSubPr>
                                  <m:ctrlPr>
                                    <a:rPr lang="en-US" altLang="ja-JP" sz="1800" b="0" i="1" smtClean="0">
                                      <a:latin typeface="Cambria Math" panose="02040503050406030204" pitchFamily="18" charset="0"/>
                                      <a:ea typeface="Cambria Math" panose="02040503050406030204" pitchFamily="18" charset="0"/>
                                    </a:rPr>
                                  </m:ctrlPr>
                                </m:sSubPr>
                                <m:e>
                                  <m:r>
                                    <a:rPr lang="en-US" altLang="ja-JP" sz="1800" b="0" i="1" smtClean="0">
                                      <a:latin typeface="Cambria Math" panose="02040503050406030204" pitchFamily="18" charset="0"/>
                                      <a:ea typeface="Cambria Math" panose="02040503050406030204" pitchFamily="18" charset="0"/>
                                    </a:rPr>
                                    <m:t>𝐹</m:t>
                                  </m:r>
                                </m:e>
                                <m:sub>
                                  <m:r>
                                    <a:rPr lang="en-US" altLang="ja-JP" sz="1800" b="0" i="1" smtClean="0">
                                      <a:latin typeface="Cambria Math" panose="02040503050406030204" pitchFamily="18" charset="0"/>
                                      <a:ea typeface="Cambria Math" panose="02040503050406030204" pitchFamily="18" charset="0"/>
                                    </a:rPr>
                                    <m:t>𝑎</m:t>
                                  </m:r>
                                </m:sub>
                              </m:sSub>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𝑀</m:t>
                              </m:r>
                            </m:e>
                          </m:d>
                        </m:sup>
                      </m:sSup>
                    </m:oMath>
                  </m:oMathPara>
                </a14:m>
                <a:endParaRPr lang="ja-JP" altLang="en-US" dirty="0"/>
              </a:p>
            </p:txBody>
          </p:sp>
        </mc:Choice>
        <mc:Fallback xmlns="">
          <p:sp>
            <p:nvSpPr>
              <p:cNvPr id="61" name="テキスト ボックス 60">
                <a:extLst>
                  <a:ext uri="{FF2B5EF4-FFF2-40B4-BE49-F238E27FC236}">
                    <a16:creationId xmlns:a16="http://schemas.microsoft.com/office/drawing/2014/main" id="{0DF90981-5AD7-42B5-AD25-8D1B4A8E203D}"/>
                  </a:ext>
                </a:extLst>
              </p:cNvPr>
              <p:cNvSpPr txBox="1">
                <a:spLocks noRot="1" noChangeAspect="1" noMove="1" noResize="1" noEditPoints="1" noAdjustHandles="1" noChangeArrowheads="1" noChangeShapeType="1" noTextEdit="1"/>
              </p:cNvSpPr>
              <p:nvPr/>
            </p:nvSpPr>
            <p:spPr>
              <a:xfrm>
                <a:off x="-1488958" y="5046216"/>
                <a:ext cx="6174296" cy="387927"/>
              </a:xfrm>
              <a:prstGeom prst="rect">
                <a:avLst/>
              </a:prstGeom>
              <a:blipFill>
                <a:blip r:embed="rId9"/>
                <a:stretch>
                  <a:fillRect/>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E1127DA0-8C51-45A7-B97C-DE7AF47C11AF}"/>
              </a:ext>
            </a:extLst>
          </p:cNvPr>
          <p:cNvGrpSpPr/>
          <p:nvPr/>
        </p:nvGrpSpPr>
        <p:grpSpPr>
          <a:xfrm>
            <a:off x="4426880" y="3216416"/>
            <a:ext cx="6997290" cy="901722"/>
            <a:chOff x="4399492" y="3266835"/>
            <a:chExt cx="6997290" cy="901722"/>
          </a:xfrm>
        </p:grpSpPr>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7ACD327-EF0B-4250-97CE-EB63D8C0FB28}"/>
                    </a:ext>
                  </a:extLst>
                </p:cNvPr>
                <p:cNvSpPr txBox="1"/>
                <p:nvPr/>
              </p:nvSpPr>
              <p:spPr>
                <a:xfrm>
                  <a:off x="8270276" y="3266835"/>
                  <a:ext cx="3126506" cy="9017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0" smtClean="0">
                            <a:latin typeface="Cambria Math" panose="02040503050406030204" pitchFamily="18" charset="0"/>
                          </a:rPr>
                          <m:t>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𝐹</m:t>
                            </m:r>
                          </m:e>
                          <m:sub>
                            <m:r>
                              <a:rPr lang="en-US" altLang="ja-JP" sz="2000" b="0" i="1" smtClean="0">
                                <a:latin typeface="Cambria Math" panose="02040503050406030204" pitchFamily="18" charset="0"/>
                              </a:rPr>
                              <m:t>𝑎</m:t>
                            </m:r>
                          </m:sub>
                        </m:sSub>
                        <m:r>
                          <a:rPr lang="en-US" altLang="ja-JP" sz="2000" b="0" i="1" smtClean="0">
                            <a:latin typeface="Cambria Math" panose="02040503050406030204" pitchFamily="18" charset="0"/>
                          </a:rPr>
                          <m:t>=−</m:t>
                        </m:r>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ln</m:t>
                            </m:r>
                          </m:fName>
                          <m:e>
                            <m:d>
                              <m:dPr>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m:t>
                                </m:r>
                                <m:f>
                                  <m:fPr>
                                    <m:ctrlPr>
                                      <a:rPr lang="en-US" altLang="ja-JP" sz="2000" i="1">
                                        <a:latin typeface="Cambria Math" panose="02040503050406030204" pitchFamily="18" charset="0"/>
                                        <a:ea typeface="Cambria Math" panose="02040503050406030204" pitchFamily="18" charset="0"/>
                                      </a:rPr>
                                    </m:ctrlPr>
                                  </m:fPr>
                                  <m:num>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e>
                                      <m:sub>
                                        <m:r>
                                          <a:rPr lang="en-US" altLang="ja-JP" sz="2000" i="1">
                                            <a:latin typeface="Cambria Math" panose="02040503050406030204" pitchFamily="18" charset="0"/>
                                            <a:ea typeface="Cambria Math" panose="02040503050406030204" pitchFamily="18" charset="0"/>
                                          </a:rPr>
                                          <m:t>𝑎</m:t>
                                        </m:r>
                                      </m:sub>
                                    </m:sSub>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𝑒</m:t>
                                        </m:r>
                                      </m:e>
                                      <m:sup>
                                        <m:f>
                                          <m:fPr>
                                            <m:ctrlPr>
                                              <a:rPr lang="en-US" altLang="ja-JP" sz="2000" i="1">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−2</m:t>
                                            </m:r>
                                          </m:num>
                                          <m:den>
                                            <m:r>
                                              <a:rPr lang="en-US" altLang="ja-JP" sz="2000" i="1">
                                                <a:latin typeface="Cambria Math" panose="02040503050406030204" pitchFamily="18" charset="0"/>
                                                <a:ea typeface="Cambria Math" panose="02040503050406030204" pitchFamily="18" charset="0"/>
                                              </a:rPr>
                                              <m:t>𝑀</m:t>
                                            </m:r>
                                          </m:den>
                                        </m:f>
                                      </m:sup>
                                    </m:sSup>
                                  </m:num>
                                  <m:den>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𝑎</m:t>
                                        </m:r>
                                      </m:sub>
                                    </m:sSub>
                                  </m:den>
                                </m:f>
                              </m:e>
                            </m:d>
                          </m:e>
                        </m:func>
                      </m:oMath>
                    </m:oMathPara>
                  </a14:m>
                  <a:endParaRPr lang="en-US" altLang="ja-JP" dirty="0"/>
                </a:p>
              </p:txBody>
            </p:sp>
          </mc:Choice>
          <mc:Fallback xmlns="">
            <p:sp>
              <p:nvSpPr>
                <p:cNvPr id="56" name="テキスト ボックス 55">
                  <a:extLst>
                    <a:ext uri="{FF2B5EF4-FFF2-40B4-BE49-F238E27FC236}">
                      <a16:creationId xmlns:a16="http://schemas.microsoft.com/office/drawing/2014/main" id="{47ACD327-EF0B-4250-97CE-EB63D8C0FB28}"/>
                    </a:ext>
                  </a:extLst>
                </p:cNvPr>
                <p:cNvSpPr txBox="1">
                  <a:spLocks noRot="1" noChangeAspect="1" noMove="1" noResize="1" noEditPoints="1" noAdjustHandles="1" noChangeArrowheads="1" noChangeShapeType="1" noTextEdit="1"/>
                </p:cNvSpPr>
                <p:nvPr/>
              </p:nvSpPr>
              <p:spPr>
                <a:xfrm>
                  <a:off x="8270276" y="3266835"/>
                  <a:ext cx="3126506" cy="901722"/>
                </a:xfrm>
                <a:prstGeom prst="rect">
                  <a:avLst/>
                </a:prstGeom>
                <a:blipFill>
                  <a:blip r:embed="rId10"/>
                  <a:stretch>
                    <a:fillRect/>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D9D63822-56C6-472B-809A-C9003AFC2175}"/>
                </a:ext>
              </a:extLst>
            </p:cNvPr>
            <p:cNvGrpSpPr/>
            <p:nvPr/>
          </p:nvGrpSpPr>
          <p:grpSpPr>
            <a:xfrm>
              <a:off x="4399492" y="3513077"/>
              <a:ext cx="3870784" cy="435062"/>
              <a:chOff x="4399492" y="3513077"/>
              <a:chExt cx="3870784" cy="435062"/>
            </a:xfrm>
          </p:grpSpPr>
          <p:sp>
            <p:nvSpPr>
              <p:cNvPr id="55" name="矢印: 右 54">
                <a:extLst>
                  <a:ext uri="{FF2B5EF4-FFF2-40B4-BE49-F238E27FC236}">
                    <a16:creationId xmlns:a16="http://schemas.microsoft.com/office/drawing/2014/main" id="{89B7E13C-F118-4AEE-986F-6215B78C3D05}"/>
                  </a:ext>
                </a:extLst>
              </p:cNvPr>
              <p:cNvSpPr/>
              <p:nvPr/>
            </p:nvSpPr>
            <p:spPr>
              <a:xfrm>
                <a:off x="4399492" y="3513078"/>
                <a:ext cx="914276" cy="435061"/>
              </a:xfrm>
              <a:prstGeom prst="rightArrow">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式変形</a:t>
                </a:r>
              </a:p>
            </p:txBody>
          </p:sp>
          <p:sp>
            <p:nvSpPr>
              <p:cNvPr id="63" name="矢印: 右 62">
                <a:extLst>
                  <a:ext uri="{FF2B5EF4-FFF2-40B4-BE49-F238E27FC236}">
                    <a16:creationId xmlns:a16="http://schemas.microsoft.com/office/drawing/2014/main" id="{04D32439-ED02-4805-B039-68517D7A8431}"/>
                  </a:ext>
                </a:extLst>
              </p:cNvPr>
              <p:cNvSpPr/>
              <p:nvPr/>
            </p:nvSpPr>
            <p:spPr>
              <a:xfrm>
                <a:off x="5393963" y="3513077"/>
                <a:ext cx="2876313" cy="435061"/>
              </a:xfrm>
              <a:prstGeom prst="rightArrow">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解析的に</a:t>
                </a:r>
                <a:r>
                  <a:rPr kumimoji="1" lang="en-US" altLang="ja-JP" sz="1400" dirty="0">
                    <a:solidFill>
                      <a:schemeClr val="tx1"/>
                    </a:solidFill>
                  </a:rPr>
                  <a:t>F</a:t>
                </a:r>
                <a:r>
                  <a:rPr kumimoji="1" lang="ja-JP" altLang="en-US" sz="1400" dirty="0">
                    <a:solidFill>
                      <a:schemeClr val="tx1"/>
                    </a:solidFill>
                  </a:rPr>
                  <a:t>が解ける</a:t>
                </a:r>
              </a:p>
            </p:txBody>
          </p:sp>
        </p:grpSp>
      </p:grpSp>
      <p:grpSp>
        <p:nvGrpSpPr>
          <p:cNvPr id="11" name="グループ化 10">
            <a:extLst>
              <a:ext uri="{FF2B5EF4-FFF2-40B4-BE49-F238E27FC236}">
                <a16:creationId xmlns:a16="http://schemas.microsoft.com/office/drawing/2014/main" id="{5978E7FB-6F5B-44F5-87EC-B96080A62FF0}"/>
              </a:ext>
            </a:extLst>
          </p:cNvPr>
          <p:cNvGrpSpPr/>
          <p:nvPr/>
        </p:nvGrpSpPr>
        <p:grpSpPr>
          <a:xfrm>
            <a:off x="4791354" y="5758990"/>
            <a:ext cx="7469681" cy="1034134"/>
            <a:chOff x="4791354" y="5758990"/>
            <a:chExt cx="7469681" cy="1034134"/>
          </a:xfrm>
        </p:grpSpPr>
        <p:sp>
          <p:nvSpPr>
            <p:cNvPr id="64" name="矢印: 右 63">
              <a:extLst>
                <a:ext uri="{FF2B5EF4-FFF2-40B4-BE49-F238E27FC236}">
                  <a16:creationId xmlns:a16="http://schemas.microsoft.com/office/drawing/2014/main" id="{C9AEF9F2-847D-4107-961F-F1DF9D536443}"/>
                </a:ext>
              </a:extLst>
            </p:cNvPr>
            <p:cNvSpPr/>
            <p:nvPr/>
          </p:nvSpPr>
          <p:spPr>
            <a:xfrm>
              <a:off x="4791354" y="5864626"/>
              <a:ext cx="2876313" cy="435061"/>
            </a:xfrm>
            <a:prstGeom prst="rightArrow">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解析的に</a:t>
              </a:r>
              <a:r>
                <a:rPr kumimoji="1" lang="en-US" altLang="ja-JP" sz="1400" dirty="0">
                  <a:solidFill>
                    <a:schemeClr val="tx1"/>
                  </a:solidFill>
                </a:rPr>
                <a:t>F</a:t>
              </a:r>
              <a:r>
                <a:rPr kumimoji="1" lang="ja-JP" altLang="en-US" sz="1400" dirty="0">
                  <a:solidFill>
                    <a:schemeClr val="tx1"/>
                  </a:solidFill>
                </a:rPr>
                <a:t>が解けない</a:t>
              </a:r>
            </a:p>
          </p:txBody>
        </p:sp>
        <p:sp>
          <p:nvSpPr>
            <p:cNvPr id="65" name="テキスト ボックス 64">
              <a:extLst>
                <a:ext uri="{FF2B5EF4-FFF2-40B4-BE49-F238E27FC236}">
                  <a16:creationId xmlns:a16="http://schemas.microsoft.com/office/drawing/2014/main" id="{06496486-028D-4917-A3F5-F6F49B94C8ED}"/>
                </a:ext>
              </a:extLst>
            </p:cNvPr>
            <p:cNvSpPr txBox="1"/>
            <p:nvPr/>
          </p:nvSpPr>
          <p:spPr>
            <a:xfrm>
              <a:off x="7644294" y="5758990"/>
              <a:ext cx="4616741" cy="646331"/>
            </a:xfrm>
            <a:prstGeom prst="rect">
              <a:avLst/>
            </a:prstGeom>
            <a:noFill/>
          </p:spPr>
          <p:txBody>
            <a:bodyPr wrap="square" rtlCol="0">
              <a:spAutoFit/>
            </a:bodyPr>
            <a:lstStyle/>
            <a:p>
              <a:r>
                <a:rPr kumimoji="1" lang="en-US" altLang="ja-JP" dirty="0"/>
                <a:t>F</a:t>
              </a:r>
              <a:r>
                <a:rPr kumimoji="1" lang="ja-JP" altLang="en-US" dirty="0"/>
                <a:t>について解くには繰り返し計算が必要</a:t>
              </a:r>
              <a:endParaRPr kumimoji="1" lang="en-US" altLang="ja-JP" dirty="0"/>
            </a:p>
            <a:p>
              <a:r>
                <a:rPr kumimoji="1" lang="en-US" altLang="ja-JP" dirty="0"/>
                <a:t>Frasyr</a:t>
              </a:r>
              <a:r>
                <a:rPr kumimoji="1" lang="ja-JP" altLang="en-US" dirty="0"/>
                <a:t>では石岡・岸田</a:t>
              </a:r>
              <a:r>
                <a:rPr kumimoji="1" lang="en-US" altLang="ja-JP" dirty="0"/>
                <a:t>(1985)</a:t>
              </a:r>
              <a:r>
                <a:rPr kumimoji="1" lang="ja-JP" altLang="en-US" dirty="0"/>
                <a:t>の方法を採用</a:t>
              </a:r>
            </a:p>
          </p:txBody>
        </p:sp>
        <p:pic>
          <p:nvPicPr>
            <p:cNvPr id="4" name="図 3">
              <a:extLst>
                <a:ext uri="{FF2B5EF4-FFF2-40B4-BE49-F238E27FC236}">
                  <a16:creationId xmlns:a16="http://schemas.microsoft.com/office/drawing/2014/main" id="{6E265FE2-1EDE-4F5C-BFF4-6D92A7AFBD1D}"/>
                </a:ext>
              </a:extLst>
            </p:cNvPr>
            <p:cNvPicPr>
              <a:picLocks noChangeAspect="1"/>
            </p:cNvPicPr>
            <p:nvPr/>
          </p:nvPicPr>
          <p:blipFill>
            <a:blip r:embed="rId11"/>
            <a:stretch>
              <a:fillRect/>
            </a:stretch>
          </p:blipFill>
          <p:spPr>
            <a:xfrm>
              <a:off x="7487340" y="6405321"/>
              <a:ext cx="4284292" cy="387803"/>
            </a:xfrm>
            <a:prstGeom prst="rect">
              <a:avLst/>
            </a:prstGeom>
          </p:spPr>
        </p:pic>
      </p:grpSp>
      <p:sp>
        <p:nvSpPr>
          <p:cNvPr id="29" name="吹き出し: 上矢印 28">
            <a:extLst>
              <a:ext uri="{FF2B5EF4-FFF2-40B4-BE49-F238E27FC236}">
                <a16:creationId xmlns:a16="http://schemas.microsoft.com/office/drawing/2014/main" id="{F1CBD11A-96B3-4262-B2E0-0CDF0E7CFEE3}"/>
              </a:ext>
            </a:extLst>
          </p:cNvPr>
          <p:cNvSpPr/>
          <p:nvPr/>
        </p:nvSpPr>
        <p:spPr>
          <a:xfrm>
            <a:off x="2351717" y="3609111"/>
            <a:ext cx="1473604" cy="493437"/>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漁獲による死亡率</a:t>
            </a:r>
            <a:endParaRPr kumimoji="1" lang="ja-JP" altLang="en-US" sz="1200" dirty="0"/>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C27C2C66-D307-44A5-85BF-15C43BFF3DCD}"/>
                  </a:ext>
                </a:extLst>
              </p:cNvPr>
              <p:cNvSpPr txBox="1"/>
              <p:nvPr/>
            </p:nvSpPr>
            <p:spPr>
              <a:xfrm>
                <a:off x="451951" y="1743694"/>
                <a:ext cx="3268362" cy="506870"/>
              </a:xfrm>
              <a:prstGeom prst="rect">
                <a:avLst/>
              </a:prstGeom>
              <a:noFill/>
            </p:spPr>
            <p:txBody>
              <a:bodyPr wrap="square">
                <a:spAutoFit/>
              </a:bodyPr>
              <a:lstStyle/>
              <a:p>
                <a14:m>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𝑁</m:t>
                        </m:r>
                      </m:e>
                      <m:sub>
                        <m:r>
                          <a:rPr lang="en-US" altLang="ja-JP" sz="1800" b="0" i="1" smtClean="0">
                            <a:latin typeface="Cambria Math" panose="02040503050406030204" pitchFamily="18" charset="0"/>
                          </a:rPr>
                          <m:t>𝑎</m:t>
                        </m:r>
                        <m:r>
                          <a:rPr lang="en-US" altLang="ja-JP" sz="1800" b="0" i="1" smtClean="0">
                            <a:latin typeface="Cambria Math" panose="02040503050406030204" pitchFamily="18" charset="0"/>
                          </a:rPr>
                          <m:t>+1</m:t>
                        </m:r>
                      </m:sub>
                    </m:sSub>
                    <m:r>
                      <a:rPr lang="en-US" altLang="ja-JP" sz="1800" b="0" i="1" smtClean="0">
                        <a:latin typeface="Cambria Math" panose="02040503050406030204" pitchFamily="18" charset="0"/>
                      </a:rPr>
                      <m:t>=</m:t>
                    </m:r>
                    <m:d>
                      <m:dPr>
                        <m:ctrlPr>
                          <a:rPr lang="en-US" altLang="ja-JP" sz="1800" b="0"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𝑁</m:t>
                            </m:r>
                          </m:e>
                          <m:sub>
                            <m:r>
                              <a:rPr lang="en-US" altLang="ja-JP" sz="1800" i="1">
                                <a:latin typeface="Cambria Math" panose="02040503050406030204" pitchFamily="18" charset="0"/>
                              </a:rPr>
                              <m:t>𝑎</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r>
                              <a:rPr lang="en-US" altLang="ja-JP" sz="1800" i="1">
                                <a:latin typeface="Cambria Math" panose="02040503050406030204" pitchFamily="18" charset="0"/>
                                <a:ea typeface="Cambria Math" panose="02040503050406030204" pitchFamily="18" charset="0"/>
                              </a:rPr>
                              <m:t>𝑒</m:t>
                            </m:r>
                          </m:e>
                          <m:sup>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−2</m:t>
                                </m:r>
                              </m:num>
                              <m:den>
                                <m:r>
                                  <a:rPr lang="en-US" altLang="ja-JP" sz="1800" i="1">
                                    <a:latin typeface="Cambria Math" panose="02040503050406030204" pitchFamily="18" charset="0"/>
                                    <a:ea typeface="Cambria Math" panose="02040503050406030204" pitchFamily="18" charset="0"/>
                                  </a:rPr>
                                  <m:t>𝑀</m:t>
                                </m:r>
                              </m:den>
                            </m:f>
                          </m:sup>
                        </m:sSup>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𝑐</m:t>
                            </m:r>
                          </m:e>
                          <m:sub>
                            <m:r>
                              <a:rPr lang="en-US" altLang="ja-JP" sz="1800" i="1">
                                <a:latin typeface="Cambria Math" panose="02040503050406030204" pitchFamily="18" charset="0"/>
                                <a:ea typeface="Cambria Math" panose="02040503050406030204" pitchFamily="18" charset="0"/>
                              </a:rPr>
                              <m:t>𝑎</m:t>
                            </m:r>
                          </m:sub>
                        </m:sSub>
                      </m:e>
                    </m:d>
                    <m:r>
                      <a:rPr lang="en-US" altLang="ja-JP" sz="1800" b="0" i="1" smtClean="0">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r>
                          <a:rPr lang="en-US" altLang="ja-JP" sz="1800" i="1">
                            <a:latin typeface="Cambria Math" panose="02040503050406030204" pitchFamily="18" charset="0"/>
                            <a:ea typeface="Cambria Math" panose="02040503050406030204" pitchFamily="18" charset="0"/>
                          </a:rPr>
                          <m:t>𝑒</m:t>
                        </m:r>
                      </m:e>
                      <m:sup>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−2</m:t>
                            </m:r>
                          </m:num>
                          <m:den>
                            <m:r>
                              <a:rPr lang="en-US" altLang="ja-JP" sz="1800" i="1">
                                <a:latin typeface="Cambria Math" panose="02040503050406030204" pitchFamily="18" charset="0"/>
                                <a:ea typeface="Cambria Math" panose="02040503050406030204" pitchFamily="18" charset="0"/>
                              </a:rPr>
                              <m:t>𝑀</m:t>
                            </m:r>
                          </m:den>
                        </m:f>
                      </m:sup>
                    </m:sSup>
                  </m:oMath>
                </a14:m>
                <a:r>
                  <a:rPr lang="en-US" altLang="ja-JP" dirty="0"/>
                  <a:t> </a:t>
                </a:r>
                <a:endParaRPr lang="ja-JP" altLang="en-US" dirty="0"/>
              </a:p>
            </p:txBody>
          </p:sp>
        </mc:Choice>
        <mc:Fallback xmlns="">
          <p:sp>
            <p:nvSpPr>
              <p:cNvPr id="34" name="テキスト ボックス 33">
                <a:extLst>
                  <a:ext uri="{FF2B5EF4-FFF2-40B4-BE49-F238E27FC236}">
                    <a16:creationId xmlns:a16="http://schemas.microsoft.com/office/drawing/2014/main" id="{C27C2C66-D307-44A5-85BF-15C43BFF3DCD}"/>
                  </a:ext>
                </a:extLst>
              </p:cNvPr>
              <p:cNvSpPr txBox="1">
                <a:spLocks noRot="1" noChangeAspect="1" noMove="1" noResize="1" noEditPoints="1" noAdjustHandles="1" noChangeArrowheads="1" noChangeShapeType="1" noTextEdit="1"/>
              </p:cNvSpPr>
              <p:nvPr/>
            </p:nvSpPr>
            <p:spPr>
              <a:xfrm>
                <a:off x="451951" y="1743694"/>
                <a:ext cx="3268362" cy="506870"/>
              </a:xfrm>
              <a:prstGeom prst="rect">
                <a:avLst/>
              </a:prstGeom>
              <a:blipFill>
                <a:blip r:embed="rId12"/>
                <a:stretch>
                  <a:fillRect/>
                </a:stretch>
              </a:blipFill>
            </p:spPr>
            <p:txBody>
              <a:bodyPr/>
              <a:lstStyle/>
              <a:p>
                <a:r>
                  <a:rPr lang="ja-JP" altLang="en-US">
                    <a:noFill/>
                  </a:rPr>
                  <a:t> </a:t>
                </a:r>
              </a:p>
            </p:txBody>
          </p:sp>
        </mc:Fallback>
      </mc:AlternateContent>
      <p:pic>
        <p:nvPicPr>
          <p:cNvPr id="35" name="図 34">
            <a:extLst>
              <a:ext uri="{FF2B5EF4-FFF2-40B4-BE49-F238E27FC236}">
                <a16:creationId xmlns:a16="http://schemas.microsoft.com/office/drawing/2014/main" id="{53FEBD9D-70C6-4B6F-BAA0-AF3ECEE49C72}"/>
              </a:ext>
            </a:extLst>
          </p:cNvPr>
          <p:cNvPicPr>
            <a:picLocks noChangeAspect="1"/>
          </p:cNvPicPr>
          <p:nvPr/>
        </p:nvPicPr>
        <p:blipFill>
          <a:blip r:embed="rId13"/>
          <a:stretch>
            <a:fillRect/>
          </a:stretch>
        </p:blipFill>
        <p:spPr>
          <a:xfrm>
            <a:off x="4426880" y="1482064"/>
            <a:ext cx="3002375" cy="1239745"/>
          </a:xfrm>
          <a:prstGeom prst="rect">
            <a:avLst/>
          </a:prstGeom>
        </p:spPr>
      </p:pic>
      <p:sp>
        <p:nvSpPr>
          <p:cNvPr id="36" name="吹き出し: 下矢印 35">
            <a:extLst>
              <a:ext uri="{FF2B5EF4-FFF2-40B4-BE49-F238E27FC236}">
                <a16:creationId xmlns:a16="http://schemas.microsoft.com/office/drawing/2014/main" id="{2790BE4E-348D-45DA-9480-360E57C3049F}"/>
              </a:ext>
            </a:extLst>
          </p:cNvPr>
          <p:cNvSpPr/>
          <p:nvPr/>
        </p:nvSpPr>
        <p:spPr>
          <a:xfrm>
            <a:off x="85564" y="1399194"/>
            <a:ext cx="1193090" cy="50143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a+1</a:t>
            </a:r>
            <a:r>
              <a:rPr kumimoji="1" lang="ja-JP" altLang="en-US" sz="1200" dirty="0"/>
              <a:t>歳の個体数</a:t>
            </a:r>
          </a:p>
        </p:txBody>
      </p:sp>
      <p:sp>
        <p:nvSpPr>
          <p:cNvPr id="37" name="吹き出し: 上矢印 36">
            <a:extLst>
              <a:ext uri="{FF2B5EF4-FFF2-40B4-BE49-F238E27FC236}">
                <a16:creationId xmlns:a16="http://schemas.microsoft.com/office/drawing/2014/main" id="{2EFA172D-D904-4F8D-A65A-0A133A02EEE4}"/>
              </a:ext>
            </a:extLst>
          </p:cNvPr>
          <p:cNvSpPr/>
          <p:nvPr/>
        </p:nvSpPr>
        <p:spPr>
          <a:xfrm>
            <a:off x="965449" y="2264941"/>
            <a:ext cx="1193090" cy="50143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a</a:t>
            </a:r>
            <a:r>
              <a:rPr kumimoji="1" lang="ja-JP" altLang="en-US" sz="1200" dirty="0"/>
              <a:t>歳の</a:t>
            </a:r>
            <a:endParaRPr kumimoji="1" lang="en-US" altLang="ja-JP" sz="1200" dirty="0"/>
          </a:p>
          <a:p>
            <a:pPr algn="ctr"/>
            <a:r>
              <a:rPr kumimoji="1" lang="ja-JP" altLang="en-US" sz="1200" dirty="0"/>
              <a:t>個体数</a:t>
            </a:r>
          </a:p>
        </p:txBody>
      </p:sp>
      <p:sp>
        <p:nvSpPr>
          <p:cNvPr id="38" name="吹き出し: 下矢印 37">
            <a:extLst>
              <a:ext uri="{FF2B5EF4-FFF2-40B4-BE49-F238E27FC236}">
                <a16:creationId xmlns:a16="http://schemas.microsoft.com/office/drawing/2014/main" id="{452B0D11-F081-4263-901D-1E9F03A3DBFE}"/>
              </a:ext>
            </a:extLst>
          </p:cNvPr>
          <p:cNvSpPr/>
          <p:nvPr/>
        </p:nvSpPr>
        <p:spPr>
          <a:xfrm>
            <a:off x="1270800" y="1351852"/>
            <a:ext cx="1708539" cy="50143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年の中間までの生残率</a:t>
            </a:r>
          </a:p>
        </p:txBody>
      </p:sp>
      <p:sp>
        <p:nvSpPr>
          <p:cNvPr id="39" name="吹き出し: 上矢印 38">
            <a:extLst>
              <a:ext uri="{FF2B5EF4-FFF2-40B4-BE49-F238E27FC236}">
                <a16:creationId xmlns:a16="http://schemas.microsoft.com/office/drawing/2014/main" id="{AEF0060F-5642-4555-9DB8-7D7765081340}"/>
              </a:ext>
            </a:extLst>
          </p:cNvPr>
          <p:cNvSpPr/>
          <p:nvPr/>
        </p:nvSpPr>
        <p:spPr>
          <a:xfrm>
            <a:off x="2193339" y="2213152"/>
            <a:ext cx="974923" cy="493437"/>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漁獲尾数</a:t>
            </a:r>
            <a:endParaRPr kumimoji="1" lang="ja-JP" altLang="en-US" sz="1200" dirty="0"/>
          </a:p>
        </p:txBody>
      </p:sp>
      <p:sp>
        <p:nvSpPr>
          <p:cNvPr id="40" name="吹き出し: 下矢印 39">
            <a:extLst>
              <a:ext uri="{FF2B5EF4-FFF2-40B4-BE49-F238E27FC236}">
                <a16:creationId xmlns:a16="http://schemas.microsoft.com/office/drawing/2014/main" id="{D41E355C-0451-4FD0-B1FB-F181D63059D2}"/>
              </a:ext>
            </a:extLst>
          </p:cNvPr>
          <p:cNvSpPr/>
          <p:nvPr/>
        </p:nvSpPr>
        <p:spPr>
          <a:xfrm>
            <a:off x="3051601" y="1351177"/>
            <a:ext cx="1293331" cy="539121"/>
          </a:xfrm>
          <a:prstGeom prst="downArrowCallout">
            <a:avLst>
              <a:gd name="adj1" fmla="val 35572"/>
              <a:gd name="adj2" fmla="val 17786"/>
              <a:gd name="adj3" fmla="val 1746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漁獲後の生残率</a:t>
            </a:r>
          </a:p>
        </p:txBody>
      </p:sp>
      <p:sp>
        <p:nvSpPr>
          <p:cNvPr id="41" name="矢印: 右 40">
            <a:extLst>
              <a:ext uri="{FF2B5EF4-FFF2-40B4-BE49-F238E27FC236}">
                <a16:creationId xmlns:a16="http://schemas.microsoft.com/office/drawing/2014/main" id="{62D558E7-94E5-4D90-B335-E8156E777BCD}"/>
              </a:ext>
            </a:extLst>
          </p:cNvPr>
          <p:cNvSpPr/>
          <p:nvPr/>
        </p:nvSpPr>
        <p:spPr>
          <a:xfrm>
            <a:off x="7539698" y="2318904"/>
            <a:ext cx="914276" cy="435061"/>
          </a:xfrm>
          <a:prstGeom prst="rightArrow">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式変形</a:t>
            </a:r>
          </a:p>
        </p:txBody>
      </p:sp>
      <p:pic>
        <p:nvPicPr>
          <p:cNvPr id="42" name="図 41">
            <a:extLst>
              <a:ext uri="{FF2B5EF4-FFF2-40B4-BE49-F238E27FC236}">
                <a16:creationId xmlns:a16="http://schemas.microsoft.com/office/drawing/2014/main" id="{9DF6E773-C483-457F-BC7D-AF9BF1F2D3DE}"/>
              </a:ext>
            </a:extLst>
          </p:cNvPr>
          <p:cNvPicPr>
            <a:picLocks noChangeAspect="1"/>
          </p:cNvPicPr>
          <p:nvPr/>
        </p:nvPicPr>
        <p:blipFill>
          <a:blip r:embed="rId14"/>
          <a:stretch>
            <a:fillRect/>
          </a:stretch>
        </p:blipFill>
        <p:spPr>
          <a:xfrm>
            <a:off x="8431864" y="1376413"/>
            <a:ext cx="2435859" cy="1008047"/>
          </a:xfrm>
          <a:prstGeom prst="rect">
            <a:avLst/>
          </a:prstGeom>
        </p:spPr>
      </p:pic>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4F73C76-7E65-4374-9894-485706F7E79E}"/>
                  </a:ext>
                </a:extLst>
              </p:cNvPr>
              <p:cNvSpPr txBox="1"/>
              <p:nvPr/>
            </p:nvSpPr>
            <p:spPr>
              <a:xfrm>
                <a:off x="8431864" y="2456659"/>
                <a:ext cx="3126505" cy="4955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𝑎</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𝑎</m:t>
                          </m:r>
                          <m:r>
                            <a:rPr lang="en-US" altLang="ja-JP" b="0" i="1" smtClean="0">
                              <a:latin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𝑒</m:t>
                          </m:r>
                        </m:e>
                        <m: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𝑀</m:t>
                              </m:r>
                            </m:e>
                            <m:sub>
                              <m:r>
                                <a:rPr lang="en-US" altLang="ja-JP" b="0" i="1" smtClean="0">
                                  <a:latin typeface="Cambria Math" panose="02040503050406030204" pitchFamily="18" charset="0"/>
                                  <a:ea typeface="Cambria Math" panose="02040503050406030204" pitchFamily="18" charset="0"/>
                                </a:rPr>
                                <m:t>𝑎</m:t>
                              </m:r>
                            </m:sub>
                          </m:sSub>
                        </m:sup>
                      </m:sSup>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𝑐</m:t>
                          </m:r>
                        </m:e>
                        <m:sub>
                          <m:r>
                            <a:rPr lang="en-US" altLang="ja-JP" b="0" i="1" smtClean="0">
                              <a:latin typeface="Cambria Math" panose="02040503050406030204" pitchFamily="18" charset="0"/>
                              <a:ea typeface="Cambria Math" panose="02040503050406030204" pitchFamily="18" charset="0"/>
                            </a:rPr>
                            <m:t>𝑎</m:t>
                          </m:r>
                        </m:sub>
                      </m:sSub>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𝑒</m:t>
                          </m:r>
                        </m:e>
                        <m:sup>
                          <m:f>
                            <m:fPr>
                              <m:ctrlPr>
                                <a:rPr lang="en-US" altLang="ja-JP" b="0" i="1" smtClean="0">
                                  <a:latin typeface="Cambria Math" panose="02040503050406030204" pitchFamily="18" charset="0"/>
                                  <a:ea typeface="Cambria Math" panose="02040503050406030204" pitchFamily="18" charset="0"/>
                                </a:rPr>
                              </m:ctrlPr>
                            </m:fPr>
                            <m:num>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𝑀</m:t>
                                  </m:r>
                                </m:e>
                                <m:sub>
                                  <m:r>
                                    <a:rPr lang="en-US" altLang="ja-JP" b="0" i="1" smtClean="0">
                                      <a:latin typeface="Cambria Math" panose="02040503050406030204" pitchFamily="18" charset="0"/>
                                      <a:ea typeface="Cambria Math" panose="02040503050406030204" pitchFamily="18" charset="0"/>
                                    </a:rPr>
                                    <m:t>𝑎</m:t>
                                  </m:r>
                                </m:sub>
                              </m:sSub>
                            </m:num>
                            <m:den>
                              <m:r>
                                <a:rPr lang="en-US" altLang="ja-JP" b="0" i="1" smtClean="0">
                                  <a:latin typeface="Cambria Math" panose="02040503050406030204" pitchFamily="18" charset="0"/>
                                  <a:ea typeface="Cambria Math" panose="02040503050406030204" pitchFamily="18" charset="0"/>
                                </a:rPr>
                                <m:t>2</m:t>
                              </m:r>
                            </m:den>
                          </m:f>
                        </m:sup>
                      </m:sSup>
                    </m:oMath>
                  </m:oMathPara>
                </a14:m>
                <a:endParaRPr lang="ja-JP" altLang="en-US" dirty="0"/>
              </a:p>
            </p:txBody>
          </p:sp>
        </mc:Choice>
        <mc:Fallback xmlns="">
          <p:sp>
            <p:nvSpPr>
              <p:cNvPr id="46" name="テキスト ボックス 45">
                <a:extLst>
                  <a:ext uri="{FF2B5EF4-FFF2-40B4-BE49-F238E27FC236}">
                    <a16:creationId xmlns:a16="http://schemas.microsoft.com/office/drawing/2014/main" id="{54F73C76-7E65-4374-9894-485706F7E79E}"/>
                  </a:ext>
                </a:extLst>
              </p:cNvPr>
              <p:cNvSpPr txBox="1">
                <a:spLocks noRot="1" noChangeAspect="1" noMove="1" noResize="1" noEditPoints="1" noAdjustHandles="1" noChangeArrowheads="1" noChangeShapeType="1" noTextEdit="1"/>
              </p:cNvSpPr>
              <p:nvPr/>
            </p:nvSpPr>
            <p:spPr>
              <a:xfrm>
                <a:off x="8431864" y="2456659"/>
                <a:ext cx="3126505" cy="495585"/>
              </a:xfrm>
              <a:prstGeom prst="rect">
                <a:avLst/>
              </a:prstGeom>
              <a:blipFill>
                <a:blip r:embed="rId15"/>
                <a:stretch>
                  <a:fillRect/>
                </a:stretch>
              </a:blipFill>
            </p:spPr>
            <p:txBody>
              <a:bodyPr/>
              <a:lstStyle/>
              <a:p>
                <a:r>
                  <a:rPr lang="ja-JP" altLang="en-US">
                    <a:noFill/>
                  </a:rPr>
                  <a:t> </a:t>
                </a:r>
              </a:p>
            </p:txBody>
          </p:sp>
        </mc:Fallback>
      </mc:AlternateContent>
      <p:sp>
        <p:nvSpPr>
          <p:cNvPr id="68" name="吹き出し: 下矢印 67">
            <a:extLst>
              <a:ext uri="{FF2B5EF4-FFF2-40B4-BE49-F238E27FC236}">
                <a16:creationId xmlns:a16="http://schemas.microsoft.com/office/drawing/2014/main" id="{EA2CC7F5-3A86-46AB-BB09-141BC98D8141}"/>
              </a:ext>
            </a:extLst>
          </p:cNvPr>
          <p:cNvSpPr/>
          <p:nvPr/>
        </p:nvSpPr>
        <p:spPr>
          <a:xfrm>
            <a:off x="888517" y="2932849"/>
            <a:ext cx="1870238" cy="30701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a</a:t>
            </a:r>
            <a:r>
              <a:rPr kumimoji="1" lang="ja-JP" altLang="en-US" sz="1200" dirty="0"/>
              <a:t>歳の年の中間の個体数</a:t>
            </a:r>
          </a:p>
        </p:txBody>
      </p:sp>
    </p:spTree>
    <p:extLst>
      <p:ext uri="{BB962C8B-B14F-4D97-AF65-F5344CB8AC3E}">
        <p14:creationId xmlns:p14="http://schemas.microsoft.com/office/powerpoint/2010/main" val="4545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animBg="1"/>
      <p:bldP spid="54" grpId="0" animBg="1"/>
      <p:bldP spid="59" grpId="0"/>
      <p:bldP spid="61" grpId="0"/>
      <p:bldP spid="29" grpId="0" animBg="1"/>
      <p:bldP spid="34" grpId="0"/>
      <p:bldP spid="36" grpId="0" animBg="1"/>
      <p:bldP spid="37" grpId="0" animBg="1"/>
      <p:bldP spid="38" grpId="0" animBg="1"/>
      <p:bldP spid="39" grpId="0" animBg="1"/>
      <p:bldP spid="40" grpId="0" animBg="1"/>
      <p:bldP spid="41" grpId="0" animBg="1"/>
      <p:bldP spid="46" grpId="0"/>
      <p:bldP spid="6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テキスト ボックス 42">
            <a:extLst>
              <a:ext uri="{FF2B5EF4-FFF2-40B4-BE49-F238E27FC236}">
                <a16:creationId xmlns:a16="http://schemas.microsoft.com/office/drawing/2014/main" id="{9FE5AD4D-F52C-49C4-BED9-5E0E3E37C4BA}"/>
              </a:ext>
            </a:extLst>
          </p:cNvPr>
          <p:cNvSpPr txBox="1"/>
          <p:nvPr/>
        </p:nvSpPr>
        <p:spPr>
          <a:xfrm>
            <a:off x="0" y="-33705"/>
            <a:ext cx="12192000" cy="584775"/>
          </a:xfrm>
          <a:prstGeom prst="rect">
            <a:avLst/>
          </a:prstGeom>
          <a:solidFill>
            <a:schemeClr val="accent2">
              <a:lumMod val="20000"/>
              <a:lumOff val="80000"/>
            </a:schemeClr>
          </a:solidFill>
        </p:spPr>
        <p:txBody>
          <a:bodyPr wrap="square" rtlCol="0">
            <a:spAutoFit/>
          </a:bodyPr>
          <a:lstStyle/>
          <a:p>
            <a:r>
              <a:rPr kumimoji="1" lang="en-US" altLang="ja-JP" sz="3200" dirty="0"/>
              <a:t>Pope</a:t>
            </a:r>
            <a:r>
              <a:rPr kumimoji="1" lang="ja-JP" altLang="en-US" sz="3200" dirty="0"/>
              <a:t>の近似式か</a:t>
            </a:r>
            <a:r>
              <a:rPr kumimoji="1" lang="en-US" altLang="ja-JP" sz="3200" dirty="0"/>
              <a:t>Baranov</a:t>
            </a:r>
            <a:r>
              <a:rPr kumimoji="1" lang="ja-JP" altLang="en-US" sz="3200" dirty="0"/>
              <a:t>の方程式か</a:t>
            </a:r>
          </a:p>
        </p:txBody>
      </p:sp>
      <p:sp>
        <p:nvSpPr>
          <p:cNvPr id="2" name="テキスト ボックス 1">
            <a:extLst>
              <a:ext uri="{FF2B5EF4-FFF2-40B4-BE49-F238E27FC236}">
                <a16:creationId xmlns:a16="http://schemas.microsoft.com/office/drawing/2014/main" id="{4E3D659D-EF6F-452C-A887-B1F746821492}"/>
              </a:ext>
            </a:extLst>
          </p:cNvPr>
          <p:cNvSpPr txBox="1"/>
          <p:nvPr/>
        </p:nvSpPr>
        <p:spPr>
          <a:xfrm>
            <a:off x="98178" y="4442204"/>
            <a:ext cx="11747465" cy="1200329"/>
          </a:xfrm>
          <a:prstGeom prst="rect">
            <a:avLst/>
          </a:prstGeom>
          <a:noFill/>
        </p:spPr>
        <p:txBody>
          <a:bodyPr wrap="square" rtlCol="0">
            <a:spAutoFit/>
          </a:bodyPr>
          <a:lstStyle/>
          <a:p>
            <a:r>
              <a:rPr kumimoji="1" lang="ja-JP" altLang="en-US" sz="3600" dirty="0"/>
              <a:t>多くの場合，</a:t>
            </a:r>
            <a:r>
              <a:rPr kumimoji="1" lang="en-US" altLang="ja-JP" sz="3600" u="sng" dirty="0"/>
              <a:t>Pope</a:t>
            </a:r>
            <a:r>
              <a:rPr kumimoji="1" lang="ja-JP" altLang="en-US" sz="3600" u="sng" dirty="0"/>
              <a:t>の近似式で実用上は充分（平松</a:t>
            </a:r>
            <a:r>
              <a:rPr kumimoji="1" lang="en-US" altLang="ja-JP" sz="3600" u="sng" dirty="0"/>
              <a:t>1999</a:t>
            </a:r>
            <a:r>
              <a:rPr kumimoji="1" lang="ja-JP" altLang="en-US" sz="3600" u="sng" dirty="0"/>
              <a:t>）</a:t>
            </a:r>
            <a:endParaRPr kumimoji="1" lang="en-US" altLang="ja-JP" sz="3600" u="sng" dirty="0"/>
          </a:p>
          <a:p>
            <a:r>
              <a:rPr kumimoji="1" lang="ja-JP" altLang="en-US" sz="3600" u="sng" dirty="0"/>
              <a:t>計算も平易である</a:t>
            </a:r>
          </a:p>
        </p:txBody>
      </p:sp>
      <p:sp>
        <p:nvSpPr>
          <p:cNvPr id="7" name="テキスト ボックス 6">
            <a:extLst>
              <a:ext uri="{FF2B5EF4-FFF2-40B4-BE49-F238E27FC236}">
                <a16:creationId xmlns:a16="http://schemas.microsoft.com/office/drawing/2014/main" id="{A0D5C562-8BB5-498B-A326-50AD3DFE3969}"/>
              </a:ext>
            </a:extLst>
          </p:cNvPr>
          <p:cNvSpPr txBox="1"/>
          <p:nvPr/>
        </p:nvSpPr>
        <p:spPr>
          <a:xfrm>
            <a:off x="7072983" y="3079579"/>
            <a:ext cx="4716780" cy="369332"/>
          </a:xfrm>
          <a:prstGeom prst="rect">
            <a:avLst/>
          </a:prstGeom>
          <a:noFill/>
        </p:spPr>
        <p:txBody>
          <a:bodyPr wrap="square">
            <a:spAutoFit/>
          </a:bodyPr>
          <a:lstStyle/>
          <a:p>
            <a:pPr algn="l"/>
            <a:r>
              <a:rPr lang="en-US" altLang="ja-JP" sz="1800" u="sng" kern="0" dirty="0">
                <a:solidFill>
                  <a:srgbClr val="0000FF"/>
                </a:solidFill>
                <a:effectLst/>
                <a:latin typeface="Segoe UI" panose="020B0502040204020203" pitchFamily="34" charset="0"/>
                <a:ea typeface="ＭＳ Ｐゴシック" panose="020B0600070205080204" pitchFamily="50" charset="-128"/>
                <a:cs typeface="Times New Roman" panose="02020603050405020304" pitchFamily="18" charset="0"/>
                <a:hlinkClick r:id="rId3" tooltip="http://www.fao.org/3/x9026e/x9026e00.htm"/>
              </a:rPr>
              <a:t>http://www.fao.org/3/x9026e/x9026e00.htm</a:t>
            </a:r>
            <a:endParaRPr lang="ja-JP" altLang="ja-JP" sz="1800" kern="100" dirty="0">
              <a:effectLst/>
              <a:latin typeface="UD Digi Kyokasho NK-R" panose="02020400000000000000" pitchFamily="18" charset="-128"/>
              <a:ea typeface="UD Digi Kyokasho NK-R" panose="02020400000000000000" pitchFamily="18" charset="-128"/>
              <a:cs typeface="Times New Roman" panose="02020603050405020304" pitchFamily="18" charset="0"/>
            </a:endParaRPr>
          </a:p>
        </p:txBody>
      </p:sp>
      <p:grpSp>
        <p:nvGrpSpPr>
          <p:cNvPr id="9" name="グループ化 8">
            <a:extLst>
              <a:ext uri="{FF2B5EF4-FFF2-40B4-BE49-F238E27FC236}">
                <a16:creationId xmlns:a16="http://schemas.microsoft.com/office/drawing/2014/main" id="{E18C82A8-FF84-462E-8868-98989B7BCA0B}"/>
              </a:ext>
            </a:extLst>
          </p:cNvPr>
          <p:cNvGrpSpPr/>
          <p:nvPr/>
        </p:nvGrpSpPr>
        <p:grpSpPr>
          <a:xfrm>
            <a:off x="98178" y="695594"/>
            <a:ext cx="6670747" cy="3397349"/>
            <a:chOff x="560633" y="715665"/>
            <a:chExt cx="6670747" cy="3397349"/>
          </a:xfrm>
        </p:grpSpPr>
        <p:pic>
          <p:nvPicPr>
            <p:cNvPr id="4" name="図 3">
              <a:extLst>
                <a:ext uri="{FF2B5EF4-FFF2-40B4-BE49-F238E27FC236}">
                  <a16:creationId xmlns:a16="http://schemas.microsoft.com/office/drawing/2014/main" id="{76582779-B7B0-4AAD-BD76-0858BC16F3D4}"/>
                </a:ext>
              </a:extLst>
            </p:cNvPr>
            <p:cNvPicPr>
              <a:picLocks noChangeAspect="1"/>
            </p:cNvPicPr>
            <p:nvPr/>
          </p:nvPicPr>
          <p:blipFill>
            <a:blip r:embed="rId4"/>
            <a:stretch>
              <a:fillRect/>
            </a:stretch>
          </p:blipFill>
          <p:spPr>
            <a:xfrm>
              <a:off x="560633" y="715665"/>
              <a:ext cx="6670747" cy="3397349"/>
            </a:xfrm>
            <a:prstGeom prst="rect">
              <a:avLst/>
            </a:prstGeom>
          </p:spPr>
        </p:pic>
        <p:sp>
          <p:nvSpPr>
            <p:cNvPr id="8" name="テキスト ボックス 7">
              <a:extLst>
                <a:ext uri="{FF2B5EF4-FFF2-40B4-BE49-F238E27FC236}">
                  <a16:creationId xmlns:a16="http://schemas.microsoft.com/office/drawing/2014/main" id="{6F05AE31-08B1-4DBC-94B7-1D58CA645CE0}"/>
                </a:ext>
              </a:extLst>
            </p:cNvPr>
            <p:cNvSpPr txBox="1"/>
            <p:nvPr/>
          </p:nvSpPr>
          <p:spPr>
            <a:xfrm>
              <a:off x="3230880" y="1129941"/>
              <a:ext cx="1554480" cy="369332"/>
            </a:xfrm>
            <a:prstGeom prst="rect">
              <a:avLst/>
            </a:prstGeom>
            <a:solidFill>
              <a:schemeClr val="bg1"/>
            </a:solidFill>
          </p:spPr>
          <p:txBody>
            <a:bodyPr wrap="square" rtlCol="0">
              <a:spAutoFit/>
            </a:bodyPr>
            <a:lstStyle/>
            <a:p>
              <a:r>
                <a:rPr kumimoji="1" lang="en-US" altLang="ja-JP" dirty="0"/>
                <a:t>Pope</a:t>
              </a:r>
              <a:r>
                <a:rPr kumimoji="1" lang="ja-JP" altLang="en-US" dirty="0"/>
                <a:t>の近似式</a:t>
              </a:r>
            </a:p>
          </p:txBody>
        </p:sp>
        <p:sp>
          <p:nvSpPr>
            <p:cNvPr id="10" name="テキスト ボックス 9">
              <a:extLst>
                <a:ext uri="{FF2B5EF4-FFF2-40B4-BE49-F238E27FC236}">
                  <a16:creationId xmlns:a16="http://schemas.microsoft.com/office/drawing/2014/main" id="{B8989BF5-541E-43F8-B097-3370444E5E62}"/>
                </a:ext>
              </a:extLst>
            </p:cNvPr>
            <p:cNvSpPr txBox="1"/>
            <p:nvPr/>
          </p:nvSpPr>
          <p:spPr>
            <a:xfrm>
              <a:off x="3230880" y="1479202"/>
              <a:ext cx="1920240" cy="369332"/>
            </a:xfrm>
            <a:prstGeom prst="rect">
              <a:avLst/>
            </a:prstGeom>
            <a:solidFill>
              <a:schemeClr val="bg1"/>
            </a:solidFill>
          </p:spPr>
          <p:txBody>
            <a:bodyPr wrap="square" rtlCol="0">
              <a:spAutoFit/>
            </a:bodyPr>
            <a:lstStyle/>
            <a:p>
              <a:r>
                <a:rPr kumimoji="1" lang="en-US" altLang="ja-JP" dirty="0"/>
                <a:t>Baranov</a:t>
              </a:r>
              <a:r>
                <a:rPr kumimoji="1" lang="ja-JP" altLang="en-US" dirty="0"/>
                <a:t>の方程式</a:t>
              </a:r>
            </a:p>
          </p:txBody>
        </p:sp>
      </p:grpSp>
      <p:sp>
        <p:nvSpPr>
          <p:cNvPr id="11" name="吹き出し: 線 10">
            <a:extLst>
              <a:ext uri="{FF2B5EF4-FFF2-40B4-BE49-F238E27FC236}">
                <a16:creationId xmlns:a16="http://schemas.microsoft.com/office/drawing/2014/main" id="{26A69E09-0305-4F67-894B-01D2DD180B64}"/>
              </a:ext>
            </a:extLst>
          </p:cNvPr>
          <p:cNvSpPr/>
          <p:nvPr/>
        </p:nvSpPr>
        <p:spPr>
          <a:xfrm>
            <a:off x="6092415" y="695594"/>
            <a:ext cx="6001407" cy="1306424"/>
          </a:xfrm>
          <a:prstGeom prst="borderCallout1">
            <a:avLst>
              <a:gd name="adj1" fmla="val 32427"/>
              <a:gd name="adj2" fmla="val -2152"/>
              <a:gd name="adj3" fmla="val 133470"/>
              <a:gd name="adj4" fmla="val -339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Pope</a:t>
            </a:r>
            <a:r>
              <a:rPr lang="ja-JP" altLang="en-US" dirty="0"/>
              <a:t>の式は近似式であり，</a:t>
            </a:r>
            <a:r>
              <a:rPr lang="en-US" altLang="ja-JP" dirty="0"/>
              <a:t>Baranov</a:t>
            </a:r>
            <a:r>
              <a:rPr lang="ja-JP" altLang="en-US" dirty="0"/>
              <a:t>の方程式を用いた場合のほうが正確ではあるが，</a:t>
            </a:r>
            <a:endParaRPr lang="en-US" altLang="ja-JP" dirty="0"/>
          </a:p>
          <a:p>
            <a:pPr algn="ctr"/>
            <a:r>
              <a:rPr lang="ja-JP" altLang="en-US" sz="2400" b="1" dirty="0">
                <a:solidFill>
                  <a:schemeClr val="bg1"/>
                </a:solidFill>
              </a:rPr>
              <a:t>推定値は</a:t>
            </a:r>
            <a:r>
              <a:rPr lang="en-US" altLang="ja-JP" sz="2400" b="1" dirty="0">
                <a:solidFill>
                  <a:schemeClr val="bg1"/>
                </a:solidFill>
              </a:rPr>
              <a:t>Pope</a:t>
            </a:r>
            <a:r>
              <a:rPr lang="ja-JP" altLang="en-US" sz="2400" b="1" dirty="0">
                <a:solidFill>
                  <a:schemeClr val="bg1"/>
                </a:solidFill>
              </a:rPr>
              <a:t>の近似式でもほぼ変わらない</a:t>
            </a:r>
            <a:endParaRPr kumimoji="1" lang="ja-JP" altLang="en-US" dirty="0"/>
          </a:p>
        </p:txBody>
      </p:sp>
    </p:spTree>
    <p:extLst>
      <p:ext uri="{BB962C8B-B14F-4D97-AF65-F5344CB8AC3E}">
        <p14:creationId xmlns:p14="http://schemas.microsoft.com/office/powerpoint/2010/main" val="124276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グループ化 39">
            <a:extLst>
              <a:ext uri="{FF2B5EF4-FFF2-40B4-BE49-F238E27FC236}">
                <a16:creationId xmlns:a16="http://schemas.microsoft.com/office/drawing/2014/main" id="{76AF0226-3AD6-4189-B997-1FDF2D7934BE}"/>
              </a:ext>
            </a:extLst>
          </p:cNvPr>
          <p:cNvGrpSpPr/>
          <p:nvPr/>
        </p:nvGrpSpPr>
        <p:grpSpPr>
          <a:xfrm>
            <a:off x="7801859" y="5112882"/>
            <a:ext cx="721454" cy="494951"/>
            <a:chOff x="1577130" y="5159229"/>
            <a:chExt cx="721454" cy="494951"/>
          </a:xfrm>
        </p:grpSpPr>
        <p:cxnSp>
          <p:nvCxnSpPr>
            <p:cNvPr id="41" name="直線矢印コネクタ 40">
              <a:extLst>
                <a:ext uri="{FF2B5EF4-FFF2-40B4-BE49-F238E27FC236}">
                  <a16:creationId xmlns:a16="http://schemas.microsoft.com/office/drawing/2014/main" id="{BB8434BF-D89E-4B77-86F8-71094E2D58DE}"/>
                </a:ext>
              </a:extLst>
            </p:cNvPr>
            <p:cNvCxnSpPr>
              <a:cxnSpLocks/>
            </p:cNvCxnSpPr>
            <p:nvPr/>
          </p:nvCxnSpPr>
          <p:spPr>
            <a:xfrm>
              <a:off x="1577130" y="5159229"/>
              <a:ext cx="0" cy="49495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C0450FAD-B36B-4502-A2A0-2A1C50886B38}"/>
                </a:ext>
              </a:extLst>
            </p:cNvPr>
            <p:cNvSpPr txBox="1"/>
            <p:nvPr/>
          </p:nvSpPr>
          <p:spPr>
            <a:xfrm>
              <a:off x="1652640" y="5222038"/>
              <a:ext cx="645944" cy="369332"/>
            </a:xfrm>
            <a:prstGeom prst="rect">
              <a:avLst/>
            </a:prstGeom>
            <a:noFill/>
            <a:ln>
              <a:solidFill>
                <a:schemeClr val="bg1"/>
              </a:solidFill>
            </a:ln>
          </p:spPr>
          <p:txBody>
            <a:bodyPr wrap="square" rtlCol="0">
              <a:spAutoFit/>
            </a:bodyPr>
            <a:lstStyle/>
            <a:p>
              <a:r>
                <a:rPr kumimoji="1" lang="ja-JP" altLang="en-US" dirty="0">
                  <a:solidFill>
                    <a:schemeClr val="bg1"/>
                  </a:solidFill>
                </a:rPr>
                <a:t>同じ</a:t>
              </a:r>
            </a:p>
          </p:txBody>
        </p:sp>
      </p:grpSp>
      <p:sp>
        <p:nvSpPr>
          <p:cNvPr id="62" name="テキスト ボックス 61">
            <a:extLst>
              <a:ext uri="{FF2B5EF4-FFF2-40B4-BE49-F238E27FC236}">
                <a16:creationId xmlns:a16="http://schemas.microsoft.com/office/drawing/2014/main" id="{CF14AF14-2FDA-4460-9344-E0D150A626EC}"/>
              </a:ext>
            </a:extLst>
          </p:cNvPr>
          <p:cNvSpPr txBox="1"/>
          <p:nvPr/>
        </p:nvSpPr>
        <p:spPr>
          <a:xfrm>
            <a:off x="0" y="0"/>
            <a:ext cx="12192000" cy="584775"/>
          </a:xfrm>
          <a:prstGeom prst="rect">
            <a:avLst/>
          </a:prstGeom>
          <a:solidFill>
            <a:schemeClr val="accent2">
              <a:lumMod val="20000"/>
              <a:lumOff val="80000"/>
            </a:schemeClr>
          </a:solidFill>
        </p:spPr>
        <p:txBody>
          <a:bodyPr wrap="square" rtlCol="0">
            <a:spAutoFit/>
          </a:bodyPr>
          <a:lstStyle/>
          <a:p>
            <a:r>
              <a:rPr kumimoji="1" lang="ja-JP" altLang="en-US" sz="3200" dirty="0"/>
              <a:t>プラスグループについて</a:t>
            </a:r>
            <a:endParaRPr kumimoji="1" lang="en-US" altLang="ja-JP" sz="3200" dirty="0"/>
          </a:p>
        </p:txBody>
      </p:sp>
      <p:sp>
        <p:nvSpPr>
          <p:cNvPr id="6" name="テキスト ボックス 5">
            <a:extLst>
              <a:ext uri="{FF2B5EF4-FFF2-40B4-BE49-F238E27FC236}">
                <a16:creationId xmlns:a16="http://schemas.microsoft.com/office/drawing/2014/main" id="{27E3746C-CF7F-4573-BC5F-321938AEA75E}"/>
              </a:ext>
            </a:extLst>
          </p:cNvPr>
          <p:cNvSpPr txBox="1"/>
          <p:nvPr/>
        </p:nvSpPr>
        <p:spPr>
          <a:xfrm>
            <a:off x="422439" y="725170"/>
            <a:ext cx="11347122" cy="1754326"/>
          </a:xfrm>
          <a:prstGeom prst="rect">
            <a:avLst/>
          </a:prstGeom>
          <a:noFill/>
        </p:spPr>
        <p:txBody>
          <a:bodyPr wrap="square" rtlCol="0">
            <a:spAutoFit/>
          </a:bodyPr>
          <a:lstStyle/>
          <a:p>
            <a:r>
              <a:rPr lang="en-US" altLang="ja-JP" dirty="0"/>
              <a:t>1.</a:t>
            </a:r>
            <a:r>
              <a:rPr lang="ja-JP" altLang="en-US" dirty="0"/>
              <a:t>プラスグループとは？</a:t>
            </a:r>
            <a:endParaRPr lang="en-US" altLang="ja-JP" dirty="0"/>
          </a:p>
          <a:p>
            <a:pPr marL="285750" indent="-17463">
              <a:buFont typeface="Wingdings" panose="05000000000000000000" pitchFamily="2" charset="2"/>
              <a:buChar char="l"/>
            </a:pPr>
            <a:r>
              <a:rPr lang="ja-JP" altLang="en-US" dirty="0"/>
              <a:t> 十分高齢まで漁獲物の年齢分解が出来ない場合に，</a:t>
            </a:r>
            <a:r>
              <a:rPr lang="ja-JP" altLang="en-US" u="sng" dirty="0"/>
              <a:t>ある年齢以上をひとまとめにしたグループ</a:t>
            </a:r>
            <a:r>
              <a:rPr lang="ja-JP" altLang="en-US" dirty="0"/>
              <a:t>のこと</a:t>
            </a:r>
            <a:endParaRPr lang="en-US" altLang="ja-JP" dirty="0"/>
          </a:p>
          <a:p>
            <a:pPr marL="285750" indent="-17463">
              <a:buFont typeface="Wingdings" panose="05000000000000000000" pitchFamily="2" charset="2"/>
              <a:buChar char="l"/>
            </a:pPr>
            <a:r>
              <a:rPr lang="ja-JP" altLang="en-US" dirty="0"/>
              <a:t>プラスグループを考えた場合の高齢での資源尾数は，次に示すような式になる</a:t>
            </a:r>
            <a:endParaRPr lang="en-US" altLang="ja-JP" dirty="0"/>
          </a:p>
          <a:p>
            <a:pPr marL="285750" indent="-17463">
              <a:buFont typeface="Wingdings" panose="05000000000000000000" pitchFamily="2" charset="2"/>
              <a:buChar char="l"/>
            </a:pPr>
            <a:r>
              <a:rPr lang="ja-JP" altLang="en-US" dirty="0"/>
              <a:t>プラスグループが資源全体あるいは親魚資源量に占める割合が無視できないような場合には，プラスグループにおけるターミナルＦの仮定に結果が強く依存することになり，</a:t>
            </a:r>
            <a:r>
              <a:rPr lang="ja-JP" altLang="en-US" dirty="0">
                <a:solidFill>
                  <a:srgbClr val="FF0000"/>
                </a:solidFill>
              </a:rPr>
              <a:t>可能な限り年齢分解しておく</a:t>
            </a:r>
            <a:r>
              <a:rPr lang="ja-JP" altLang="en-US" dirty="0"/>
              <a:t>ことが望ましい</a:t>
            </a:r>
            <a:endParaRPr lang="en-US" altLang="ja-JP" dirty="0"/>
          </a:p>
        </p:txBody>
      </p:sp>
      <p:grpSp>
        <p:nvGrpSpPr>
          <p:cNvPr id="5" name="グループ化 4">
            <a:extLst>
              <a:ext uri="{FF2B5EF4-FFF2-40B4-BE49-F238E27FC236}">
                <a16:creationId xmlns:a16="http://schemas.microsoft.com/office/drawing/2014/main" id="{B9D11EBC-F64E-4EFD-A93E-3206C8CAF30C}"/>
              </a:ext>
            </a:extLst>
          </p:cNvPr>
          <p:cNvGrpSpPr/>
          <p:nvPr/>
        </p:nvGrpSpPr>
        <p:grpSpPr>
          <a:xfrm>
            <a:off x="-125811" y="2824413"/>
            <a:ext cx="12210089" cy="3995736"/>
            <a:chOff x="-125811" y="2824413"/>
            <a:chExt cx="12210089" cy="3995736"/>
          </a:xfrm>
        </p:grpSpPr>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95AD05E-560B-4C1B-9032-B188CF08F15E}"/>
                    </a:ext>
                  </a:extLst>
                </p:cNvPr>
                <p:cNvSpPr txBox="1"/>
                <p:nvPr/>
              </p:nvSpPr>
              <p:spPr>
                <a:xfrm>
                  <a:off x="8442042" y="3871696"/>
                  <a:ext cx="3126506" cy="9017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0" smtClean="0">
                            <a:latin typeface="Cambria Math" panose="02040503050406030204" pitchFamily="18" charset="0"/>
                          </a:rPr>
                          <m:t>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𝐹</m:t>
                            </m:r>
                          </m:e>
                          <m:sub>
                            <m:r>
                              <a:rPr lang="en-US" altLang="ja-JP" sz="2000" b="0" i="1" smtClean="0">
                                <a:latin typeface="Cambria Math" panose="02040503050406030204" pitchFamily="18" charset="0"/>
                              </a:rPr>
                              <m:t>𝑎</m:t>
                            </m:r>
                          </m:sub>
                        </m:sSub>
                        <m:r>
                          <a:rPr lang="en-US" altLang="ja-JP" sz="2000" b="0" i="1" smtClean="0">
                            <a:latin typeface="Cambria Math" panose="02040503050406030204" pitchFamily="18" charset="0"/>
                          </a:rPr>
                          <m:t>=−</m:t>
                        </m:r>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ln</m:t>
                            </m:r>
                          </m:fName>
                          <m:e>
                            <m:d>
                              <m:dPr>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m:t>
                                </m:r>
                                <m:f>
                                  <m:fPr>
                                    <m:ctrlPr>
                                      <a:rPr lang="en-US" altLang="ja-JP" sz="2000" i="1">
                                        <a:latin typeface="Cambria Math" panose="02040503050406030204" pitchFamily="18" charset="0"/>
                                        <a:ea typeface="Cambria Math" panose="02040503050406030204" pitchFamily="18" charset="0"/>
                                      </a:rPr>
                                    </m:ctrlPr>
                                  </m:fPr>
                                  <m:num>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e>
                                      <m:sub>
                                        <m:r>
                                          <a:rPr lang="en-US" altLang="ja-JP" sz="2000" i="1">
                                            <a:latin typeface="Cambria Math" panose="02040503050406030204" pitchFamily="18" charset="0"/>
                                            <a:ea typeface="Cambria Math" panose="02040503050406030204" pitchFamily="18" charset="0"/>
                                          </a:rPr>
                                          <m:t>𝑎</m:t>
                                        </m:r>
                                      </m:sub>
                                    </m:sSub>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𝑒</m:t>
                                        </m:r>
                                      </m:e>
                                      <m:sup>
                                        <m:f>
                                          <m:fPr>
                                            <m:ctrlPr>
                                              <a:rPr lang="en-US" altLang="ja-JP" sz="2000" i="1">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−2</m:t>
                                            </m:r>
                                          </m:num>
                                          <m:den>
                                            <m:r>
                                              <a:rPr lang="en-US" altLang="ja-JP" sz="2000" i="1">
                                                <a:latin typeface="Cambria Math" panose="02040503050406030204" pitchFamily="18" charset="0"/>
                                                <a:ea typeface="Cambria Math" panose="02040503050406030204" pitchFamily="18" charset="0"/>
                                              </a:rPr>
                                              <m:t>𝑀</m:t>
                                            </m:r>
                                          </m:den>
                                        </m:f>
                                      </m:sup>
                                    </m:sSup>
                                  </m:num>
                                  <m:den>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𝑎</m:t>
                                        </m:r>
                                      </m:sub>
                                    </m:sSub>
                                  </m:den>
                                </m:f>
                              </m:e>
                            </m:d>
                          </m:e>
                        </m:func>
                      </m:oMath>
                    </m:oMathPara>
                  </a14:m>
                  <a:endParaRPr lang="en-US" altLang="ja-JP" dirty="0"/>
                </a:p>
              </p:txBody>
            </p:sp>
          </mc:Choice>
          <mc:Fallback xmlns="">
            <p:sp>
              <p:nvSpPr>
                <p:cNvPr id="13" name="テキスト ボックス 12">
                  <a:extLst>
                    <a:ext uri="{FF2B5EF4-FFF2-40B4-BE49-F238E27FC236}">
                      <a16:creationId xmlns:a16="http://schemas.microsoft.com/office/drawing/2014/main" id="{C95AD05E-560B-4C1B-9032-B188CF08F15E}"/>
                    </a:ext>
                  </a:extLst>
                </p:cNvPr>
                <p:cNvSpPr txBox="1">
                  <a:spLocks noRot="1" noChangeAspect="1" noMove="1" noResize="1" noEditPoints="1" noAdjustHandles="1" noChangeArrowheads="1" noChangeShapeType="1" noTextEdit="1"/>
                </p:cNvSpPr>
                <p:nvPr/>
              </p:nvSpPr>
              <p:spPr>
                <a:xfrm>
                  <a:off x="8442042" y="3871696"/>
                  <a:ext cx="3126506" cy="901722"/>
                </a:xfrm>
                <a:prstGeom prst="rect">
                  <a:avLst/>
                </a:prstGeom>
                <a:blipFill>
                  <a:blip r:embed="rId2"/>
                  <a:stretch>
                    <a:fillRect/>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BFDFD974-7C8B-4988-AB63-EEA63E25F962}"/>
                </a:ext>
              </a:extLst>
            </p:cNvPr>
            <p:cNvGrpSpPr/>
            <p:nvPr/>
          </p:nvGrpSpPr>
          <p:grpSpPr>
            <a:xfrm>
              <a:off x="-125811" y="2824413"/>
              <a:ext cx="12210089" cy="3995736"/>
              <a:chOff x="-125811" y="2824413"/>
              <a:chExt cx="12210089" cy="3995736"/>
            </a:xfrm>
          </p:grpSpPr>
          <p:sp>
            <p:nvSpPr>
              <p:cNvPr id="9" name="テキスト ボックス 8">
                <a:extLst>
                  <a:ext uri="{FF2B5EF4-FFF2-40B4-BE49-F238E27FC236}">
                    <a16:creationId xmlns:a16="http://schemas.microsoft.com/office/drawing/2014/main" id="{2FAEC4CD-44F2-4899-9138-0FCA25F57D25}"/>
                  </a:ext>
                </a:extLst>
              </p:cNvPr>
              <p:cNvSpPr txBox="1"/>
              <p:nvPr/>
            </p:nvSpPr>
            <p:spPr>
              <a:xfrm>
                <a:off x="215438" y="3706348"/>
                <a:ext cx="1674809" cy="369332"/>
              </a:xfrm>
              <a:prstGeom prst="rect">
                <a:avLst/>
              </a:prstGeom>
              <a:noFill/>
            </p:spPr>
            <p:txBody>
              <a:bodyPr wrap="square">
                <a:spAutoFit/>
              </a:bodyPr>
              <a:lstStyle/>
              <a:p>
                <a:r>
                  <a:rPr kumimoji="1" lang="en-US" altLang="ja-JP" sz="1800" b="1" dirty="0">
                    <a:solidFill>
                      <a:srgbClr val="FF0000"/>
                    </a:solidFill>
                    <a:effectLst>
                      <a:outerShdw blurRad="38100" dist="38100" dir="2700000" algn="tl">
                        <a:srgbClr val="000000">
                          <a:alpha val="43137"/>
                        </a:srgbClr>
                      </a:outerShdw>
                    </a:effectLst>
                  </a:rPr>
                  <a:t>Pope</a:t>
                </a:r>
                <a:r>
                  <a:rPr kumimoji="1" lang="ja-JP" altLang="en-US" sz="1800" b="1" dirty="0">
                    <a:solidFill>
                      <a:srgbClr val="FF0000"/>
                    </a:solidFill>
                    <a:effectLst>
                      <a:outerShdw blurRad="38100" dist="38100" dir="2700000" algn="tl">
                        <a:srgbClr val="000000">
                          <a:alpha val="43137"/>
                        </a:srgbClr>
                      </a:outerShdw>
                    </a:effectLst>
                  </a:rPr>
                  <a:t>の近似式</a:t>
                </a:r>
                <a:endParaRPr kumimoji="1" lang="en-US" altLang="ja-JP" sz="1800" b="1" dirty="0">
                  <a:solidFill>
                    <a:srgbClr val="FF0000"/>
                  </a:solidFill>
                  <a:effectLst>
                    <a:outerShdw blurRad="38100" dist="38100" dir="2700000" algn="tl">
                      <a:srgbClr val="000000">
                        <a:alpha val="43137"/>
                      </a:srgbClr>
                    </a:outerShdw>
                  </a:effectLst>
                </a:endParaRPr>
              </a:p>
            </p:txBody>
          </p:sp>
          <p:sp>
            <p:nvSpPr>
              <p:cNvPr id="14" name="テキスト ボックス 13">
                <a:extLst>
                  <a:ext uri="{FF2B5EF4-FFF2-40B4-BE49-F238E27FC236}">
                    <a16:creationId xmlns:a16="http://schemas.microsoft.com/office/drawing/2014/main" id="{C4F1CA6B-D023-43CE-AB73-499E17FF1715}"/>
                  </a:ext>
                </a:extLst>
              </p:cNvPr>
              <p:cNvSpPr txBox="1"/>
              <p:nvPr/>
            </p:nvSpPr>
            <p:spPr>
              <a:xfrm>
                <a:off x="251728" y="5021159"/>
                <a:ext cx="1942830" cy="369332"/>
              </a:xfrm>
              <a:prstGeom prst="rect">
                <a:avLst/>
              </a:prstGeom>
              <a:noFill/>
            </p:spPr>
            <p:txBody>
              <a:bodyPr wrap="square">
                <a:spAutoFit/>
              </a:bodyPr>
              <a:lstStyle/>
              <a:p>
                <a:r>
                  <a:rPr kumimoji="1" lang="en-US" altLang="ja-JP" sz="1800" b="1" dirty="0">
                    <a:solidFill>
                      <a:srgbClr val="FF0000"/>
                    </a:solidFill>
                    <a:effectLst>
                      <a:outerShdw blurRad="38100" dist="38100" dir="2700000" algn="tl">
                        <a:srgbClr val="000000">
                          <a:alpha val="43137"/>
                        </a:srgbClr>
                      </a:outerShdw>
                    </a:effectLst>
                  </a:rPr>
                  <a:t>Baranov</a:t>
                </a:r>
                <a:r>
                  <a:rPr kumimoji="1" lang="ja-JP" altLang="en-US" sz="1800" b="1" dirty="0">
                    <a:solidFill>
                      <a:srgbClr val="FF0000"/>
                    </a:solidFill>
                    <a:effectLst>
                      <a:outerShdw blurRad="38100" dist="38100" dir="2700000" algn="tl">
                        <a:srgbClr val="000000">
                          <a:alpha val="43137"/>
                        </a:srgbClr>
                      </a:outerShdw>
                    </a:effectLst>
                  </a:rPr>
                  <a:t>の方程式</a:t>
                </a:r>
                <a:endParaRPr kumimoji="1" lang="en-US" altLang="ja-JP" sz="1800" b="1" dirty="0">
                  <a:solidFill>
                    <a:srgbClr val="FF0000"/>
                  </a:solidFill>
                  <a:effectLst>
                    <a:outerShdw blurRad="38100" dist="38100" dir="2700000" algn="tl">
                      <a:srgbClr val="000000">
                        <a:alpha val="43137"/>
                      </a:srgbClr>
                    </a:outerShdw>
                  </a:effectLst>
                </a:endParaRPr>
              </a:p>
            </p:txBody>
          </p:sp>
          <p:grpSp>
            <p:nvGrpSpPr>
              <p:cNvPr id="3" name="グループ化 2">
                <a:extLst>
                  <a:ext uri="{FF2B5EF4-FFF2-40B4-BE49-F238E27FC236}">
                    <a16:creationId xmlns:a16="http://schemas.microsoft.com/office/drawing/2014/main" id="{B9C62C78-B61D-4754-AB94-F185D3713856}"/>
                  </a:ext>
                </a:extLst>
              </p:cNvPr>
              <p:cNvGrpSpPr/>
              <p:nvPr/>
            </p:nvGrpSpPr>
            <p:grpSpPr>
              <a:xfrm>
                <a:off x="-125811" y="2824413"/>
                <a:ext cx="12210089" cy="3995736"/>
                <a:chOff x="-125811" y="2824413"/>
                <a:chExt cx="12210089" cy="3995736"/>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AFDC87D-AF66-4979-86DB-7E5BBA3D05DC}"/>
                        </a:ext>
                      </a:extLst>
                    </p:cNvPr>
                    <p:cNvSpPr txBox="1"/>
                    <p:nvPr/>
                  </p:nvSpPr>
                  <p:spPr>
                    <a:xfrm>
                      <a:off x="-125811" y="3586016"/>
                      <a:ext cx="10583912" cy="13038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𝑦</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𝐴</m:t>
                                    </m:r>
                                    <m:r>
                                      <a:rPr lang="en-US" altLang="ja-JP" i="1">
                                        <a:latin typeface="Cambria Math" panose="02040503050406030204" pitchFamily="18" charset="0"/>
                                      </a:rPr>
                                      <m:t>−1,</m:t>
                                    </m:r>
                                    <m:r>
                                      <a:rPr lang="en-US" altLang="ja-JP" i="1">
                                        <a:latin typeface="Cambria Math" panose="02040503050406030204" pitchFamily="18" charset="0"/>
                                      </a:rPr>
                                      <m:t>𝑦</m:t>
                                    </m:r>
                                  </m:sub>
                                </m:sSub>
                              </m:den>
                            </m:f>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r>
                                  <a:rPr kumimoji="1" lang="en-US" altLang="ja-JP" b="0" i="1" smtClean="0">
                                    <a:latin typeface="Cambria Math" panose="02040503050406030204" pitchFamily="18" charset="0"/>
                                    <a:ea typeface="Cambria Math" panose="02040503050406030204" pitchFamily="18" charset="0"/>
                                  </a:rPr>
                                  <m:t>+1</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𝑒</m:t>
                                </m:r>
                              </m:e>
                              <m:sup>
                                <m:r>
                                  <a:rPr kumimoji="1" lang="en-US" altLang="ja-JP" b="0" i="1" smtClean="0">
                                    <a:latin typeface="Cambria Math" panose="02040503050406030204" pitchFamily="18" charset="0"/>
                                    <a:ea typeface="Cambria Math" panose="02040503050406030204" pitchFamily="18" charset="0"/>
                                  </a:rPr>
                                  <m:t>𝑀</m:t>
                                </m:r>
                              </m:sup>
                            </m:sSup>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𝐶</m:t>
                                </m:r>
                              </m:e>
                              <m:sub>
                                <m:r>
                                  <a:rPr kumimoji="1" lang="en-US" altLang="ja-JP" b="0" i="1" smtClean="0">
                                    <a:latin typeface="Cambria Math" panose="02040503050406030204" pitchFamily="18" charset="0"/>
                                    <a:ea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−1,</m:t>
                                </m:r>
                                <m:r>
                                  <a:rPr kumimoji="1" lang="en-US" altLang="ja-JP" b="0" i="1" smtClean="0">
                                    <a:latin typeface="Cambria Math" panose="02040503050406030204" pitchFamily="18" charset="0"/>
                                    <a:ea typeface="Cambria Math" panose="02040503050406030204" pitchFamily="18" charset="0"/>
                                  </a:rPr>
                                  <m:t>𝑦</m:t>
                                </m:r>
                              </m:sub>
                            </m:sSub>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2</m:t>
                                    </m:r>
                                  </m:den>
                                </m:f>
                                <m:r>
                                  <a:rPr lang="en-US" altLang="ja-JP" i="1">
                                    <a:latin typeface="Cambria Math" panose="02040503050406030204" pitchFamily="18" charset="0"/>
                                    <a:ea typeface="Cambria Math" panose="02040503050406030204" pitchFamily="18" charset="0"/>
                                  </a:rPr>
                                  <m:t>𝑀</m:t>
                                </m:r>
                              </m:sup>
                            </m:sSup>
                          </m:oMath>
                        </m:oMathPara>
                      </a14:m>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𝐴</m:t>
                                    </m:r>
                                    <m:r>
                                      <a:rPr lang="en-US" altLang="ja-JP" i="1">
                                        <a:latin typeface="Cambria Math" panose="02040503050406030204" pitchFamily="18" charset="0"/>
                                      </a:rPr>
                                      <m:t>−1,</m:t>
                                    </m:r>
                                    <m:r>
                                      <a:rPr lang="en-US" altLang="ja-JP" i="1">
                                        <a:latin typeface="Cambria Math" panose="02040503050406030204" pitchFamily="18" charset="0"/>
                                      </a:rPr>
                                      <m:t>𝑦</m:t>
                                    </m:r>
                                  </m:sub>
                                </m:sSub>
                              </m:den>
                            </m:f>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r>
                                  <a:rPr kumimoji="1" lang="en-US" altLang="ja-JP" b="0" i="1" smtClean="0">
                                    <a:latin typeface="Cambria Math" panose="02040503050406030204" pitchFamily="18" charset="0"/>
                                    <a:ea typeface="Cambria Math" panose="02040503050406030204" pitchFamily="18" charset="0"/>
                                  </a:rPr>
                                  <m:t>+1</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𝑒</m:t>
                                </m:r>
                              </m:e>
                              <m:sup>
                                <m:r>
                                  <a:rPr kumimoji="1" lang="en-US" altLang="ja-JP" b="0" i="1" smtClean="0">
                                    <a:latin typeface="Cambria Math" panose="02040503050406030204" pitchFamily="18" charset="0"/>
                                    <a:ea typeface="Cambria Math" panose="02040503050406030204" pitchFamily="18" charset="0"/>
                                  </a:rPr>
                                  <m:t>𝑀</m:t>
                                </m:r>
                              </m:sup>
                            </m:sSup>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𝐶</m:t>
                                </m:r>
                              </m:e>
                              <m:sub>
                                <m:r>
                                  <a:rPr kumimoji="1" lang="en-US" altLang="ja-JP" b="0" i="1" smtClean="0">
                                    <a:latin typeface="Cambria Math" panose="02040503050406030204" pitchFamily="18" charset="0"/>
                                    <a:ea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sub>
                            </m:sSub>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2</m:t>
                                    </m:r>
                                  </m:den>
                                </m:f>
                                <m:r>
                                  <a:rPr lang="en-US" altLang="ja-JP" i="1">
                                    <a:latin typeface="Cambria Math" panose="02040503050406030204" pitchFamily="18" charset="0"/>
                                    <a:ea typeface="Cambria Math" panose="02040503050406030204" pitchFamily="18" charset="0"/>
                                  </a:rPr>
                                  <m:t>𝑀</m:t>
                                </m:r>
                              </m:sup>
                            </m:sSup>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1AFDC87D-AF66-4979-86DB-7E5BBA3D05DC}"/>
                        </a:ext>
                      </a:extLst>
                    </p:cNvPr>
                    <p:cNvSpPr txBox="1">
                      <a:spLocks noRot="1" noChangeAspect="1" noMove="1" noResize="1" noEditPoints="1" noAdjustHandles="1" noChangeArrowheads="1" noChangeShapeType="1" noTextEdit="1"/>
                    </p:cNvSpPr>
                    <p:nvPr/>
                  </p:nvSpPr>
                  <p:spPr>
                    <a:xfrm>
                      <a:off x="-125811" y="3586016"/>
                      <a:ext cx="10583912" cy="1303818"/>
                    </a:xfrm>
                    <a:prstGeom prst="rect">
                      <a:avLst/>
                    </a:prstGeom>
                    <a:blipFill>
                      <a:blip r:embed="rId3"/>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D1FB45CB-D81D-417B-A040-06E933BCC99A}"/>
                    </a:ext>
                  </a:extLst>
                </p:cNvPr>
                <p:cNvSpPr txBox="1"/>
                <p:nvPr/>
              </p:nvSpPr>
              <p:spPr>
                <a:xfrm>
                  <a:off x="215438" y="2824413"/>
                  <a:ext cx="8776091" cy="369332"/>
                </a:xfrm>
                <a:prstGeom prst="rect">
                  <a:avLst/>
                </a:prstGeom>
                <a:noFill/>
                <a:ln>
                  <a:solidFill>
                    <a:schemeClr val="tx1"/>
                  </a:solidFill>
                </a:ln>
              </p:spPr>
              <p:txBody>
                <a:bodyPr wrap="square">
                  <a:spAutoFit/>
                </a:bodyPr>
                <a:lstStyle/>
                <a:p>
                  <a:r>
                    <a:rPr lang="ja-JP" altLang="en-US" b="1" dirty="0"/>
                    <a:t>最高齢</a:t>
                  </a:r>
                  <a:r>
                    <a:rPr lang="en-US" altLang="ja-JP" b="1" dirty="0"/>
                    <a:t>(A)</a:t>
                  </a:r>
                  <a:r>
                    <a:rPr lang="ja-JP" altLang="en-US" b="1" dirty="0"/>
                    <a:t>プラスグループ</a:t>
                  </a:r>
                  <a:r>
                    <a:rPr lang="en-US" altLang="ja-JP" b="1" dirty="0"/>
                    <a:t>(A</a:t>
                  </a:r>
                  <a:r>
                    <a:rPr lang="ja-JP" altLang="en-US" b="1" dirty="0"/>
                    <a:t>＋</a:t>
                  </a:r>
                  <a:r>
                    <a:rPr lang="en-US" altLang="ja-JP" b="1" dirty="0"/>
                    <a:t>)</a:t>
                  </a:r>
                  <a:r>
                    <a:rPr lang="ja-JP" altLang="en-US" b="1" dirty="0"/>
                    <a:t>と最高齢</a:t>
                  </a:r>
                  <a:r>
                    <a:rPr lang="en-US" altLang="ja-JP" b="1" dirty="0"/>
                    <a:t>―1</a:t>
                  </a:r>
                  <a:r>
                    <a:rPr lang="ja-JP" altLang="en-US" b="1" dirty="0"/>
                    <a:t>歳の資源尾数の式</a:t>
                  </a:r>
                  <a:endParaRPr lang="ja-JP" altLang="en-US" dirty="0"/>
                </a:p>
              </p:txBody>
            </p:sp>
            <p:sp>
              <p:nvSpPr>
                <p:cNvPr id="12" name="テキスト ボックス 11">
                  <a:extLst>
                    <a:ext uri="{FF2B5EF4-FFF2-40B4-BE49-F238E27FC236}">
                      <a16:creationId xmlns:a16="http://schemas.microsoft.com/office/drawing/2014/main" id="{6935DEB8-CAB1-4464-A6D1-31D66FE044D4}"/>
                    </a:ext>
                  </a:extLst>
                </p:cNvPr>
                <p:cNvSpPr txBox="1"/>
                <p:nvPr/>
              </p:nvSpPr>
              <p:spPr>
                <a:xfrm>
                  <a:off x="1223143" y="6301670"/>
                  <a:ext cx="5298466" cy="369332"/>
                </a:xfrm>
                <a:prstGeom prst="rect">
                  <a:avLst/>
                </a:prstGeom>
                <a:noFill/>
              </p:spPr>
              <p:txBody>
                <a:bodyPr wrap="square">
                  <a:spAutoFit/>
                </a:bodyPr>
                <a:lstStyle/>
                <a:p>
                  <a:r>
                    <a:rPr kumimoji="1" lang="ja-JP" altLang="en-US" sz="1800" dirty="0"/>
                    <a:t>Ｆの繰り返し計算には平松の方法（</a:t>
                  </a:r>
                  <a:r>
                    <a:rPr kumimoji="1" lang="en-US" altLang="ja-JP" sz="1800" dirty="0"/>
                    <a:t>2001)</a:t>
                  </a:r>
                  <a:r>
                    <a:rPr kumimoji="1" lang="ja-JP" altLang="en-US" sz="1800" dirty="0"/>
                    <a:t>を採用</a:t>
                  </a:r>
                  <a:endParaRPr kumimoji="1" lang="en-US" altLang="ja-JP" sz="1800"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2759D55-FC66-4F4B-8C35-7C50F7FCEED8}"/>
                        </a:ext>
                      </a:extLst>
                    </p:cNvPr>
                    <p:cNvSpPr txBox="1"/>
                    <p:nvPr/>
                  </p:nvSpPr>
                  <p:spPr>
                    <a:xfrm>
                      <a:off x="1661683" y="4943997"/>
                      <a:ext cx="4955425" cy="13276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den>
                            </m:f>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𝐶</m:t>
                                </m:r>
                              </m:e>
                              <m:sub>
                                <m:r>
                                  <a:rPr kumimoji="1" lang="en-US" altLang="ja-JP" b="0" i="1" smtClean="0">
                                    <a:latin typeface="Cambria Math" panose="02040503050406030204" pitchFamily="18" charset="0"/>
                                    <a:ea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sub>
                            </m:sSub>
                          </m:oMath>
                        </m:oMathPara>
                      </a14:m>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den>
                            </m:f>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𝐶</m:t>
                                </m:r>
                              </m:e>
                              <m:sub>
                                <m:r>
                                  <a:rPr kumimoji="1" lang="en-US" altLang="ja-JP" b="0" i="1" smtClean="0">
                                    <a:latin typeface="Cambria Math" panose="02040503050406030204" pitchFamily="18" charset="0"/>
                                    <a:ea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sub>
                            </m:sSub>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1−</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𝑒</m:t>
                                    </m:r>
                                  </m:e>
                                  <m:sup>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𝐹</m:t>
                                            </m:r>
                                          </m:e>
                                          <m:sub>
                                            <m:r>
                                              <a:rPr kumimoji="1" lang="en-US" altLang="ja-JP" b="0" i="1" smtClean="0">
                                                <a:latin typeface="Cambria Math" panose="02040503050406030204" pitchFamily="18" charset="0"/>
                                                <a:ea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𝑀</m:t>
                                        </m:r>
                                      </m:e>
                                    </m:d>
                                  </m:sup>
                                </m:sSup>
                              </m:den>
                            </m:f>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12759D55-FC66-4F4B-8C35-7C50F7FCEED8}"/>
                        </a:ext>
                      </a:extLst>
                    </p:cNvPr>
                    <p:cNvSpPr txBox="1">
                      <a:spLocks noRot="1" noChangeAspect="1" noMove="1" noResize="1" noEditPoints="1" noAdjustHandles="1" noChangeArrowheads="1" noChangeShapeType="1" noTextEdit="1"/>
                    </p:cNvSpPr>
                    <p:nvPr/>
                  </p:nvSpPr>
                  <p:spPr>
                    <a:xfrm>
                      <a:off x="1661683" y="4943997"/>
                      <a:ext cx="4955425" cy="1327671"/>
                    </a:xfrm>
                    <a:prstGeom prst="rect">
                      <a:avLst/>
                    </a:prstGeom>
                    <a:blipFill>
                      <a:blip r:embed="rId4"/>
                      <a:stretch>
                        <a:fillRect/>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18D0A304-C7D5-429F-A89F-C915103ABFFF}"/>
                    </a:ext>
                  </a:extLst>
                </p:cNvPr>
                <p:cNvPicPr>
                  <a:picLocks noChangeAspect="1"/>
                </p:cNvPicPr>
                <p:nvPr/>
              </p:nvPicPr>
              <p:blipFill>
                <a:blip r:embed="rId5"/>
                <a:stretch>
                  <a:fillRect/>
                </a:stretch>
              </p:blipFill>
              <p:spPr>
                <a:xfrm>
                  <a:off x="6392351" y="6053929"/>
                  <a:ext cx="5691927" cy="766220"/>
                </a:xfrm>
                <a:prstGeom prst="rect">
                  <a:avLst/>
                </a:prstGeom>
              </p:spPr>
            </p:pic>
          </p:grpSp>
        </p:grpSp>
      </p:grpSp>
    </p:spTree>
    <p:extLst>
      <p:ext uri="{BB962C8B-B14F-4D97-AF65-F5344CB8AC3E}">
        <p14:creationId xmlns:p14="http://schemas.microsoft.com/office/powerpoint/2010/main" val="97776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F439808-ACAA-4BD2-AEAD-7BB587044A92}"/>
              </a:ext>
            </a:extLst>
          </p:cNvPr>
          <p:cNvSpPr txBox="1"/>
          <p:nvPr/>
        </p:nvSpPr>
        <p:spPr>
          <a:xfrm>
            <a:off x="1198181" y="560881"/>
            <a:ext cx="9795638" cy="11143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kumimoji="1" lang="ja-JP" altLang="en-US" sz="1700" dirty="0">
                <a:latin typeface="+mj-lt"/>
                <a:ea typeface="+mj-ea"/>
                <a:cs typeface="+mj-cs"/>
              </a:rPr>
              <a:t>以上で，</a:t>
            </a:r>
            <a:r>
              <a:rPr kumimoji="1" lang="en-US" altLang="ja-JP" sz="1700" dirty="0">
                <a:latin typeface="+mj-lt"/>
                <a:ea typeface="+mj-ea"/>
                <a:cs typeface="+mj-cs"/>
              </a:rPr>
              <a:t>Frasyr</a:t>
            </a:r>
            <a:r>
              <a:rPr kumimoji="1" lang="ja-JP" altLang="en-US" sz="1700" dirty="0">
                <a:latin typeface="+mj-lt"/>
                <a:ea typeface="+mj-ea"/>
                <a:cs typeface="+mj-cs"/>
              </a:rPr>
              <a:t>を用いた</a:t>
            </a:r>
            <a:r>
              <a:rPr kumimoji="1" lang="en-US" altLang="ja-JP" sz="1700" dirty="0">
                <a:latin typeface="+mj-lt"/>
                <a:ea typeface="+mj-ea"/>
                <a:cs typeface="+mj-cs"/>
              </a:rPr>
              <a:t>VPA</a:t>
            </a:r>
            <a:r>
              <a:rPr kumimoji="1" lang="ja-JP" altLang="en-US" sz="1700" dirty="0">
                <a:latin typeface="+mj-lt"/>
                <a:ea typeface="+mj-ea"/>
                <a:cs typeface="+mj-cs"/>
              </a:rPr>
              <a:t>，概要編（動画</a:t>
            </a:r>
            <a:r>
              <a:rPr kumimoji="1" lang="en-US" altLang="ja-JP" sz="1700" dirty="0">
                <a:latin typeface="+mj-lt"/>
                <a:ea typeface="+mj-ea"/>
                <a:cs typeface="+mj-cs"/>
              </a:rPr>
              <a:t>VPA-01</a:t>
            </a:r>
            <a:r>
              <a:rPr kumimoji="1" lang="ja-JP" altLang="en-US" sz="1700" dirty="0">
                <a:latin typeface="+mj-lt"/>
                <a:ea typeface="+mj-ea"/>
                <a:cs typeface="+mj-cs"/>
              </a:rPr>
              <a:t>）の解説は終わりです</a:t>
            </a:r>
            <a:endParaRPr kumimoji="1" lang="en-US" altLang="ja-JP" sz="1700" dirty="0">
              <a:latin typeface="+mj-lt"/>
              <a:ea typeface="+mj-ea"/>
              <a:cs typeface="+mj-cs"/>
            </a:endParaRPr>
          </a:p>
          <a:p>
            <a:pPr algn="ctr">
              <a:lnSpc>
                <a:spcPct val="90000"/>
              </a:lnSpc>
              <a:spcBef>
                <a:spcPct val="0"/>
              </a:spcBef>
              <a:spcAft>
                <a:spcPts val="600"/>
              </a:spcAft>
            </a:pPr>
            <a:endParaRPr lang="en-US" altLang="ja-JP" sz="1700" dirty="0">
              <a:latin typeface="+mj-lt"/>
              <a:ea typeface="+mj-ea"/>
              <a:cs typeface="+mj-cs"/>
            </a:endParaRPr>
          </a:p>
          <a:p>
            <a:pPr algn="ctr">
              <a:lnSpc>
                <a:spcPct val="90000"/>
              </a:lnSpc>
              <a:spcBef>
                <a:spcPct val="0"/>
              </a:spcBef>
              <a:spcAft>
                <a:spcPts val="600"/>
              </a:spcAft>
            </a:pPr>
            <a:r>
              <a:rPr kumimoji="1" lang="ja-JP" altLang="en-US" sz="1700" dirty="0">
                <a:latin typeface="+mj-lt"/>
                <a:ea typeface="+mj-ea"/>
                <a:cs typeface="+mj-cs"/>
              </a:rPr>
              <a:t>引き続き，チューニングなし</a:t>
            </a:r>
            <a:r>
              <a:rPr kumimoji="1" lang="en-US" altLang="ja-JP" sz="1700" dirty="0">
                <a:latin typeface="+mj-lt"/>
                <a:ea typeface="+mj-ea"/>
                <a:cs typeface="+mj-cs"/>
              </a:rPr>
              <a:t>VPA</a:t>
            </a:r>
            <a:r>
              <a:rPr kumimoji="1" lang="ja-JP" altLang="en-US" sz="1700" dirty="0">
                <a:latin typeface="+mj-lt"/>
                <a:ea typeface="+mj-ea"/>
                <a:cs typeface="+mj-cs"/>
              </a:rPr>
              <a:t>実践編（動画</a:t>
            </a:r>
            <a:r>
              <a:rPr kumimoji="1" lang="en-US" altLang="ja-JP" sz="1700" dirty="0">
                <a:latin typeface="+mj-lt"/>
                <a:ea typeface="+mj-ea"/>
                <a:cs typeface="+mj-cs"/>
              </a:rPr>
              <a:t>VPA-02</a:t>
            </a:r>
            <a:r>
              <a:rPr kumimoji="1" lang="ja-JP" altLang="en-US" sz="1700" dirty="0">
                <a:latin typeface="+mj-lt"/>
                <a:ea typeface="+mj-ea"/>
                <a:cs typeface="+mj-cs"/>
              </a:rPr>
              <a:t>）をご覧ください．</a:t>
            </a:r>
          </a:p>
        </p:txBody>
      </p:sp>
      <p:pic>
        <p:nvPicPr>
          <p:cNvPr id="5" name="図 4">
            <a:extLst>
              <a:ext uri="{FF2B5EF4-FFF2-40B4-BE49-F238E27FC236}">
                <a16:creationId xmlns:a16="http://schemas.microsoft.com/office/drawing/2014/main" id="{629C8BCC-86ED-44AE-B295-39F88086BC5E}"/>
              </a:ext>
            </a:extLst>
          </p:cNvPr>
          <p:cNvPicPr>
            <a:picLocks noChangeAspect="1"/>
          </p:cNvPicPr>
          <p:nvPr/>
        </p:nvPicPr>
        <p:blipFill>
          <a:blip r:embed="rId2"/>
          <a:stretch>
            <a:fillRect/>
          </a:stretch>
        </p:blipFill>
        <p:spPr>
          <a:xfrm>
            <a:off x="1568215" y="2957665"/>
            <a:ext cx="3054298" cy="3346376"/>
          </a:xfrm>
          <a:prstGeom prst="rect">
            <a:avLst/>
          </a:prstGeom>
        </p:spPr>
      </p:pic>
      <p:pic>
        <p:nvPicPr>
          <p:cNvPr id="3" name="図 2">
            <a:extLst>
              <a:ext uri="{FF2B5EF4-FFF2-40B4-BE49-F238E27FC236}">
                <a16:creationId xmlns:a16="http://schemas.microsoft.com/office/drawing/2014/main" id="{9C46BF68-574A-434C-A493-679AB1941AE3}"/>
              </a:ext>
            </a:extLst>
          </p:cNvPr>
          <p:cNvPicPr>
            <a:picLocks noChangeAspect="1"/>
          </p:cNvPicPr>
          <p:nvPr/>
        </p:nvPicPr>
        <p:blipFill>
          <a:blip r:embed="rId3"/>
          <a:stretch>
            <a:fillRect/>
          </a:stretch>
        </p:blipFill>
        <p:spPr>
          <a:xfrm>
            <a:off x="6182505" y="3577985"/>
            <a:ext cx="5828261" cy="2105735"/>
          </a:xfrm>
          <a:prstGeom prst="rect">
            <a:avLst/>
          </a:prstGeom>
        </p:spPr>
      </p:pic>
    </p:spTree>
    <p:extLst>
      <p:ext uri="{BB962C8B-B14F-4D97-AF65-F5344CB8AC3E}">
        <p14:creationId xmlns:p14="http://schemas.microsoft.com/office/powerpoint/2010/main" val="330670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782C7C-E9C3-4334-A747-001DED8C0D3B}"/>
              </a:ext>
            </a:extLst>
          </p:cNvPr>
          <p:cNvSpPr>
            <a:spLocks noGrp="1"/>
          </p:cNvSpPr>
          <p:nvPr>
            <p:ph type="title"/>
          </p:nvPr>
        </p:nvSpPr>
        <p:spPr/>
        <p:txBody>
          <a:bodyPr/>
          <a:lstStyle/>
          <a:p>
            <a:r>
              <a:rPr kumimoji="1" lang="en-US" altLang="ja-JP" dirty="0"/>
              <a:t>Frasyr</a:t>
            </a:r>
            <a:r>
              <a:rPr kumimoji="1" lang="ja-JP" altLang="en-US" dirty="0"/>
              <a:t>とは</a:t>
            </a:r>
          </a:p>
        </p:txBody>
      </p:sp>
      <p:sp>
        <p:nvSpPr>
          <p:cNvPr id="3" name="コンテンツ プレースホルダー 2">
            <a:extLst>
              <a:ext uri="{FF2B5EF4-FFF2-40B4-BE49-F238E27FC236}">
                <a16:creationId xmlns:a16="http://schemas.microsoft.com/office/drawing/2014/main" id="{17ECA667-159B-4AD1-B6FA-49E71966B7F3}"/>
              </a:ext>
            </a:extLst>
          </p:cNvPr>
          <p:cNvSpPr>
            <a:spLocks noGrp="1"/>
          </p:cNvSpPr>
          <p:nvPr>
            <p:ph idx="1"/>
          </p:nvPr>
        </p:nvSpPr>
        <p:spPr>
          <a:xfrm>
            <a:off x="508686" y="1290360"/>
            <a:ext cx="10515600" cy="1035620"/>
          </a:xfrm>
        </p:spPr>
        <p:txBody>
          <a:bodyPr>
            <a:normAutofit fontScale="70000" lnSpcReduction="20000"/>
          </a:bodyPr>
          <a:lstStyle/>
          <a:p>
            <a:pPr>
              <a:lnSpc>
                <a:spcPct val="170000"/>
              </a:lnSpc>
            </a:pPr>
            <a:r>
              <a:rPr kumimoji="1" lang="en-US" altLang="ja-JP" dirty="0"/>
              <a:t>Fisheries Research Agency (FRA) provides the method for calculating sustainable yield (SR) with R</a:t>
            </a:r>
            <a:r>
              <a:rPr kumimoji="1" lang="ja-JP" altLang="en-US" dirty="0"/>
              <a:t>の略</a:t>
            </a:r>
            <a:endParaRPr kumimoji="1" lang="en-US" altLang="ja-JP" dirty="0"/>
          </a:p>
          <a:p>
            <a:pPr marL="0" indent="0">
              <a:buNone/>
            </a:pPr>
            <a:endParaRPr lang="en-US" altLang="ja-JP" sz="1900" dirty="0"/>
          </a:p>
          <a:p>
            <a:pPr marL="0" indent="0">
              <a:buNone/>
            </a:pPr>
            <a:endParaRPr lang="en-US" altLang="ja-JP" sz="1900" dirty="0"/>
          </a:p>
          <a:p>
            <a:pPr marL="0" indent="0">
              <a:buNone/>
            </a:pPr>
            <a:endParaRPr kumimoji="1" lang="en-US" altLang="ja-JP" dirty="0"/>
          </a:p>
        </p:txBody>
      </p:sp>
      <p:grpSp>
        <p:nvGrpSpPr>
          <p:cNvPr id="4" name="グループ化 3">
            <a:extLst>
              <a:ext uri="{FF2B5EF4-FFF2-40B4-BE49-F238E27FC236}">
                <a16:creationId xmlns:a16="http://schemas.microsoft.com/office/drawing/2014/main" id="{A8EDD904-E1CA-4ED2-8637-0C2BBDD2E644}"/>
              </a:ext>
            </a:extLst>
          </p:cNvPr>
          <p:cNvGrpSpPr/>
          <p:nvPr/>
        </p:nvGrpSpPr>
        <p:grpSpPr>
          <a:xfrm>
            <a:off x="6247370" y="3782082"/>
            <a:ext cx="5944629" cy="3075917"/>
            <a:chOff x="6247370" y="3782082"/>
            <a:chExt cx="5944629" cy="3075917"/>
          </a:xfrm>
        </p:grpSpPr>
        <p:pic>
          <p:nvPicPr>
            <p:cNvPr id="7" name="図 6">
              <a:extLst>
                <a:ext uri="{FF2B5EF4-FFF2-40B4-BE49-F238E27FC236}">
                  <a16:creationId xmlns:a16="http://schemas.microsoft.com/office/drawing/2014/main" id="{5B9269E6-C971-4B52-B5AC-01E1A8D7F78C}"/>
                </a:ext>
              </a:extLst>
            </p:cNvPr>
            <p:cNvPicPr>
              <a:picLocks noChangeAspect="1"/>
            </p:cNvPicPr>
            <p:nvPr/>
          </p:nvPicPr>
          <p:blipFill>
            <a:blip r:embed="rId5"/>
            <a:stretch>
              <a:fillRect/>
            </a:stretch>
          </p:blipFill>
          <p:spPr>
            <a:xfrm>
              <a:off x="7273254" y="3782082"/>
              <a:ext cx="4918745" cy="3075917"/>
            </a:xfrm>
            <a:prstGeom prst="rect">
              <a:avLst/>
            </a:prstGeom>
          </p:spPr>
        </p:pic>
        <p:sp>
          <p:nvSpPr>
            <p:cNvPr id="15" name="矢印: 右 14">
              <a:extLst>
                <a:ext uri="{FF2B5EF4-FFF2-40B4-BE49-F238E27FC236}">
                  <a16:creationId xmlns:a16="http://schemas.microsoft.com/office/drawing/2014/main" id="{232E3C03-6B0B-4553-81B6-C6630E8E80BA}"/>
                </a:ext>
              </a:extLst>
            </p:cNvPr>
            <p:cNvSpPr/>
            <p:nvPr/>
          </p:nvSpPr>
          <p:spPr>
            <a:xfrm>
              <a:off x="6247370" y="4374292"/>
              <a:ext cx="535459" cy="510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コンテンツ プレースホルダー 2">
            <a:extLst>
              <a:ext uri="{FF2B5EF4-FFF2-40B4-BE49-F238E27FC236}">
                <a16:creationId xmlns:a16="http://schemas.microsoft.com/office/drawing/2014/main" id="{1684983E-491B-4214-A61A-C787AF7282A0}"/>
              </a:ext>
            </a:extLst>
          </p:cNvPr>
          <p:cNvSpPr txBox="1">
            <a:spLocks/>
          </p:cNvSpPr>
          <p:nvPr/>
        </p:nvSpPr>
        <p:spPr>
          <a:xfrm>
            <a:off x="508686" y="2387221"/>
            <a:ext cx="10515600" cy="5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000" dirty="0"/>
              <a:t>水研機構の旧：資源管理Ｇ，新：資源解析Ｇのメンバーが中心となって開発</a:t>
            </a:r>
            <a:endParaRPr kumimoji="1" lang="en-US" altLang="ja-JP" sz="2000" dirty="0"/>
          </a:p>
          <a:p>
            <a:pPr marL="0" indent="0">
              <a:buFont typeface="Arial" panose="020B0604020202020204" pitchFamily="34" charset="0"/>
              <a:buNone/>
            </a:pPr>
            <a:endParaRPr lang="en-US" altLang="ja-JP" sz="1900" dirty="0"/>
          </a:p>
          <a:p>
            <a:pPr marL="0" indent="0">
              <a:buFont typeface="Arial" panose="020B0604020202020204" pitchFamily="34" charset="0"/>
              <a:buNone/>
            </a:pPr>
            <a:endParaRPr lang="en-US" altLang="ja-JP" sz="1900" dirty="0"/>
          </a:p>
          <a:p>
            <a:pPr marL="0" indent="0">
              <a:buFont typeface="Arial" panose="020B0604020202020204" pitchFamily="34" charset="0"/>
              <a:buNone/>
            </a:pPr>
            <a:endParaRPr lang="en-US" altLang="ja-JP" dirty="0"/>
          </a:p>
        </p:txBody>
      </p:sp>
      <p:sp>
        <p:nvSpPr>
          <p:cNvPr id="9" name="コンテンツ プレースホルダー 2">
            <a:extLst>
              <a:ext uri="{FF2B5EF4-FFF2-40B4-BE49-F238E27FC236}">
                <a16:creationId xmlns:a16="http://schemas.microsoft.com/office/drawing/2014/main" id="{7AC67CEF-D2E3-47CB-9F83-56CDC4AD6CC3}"/>
              </a:ext>
            </a:extLst>
          </p:cNvPr>
          <p:cNvSpPr txBox="1">
            <a:spLocks/>
          </p:cNvSpPr>
          <p:nvPr/>
        </p:nvSpPr>
        <p:spPr>
          <a:xfrm>
            <a:off x="508686" y="3065422"/>
            <a:ext cx="10515600" cy="62573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en-US" altLang="ja-JP" sz="2000" dirty="0"/>
              <a:t>VPA</a:t>
            </a:r>
            <a:r>
              <a:rPr kumimoji="1" lang="ja-JP" altLang="en-US" sz="2000" dirty="0"/>
              <a:t>を用いた資源量推定と，その推定結果をもとにして</a:t>
            </a:r>
            <a:r>
              <a:rPr lang="ja-JP" altLang="en-US" sz="2000" dirty="0"/>
              <a:t>最大持続生産量（</a:t>
            </a:r>
            <a:r>
              <a:rPr lang="en-US" altLang="ja-JP" sz="2000" dirty="0"/>
              <a:t>MSY)</a:t>
            </a:r>
            <a:r>
              <a:rPr kumimoji="1" lang="ja-JP" altLang="en-US" sz="2000" dirty="0"/>
              <a:t>を基礎とした目標管理基準値を計算するための</a:t>
            </a:r>
            <a:r>
              <a:rPr kumimoji="1" lang="en-US" altLang="ja-JP" sz="2000" dirty="0"/>
              <a:t>R</a:t>
            </a:r>
            <a:r>
              <a:rPr kumimoji="1" lang="ja-JP" altLang="en-US" sz="2000" dirty="0"/>
              <a:t>のパッケージ</a:t>
            </a:r>
            <a:r>
              <a:rPr kumimoji="1" lang="ja-JP" altLang="en-US" sz="1600" dirty="0"/>
              <a:t>（</a:t>
            </a:r>
            <a:r>
              <a:rPr kumimoji="1" lang="en-US" altLang="ja-JP" sz="1600" dirty="0"/>
              <a:t>MSY</a:t>
            </a:r>
            <a:r>
              <a:rPr kumimoji="1" lang="ja-JP" altLang="en-US" sz="1600" dirty="0"/>
              <a:t>や目標管理基準値に関しては動画：</a:t>
            </a:r>
            <a:r>
              <a:rPr kumimoji="1" lang="en-US" altLang="ja-JP" sz="1600" dirty="0"/>
              <a:t>Base-01, Base-02, Base-03</a:t>
            </a:r>
            <a:r>
              <a:rPr kumimoji="1" lang="ja-JP" altLang="en-US" sz="1600" dirty="0"/>
              <a:t>を参照）</a:t>
            </a:r>
            <a:endParaRPr kumimoji="1" lang="en-US" altLang="ja-JP" sz="1600" dirty="0"/>
          </a:p>
          <a:p>
            <a:pPr marL="0" indent="0">
              <a:buFont typeface="Arial" panose="020B0604020202020204" pitchFamily="34" charset="0"/>
              <a:buNone/>
            </a:pPr>
            <a:endParaRPr lang="en-US" altLang="ja-JP" sz="1900" dirty="0"/>
          </a:p>
          <a:p>
            <a:pPr marL="0" indent="0">
              <a:buFont typeface="Arial" panose="020B0604020202020204" pitchFamily="34" charset="0"/>
              <a:buNone/>
            </a:pPr>
            <a:endParaRPr lang="en-US" altLang="ja-JP" sz="1900" dirty="0"/>
          </a:p>
          <a:p>
            <a:pPr marL="0" indent="0">
              <a:buFont typeface="Arial" panose="020B0604020202020204" pitchFamily="34" charset="0"/>
              <a:buNone/>
            </a:pPr>
            <a:endParaRPr lang="en-US" altLang="ja-JP" dirty="0"/>
          </a:p>
        </p:txBody>
      </p:sp>
      <p:sp>
        <p:nvSpPr>
          <p:cNvPr id="10" name="コンテンツ プレースホルダー 2">
            <a:extLst>
              <a:ext uri="{FF2B5EF4-FFF2-40B4-BE49-F238E27FC236}">
                <a16:creationId xmlns:a16="http://schemas.microsoft.com/office/drawing/2014/main" id="{A0F9727C-A2CA-433C-AA52-F4BD974913A0}"/>
              </a:ext>
            </a:extLst>
          </p:cNvPr>
          <p:cNvSpPr txBox="1">
            <a:spLocks/>
          </p:cNvSpPr>
          <p:nvPr/>
        </p:nvSpPr>
        <p:spPr>
          <a:xfrm>
            <a:off x="518227" y="3876541"/>
            <a:ext cx="5248259" cy="62573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en-US" altLang="ja-JP" sz="2000" dirty="0">
                <a:hlinkClick r:id="rId6"/>
              </a:rPr>
              <a:t>https://github.com/ichimomo/frasyr</a:t>
            </a:r>
            <a:r>
              <a:rPr kumimoji="1" lang="ja-JP" altLang="en-US" sz="2000" dirty="0"/>
              <a:t>　</a:t>
            </a:r>
            <a:endParaRPr kumimoji="1" lang="en-US" altLang="ja-JP" sz="2000" dirty="0"/>
          </a:p>
          <a:p>
            <a:pPr marL="0" indent="0">
              <a:buNone/>
            </a:pPr>
            <a:r>
              <a:rPr lang="ja-JP" altLang="en-US" sz="2000" dirty="0"/>
              <a:t>　からダウンロード可能</a:t>
            </a:r>
            <a:endParaRPr lang="en-US" altLang="ja-JP" sz="2000" dirty="0"/>
          </a:p>
          <a:p>
            <a:pPr marL="0" indent="0">
              <a:buFont typeface="Arial" panose="020B0604020202020204" pitchFamily="34" charset="0"/>
              <a:buNone/>
            </a:pPr>
            <a:endParaRPr lang="en-US" altLang="ja-JP" sz="1900" dirty="0"/>
          </a:p>
          <a:p>
            <a:pPr marL="0" indent="0">
              <a:buFont typeface="Arial" panose="020B0604020202020204" pitchFamily="34" charset="0"/>
              <a:buNone/>
            </a:pPr>
            <a:endParaRPr lang="en-US" altLang="ja-JP" sz="1900" dirty="0"/>
          </a:p>
          <a:p>
            <a:pPr marL="0" indent="0">
              <a:buFont typeface="Arial" panose="020B0604020202020204" pitchFamily="34" charset="0"/>
              <a:buNone/>
            </a:pPr>
            <a:endParaRPr lang="en-US" altLang="ja-JP" dirty="0"/>
          </a:p>
        </p:txBody>
      </p:sp>
      <p:sp>
        <p:nvSpPr>
          <p:cNvPr id="11" name="コンテンツ プレースホルダー 2">
            <a:extLst>
              <a:ext uri="{FF2B5EF4-FFF2-40B4-BE49-F238E27FC236}">
                <a16:creationId xmlns:a16="http://schemas.microsoft.com/office/drawing/2014/main" id="{91375135-10B1-4B43-AFFF-080E4E106AB8}"/>
              </a:ext>
            </a:extLst>
          </p:cNvPr>
          <p:cNvSpPr txBox="1">
            <a:spLocks/>
          </p:cNvSpPr>
          <p:nvPr/>
        </p:nvSpPr>
        <p:spPr>
          <a:xfrm>
            <a:off x="518227" y="4694307"/>
            <a:ext cx="5248259" cy="62573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t>※</a:t>
            </a:r>
            <a:r>
              <a:rPr lang="en-US" altLang="ja-JP" sz="2000" dirty="0" err="1"/>
              <a:t>Github</a:t>
            </a:r>
            <a:r>
              <a:rPr lang="ja-JP" altLang="en-US" sz="2000" dirty="0"/>
              <a:t>やインストールの仕方などの詳細は上記</a:t>
            </a:r>
            <a:r>
              <a:rPr lang="en-US" altLang="ja-JP" sz="2000" dirty="0"/>
              <a:t>HP</a:t>
            </a:r>
            <a:r>
              <a:rPr lang="ja-JP" altLang="en-US" sz="2000" dirty="0"/>
              <a:t>もしくは</a:t>
            </a:r>
            <a:endParaRPr lang="en-US" altLang="ja-JP" sz="2000" dirty="0"/>
          </a:p>
          <a:p>
            <a:pPr marL="0" indent="0">
              <a:buNone/>
            </a:pPr>
            <a:r>
              <a:rPr lang="ja-JP" altLang="en-US" sz="2000" dirty="0"/>
              <a:t>　動画：</a:t>
            </a:r>
            <a:r>
              <a:rPr lang="en-US" altLang="ja-JP" sz="2000" dirty="0"/>
              <a:t>Tool-01, Tool-02, Tool-03</a:t>
            </a:r>
            <a:r>
              <a:rPr lang="ja-JP" altLang="en-US" sz="2000" dirty="0"/>
              <a:t>を参照</a:t>
            </a:r>
            <a:endParaRPr lang="en-US" altLang="ja-JP" sz="2000" dirty="0"/>
          </a:p>
          <a:p>
            <a:pPr marL="0" indent="0">
              <a:buFont typeface="Arial" panose="020B0604020202020204" pitchFamily="34" charset="0"/>
              <a:buNone/>
            </a:pPr>
            <a:endParaRPr lang="en-US" altLang="ja-JP" sz="1900" dirty="0"/>
          </a:p>
          <a:p>
            <a:pPr marL="0" indent="0">
              <a:buFont typeface="Arial" panose="020B0604020202020204" pitchFamily="34" charset="0"/>
              <a:buNone/>
            </a:pPr>
            <a:endParaRPr lang="en-US" altLang="ja-JP" sz="1900" dirty="0"/>
          </a:p>
          <a:p>
            <a:pPr marL="0" indent="0">
              <a:buFont typeface="Arial" panose="020B0604020202020204" pitchFamily="34" charset="0"/>
              <a:buNone/>
            </a:pPr>
            <a:endParaRPr lang="en-US" altLang="ja-JP" dirty="0"/>
          </a:p>
        </p:txBody>
      </p:sp>
      <p:sp>
        <p:nvSpPr>
          <p:cNvPr id="12" name="コンテンツ プレースホルダー 2">
            <a:extLst>
              <a:ext uri="{FF2B5EF4-FFF2-40B4-BE49-F238E27FC236}">
                <a16:creationId xmlns:a16="http://schemas.microsoft.com/office/drawing/2014/main" id="{ED86A9C5-CE2A-41AA-B217-871F4E3619A8}"/>
              </a:ext>
            </a:extLst>
          </p:cNvPr>
          <p:cNvSpPr txBox="1">
            <a:spLocks/>
          </p:cNvSpPr>
          <p:nvPr/>
        </p:nvSpPr>
        <p:spPr>
          <a:xfrm>
            <a:off x="518227" y="5656405"/>
            <a:ext cx="6134243" cy="625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000" dirty="0"/>
              <a:t>開発途中であり，様々な要望に応じて更新される</a:t>
            </a:r>
            <a:endParaRPr lang="en-US" altLang="ja-JP" sz="2000" dirty="0"/>
          </a:p>
          <a:p>
            <a:pPr marL="0" indent="0">
              <a:buFont typeface="Arial" panose="020B0604020202020204" pitchFamily="34" charset="0"/>
              <a:buNone/>
            </a:pPr>
            <a:endParaRPr lang="en-US" altLang="ja-JP" sz="1900" dirty="0"/>
          </a:p>
          <a:p>
            <a:pPr marL="0" indent="0">
              <a:buFont typeface="Arial" panose="020B0604020202020204" pitchFamily="34" charset="0"/>
              <a:buNone/>
            </a:pPr>
            <a:endParaRPr lang="en-US" altLang="ja-JP" sz="1900" dirty="0"/>
          </a:p>
          <a:p>
            <a:pPr marL="0" indent="0">
              <a:buFont typeface="Arial" panose="020B0604020202020204" pitchFamily="34" charset="0"/>
              <a:buNone/>
            </a:pPr>
            <a:endParaRPr lang="en-US" altLang="ja-JP" dirty="0"/>
          </a:p>
        </p:txBody>
      </p:sp>
      <p:pic>
        <p:nvPicPr>
          <p:cNvPr id="5" name="オーディオ 4">
            <a:hlinkClick r:id="" action="ppaction://media"/>
            <a:extLst>
              <a:ext uri="{FF2B5EF4-FFF2-40B4-BE49-F238E27FC236}">
                <a16:creationId xmlns:a16="http://schemas.microsoft.com/office/drawing/2014/main" id="{E91ED219-AAB1-4A17-B36B-FEF54F8D671A}"/>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488738" y="6154738"/>
            <a:ext cx="487362" cy="487362"/>
          </a:xfrm>
          <a:prstGeom prst="rect">
            <a:avLst/>
          </a:prstGeom>
        </p:spPr>
      </p:pic>
    </p:spTree>
    <p:custDataLst>
      <p:tags r:id="rId1"/>
    </p:custDataLst>
    <p:extLst>
      <p:ext uri="{BB962C8B-B14F-4D97-AF65-F5344CB8AC3E}">
        <p14:creationId xmlns:p14="http://schemas.microsoft.com/office/powerpoint/2010/main" val="1753834624"/>
      </p:ext>
    </p:extLst>
  </p:cSld>
  <p:clrMapOvr>
    <a:masterClrMapping/>
  </p:clrMapOvr>
  <mc:AlternateContent xmlns:mc="http://schemas.openxmlformats.org/markup-compatibility/2006">
    <mc:Choice xmlns:p14="http://schemas.microsoft.com/office/powerpoint/2010/main" Requires="p14">
      <p:transition spd="slow" p14:dur="2000" advTm="111428"/>
    </mc:Choice>
    <mc:Fallback>
      <p:transition spd="slow" advTm="1114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5" fill="hold" display="0">
                  <p:stCondLst>
                    <p:cond delay="indefinite"/>
                  </p:stCondLst>
                  <p:endCondLst>
                    <p:cond evt="onStopAudio" delay="0">
                      <p:tgtEl>
                        <p:sldTgt/>
                      </p:tgtEl>
                    </p:cond>
                  </p:endCondLst>
                </p:cTn>
                <p:tgtEl>
                  <p:spTgt spid="5"/>
                </p:tgtEl>
              </p:cMediaNode>
            </p:audio>
          </p:childTnLst>
        </p:cTn>
      </p:par>
    </p:tnLst>
    <p:bldLst>
      <p:bldP spid="3" grpId="0" build="p"/>
      <p:bldP spid="8" grpId="0"/>
      <p:bldP spid="9" grpId="0"/>
      <p:bldP spid="10" grpId="0"/>
      <p:bldP spid="11" grpId="0"/>
      <p:bldP spid="12" grpId="0"/>
    </p:bldLst>
  </p:timing>
  <p:extLst>
    <p:ext uri="{3A86A75C-4F4B-4683-9AE1-C65F6400EC91}">
      <p14:laserTraceLst xmlns:p14="http://schemas.microsoft.com/office/powerpoint/2010/main">
        <p14:tracePtLst>
          <p14:tracePt t="3025" x="38100" y="4394200"/>
          <p14:tracePt t="3034" x="50800" y="4394200"/>
          <p14:tracePt t="3043" x="63500" y="4400550"/>
          <p14:tracePt t="3076" x="120650" y="4419600"/>
          <p14:tracePt t="3110" x="158750" y="4425950"/>
          <p14:tracePt t="3144" x="171450" y="4432300"/>
          <p14:tracePt t="3176" x="184150" y="4438650"/>
          <p14:tracePt t="3596" x="177800" y="4438650"/>
          <p14:tracePt t="3730" x="177800" y="4432300"/>
          <p14:tracePt t="3747" x="177800" y="4425950"/>
          <p14:tracePt t="3754" x="184150" y="4419600"/>
          <p14:tracePt t="3762" x="190500" y="4413250"/>
          <p14:tracePt t="3776" x="196850" y="4406900"/>
          <p14:tracePt t="3793" x="234950" y="4394200"/>
          <p14:tracePt t="3810" x="254000" y="4387850"/>
          <p14:tracePt t="3826" x="254000" y="4381500"/>
          <p14:tracePt t="3865" x="260350" y="4381500"/>
          <p14:tracePt t="4026" x="260350" y="4387850"/>
          <p14:tracePt t="4050" x="260350" y="4394200"/>
          <p14:tracePt t="4067" x="260350" y="4400550"/>
          <p14:tracePt t="4090" x="266700" y="4406900"/>
          <p14:tracePt t="4162" x="266700" y="4413250"/>
          <p14:tracePt t="4170" x="273050" y="4419600"/>
          <p14:tracePt t="4177" x="279400" y="4425950"/>
          <p14:tracePt t="4193" x="285750" y="4432300"/>
          <p14:tracePt t="4226" x="292100" y="4445000"/>
          <p14:tracePt t="4259" x="298450" y="4451350"/>
          <p14:tracePt t="4276" x="304800" y="4457700"/>
          <p14:tracePt t="4309" x="311150" y="4457700"/>
          <p14:tracePt t="4343" x="311150" y="4464050"/>
          <p14:tracePt t="4359" x="311150" y="4470400"/>
          <p14:tracePt t="4376" x="311150" y="4483100"/>
          <p14:tracePt t="4393" x="330200" y="4495800"/>
          <p14:tracePt t="4409" x="336550" y="4527550"/>
          <p14:tracePt t="4426" x="374650" y="4565650"/>
          <p14:tracePt t="4443" x="393700" y="4597400"/>
          <p14:tracePt t="4459" x="419100" y="4622800"/>
          <p14:tracePt t="4476" x="450850" y="4654550"/>
          <p14:tracePt t="4493" x="488950" y="4679950"/>
          <p14:tracePt t="4509" x="539750" y="4724400"/>
          <p14:tracePt t="4526" x="615950" y="4787900"/>
          <p14:tracePt t="4543" x="711200" y="4851400"/>
          <p14:tracePt t="4559" x="838200" y="4914900"/>
          <p14:tracePt t="4576" x="958850" y="4984750"/>
          <p14:tracePt t="4593" x="1123950" y="5041900"/>
          <p14:tracePt t="4610" x="1327150" y="5086350"/>
          <p14:tracePt t="4626" x="1765300" y="5187950"/>
          <p14:tracePt t="4643" x="2095500" y="5245100"/>
          <p14:tracePt t="4659" x="2444750" y="5302250"/>
          <p14:tracePt t="4676" x="2673350" y="5340350"/>
          <p14:tracePt t="4692" x="2882900" y="5346700"/>
          <p14:tracePt t="4709" x="3028950" y="5346700"/>
          <p14:tracePt t="4726" x="3086100" y="5346700"/>
          <p14:tracePt t="4742" x="3111500" y="5346700"/>
          <p14:tracePt t="4987" x="3092450" y="5359400"/>
          <p14:tracePt t="4996" x="3079750" y="5378450"/>
          <p14:tracePt t="5004" x="3060700" y="5397500"/>
          <p14:tracePt t="5012" x="3028950" y="5435600"/>
          <p14:tracePt t="5026" x="2952750" y="5499100"/>
          <p14:tracePt t="5043" x="2889250" y="5549900"/>
          <p14:tracePt t="5060" x="2794000" y="5594350"/>
          <p14:tracePt t="5077" x="2679700" y="5626100"/>
          <p14:tracePt t="5093" x="2578100" y="5651500"/>
          <p14:tracePt t="5109" x="2495550" y="5657850"/>
          <p14:tracePt t="5126" x="2425700" y="5664200"/>
          <p14:tracePt t="5142" x="2387600" y="5676900"/>
          <p14:tracePt t="5159" x="2381250" y="5683250"/>
          <p14:tracePt t="8711" x="2374900" y="5683250"/>
          <p14:tracePt t="11126" x="2362200" y="5676900"/>
          <p14:tracePt t="11134" x="2330450" y="5657850"/>
          <p14:tracePt t="11143" x="2279650" y="5626100"/>
          <p14:tracePt t="11159" x="2133600" y="5524500"/>
          <p14:tracePt t="11176" x="1797050" y="5372100"/>
          <p14:tracePt t="11193" x="1219200" y="5200650"/>
          <p14:tracePt t="11210" x="444500" y="5003800"/>
          <p14:tracePt t="11238" x="11452225" y="4268788"/>
          <p14:tracePt t="11246" x="10837863" y="4149725"/>
          <p14:tracePt t="11253" x="10275888" y="4076700"/>
          <p14:tracePt t="11261" x="9758363" y="4002088"/>
          <p14:tracePt t="11268" x="9321800" y="3935413"/>
          <p14:tracePt t="11277" x="8929688" y="3884613"/>
          <p14:tracePt t="11285" x="8618538" y="3832225"/>
          <p14:tracePt t="11293" x="8351838" y="3787775"/>
          <p14:tracePt t="11300" x="8137525" y="3765550"/>
          <p14:tracePt t="11308" x="8012113" y="3743325"/>
          <p14:tracePt t="11316" x="7900988" y="3735388"/>
          <p14:tracePt t="11326" x="7812088" y="3721100"/>
          <p14:tracePt t="11333" x="7775575" y="3713163"/>
          <p14:tracePt t="11341" x="7761288" y="3713163"/>
          <p14:tracePt t="11350" x="7753350" y="3713163"/>
          <p14:tracePt t="11357" x="7745413" y="3713163"/>
          <p14:tracePt t="11366" x="7739063" y="3713163"/>
          <p14:tracePt t="11388" x="7731125" y="3713163"/>
          <p14:tracePt t="11397" x="7723188" y="3713163"/>
          <p14:tracePt t="11405" x="7716838" y="3713163"/>
          <p14:tracePt t="11415" x="7708900" y="3721100"/>
          <p14:tracePt t="11422" x="7700963" y="3721100"/>
          <p14:tracePt t="11431" x="7686675" y="3735388"/>
          <p14:tracePt t="11438" x="7686675" y="3743325"/>
          <p14:tracePt t="11446" x="7678738" y="3743325"/>
          <p14:tracePt t="11463" x="7678738" y="3751263"/>
          <p14:tracePt t="11470" x="7678738" y="3765550"/>
          <p14:tracePt t="11480" x="7678738" y="3779838"/>
          <p14:tracePt t="11486" x="7686675" y="3802063"/>
          <p14:tracePt t="11497" x="7723188" y="3810000"/>
          <p14:tracePt t="11502" x="7812088" y="3824288"/>
          <p14:tracePt t="11513" x="7908925" y="3817938"/>
          <p14:tracePt t="11517" x="8064500" y="3810000"/>
          <p14:tracePt t="11526" x="8359775" y="3743325"/>
          <p14:tracePt t="11533" x="8759825" y="3640138"/>
          <p14:tracePt t="11541" x="9180513" y="3536950"/>
          <p14:tracePt t="11549" x="9602788" y="3432175"/>
          <p14:tracePt t="11557" x="10025063" y="3321050"/>
          <p14:tracePt t="11565" x="10379075" y="3203575"/>
          <p14:tracePt t="11573" x="10660063" y="3092450"/>
          <p14:tracePt t="11582" x="10853738" y="3017838"/>
          <p14:tracePt t="11589" x="10948988" y="2973388"/>
          <p14:tracePt t="11597" x="10993438" y="2951163"/>
          <p14:tracePt t="11605" x="11007725" y="2944813"/>
          <p14:tracePt t="11678" x="11023600" y="2944813"/>
          <p14:tracePt t="11694" x="11037888" y="2944813"/>
          <p14:tracePt t="11702" x="11045825" y="2944813"/>
          <p14:tracePt t="11711" x="11060113" y="2944813"/>
          <p14:tracePt t="11717" x="11068050" y="2944813"/>
          <p14:tracePt t="11742" x="11074400" y="2944813"/>
          <p14:tracePt t="11750" x="11096625" y="2944813"/>
          <p14:tracePt t="11758" x="11134725" y="2944813"/>
          <p14:tracePt t="11766" x="11185525" y="2944813"/>
          <p14:tracePt t="11774" x="11260138" y="2973388"/>
          <p14:tracePt t="11782" x="11341100" y="3011488"/>
          <p14:tracePt t="11790" x="11399838" y="3033713"/>
          <p14:tracePt t="11799" x="11482388" y="3048000"/>
          <p14:tracePt t="11805" x="11593513" y="3062288"/>
          <p14:tracePt t="11815" x="11718925" y="3092450"/>
          <p14:tracePt t="11821" x="11844338" y="3122613"/>
          <p14:tracePt t="11830" x="11985625" y="3159125"/>
          <p14:tracePt t="11837" x="12133263" y="3189288"/>
          <p14:tracePt t="65917" x="12117388" y="3810000"/>
          <p14:tracePt t="65925" x="12080875" y="3832225"/>
          <p14:tracePt t="65933" x="12050713" y="3854450"/>
          <p14:tracePt t="65941" x="12028488" y="3854450"/>
          <p14:tracePt t="65949" x="12006263" y="3854450"/>
          <p14:tracePt t="65957" x="11963400" y="3854450"/>
          <p14:tracePt t="65966" x="11925300" y="3868738"/>
          <p14:tracePt t="65974" x="11874500" y="3868738"/>
          <p14:tracePt t="65981" x="11822113" y="3876675"/>
          <p14:tracePt t="65990" x="11763375" y="3876675"/>
          <p14:tracePt t="65997" x="11696700" y="3884613"/>
          <p14:tracePt t="66006" x="11615738" y="3884613"/>
          <p14:tracePt t="66014" x="11526838" y="3890963"/>
          <p14:tracePt t="66022" x="11460163" y="3906838"/>
          <p14:tracePt t="66029" x="11377613" y="3906838"/>
          <p14:tracePt t="66038" x="11260138" y="3913188"/>
          <p14:tracePt t="66045" x="11149013" y="3921125"/>
          <p14:tracePt t="66055" x="11052175" y="3935413"/>
          <p14:tracePt t="66061" x="10941050" y="3951288"/>
          <p14:tracePt t="66069" x="10853738" y="3951288"/>
          <p14:tracePt t="66077" x="10764838" y="3965575"/>
          <p14:tracePt t="66085" x="10690225" y="3965575"/>
          <p14:tracePt t="66093" x="10615613" y="3965575"/>
          <p14:tracePt t="66101" x="10542588" y="3965575"/>
          <p14:tracePt t="66109" x="10467975" y="3965575"/>
          <p14:tracePt t="66117" x="10417175" y="3965575"/>
          <p14:tracePt t="66125" x="10372725" y="3965575"/>
          <p14:tracePt t="66133" x="10306050" y="3965575"/>
          <p14:tracePt t="66141" x="10261600" y="3965575"/>
          <p14:tracePt t="66149" x="10209213" y="3965575"/>
          <p14:tracePt t="66157" x="10156825" y="3973513"/>
          <p14:tracePt t="66165" x="10091738" y="3979863"/>
          <p14:tracePt t="66174" x="10031413" y="3979863"/>
          <p14:tracePt t="66181" x="9964738" y="3979863"/>
          <p14:tracePt t="66190" x="9891713" y="3979863"/>
          <p14:tracePt t="66197" x="9809163" y="3979863"/>
          <p14:tracePt t="66206" x="9705975" y="3979863"/>
          <p14:tracePt t="66214" x="9594850" y="3979863"/>
          <p14:tracePt t="66222" x="9491663" y="3979863"/>
          <p14:tracePt t="66230" x="9402763" y="3979863"/>
          <p14:tracePt t="66237" x="9307513" y="3979863"/>
          <p14:tracePt t="66246" x="9180513" y="3979863"/>
          <p14:tracePt t="66256" x="9063038" y="3979863"/>
          <p14:tracePt t="66262" x="8937625" y="3979863"/>
          <p14:tracePt t="66271" x="8826500" y="3979863"/>
          <p14:tracePt t="66277" x="8737600" y="3979863"/>
          <p14:tracePt t="66285" x="8655050" y="3979863"/>
          <p14:tracePt t="66293" x="8567738" y="3979863"/>
          <p14:tracePt t="66301" x="8493125" y="3979863"/>
          <p14:tracePt t="66309" x="8434388" y="3979863"/>
          <p14:tracePt t="66317" x="8382000" y="3979863"/>
          <p14:tracePt t="66326" x="8345488" y="3979863"/>
          <p14:tracePt t="66334" x="8293100" y="3979863"/>
          <p14:tracePt t="66342" x="8256588" y="3979863"/>
          <p14:tracePt t="66349" x="8218488" y="3979863"/>
          <p14:tracePt t="66357" x="8153400" y="3979863"/>
          <p14:tracePt t="66365" x="8093075" y="3979863"/>
          <p14:tracePt t="66374" x="8026400" y="3979863"/>
          <p14:tracePt t="66381" x="7953375" y="3979863"/>
          <p14:tracePt t="66390" x="7870825" y="3979863"/>
          <p14:tracePt t="66397" x="7783513" y="3987800"/>
          <p14:tracePt t="66406" x="7686675" y="3987800"/>
          <p14:tracePt t="66413" x="7583488" y="4002088"/>
          <p14:tracePt t="66421" x="7494588" y="4010025"/>
          <p14:tracePt t="66430" x="7419975" y="4010025"/>
          <p14:tracePt t="66438" x="7339013" y="4010025"/>
          <p14:tracePt t="66446" x="7250113" y="4010025"/>
          <p14:tracePt t="66454" x="7161213" y="4016375"/>
          <p14:tracePt t="66461" x="7080250" y="4016375"/>
          <p14:tracePt t="66471" x="6991350" y="4016375"/>
          <p14:tracePt t="66477" x="6894513" y="4016375"/>
          <p14:tracePt t="66485" x="6791325" y="4016375"/>
          <p14:tracePt t="66494" x="6694488" y="4016375"/>
          <p14:tracePt t="66501" x="6607175" y="4016375"/>
          <p14:tracePt t="66509" x="6524625" y="4016375"/>
          <p14:tracePt t="66517" x="6451600" y="4016375"/>
          <p14:tracePt t="66526" x="6376988" y="4016375"/>
          <p14:tracePt t="66533" x="6302375" y="4016375"/>
          <p14:tracePt t="66541" x="6251575" y="4032250"/>
          <p14:tracePt t="66549" x="6199188" y="4032250"/>
          <p14:tracePt t="66558" x="6148388" y="4038600"/>
          <p14:tracePt t="66566" x="6103938" y="4046538"/>
          <p14:tracePt t="66574" x="6065838" y="4046538"/>
          <p14:tracePt t="66581" x="6029325" y="4046538"/>
          <p14:tracePt t="66590" x="5992813" y="4046538"/>
          <p14:tracePt t="66597" x="5940425" y="4046538"/>
          <p14:tracePt t="66606" x="5903913" y="4054475"/>
          <p14:tracePt t="66613" x="5851525" y="4054475"/>
          <p14:tracePt t="66624" x="5800725" y="4054475"/>
          <p14:tracePt t="66630" x="5762625" y="4054475"/>
          <p14:tracePt t="66638" x="5711825" y="4054475"/>
          <p14:tracePt t="66646" x="5651500" y="4054475"/>
          <p14:tracePt t="66654" x="5584825" y="4054475"/>
          <p14:tracePt t="66662" x="5540375" y="4054475"/>
          <p14:tracePt t="66671" x="5489575" y="4054475"/>
          <p14:tracePt t="66677" x="5437188" y="4054475"/>
          <p14:tracePt t="66688" x="5386388" y="4054475"/>
          <p14:tracePt t="66694" x="5348288" y="4054475"/>
          <p14:tracePt t="66702" x="5319713" y="4054475"/>
          <p14:tracePt t="66709" x="5303838" y="4054475"/>
          <p14:tracePt t="66717" x="5281613" y="4054475"/>
          <p14:tracePt t="66725" x="5259388" y="4054475"/>
          <p14:tracePt t="66734" x="5253038" y="4054475"/>
          <p14:tracePt t="66741" x="5237163" y="4054475"/>
          <p14:tracePt t="71738" x="5230813" y="4054475"/>
          <p14:tracePt t="75843" x="5253038" y="4054475"/>
          <p14:tracePt t="75850" x="5297488" y="4054475"/>
          <p14:tracePt t="75858" x="5370513" y="4054475"/>
          <p14:tracePt t="75866" x="5445125" y="4060825"/>
          <p14:tracePt t="75874" x="5511800" y="4068763"/>
          <p14:tracePt t="75889" x="5584825" y="4083050"/>
          <p14:tracePt t="75890" x="5651500" y="4090988"/>
          <p14:tracePt t="75898" x="5703888" y="4098925"/>
          <p14:tracePt t="75906" x="5762625" y="4105275"/>
          <p14:tracePt t="75914" x="5829300" y="4127500"/>
          <p14:tracePt t="75923" x="5903913" y="4135438"/>
          <p14:tracePt t="75930" x="5970588" y="4135438"/>
          <p14:tracePt t="75939" x="6043613" y="4143375"/>
          <p14:tracePt t="75946" x="6132513" y="4143375"/>
          <p14:tracePt t="75955" x="6229350" y="4157663"/>
          <p14:tracePt t="75963" x="6324600" y="4157663"/>
          <p14:tracePt t="75973" x="6413500" y="4157663"/>
          <p14:tracePt t="75979" x="6502400" y="4157663"/>
          <p14:tracePt t="75990" x="6613525" y="4157663"/>
          <p14:tracePt t="75995" x="6732588" y="4157663"/>
          <p14:tracePt t="76009" x="6843713" y="4157663"/>
          <p14:tracePt t="76011" x="6969125" y="4157663"/>
          <p14:tracePt t="76023" x="7072313" y="4157663"/>
          <p14:tracePt t="76027" x="7183438" y="4157663"/>
          <p14:tracePt t="76036" x="7286625" y="4149725"/>
          <p14:tracePt t="76043" x="7375525" y="4143375"/>
          <p14:tracePt t="76051" x="7427913" y="4135438"/>
          <p14:tracePt t="76059" x="7464425" y="4127500"/>
          <p14:tracePt t="76067" x="7494588" y="4121150"/>
          <p14:tracePt t="76075" x="7508875" y="4121150"/>
          <p14:tracePt t="76171" x="7516813" y="4121150"/>
          <p14:tracePt t="76188" x="7523163" y="4121150"/>
          <p14:tracePt t="76205" x="7531100" y="4121150"/>
          <p14:tracePt t="76211" x="7545388" y="4121150"/>
          <p14:tracePt t="76219" x="7567613" y="4121150"/>
          <p14:tracePt t="76226" x="7597775" y="4127500"/>
          <p14:tracePt t="76234" x="7642225" y="4143375"/>
          <p14:tracePt t="76242" x="7694613" y="4149725"/>
          <p14:tracePt t="76250" x="7767638" y="4157663"/>
          <p14:tracePt t="76258" x="7834313" y="4171950"/>
          <p14:tracePt t="76266" x="7893050" y="4179888"/>
          <p14:tracePt t="76274" x="7945438" y="4179888"/>
          <p14:tracePt t="76282" x="7997825" y="4179888"/>
          <p14:tracePt t="76290" x="8048625" y="4179888"/>
          <p14:tracePt t="76298" x="8056563" y="4187825"/>
          <p14:tracePt t="76306" x="8064500" y="4187825"/>
          <p14:tracePt t="76314" x="8070850" y="4187825"/>
          <p14:tracePt t="78404" x="8078788" y="4187825"/>
          <p14:tracePt t="79316" x="8078788" y="4194175"/>
          <p14:tracePt t="82343" x="8086725" y="4202113"/>
          <p14:tracePt t="82351" x="8101013" y="4210050"/>
          <p14:tracePt t="82359" x="8131175" y="4216400"/>
          <p14:tracePt t="82367" x="8175625" y="4216400"/>
          <p14:tracePt t="82374" x="8234363" y="4232275"/>
          <p14:tracePt t="82382" x="8307388" y="4232275"/>
          <p14:tracePt t="82390" x="8396288" y="4246563"/>
          <p14:tracePt t="82398" x="8493125" y="4246563"/>
          <p14:tracePt t="82406" x="8588375" y="4254500"/>
          <p14:tracePt t="82414" x="8677275" y="4254500"/>
          <p14:tracePt t="82422" x="8788400" y="4254500"/>
          <p14:tracePt t="82429" x="8907463" y="4254500"/>
          <p14:tracePt t="82438" x="9063038" y="4254500"/>
          <p14:tracePt t="82446" x="9210675" y="4254500"/>
          <p14:tracePt t="82454" x="9410700" y="4254500"/>
          <p14:tracePt t="82462" x="9617075" y="4254500"/>
          <p14:tracePt t="82471" x="9825038" y="4246563"/>
          <p14:tracePt t="82478" x="10053638" y="4232275"/>
          <p14:tracePt t="82486" x="10298113" y="4202113"/>
          <p14:tracePt t="82494" x="10504488" y="4194175"/>
          <p14:tracePt t="82505" x="10720388" y="4165600"/>
          <p14:tracePt t="82510" x="10896600" y="4149725"/>
          <p14:tracePt t="82518" x="11090275" y="4127500"/>
          <p14:tracePt t="82526" x="11229975" y="4105275"/>
          <p14:tracePt t="82534" x="11355388" y="4083050"/>
          <p14:tracePt t="82542" x="11466513" y="4076700"/>
          <p14:tracePt t="82550" x="11563350" y="4068763"/>
          <p14:tracePt t="82558" x="11652250" y="4054475"/>
          <p14:tracePt t="82566" x="11718925" y="4046538"/>
          <p14:tracePt t="82574" x="11769725" y="4046538"/>
          <p14:tracePt t="82582" x="11807825" y="4038600"/>
          <p14:tracePt t="82590" x="11836400" y="4038600"/>
          <p14:tracePt t="82598" x="11858625" y="4032250"/>
          <p14:tracePt t="82606" x="11880850" y="4032250"/>
          <p14:tracePt t="82614" x="11918950" y="4032250"/>
          <p14:tracePt t="82622" x="11963400" y="4024313"/>
          <p14:tracePt t="82630" x="11999913" y="4024313"/>
          <p14:tracePt t="82638" x="12050713" y="4024313"/>
          <p14:tracePt t="82646" x="12111038" y="4024313"/>
          <p14:tracePt t="82654" x="12184063" y="4024313"/>
          <p14:tracePt t="82751" x="152400" y="4438650"/>
          <p14:tracePt t="82768" x="292100" y="4438650"/>
          <p14:tracePt t="82802" x="495300" y="4438650"/>
          <p14:tracePt t="82818" x="552450" y="4438650"/>
          <p14:tracePt t="82835" x="615950" y="4438650"/>
          <p14:tracePt t="82852" x="654050" y="4438650"/>
          <p14:tracePt t="82854" x="673100" y="4438650"/>
          <p14:tracePt t="82868" x="692150" y="4438650"/>
          <p14:tracePt t="82886" x="717550" y="4438650"/>
          <p14:tracePt t="82888" x="723900" y="4438650"/>
          <p14:tracePt t="83206" x="736600" y="4438650"/>
          <p14:tracePt t="83214" x="755650" y="4445000"/>
          <p14:tracePt t="83222" x="781050" y="4457700"/>
          <p14:tracePt t="83234" x="812800" y="4464050"/>
          <p14:tracePt t="83251" x="914400" y="4483100"/>
          <p14:tracePt t="83268" x="1073150" y="4502150"/>
          <p14:tracePt t="83284" x="1250950" y="4521200"/>
          <p14:tracePt t="83301" x="1435100" y="4521200"/>
          <p14:tracePt t="83317" x="1619250" y="4540250"/>
          <p14:tracePt t="83334" x="1682750" y="4540250"/>
          <p14:tracePt t="83351" x="1720850" y="4540250"/>
          <p14:tracePt t="83368" x="1752600" y="4546600"/>
          <p14:tracePt t="83384" x="1758950" y="4546600"/>
          <p14:tracePt t="83401" x="1765300" y="4546600"/>
          <p14:tracePt t="84544" x="1758950" y="4552950"/>
          <p14:tracePt t="84552" x="1746250" y="4559300"/>
          <p14:tracePt t="84559" x="1701800" y="4565650"/>
          <p14:tracePt t="84568" x="1657350" y="4572000"/>
          <p14:tracePt t="84585" x="1549400" y="4603750"/>
          <p14:tracePt t="84602" x="1435100" y="4629150"/>
          <p14:tracePt t="84618" x="1333500" y="4654550"/>
          <p14:tracePt t="84635" x="1289050" y="4660900"/>
          <p14:tracePt t="84651" x="1270000" y="4660900"/>
          <p14:tracePt t="84668" x="1263650" y="4667250"/>
          <p14:tracePt t="84824" x="1257300" y="4667250"/>
          <p14:tracePt t="84832" x="1257300" y="4673600"/>
          <p14:tracePt t="84848" x="1263650" y="4679950"/>
          <p14:tracePt t="84872" x="1263650" y="4686300"/>
          <p14:tracePt t="84881" x="1263650" y="4692650"/>
          <p14:tracePt t="84895" x="1263650" y="4699000"/>
          <p14:tracePt t="84903" x="1270000" y="4711700"/>
          <p14:tracePt t="84918" x="1270000" y="4718050"/>
          <p14:tracePt t="84934" x="1270000" y="4737100"/>
          <p14:tracePt t="84935" x="1270000" y="4749800"/>
          <p14:tracePt t="84951" x="1270000" y="4768850"/>
          <p14:tracePt t="84968" x="1270000" y="4787900"/>
          <p14:tracePt t="84984" x="1270000" y="4813300"/>
          <p14:tracePt t="85001" x="1270000" y="4832350"/>
          <p14:tracePt t="85018" x="1270000" y="4845050"/>
          <p14:tracePt t="85034" x="1270000" y="4883150"/>
          <p14:tracePt t="85051" x="1270000" y="4927600"/>
          <p14:tracePt t="85067" x="1282700" y="4965700"/>
          <p14:tracePt t="85084" x="1301750" y="5010150"/>
          <p14:tracePt t="85101" x="1320800" y="5054600"/>
          <p14:tracePt t="85117" x="1339850" y="5080000"/>
          <p14:tracePt t="85134" x="1358900" y="5105400"/>
          <p14:tracePt t="85135" x="1365250" y="5111750"/>
          <p14:tracePt t="85230" x="1371600" y="5118100"/>
          <p14:tracePt t="85238" x="1377950" y="5124450"/>
          <p14:tracePt t="85246" x="1384300" y="5124450"/>
          <p14:tracePt t="85254" x="1384300" y="5137150"/>
          <p14:tracePt t="85267" x="1390650" y="5156200"/>
          <p14:tracePt t="85284" x="1403350" y="5194300"/>
          <p14:tracePt t="85301" x="1422400" y="5226050"/>
          <p14:tracePt t="85318" x="1441450" y="5245100"/>
          <p14:tracePt t="85318" x="1447800" y="5257800"/>
          <p14:tracePt t="85334" x="1454150" y="5264150"/>
          <p14:tracePt t="85351" x="1460500" y="5270500"/>
          <p14:tracePt t="85423" x="1466850" y="5270500"/>
          <p14:tracePt t="85431" x="1473200" y="5270500"/>
          <p14:tracePt t="85447" x="1479550" y="5270500"/>
          <p14:tracePt t="85462" x="1492250" y="5276850"/>
          <p14:tracePt t="85471" x="1498600" y="5276850"/>
          <p14:tracePt t="85484" x="1504950" y="5276850"/>
          <p14:tracePt t="85501" x="1530350" y="5283200"/>
          <p14:tracePt t="85517" x="1562100" y="5283200"/>
          <p14:tracePt t="85518" x="1574800" y="5289550"/>
          <p14:tracePt t="85534" x="1581150" y="5295900"/>
          <p14:tracePt t="85551" x="1606550" y="5314950"/>
          <p14:tracePt t="85567" x="1612900" y="5321300"/>
          <p14:tracePt t="86512" x="1606550" y="5321300"/>
          <p14:tracePt t="87865" x="1612900" y="5321300"/>
          <p14:tracePt t="87889" x="1619250" y="5321300"/>
          <p14:tracePt t="87897" x="1625600" y="5321300"/>
          <p14:tracePt t="87906" x="1631950" y="5321300"/>
          <p14:tracePt t="87917" x="1638300" y="5321300"/>
          <p14:tracePt t="87935" x="1651000" y="5321300"/>
          <p14:tracePt t="87951" x="1682750" y="5321300"/>
          <p14:tracePt t="87968" x="1714500" y="5321300"/>
          <p14:tracePt t="87984" x="1778000" y="5321300"/>
          <p14:tracePt t="88001" x="1822450" y="5321300"/>
          <p14:tracePt t="88019" x="1866900" y="5321300"/>
          <p14:tracePt t="88034" x="1930400" y="5321300"/>
          <p14:tracePt t="88050" x="1981200" y="5321300"/>
          <p14:tracePt t="88067" x="2032000" y="5321300"/>
          <p14:tracePt t="88084" x="2076450" y="5321300"/>
          <p14:tracePt t="88100" x="2108200" y="5308600"/>
          <p14:tracePt t="88117" x="2139950" y="5302250"/>
          <p14:tracePt t="88134" x="2159000" y="5302250"/>
          <p14:tracePt t="88150" x="2184400" y="5302250"/>
          <p14:tracePt t="88167" x="2228850" y="5289550"/>
          <p14:tracePt t="88168" x="2241550" y="5289550"/>
          <p14:tracePt t="88184" x="2279650" y="5283200"/>
          <p14:tracePt t="88200" x="2298700" y="5283200"/>
          <p14:tracePt t="88217" x="2330450" y="5283200"/>
          <p14:tracePt t="88234" x="2362200" y="5283200"/>
          <p14:tracePt t="88251" x="2413000" y="5283200"/>
          <p14:tracePt t="88267" x="2470150" y="5276850"/>
          <p14:tracePt t="88284" x="2552700" y="5270500"/>
          <p14:tracePt t="88300" x="2628900" y="5270500"/>
          <p14:tracePt t="88317" x="2692400" y="5270500"/>
          <p14:tracePt t="88334" x="2730500" y="5264150"/>
          <p14:tracePt t="88350" x="2755900" y="5264150"/>
          <p14:tracePt t="88367" x="2762250" y="5264150"/>
          <p14:tracePt t="88384" x="2774950" y="5251450"/>
          <p14:tracePt t="88400" x="2794000" y="5245100"/>
          <p14:tracePt t="88417" x="2832100" y="5238750"/>
          <p14:tracePt t="88434" x="2870200" y="5232400"/>
          <p14:tracePt t="88450" x="2908300" y="5226050"/>
          <p14:tracePt t="88467" x="2965450" y="5219700"/>
          <p14:tracePt t="88484" x="3009900" y="5219700"/>
          <p14:tracePt t="88501" x="3048000" y="5213350"/>
          <p14:tracePt t="88517" x="3060700" y="5213350"/>
          <p14:tracePt t="88534" x="3086100" y="5213350"/>
          <p14:tracePt t="88551" x="3111500" y="5213350"/>
          <p14:tracePt t="88568" x="3136900" y="5213350"/>
          <p14:tracePt t="88569" x="3149600" y="5213350"/>
          <p14:tracePt t="88584" x="3162300" y="5213350"/>
          <p14:tracePt t="88585" x="3181350" y="5213350"/>
          <p14:tracePt t="88601" x="3187700" y="5213350"/>
          <p14:tracePt t="88617" x="3194050" y="5213350"/>
          <p14:tracePt t="90219" x="3194050" y="5207000"/>
          <p14:tracePt t="90251" x="3194050" y="5200650"/>
          <p14:tracePt t="90273" x="3168650" y="5194300"/>
          <p14:tracePt t="90280" x="3136900" y="5187950"/>
          <p14:tracePt t="90288" x="3098800" y="5175250"/>
          <p14:tracePt t="90300" x="3067050" y="5156200"/>
          <p14:tracePt t="90317" x="2933700" y="5111750"/>
          <p14:tracePt t="90333" x="2736850" y="5067300"/>
          <p14:tracePt t="90350" x="2711450" y="5067300"/>
          <p14:tracePt t="90586" x="2717800" y="5067300"/>
          <p14:tracePt t="90593" x="2730500" y="5067300"/>
          <p14:tracePt t="90602" x="2743200" y="5067300"/>
          <p14:tracePt t="90617" x="2774950" y="5067300"/>
          <p14:tracePt t="90633" x="2908300" y="5067300"/>
          <p14:tracePt t="90650" x="3054350" y="5067300"/>
          <p14:tracePt t="90667" x="3200400" y="5067300"/>
          <p14:tracePt t="90683" x="3371850" y="5067300"/>
          <p14:tracePt t="90700" x="3581400" y="5067300"/>
          <p14:tracePt t="90717" x="3822700" y="5067300"/>
          <p14:tracePt t="90733" x="4159250" y="5067300"/>
          <p14:tracePt t="90750" x="4552950" y="4991100"/>
          <p14:tracePt t="90767" x="5111750" y="4838700"/>
          <p14:tracePt t="90783" x="5892800" y="4686300"/>
          <p14:tracePt t="90800" x="6686550" y="4578350"/>
          <p14:tracePt t="90801" x="7131050" y="4514850"/>
          <p14:tracePt t="90817" x="7588250" y="4451350"/>
          <p14:tracePt t="90834" x="8470900" y="4343400"/>
          <p14:tracePt t="90850" x="9556750" y="4178300"/>
          <p14:tracePt t="90867" x="10153650" y="4038600"/>
          <p14:tracePt t="90883" x="10566400" y="3924300"/>
          <p14:tracePt t="90900" x="10782300" y="3867150"/>
          <p14:tracePt t="90917" x="10871200" y="3848100"/>
          <p14:tracePt t="90934" x="10922000" y="3822700"/>
          <p14:tracePt t="90950" x="10972800" y="3822700"/>
          <p14:tracePt t="90967" x="11023600" y="3810000"/>
          <p14:tracePt t="90984" x="11118850" y="3790950"/>
          <p14:tracePt t="91000" x="11283950" y="3765550"/>
          <p14:tracePt t="91017" x="11461750" y="3721100"/>
          <p14:tracePt t="91034" x="11855450" y="3606800"/>
          <p14:tracePt t="91050" x="12185650" y="3346450"/>
          <p14:tracePt t="91067" x="12185650" y="3206750"/>
          <p14:tracePt t="91083" x="12185650" y="3111500"/>
          <p14:tracePt t="91100" x="12185650" y="3067050"/>
          <p14:tracePt t="91117" x="12185650" y="3060700"/>
          <p14:tracePt t="91202" x="12185650" y="3073400"/>
          <p14:tracePt t="91218" x="12179300" y="3086100"/>
          <p14:tracePt t="91226" x="12172950" y="3098800"/>
          <p14:tracePt t="91283" x="12172950" y="3105150"/>
          <p14:tracePt t="91290" x="12179300" y="3105150"/>
          <p14:tracePt t="91300" x="12185650" y="3105150"/>
          <p14:tracePt t="91317" x="12185650" y="3111500"/>
          <p14:tracePt t="91334" x="12185650" y="3124200"/>
          <p14:tracePt t="91351" x="12185650" y="3155950"/>
          <p14:tracePt t="91367" x="12185650" y="3200400"/>
          <p14:tracePt t="91384" x="12185650" y="3238500"/>
          <p14:tracePt t="91400" x="12185650" y="3270250"/>
          <p14:tracePt t="91402" x="12185650" y="3282950"/>
          <p14:tracePt t="91418" x="12185650" y="3295650"/>
          <p14:tracePt t="91434" x="12185650" y="3308350"/>
          <p14:tracePt t="91450" x="12185650" y="3314700"/>
          <p14:tracePt t="91467" x="12185650" y="3321050"/>
          <p14:tracePt t="91483" x="12185650" y="3327400"/>
          <p14:tracePt t="91500" x="12185650" y="3333750"/>
          <p14:tracePt t="91517" x="12185650" y="3340100"/>
          <p14:tracePt t="91534" x="12185650" y="3352800"/>
          <p14:tracePt t="91551" x="12185650" y="3365500"/>
          <p14:tracePt t="91568" x="12185650" y="3384550"/>
          <p14:tracePt t="91585" x="12185650" y="3422650"/>
          <p14:tracePt t="91602" x="12185650" y="3441700"/>
          <p14:tracePt t="91604" x="12185650" y="3448050"/>
          <p14:tracePt t="91707" x="12185650" y="3441700"/>
          <p14:tracePt t="91715" x="12185650" y="3429000"/>
          <p14:tracePt t="91726" x="12185650" y="3409950"/>
          <p14:tracePt t="91734" x="12185650" y="3403600"/>
          <p14:tracePt t="91751" x="12185650" y="3378200"/>
          <p14:tracePt t="91768" x="12185650" y="3340100"/>
          <p14:tracePt t="91784" x="12185650" y="3282950"/>
          <p14:tracePt t="91800" x="12185650" y="3219450"/>
          <p14:tracePt t="91817" x="12185650" y="3181350"/>
          <p14:tracePt t="91817" x="12185650" y="3168650"/>
          <p14:tracePt t="91833" x="12185650" y="3149600"/>
          <p14:tracePt t="91850" x="12185650" y="3136900"/>
          <p14:tracePt t="91867" x="12185650" y="3105150"/>
          <p14:tracePt t="91884" x="12185650" y="3092450"/>
          <p14:tracePt t="91901" x="12185650" y="3067050"/>
          <p14:tracePt t="91917" x="12185650" y="3041650"/>
          <p14:tracePt t="91934" x="12185650" y="3022600"/>
          <p14:tracePt t="91966" x="12185650" y="3041650"/>
          <p14:tracePt t="91983" x="12185650" y="3079750"/>
          <p14:tracePt t="92001" x="12185650" y="3105150"/>
          <p14:tracePt t="92004" x="12185650" y="3124200"/>
          <p14:tracePt t="92017" x="12185650" y="3136900"/>
          <p14:tracePt t="92018" x="12185650" y="3149600"/>
          <p14:tracePt t="92033" x="12185650" y="3175000"/>
          <p14:tracePt t="92051" x="12185650" y="3206750"/>
          <p14:tracePt t="92067" x="12185650" y="3251200"/>
          <p14:tracePt t="92084" x="12185650" y="3276600"/>
          <p14:tracePt t="92101" x="12185650" y="3282950"/>
          <p14:tracePt t="92133" x="12185650" y="3263900"/>
          <p14:tracePt t="92150" x="12185650" y="3187700"/>
          <p14:tracePt t="92166" x="12185650" y="3105150"/>
          <p14:tracePt t="92183" x="12185650" y="3003550"/>
          <p14:tracePt t="92201" x="12185650" y="2895600"/>
          <p14:tracePt t="92217" x="12134850" y="2800350"/>
          <p14:tracePt t="92219" x="12090400" y="2787650"/>
          <p14:tracePt t="92233" x="12065000" y="2787650"/>
          <p14:tracePt t="92588" x="12077700" y="2768600"/>
          <p14:tracePt t="92597" x="12147550" y="2717800"/>
          <p14:tracePt t="92605" x="12185650" y="2654300"/>
          <p14:tracePt t="92617" x="12185650" y="2603500"/>
          <p14:tracePt t="92634" x="12185650" y="2533650"/>
          <p14:tracePt t="92650" x="12185650" y="2527300"/>
          <p14:tracePt t="92667" x="12185650" y="2584450"/>
          <p14:tracePt t="92684" x="12185650" y="2679700"/>
          <p14:tracePt t="92700" x="12185650" y="2832100"/>
          <p14:tracePt t="92717" x="12185650" y="2978150"/>
          <p14:tracePt t="92734" x="12185650" y="3124200"/>
          <p14:tracePt t="92750" x="12185650" y="3257550"/>
          <p14:tracePt t="92767" x="12185650" y="3416300"/>
          <p14:tracePt t="92784" x="12185650" y="3575050"/>
          <p14:tracePt t="92800" x="12185650" y="3683000"/>
          <p14:tracePt t="92816" x="12185650" y="3727450"/>
          <p14:tracePt t="92833" x="12185650" y="3740150"/>
          <p14:tracePt t="93005" x="12185650" y="3727450"/>
          <p14:tracePt t="93012" x="12185650" y="3721100"/>
          <p14:tracePt t="93021" x="12185650" y="3714750"/>
          <p14:tracePt t="93036" x="12185650" y="3702050"/>
          <p14:tracePt t="93051" x="12185650" y="3689350"/>
          <p14:tracePt t="93067" x="12185650" y="3670300"/>
          <p14:tracePt t="93083" x="12185650" y="3663950"/>
          <p14:tracePt t="93100" x="12185650" y="3638550"/>
          <p14:tracePt t="93116" x="12185650" y="3625850"/>
          <p14:tracePt t="93133" x="12185650" y="3619500"/>
          <p14:tracePt t="93167" x="12185650" y="3606800"/>
          <p14:tracePt t="93184" x="12185650" y="3600450"/>
          <p14:tracePt t="93201" x="12185650" y="3587750"/>
          <p14:tracePt t="93218" x="12185650" y="3568700"/>
          <p14:tracePt t="93234" x="12185650" y="3562350"/>
          <p14:tracePt t="93270" x="12185650" y="3556000"/>
          <p14:tracePt t="93284" x="12185650" y="3549650"/>
          <p14:tracePt t="93402" x="12185650" y="3556000"/>
          <p14:tracePt t="93677" x="12185650" y="3549650"/>
          <p14:tracePt t="93685" x="12179300" y="3549650"/>
          <p14:tracePt t="93693" x="12179300" y="3543300"/>
          <p14:tracePt t="93700" x="12166600" y="3536950"/>
          <p14:tracePt t="93716" x="12122150" y="3524250"/>
          <p14:tracePt t="93733" x="12045950" y="3498850"/>
          <p14:tracePt t="93750" x="11944350" y="3486150"/>
          <p14:tracePt t="93766" x="11868150" y="3473450"/>
          <p14:tracePt t="93783" x="11785600" y="3467100"/>
          <p14:tracePt t="93800" x="11734800" y="3467100"/>
          <p14:tracePt t="93817" x="11677650" y="3460750"/>
          <p14:tracePt t="93833" x="11588750" y="3441700"/>
          <p14:tracePt t="93850" x="11474450" y="3397250"/>
          <p14:tracePt t="93867" x="11341100" y="3321050"/>
          <p14:tracePt t="93884" x="10966450" y="3162300"/>
          <p14:tracePt t="93900" x="10388600" y="2990850"/>
          <p14:tracePt t="93917" x="9728200" y="2844800"/>
          <p14:tracePt t="93933" x="9029700" y="2692400"/>
          <p14:tracePt t="93950" x="8382000" y="2590800"/>
          <p14:tracePt t="93966" x="7785100" y="2552700"/>
          <p14:tracePt t="93983" x="7334250" y="2552700"/>
          <p14:tracePt t="94000" x="7042150" y="2552700"/>
          <p14:tracePt t="94016" x="6889750" y="2578100"/>
          <p14:tracePt t="94033" x="6788150" y="2654300"/>
          <p14:tracePt t="94050" x="6718300" y="2736850"/>
          <p14:tracePt t="94066" x="6597650" y="2965450"/>
          <p14:tracePt t="94083" x="6451600" y="3244850"/>
          <p14:tracePt t="94100" x="6153150" y="3886200"/>
          <p14:tracePt t="94116" x="5753100" y="4908550"/>
          <p14:tracePt t="94133" x="5276850" y="6248400"/>
          <p14:tracePt t="94150" x="4787900" y="6851650"/>
          <p14:tracePt t="94166" x="4324350" y="6851650"/>
          <p14:tracePt t="94183" x="3898900" y="6851650"/>
          <p14:tracePt t="94200" x="3486150" y="6851650"/>
          <p14:tracePt t="94217" x="3149600" y="6851650"/>
          <p14:tracePt t="94233" x="3003550" y="6851650"/>
          <p14:tracePt t="94251" x="3028950" y="6851650"/>
          <p14:tracePt t="94266" x="3435350" y="6851650"/>
          <p14:tracePt t="94283" x="4191000" y="6851650"/>
          <p14:tracePt t="94300" x="5283200" y="6851650"/>
          <p14:tracePt t="94317" x="6654800" y="6851650"/>
          <p14:tracePt t="94334" x="8267700" y="6851650"/>
          <p14:tracePt t="94350" x="10033000" y="6851650"/>
          <p14:tracePt t="94367" x="11779250" y="6457950"/>
          <p14:tracePt t="94384" x="12185650" y="5613400"/>
          <p14:tracePt t="94400" x="12185650" y="4400550"/>
          <p14:tracePt t="94417" x="12185650" y="3073400"/>
          <p14:tracePt t="94434" x="12185650" y="1625600"/>
          <p14:tracePt t="94451" x="12185650" y="215900"/>
          <p14:tracePt t="94452" x="12185650" y="0"/>
          <p14:tracePt t="94539" x="12172950" y="0"/>
          <p14:tracePt t="94547" x="12147550" y="0"/>
          <p14:tracePt t="94555" x="12141200" y="0"/>
          <p14:tracePt t="94567" x="12128500" y="0"/>
          <p14:tracePt t="94583" x="12122150" y="0"/>
          <p14:tracePt t="94636" x="12122150" y="6350"/>
          <p14:tracePt t="94643" x="12128500" y="38100"/>
          <p14:tracePt t="94652" x="12134850" y="76200"/>
          <p14:tracePt t="94667" x="12160250" y="133350"/>
          <p14:tracePt t="94683" x="12185650" y="342900"/>
          <p14:tracePt t="94700" x="12185650" y="508000"/>
          <p14:tracePt t="94717" x="12185650" y="704850"/>
          <p14:tracePt t="94733" x="12185650" y="863600"/>
          <p14:tracePt t="94750" x="12185650" y="1073150"/>
          <p14:tracePt t="94767" x="12185650" y="1377950"/>
          <p14:tracePt t="94783" x="12185650" y="1714500"/>
          <p14:tracePt t="94800" x="12185650" y="2063750"/>
          <p14:tracePt t="94816" x="12185650" y="2451100"/>
          <p14:tracePt t="94833" x="12185650" y="2832100"/>
          <p14:tracePt t="94850" x="12185650" y="3155950"/>
          <p14:tracePt t="94850" x="12185650" y="3282950"/>
          <p14:tracePt t="94866" x="12185650" y="3371850"/>
          <p14:tracePt t="94867" x="12185650" y="3454400"/>
          <p14:tracePt t="94883" x="12185650" y="3568700"/>
          <p14:tracePt t="94900" x="12185650" y="3606800"/>
          <p14:tracePt t="94916" x="12185650" y="3625850"/>
          <p14:tracePt t="94989" x="12185650" y="3638550"/>
          <p14:tracePt t="95006" x="12185650" y="3663950"/>
          <p14:tracePt t="95012" x="12185650" y="3695700"/>
          <p14:tracePt t="95021" x="12185650" y="3721100"/>
          <p14:tracePt t="95033" x="12185650" y="3752850"/>
          <p14:tracePt t="95050" x="12185650" y="3822700"/>
          <p14:tracePt t="95067" x="12185650" y="3879850"/>
          <p14:tracePt t="95068" x="12185650" y="3917950"/>
          <p14:tracePt t="95083" x="12185650" y="3962400"/>
          <p14:tracePt t="95100" x="12185650" y="4114800"/>
          <p14:tracePt t="95116" x="12185650" y="4178300"/>
          <p14:tracePt t="95133" x="12185650" y="4229100"/>
          <p14:tracePt t="95171" x="12185650" y="4216400"/>
          <p14:tracePt t="95183" x="12185650" y="4178300"/>
          <p14:tracePt t="95200" x="12185650" y="4057650"/>
          <p14:tracePt t="95216" x="12172950" y="3949700"/>
          <p14:tracePt t="95233" x="12160250" y="3835400"/>
          <p14:tracePt t="95250" x="12160250" y="3727450"/>
          <p14:tracePt t="95266" x="12160250" y="3657600"/>
          <p14:tracePt t="95283" x="12160250" y="3613150"/>
          <p14:tracePt t="95284" x="12160250" y="3587750"/>
          <p14:tracePt t="95299" x="12185650" y="3543300"/>
          <p14:tracePt t="95316" x="12185650" y="3505200"/>
          <p14:tracePt t="95333" x="12185650" y="3473450"/>
          <p14:tracePt t="95349" x="12185650" y="3454400"/>
          <p14:tracePt t="95366" x="12185650" y="3422650"/>
          <p14:tracePt t="95383" x="12185650" y="3397250"/>
          <p14:tracePt t="95400" x="12185650" y="3384550"/>
          <p14:tracePt t="95416" x="12185650" y="3371850"/>
          <p14:tracePt t="95433" x="12185650" y="3365500"/>
          <p14:tracePt t="95558" x="12185650" y="3359150"/>
          <p14:tracePt t="95740" x="12185650" y="3371850"/>
          <p14:tracePt t="95748" x="12185650" y="3390900"/>
          <p14:tracePt t="95756" x="12185650" y="3403600"/>
          <p14:tracePt t="95767" x="12185650" y="3416300"/>
          <p14:tracePt t="95783" x="12185650" y="3422650"/>
          <p14:tracePt t="95800" x="12185650" y="3441700"/>
          <p14:tracePt t="95817" x="12185650" y="3460750"/>
          <p14:tracePt t="95833" x="12185650" y="3479800"/>
          <p14:tracePt t="95850" x="12185650" y="3486150"/>
          <p14:tracePt t="95888" x="12185650" y="3492500"/>
          <p14:tracePt t="95899" x="12185650" y="3562350"/>
          <p14:tracePt t="95916" x="12185650" y="3657600"/>
          <p14:tracePt t="95933" x="12185650" y="3797300"/>
          <p14:tracePt t="95950" x="12185650" y="3898900"/>
          <p14:tracePt t="95966" x="12185650" y="3956050"/>
          <p14:tracePt t="95983" x="12185650" y="3981450"/>
          <p14:tracePt t="95999" x="12185650" y="3987800"/>
          <p14:tracePt t="96036" x="12185650" y="4000500"/>
          <p14:tracePt t="96049" x="12185650" y="4006850"/>
          <p14:tracePt t="96066" x="12185650" y="4013200"/>
          <p14:tracePt t="96083" x="12185650" y="4019550"/>
          <p14:tracePt t="96147" x="12179300" y="4006850"/>
          <p14:tracePt t="96156" x="12172950" y="3994150"/>
          <p14:tracePt t="96163" x="12166600" y="3987800"/>
          <p14:tracePt t="96172" x="12160250" y="3981450"/>
          <p14:tracePt t="96183" x="12147550" y="3968750"/>
          <p14:tracePt t="96200" x="12134850" y="3956050"/>
          <p14:tracePt t="96216" x="12128500" y="3943350"/>
          <p14:tracePt t="96233" x="12122150" y="3930650"/>
          <p14:tracePt t="96250" x="12115800" y="3924300"/>
          <p14:tracePt t="96266" x="12115800" y="3911600"/>
          <p14:tracePt t="96285" x="12115800" y="3892550"/>
          <p14:tracePt t="96300" x="12115800" y="3886200"/>
          <p14:tracePt t="96317" x="12103100" y="3860800"/>
          <p14:tracePt t="96333" x="12084050" y="3822700"/>
          <p14:tracePt t="96350" x="12071350" y="3810000"/>
          <p14:tracePt t="96366" x="12065000" y="3797300"/>
          <p14:tracePt t="96383" x="12058650" y="3790950"/>
          <p14:tracePt t="96400" x="12052300" y="3784600"/>
          <p14:tracePt t="96416" x="12052300" y="3778250"/>
          <p14:tracePt t="96467" x="12045950" y="3778250"/>
          <p14:tracePt t="96484" x="12039600" y="3771900"/>
          <p14:tracePt t="96507" x="12033250" y="3765550"/>
          <p14:tracePt t="96515" x="12020550" y="3765550"/>
          <p14:tracePt t="96620" x="12020550" y="3759200"/>
          <p14:tracePt t="96628" x="12014200" y="3752850"/>
          <p14:tracePt t="96637" x="12001500" y="3740150"/>
          <p14:tracePt t="96649" x="11976100" y="3721100"/>
          <p14:tracePt t="96666" x="11823700" y="3638550"/>
          <p14:tracePt t="96683" x="11334750" y="3498850"/>
          <p14:tracePt t="96699" x="9302750" y="3155950"/>
          <p14:tracePt t="96716" x="7753350" y="3028950"/>
          <p14:tracePt t="96733" x="6089650" y="2921000"/>
          <p14:tracePt t="96750" x="4305300" y="2813050"/>
          <p14:tracePt t="96766" x="2520950" y="2686050"/>
          <p14:tracePt t="96783" x="838200" y="2546350"/>
          <p14:tracePt t="96820" x="11349038" y="1665288"/>
          <p14:tracePt t="96827" x="11237913" y="1665288"/>
          <p14:tracePt t="96836" x="11229975" y="1665288"/>
          <p14:tracePt t="96995" x="11237913" y="1665288"/>
          <p14:tracePt t="97004" x="11252200" y="1665288"/>
          <p14:tracePt t="97011" x="11266488" y="1665288"/>
          <p14:tracePt t="97020" x="11296650" y="1665288"/>
          <p14:tracePt t="97027" x="11363325" y="1679575"/>
          <p14:tracePt t="97037" x="11452225" y="1701800"/>
          <p14:tracePt t="97043" x="11549063" y="1724025"/>
          <p14:tracePt t="97051" x="11652250" y="1752600"/>
          <p14:tracePt t="97059" x="11791950" y="1782763"/>
          <p14:tracePt t="97068" x="12095163" y="1863725"/>
          <p14:tracePt t="97101" x="806450" y="2914650"/>
          <p14:tracePt t="97117" x="1384300" y="3048000"/>
          <p14:tracePt t="97149" x="4787900" y="3606800"/>
          <p14:tracePt t="97166" x="6064250" y="3727450"/>
          <p14:tracePt t="97199" x="7289800" y="3784600"/>
          <p14:tracePt t="97216" x="7353300" y="3784600"/>
          <p14:tracePt t="97575" x="7346950" y="3784600"/>
          <p14:tracePt t="97583" x="7340600" y="3784600"/>
          <p14:tracePt t="97590" x="7315200" y="3790950"/>
          <p14:tracePt t="97600" x="7270750" y="3803650"/>
          <p14:tracePt t="97616" x="7150100" y="3822700"/>
          <p14:tracePt t="97633" x="6978650" y="3854450"/>
          <p14:tracePt t="97650" x="6826250" y="3879850"/>
          <p14:tracePt t="97666" x="6635750" y="3905250"/>
          <p14:tracePt t="97683" x="6483350" y="3930650"/>
          <p14:tracePt t="97700" x="6381750" y="3949700"/>
          <p14:tracePt t="97716" x="6362700" y="3956050"/>
          <p14:tracePt t="97863" x="6356350" y="3956050"/>
          <p14:tracePt t="97871" x="6350000" y="3956050"/>
          <p14:tracePt t="97883" x="6337300" y="3956050"/>
          <p14:tracePt t="97899" x="6311900" y="3956050"/>
          <p14:tracePt t="97900" x="6286500" y="3956050"/>
          <p14:tracePt t="97916" x="6254750" y="3956050"/>
          <p14:tracePt t="97933" x="6121400" y="3962400"/>
          <p14:tracePt t="97949" x="5962650" y="3968750"/>
          <p14:tracePt t="97966" x="5772150" y="3987800"/>
          <p14:tracePt t="97983" x="5626100" y="4000500"/>
          <p14:tracePt t="97999" x="5461000" y="4044950"/>
          <p14:tracePt t="98016" x="5346700" y="4114800"/>
          <p14:tracePt t="98033" x="5283200" y="4178300"/>
          <p14:tracePt t="98049" x="5270500" y="4260850"/>
          <p14:tracePt t="98066" x="5270500" y="4368800"/>
          <p14:tracePt t="98084" x="5365750" y="4495800"/>
          <p14:tracePt t="98101" x="5588000" y="4743450"/>
          <p14:tracePt t="98118" x="5683250" y="4806950"/>
          <p14:tracePt t="98134" x="6089650" y="5086350"/>
          <p14:tracePt t="98150" x="6470650" y="5302250"/>
          <p14:tracePt t="98167" x="6864350" y="5505450"/>
          <p14:tracePt t="98183" x="7226300" y="5664200"/>
          <p14:tracePt t="98199" x="7594600" y="5835650"/>
          <p14:tracePt t="98216" x="7981950" y="5994400"/>
          <p14:tracePt t="98233" x="8413750" y="6134100"/>
          <p14:tracePt t="98250" x="8909050" y="6267450"/>
          <p14:tracePt t="98268" x="9525000" y="6413500"/>
          <p14:tracePt t="98284" x="10242550" y="6546850"/>
          <p14:tracePt t="98302" x="11347450" y="6680200"/>
          <p14:tracePt t="98318" x="11652250" y="6692900"/>
          <p14:tracePt t="98334" x="12185650" y="6705600"/>
          <p14:tracePt t="98380" x="12185650" y="6692900"/>
          <p14:tracePt t="98388" x="12185650" y="6680200"/>
          <p14:tracePt t="98400" x="12185650" y="6661150"/>
          <p14:tracePt t="98417" x="12185650" y="6623050"/>
          <p14:tracePt t="98433" x="12185650" y="6591300"/>
          <p14:tracePt t="98449" x="12185650" y="6553200"/>
          <p14:tracePt t="98466" x="12185650" y="6502400"/>
          <p14:tracePt t="98484" x="12185650" y="6432550"/>
          <p14:tracePt t="98500" x="12185650" y="6356350"/>
          <p14:tracePt t="98501" x="12185650" y="6299200"/>
          <p14:tracePt t="98518" x="12185650" y="6235700"/>
          <p14:tracePt t="98534" x="12185650" y="6102350"/>
          <p14:tracePt t="98550" x="12185650" y="5848350"/>
          <p14:tracePt t="98567" x="12185650" y="5651500"/>
          <p14:tracePt t="98584" x="12185650" y="5410200"/>
          <p14:tracePt t="98601" x="12185650" y="5194300"/>
          <p14:tracePt t="98617" x="12185650" y="4972050"/>
          <p14:tracePt t="98634" x="12185650" y="4768850"/>
          <p14:tracePt t="98650" x="12185650" y="4622800"/>
          <p14:tracePt t="98666" x="12185650" y="4483100"/>
          <p14:tracePt t="98682" x="12185650" y="4419600"/>
          <p14:tracePt t="98699" x="12185650" y="4368800"/>
          <p14:tracePt t="98717" x="12179300" y="4343400"/>
          <p14:tracePt t="98720" x="12179300" y="4330700"/>
          <p14:tracePt t="98733" x="12179300" y="4292600"/>
          <p14:tracePt t="98750" x="12179300" y="4248150"/>
          <p14:tracePt t="98766" x="12185650" y="4184650"/>
          <p14:tracePt t="98783" x="12185650" y="4121150"/>
          <p14:tracePt t="98799" x="12185650" y="4051300"/>
          <p14:tracePt t="98816" x="12185650" y="3968750"/>
          <p14:tracePt t="98834" x="12185650" y="3886200"/>
          <p14:tracePt t="98850" x="12185650" y="3790950"/>
          <p14:tracePt t="98867" x="12185650" y="3683000"/>
          <p14:tracePt t="98870" x="12185650" y="3638550"/>
          <p14:tracePt t="98884" x="12185650" y="3587750"/>
          <p14:tracePt t="98888" x="12185650" y="3543300"/>
          <p14:tracePt t="98895" x="12185650" y="3505200"/>
          <p14:tracePt t="98901" x="12185650" y="3467100"/>
          <p14:tracePt t="98916" x="12185650" y="3429000"/>
          <p14:tracePt t="98933" x="12185650" y="3384550"/>
          <p14:tracePt t="98949" x="12185650" y="3378200"/>
          <p14:tracePt t="99036" x="12185650" y="3384550"/>
          <p14:tracePt t="99045" x="12185650" y="3390900"/>
          <p14:tracePt t="99061" x="12185650" y="3397250"/>
          <p14:tracePt t="99077" x="12185650" y="3403600"/>
          <p14:tracePt t="99141" x="12185650" y="3409950"/>
          <p14:tracePt t="99158" x="12185650" y="3416300"/>
          <p14:tracePt t="99165" x="12185650" y="3422650"/>
          <p14:tracePt t="99183" x="12185650" y="3429000"/>
          <p14:tracePt t="99199" x="12185650" y="3435350"/>
          <p14:tracePt t="99216" x="12185650" y="3448050"/>
          <p14:tracePt t="99249" x="12185650" y="3454400"/>
          <p14:tracePt t="99266" x="12185650" y="3460750"/>
          <p14:tracePt t="99334" x="12185650" y="3467100"/>
          <p14:tracePt t="99591" x="12185650" y="3460750"/>
          <p14:tracePt t="99600" x="12185650" y="3454400"/>
          <p14:tracePt t="99607" x="12185650" y="3448050"/>
          <p14:tracePt t="100584" x="12185650" y="3460750"/>
          <p14:tracePt t="100590" x="12185650" y="3467100"/>
          <p14:tracePt t="100599" x="12185650" y="3473450"/>
          <p14:tracePt t="100616" x="12185650" y="3479800"/>
          <p14:tracePt t="100633" x="12185650" y="3486150"/>
          <p14:tracePt t="100649" x="12185650" y="3492500"/>
          <p14:tracePt t="100666" x="12185650" y="3498850"/>
          <p14:tracePt t="100699" x="12185650" y="3505200"/>
          <p14:tracePt t="100944" x="12179300" y="3505200"/>
          <p14:tracePt t="100954" x="12172950" y="3505200"/>
          <p14:tracePt t="100967" x="12166600" y="3505200"/>
          <p14:tracePt t="100983" x="12153900" y="3505200"/>
          <p14:tracePt t="101038" x="12147550" y="3505200"/>
          <p14:tracePt t="101046" x="12141200" y="3505200"/>
          <p14:tracePt t="101054" x="12134850" y="3505200"/>
          <p14:tracePt t="101066" x="12115800" y="3505200"/>
          <p14:tracePt t="101083" x="12090400" y="3511550"/>
          <p14:tracePt t="101100" x="12014200" y="3543300"/>
          <p14:tracePt t="101117" x="11906250" y="3575050"/>
          <p14:tracePt t="101133" x="11766550" y="3581400"/>
          <p14:tracePt t="101136" x="11703050" y="3594100"/>
          <p14:tracePt t="101150" x="11639550" y="3594100"/>
          <p14:tracePt t="101166" x="11614150" y="3594100"/>
          <p14:tracePt t="101606" x="11633200" y="3594100"/>
          <p14:tracePt t="101614" x="11652250" y="3594100"/>
          <p14:tracePt t="101623" x="11658600" y="3594100"/>
          <p14:tracePt t="101632" x="11664950" y="3594100"/>
          <p14:tracePt t="101649" x="11671300" y="3600450"/>
          <p14:tracePt t="101666" x="11690350" y="3613150"/>
          <p14:tracePt t="101682" x="11741150" y="3619500"/>
          <p14:tracePt t="101699" x="11823700" y="3619500"/>
          <p14:tracePt t="101716" x="11868150" y="3619500"/>
          <p14:tracePt t="101732" x="11874500" y="3619500"/>
          <p14:tracePt t="101800" x="11868150" y="3619500"/>
          <p14:tracePt t="101825" x="11855450" y="3619500"/>
          <p14:tracePt t="101832" x="11849100" y="3619500"/>
          <p14:tracePt t="101849" x="11842750" y="3619500"/>
          <p14:tracePt t="101866" x="11836400" y="3619500"/>
          <p14:tracePt t="101882" x="11811000" y="3613150"/>
          <p14:tracePt t="101899" x="11760200" y="3606800"/>
          <p14:tracePt t="101916" x="11684000" y="3594100"/>
          <p14:tracePt t="101932" x="11550650" y="3575050"/>
          <p14:tracePt t="101949" x="11309350" y="3536950"/>
          <p14:tracePt t="101965" x="10820400" y="3498850"/>
          <p14:tracePt t="101966" x="10534650" y="3473450"/>
          <p14:tracePt t="101982" x="9874250" y="3416300"/>
          <p14:tracePt t="101999" x="8978900" y="3340100"/>
          <p14:tracePt t="102015" x="7899400" y="3270250"/>
          <p14:tracePt t="102032" x="6718300" y="3257550"/>
          <p14:tracePt t="102049" x="5537200" y="3257550"/>
          <p14:tracePt t="102066" x="4445000" y="3257550"/>
          <p14:tracePt t="102083" x="3327400" y="3282950"/>
          <p14:tracePt t="102100" x="2286000" y="3365500"/>
          <p14:tracePt t="102116" x="1346200" y="3460750"/>
          <p14:tracePt t="102134" x="463550" y="3568700"/>
          <p14:tracePt t="102171" x="11549063" y="3203575"/>
          <p14:tracePt t="102175" x="11193463" y="3217863"/>
          <p14:tracePt t="102185" x="10860088" y="3217863"/>
          <p14:tracePt t="102191" x="10564813" y="3217863"/>
          <p14:tracePt t="102199" x="10261600" y="3217863"/>
          <p14:tracePt t="102207" x="9958388" y="3217863"/>
          <p14:tracePt t="102215" x="9728200" y="3233738"/>
          <p14:tracePt t="102223" x="9499600" y="3233738"/>
          <p14:tracePt t="102231" x="9321800" y="3233738"/>
          <p14:tracePt t="102238" x="9144000" y="3233738"/>
          <p14:tracePt t="102246" x="8988425" y="3233738"/>
          <p14:tracePt t="102254" x="8855075" y="3248025"/>
          <p14:tracePt t="102262" x="8729663" y="3254375"/>
          <p14:tracePt t="102270" x="8632825" y="3262313"/>
          <p14:tracePt t="102278" x="8537575" y="3276600"/>
          <p14:tracePt t="102287" x="8434388" y="3276600"/>
          <p14:tracePt t="102294" x="8351838" y="3276600"/>
          <p14:tracePt t="102303" x="8248650" y="3276600"/>
          <p14:tracePt t="102310" x="8167688" y="3276600"/>
          <p14:tracePt t="102319" x="8064500" y="3276600"/>
          <p14:tracePt t="102326" x="7967663" y="3276600"/>
          <p14:tracePt t="102337" x="7856538" y="3276600"/>
          <p14:tracePt t="102342" x="7745413" y="3276600"/>
          <p14:tracePt t="102351" x="7634288" y="3276600"/>
          <p14:tracePt t="102360" x="7531100" y="3276600"/>
          <p14:tracePt t="102371" x="7405688" y="3276600"/>
          <p14:tracePt t="102376" x="7308850" y="3276600"/>
          <p14:tracePt t="102386" x="7219950" y="3276600"/>
          <p14:tracePt t="102391" x="7146925" y="3276600"/>
          <p14:tracePt t="102400" x="7072313" y="3276600"/>
          <p14:tracePt t="102408" x="6999288" y="3284538"/>
          <p14:tracePt t="102416" x="6924675" y="3284538"/>
          <p14:tracePt t="102423" x="6850063" y="3292475"/>
          <p14:tracePt t="102431" x="6769100" y="3306763"/>
          <p14:tracePt t="102440" x="6716713" y="3314700"/>
          <p14:tracePt t="102447" x="6680200" y="3321050"/>
          <p14:tracePt t="102457" x="6657975" y="3336925"/>
          <p14:tracePt t="102464" x="6643688" y="3343275"/>
          <p14:tracePt t="102479" x="6643688" y="3359150"/>
          <p14:tracePt t="102487" x="6643688" y="3373438"/>
          <p14:tracePt t="102494" x="6643688" y="3417888"/>
          <p14:tracePt t="102503" x="6694488" y="3462338"/>
          <p14:tracePt t="102510" x="6761163" y="3498850"/>
          <p14:tracePt t="102519" x="6858000" y="3543300"/>
          <p14:tracePt t="102527" x="6999288" y="3587750"/>
          <p14:tracePt t="102537" x="7280275" y="3662363"/>
          <p14:tracePt t="102543" x="7664450" y="3713163"/>
          <p14:tracePt t="102553" x="8131175" y="3787775"/>
          <p14:tracePt t="102559" x="8685213" y="3824288"/>
          <p14:tracePt t="102571" x="9218613" y="3840163"/>
          <p14:tracePt t="102575" x="9742488" y="3840163"/>
          <p14:tracePt t="102587" x="10217150" y="3840163"/>
          <p14:tracePt t="102591" x="10668000" y="3832225"/>
          <p14:tracePt t="102600" x="11074400" y="3810000"/>
          <p14:tracePt t="102607" x="11385550" y="3779838"/>
          <p14:tracePt t="102616" x="11644313" y="3751263"/>
          <p14:tracePt t="102623" x="11814175" y="3729038"/>
          <p14:tracePt t="102631" x="11933238" y="3721100"/>
          <p14:tracePt t="102640" x="12014200" y="3706813"/>
          <p14:tracePt t="102647" x="12072938" y="3698875"/>
          <p14:tracePt t="102656" x="12125325" y="3698875"/>
          <p14:tracePt t="102663" x="12155488" y="3690938"/>
          <p14:tracePt t="102671" x="12184063" y="3684588"/>
          <p14:tracePt t="102792" x="254000" y="4108450"/>
          <p14:tracePt t="102799" x="311150" y="4102100"/>
          <p14:tracePt t="102816" x="374650" y="4102100"/>
          <p14:tracePt t="102833" x="387350" y="4102100"/>
          <p14:tracePt t="103007" x="387350" y="4095750"/>
          <p14:tracePt t="103022" x="387350" y="4089400"/>
          <p14:tracePt t="103030" x="381000" y="4089400"/>
          <p14:tracePt t="103038" x="374650" y="4083050"/>
          <p14:tracePt t="103049" x="361950" y="4076700"/>
          <p14:tracePt t="103065" x="330200" y="4070350"/>
          <p14:tracePt t="103083" x="279400" y="4064000"/>
          <p14:tracePt t="103100" x="222250" y="4064000"/>
          <p14:tracePt t="103116" x="152400" y="4064000"/>
          <p14:tracePt t="103133" x="101600" y="4064000"/>
          <p14:tracePt t="103135" x="82550" y="4064000"/>
          <p14:tracePt t="103151" x="63500" y="4064000"/>
          <p14:tracePt t="103167" x="50800" y="4064000"/>
          <p14:tracePt t="103311" x="44450" y="4064000"/>
          <p14:tracePt t="103320" x="38100" y="4064000"/>
          <p14:tracePt t="103327" x="19050" y="4064000"/>
          <p14:tracePt t="103440" x="12014200" y="3587750"/>
          <p14:tracePt t="103447" x="11933238" y="3587750"/>
          <p14:tracePt t="103456" x="11858625" y="3587750"/>
          <p14:tracePt t="103463" x="11814175" y="3587750"/>
          <p14:tracePt t="103474" x="11791950" y="3587750"/>
          <p14:tracePt t="103479" x="11769725" y="3587750"/>
          <p14:tracePt t="103488" x="11741150" y="3587750"/>
          <p14:tracePt t="103494" x="11733213" y="3587750"/>
          <p14:tracePt t="103503" x="11718925" y="3587750"/>
          <p14:tracePt t="103510" x="11696700" y="3587750"/>
          <p14:tracePt t="103519" x="11680825" y="3587750"/>
          <p14:tracePt t="103526" x="11652250" y="3587750"/>
          <p14:tracePt t="103535" x="11615738" y="3587750"/>
          <p14:tracePt t="103542" x="11585575" y="3587750"/>
          <p14:tracePt t="103550" x="11549063" y="3587750"/>
          <p14:tracePt t="103558" x="11526838" y="3587750"/>
          <p14:tracePt t="103567" x="11504613" y="3587750"/>
          <p14:tracePt t="103575" x="11482388" y="3587750"/>
          <p14:tracePt t="103697" x="11474450" y="3581400"/>
          <p14:tracePt t="103704" x="11474450" y="3573463"/>
          <p14:tracePt t="103723" x="11488738" y="3565525"/>
          <p14:tracePt t="103728" x="11518900" y="3565525"/>
          <p14:tracePt t="103738" x="11541125" y="3565525"/>
          <p14:tracePt t="103744" x="11571288" y="3565525"/>
          <p14:tracePt t="103753" x="11599863" y="3565525"/>
          <p14:tracePt t="103760" x="11636375" y="3565525"/>
          <p14:tracePt t="103768" x="11688763" y="3565525"/>
          <p14:tracePt t="103776" x="11741150" y="3565525"/>
          <p14:tracePt t="103785" x="11777663" y="3565525"/>
          <p14:tracePt t="103792" x="11814175" y="3565525"/>
          <p14:tracePt t="103802" x="11866563" y="3565525"/>
          <p14:tracePt t="103808" x="11941175" y="3565525"/>
          <p14:tracePt t="103816" x="11999913" y="3565525"/>
          <p14:tracePt t="103824" x="12050713" y="3565525"/>
          <p14:tracePt t="103832" x="12088813" y="3565525"/>
          <p14:tracePt t="103840" x="12125325" y="3565525"/>
          <p14:tracePt t="103847" x="12155488" y="3565525"/>
          <p14:tracePt t="103855" x="12177713" y="3565525"/>
          <p14:tracePt t="103863" x="12184063" y="3565525"/>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F753B9-08C9-4ACA-9EE7-70C38D08E409}"/>
              </a:ext>
            </a:extLst>
          </p:cNvPr>
          <p:cNvSpPr>
            <a:spLocks noGrp="1"/>
          </p:cNvSpPr>
          <p:nvPr>
            <p:ph type="title"/>
          </p:nvPr>
        </p:nvSpPr>
        <p:spPr/>
        <p:txBody>
          <a:bodyPr/>
          <a:lstStyle/>
          <a:p>
            <a:r>
              <a:rPr kumimoji="1" lang="en-US" altLang="ja-JP" dirty="0"/>
              <a:t>VPA</a:t>
            </a:r>
            <a:r>
              <a:rPr kumimoji="1" lang="ja-JP" altLang="en-US" dirty="0"/>
              <a:t>とは</a:t>
            </a:r>
          </a:p>
        </p:txBody>
      </p:sp>
      <p:sp>
        <p:nvSpPr>
          <p:cNvPr id="3" name="コンテンツ プレースホルダー 2">
            <a:extLst>
              <a:ext uri="{FF2B5EF4-FFF2-40B4-BE49-F238E27FC236}">
                <a16:creationId xmlns:a16="http://schemas.microsoft.com/office/drawing/2014/main" id="{AC3FE3ED-1367-4A45-82E6-B62038D38DEA}"/>
              </a:ext>
            </a:extLst>
          </p:cNvPr>
          <p:cNvSpPr>
            <a:spLocks noGrp="1"/>
          </p:cNvSpPr>
          <p:nvPr>
            <p:ph idx="1"/>
          </p:nvPr>
        </p:nvSpPr>
        <p:spPr>
          <a:xfrm>
            <a:off x="187354" y="1353956"/>
            <a:ext cx="11850848" cy="2096563"/>
          </a:xfrm>
        </p:spPr>
        <p:txBody>
          <a:bodyPr/>
          <a:lstStyle/>
          <a:p>
            <a:r>
              <a:rPr kumimoji="1" lang="en-US" altLang="ja-JP" dirty="0"/>
              <a:t>Virtual Population Analysis</a:t>
            </a:r>
            <a:r>
              <a:rPr kumimoji="1" lang="ja-JP" altLang="en-US" dirty="0"/>
              <a:t>の略</a:t>
            </a:r>
            <a:endParaRPr kumimoji="1" lang="en-US" altLang="ja-JP" dirty="0"/>
          </a:p>
          <a:p>
            <a:r>
              <a:rPr kumimoji="1" lang="ja-JP" altLang="en-US" dirty="0"/>
              <a:t>日本語ではコホート解析</a:t>
            </a:r>
            <a:endParaRPr kumimoji="1" lang="en-US" altLang="ja-JP" dirty="0"/>
          </a:p>
          <a:p>
            <a:r>
              <a:rPr kumimoji="1" lang="ja-JP" altLang="en-US" dirty="0"/>
              <a:t>年齢別漁獲尾数の値から，後進法（後述）などを用いて，年齢別資源尾数を計算する</a:t>
            </a:r>
            <a:endParaRPr kumimoji="1" lang="en-US" altLang="ja-JP" dirty="0"/>
          </a:p>
          <a:p>
            <a:endParaRPr kumimoji="1" lang="ja-JP" altLang="en-US" dirty="0"/>
          </a:p>
        </p:txBody>
      </p:sp>
      <p:sp>
        <p:nvSpPr>
          <p:cNvPr id="5" name="テキスト ボックス 4">
            <a:extLst>
              <a:ext uri="{FF2B5EF4-FFF2-40B4-BE49-F238E27FC236}">
                <a16:creationId xmlns:a16="http://schemas.microsoft.com/office/drawing/2014/main" id="{D58B0C5B-B66F-4EDD-951F-88E283806A0A}"/>
              </a:ext>
            </a:extLst>
          </p:cNvPr>
          <p:cNvSpPr txBox="1"/>
          <p:nvPr/>
        </p:nvSpPr>
        <p:spPr>
          <a:xfrm>
            <a:off x="187354" y="3450519"/>
            <a:ext cx="11817291" cy="2800767"/>
          </a:xfrm>
          <a:prstGeom prst="rect">
            <a:avLst/>
          </a:prstGeom>
          <a:noFill/>
          <a:ln w="31750" cmpd="tri">
            <a:solidFill>
              <a:schemeClr val="tx1"/>
            </a:solidFill>
          </a:ln>
        </p:spPr>
        <p:txBody>
          <a:bodyPr wrap="square" rtlCol="0">
            <a:spAutoFit/>
          </a:bodyPr>
          <a:lstStyle/>
          <a:p>
            <a:r>
              <a:rPr lang="en-US" altLang="ja-JP" sz="2400" dirty="0"/>
              <a:t>VPA</a:t>
            </a:r>
            <a:r>
              <a:rPr lang="ja-JP" altLang="en-US" sz="2400" dirty="0"/>
              <a:t>における大事な仮定：</a:t>
            </a:r>
            <a:endParaRPr lang="en-US" altLang="ja-JP" sz="2400" dirty="0"/>
          </a:p>
          <a:p>
            <a:endParaRPr kumimoji="1" lang="en-US" altLang="ja-JP" sz="2400" dirty="0"/>
          </a:p>
          <a:p>
            <a:pPr algn="ctr"/>
            <a:r>
              <a:rPr lang="ja-JP" altLang="en-US" sz="3200" u="sng" dirty="0"/>
              <a:t>年齢別漁獲尾数にはエラー（誤差）はない</a:t>
            </a:r>
            <a:endParaRPr lang="en-US" altLang="ja-JP" sz="3200" u="sng" dirty="0"/>
          </a:p>
          <a:p>
            <a:endParaRPr kumimoji="1" lang="en-US" altLang="ja-JP" sz="2400" dirty="0"/>
          </a:p>
          <a:p>
            <a:endParaRPr lang="en-US" altLang="ja-JP" sz="2400" dirty="0"/>
          </a:p>
          <a:p>
            <a:endParaRPr kumimoji="1" lang="en-US" altLang="ja-JP" sz="2400" dirty="0"/>
          </a:p>
          <a:p>
            <a:r>
              <a:rPr kumimoji="1" lang="ja-JP" altLang="en-US" sz="2400" dirty="0">
                <a:solidFill>
                  <a:srgbClr val="FF0000"/>
                </a:solidFill>
              </a:rPr>
              <a:t>漁獲量から，どのように年齢別漁獲尾数へと換算されたのかの</a:t>
            </a:r>
            <a:r>
              <a:rPr lang="ja-JP" altLang="en-US" sz="2400" dirty="0">
                <a:solidFill>
                  <a:srgbClr val="FF0000"/>
                </a:solidFill>
              </a:rPr>
              <a:t>プロセスや仮定が</a:t>
            </a:r>
            <a:r>
              <a:rPr kumimoji="1" lang="ja-JP" altLang="en-US" sz="2400" dirty="0">
                <a:solidFill>
                  <a:srgbClr val="FF0000"/>
                </a:solidFill>
              </a:rPr>
              <a:t>大事</a:t>
            </a:r>
            <a:endParaRPr kumimoji="1" lang="ja-JP" altLang="en-US" sz="2400" dirty="0"/>
          </a:p>
        </p:txBody>
      </p:sp>
      <p:sp>
        <p:nvSpPr>
          <p:cNvPr id="7" name="矢印: 下 6">
            <a:extLst>
              <a:ext uri="{FF2B5EF4-FFF2-40B4-BE49-F238E27FC236}">
                <a16:creationId xmlns:a16="http://schemas.microsoft.com/office/drawing/2014/main" id="{0FA5B375-2245-43AE-BA77-A5C18BFCA230}"/>
              </a:ext>
            </a:extLst>
          </p:cNvPr>
          <p:cNvSpPr/>
          <p:nvPr/>
        </p:nvSpPr>
        <p:spPr>
          <a:xfrm>
            <a:off x="5747857" y="4838033"/>
            <a:ext cx="729842" cy="87913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3AB3DFDA-DC66-4396-A3DE-DBA3232EF275}"/>
              </a:ext>
            </a:extLst>
          </p:cNvPr>
          <p:cNvGrpSpPr/>
          <p:nvPr/>
        </p:nvGrpSpPr>
        <p:grpSpPr>
          <a:xfrm>
            <a:off x="8601000" y="2779575"/>
            <a:ext cx="3129126" cy="2939463"/>
            <a:chOff x="8367320" y="2777702"/>
            <a:chExt cx="3129126" cy="2939463"/>
          </a:xfrm>
          <a:solidFill>
            <a:schemeClr val="bg2"/>
          </a:solidFill>
        </p:grpSpPr>
        <p:sp>
          <p:nvSpPr>
            <p:cNvPr id="8" name="思考の吹き出し: 雲形 7">
              <a:extLst>
                <a:ext uri="{FF2B5EF4-FFF2-40B4-BE49-F238E27FC236}">
                  <a16:creationId xmlns:a16="http://schemas.microsoft.com/office/drawing/2014/main" id="{D89B9C9F-4EC8-45C7-A653-7A163460C676}"/>
                </a:ext>
              </a:extLst>
            </p:cNvPr>
            <p:cNvSpPr/>
            <p:nvPr/>
          </p:nvSpPr>
          <p:spPr>
            <a:xfrm>
              <a:off x="8367320" y="2777702"/>
              <a:ext cx="2592198" cy="1081234"/>
            </a:xfrm>
            <a:prstGeom prst="cloudCallout">
              <a:avLst>
                <a:gd name="adj1" fmla="val 25769"/>
                <a:gd name="adj2" fmla="val 69269"/>
              </a:avLst>
            </a:prstGeom>
            <a:solidFill>
              <a:schemeClr val="accent5">
                <a:lumMod val="20000"/>
                <a:lumOff val="80000"/>
              </a:schemeClr>
            </a:solidFill>
            <a:ln w="412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t>仮定を忘れてはならぬぞ！</a:t>
              </a:r>
            </a:p>
          </p:txBody>
        </p:sp>
        <p:pic>
          <p:nvPicPr>
            <p:cNvPr id="12" name="図 11">
              <a:extLst>
                <a:ext uri="{FF2B5EF4-FFF2-40B4-BE49-F238E27FC236}">
                  <a16:creationId xmlns:a16="http://schemas.microsoft.com/office/drawing/2014/main" id="{EF4688BC-77A8-4D4A-A6A0-D665CAF1CBA2}"/>
                </a:ext>
              </a:extLst>
            </p:cNvPr>
            <p:cNvPicPr>
              <a:picLocks noChangeAspect="1"/>
            </p:cNvPicPr>
            <p:nvPr/>
          </p:nvPicPr>
          <p:blipFill>
            <a:blip r:embed="rId4"/>
            <a:stretch>
              <a:fillRect/>
            </a:stretch>
          </p:blipFill>
          <p:spPr>
            <a:xfrm>
              <a:off x="10146450" y="4247310"/>
              <a:ext cx="1349996" cy="1469855"/>
            </a:xfrm>
            <a:prstGeom prst="rect">
              <a:avLst/>
            </a:prstGeom>
            <a:grpFill/>
          </p:spPr>
        </p:pic>
      </p:grpSp>
    </p:spTree>
    <p:custDataLst>
      <p:tags r:id="rId1"/>
    </p:custDataLst>
    <p:extLst>
      <p:ext uri="{BB962C8B-B14F-4D97-AF65-F5344CB8AC3E}">
        <p14:creationId xmlns:p14="http://schemas.microsoft.com/office/powerpoint/2010/main" val="322901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100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1CA74EB-DC35-40B1-AE30-3A47E31506C5}"/>
              </a:ext>
            </a:extLst>
          </p:cNvPr>
          <p:cNvSpPr>
            <a:spLocks noGrp="1"/>
          </p:cNvSpPr>
          <p:nvPr>
            <p:ph idx="1"/>
          </p:nvPr>
        </p:nvSpPr>
        <p:spPr>
          <a:xfrm>
            <a:off x="410195" y="1060946"/>
            <a:ext cx="10515600" cy="4351338"/>
          </a:xfrm>
        </p:spPr>
        <p:txBody>
          <a:bodyPr/>
          <a:lstStyle/>
          <a:p>
            <a:r>
              <a:rPr lang="ja-JP" altLang="en-US" u="sng" dirty="0">
                <a:solidFill>
                  <a:schemeClr val="accent1"/>
                </a:solidFill>
              </a:rPr>
              <a:t>必要なデータ</a:t>
            </a:r>
            <a:r>
              <a:rPr lang="ja-JP" altLang="en-US" dirty="0"/>
              <a:t>：年別年齢別漁獲尾数</a:t>
            </a:r>
            <a:endParaRPr lang="en-US" altLang="ja-JP" dirty="0"/>
          </a:p>
          <a:p>
            <a:pPr marL="0" indent="0">
              <a:buNone/>
            </a:pPr>
            <a:r>
              <a:rPr lang="ja-JP" altLang="en-US" dirty="0"/>
              <a:t>　例）</a:t>
            </a:r>
            <a:r>
              <a:rPr lang="en-US" altLang="ja-JP" dirty="0"/>
              <a:t>1991</a:t>
            </a:r>
            <a:r>
              <a:rPr lang="ja-JP" altLang="en-US" dirty="0"/>
              <a:t>年～</a:t>
            </a:r>
            <a:r>
              <a:rPr lang="en-US" altLang="ja-JP" dirty="0"/>
              <a:t>2000</a:t>
            </a:r>
            <a:r>
              <a:rPr lang="ja-JP" altLang="en-US" dirty="0"/>
              <a:t>年までの年齢別漁獲尾数</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r>
              <a:rPr lang="ja-JP" altLang="en-US" u="sng" dirty="0">
                <a:solidFill>
                  <a:schemeClr val="accent1"/>
                </a:solidFill>
              </a:rPr>
              <a:t>知りたいこと</a:t>
            </a:r>
            <a:r>
              <a:rPr lang="ja-JP" altLang="en-US" dirty="0"/>
              <a:t>：年別年齢別資源尾数</a:t>
            </a:r>
            <a:endParaRPr lang="en-US" altLang="ja-JP" dirty="0"/>
          </a:p>
          <a:p>
            <a:pPr marL="0" indent="0">
              <a:buNone/>
            </a:pPr>
            <a:r>
              <a:rPr lang="ja-JP" altLang="en-US" dirty="0"/>
              <a:t>　例）</a:t>
            </a:r>
            <a:r>
              <a:rPr lang="en-US" altLang="ja-JP" dirty="0"/>
              <a:t>1991</a:t>
            </a:r>
            <a:r>
              <a:rPr lang="ja-JP" altLang="en-US" dirty="0"/>
              <a:t>年～</a:t>
            </a:r>
            <a:r>
              <a:rPr lang="en-US" altLang="ja-JP" dirty="0"/>
              <a:t>2000</a:t>
            </a:r>
            <a:r>
              <a:rPr lang="ja-JP" altLang="en-US" dirty="0"/>
              <a:t>年までの年齢別</a:t>
            </a:r>
            <a:r>
              <a:rPr lang="ja-JP" altLang="en-US" dirty="0">
                <a:solidFill>
                  <a:srgbClr val="FF0000"/>
                </a:solidFill>
              </a:rPr>
              <a:t>資源</a:t>
            </a:r>
            <a:r>
              <a:rPr lang="ja-JP" altLang="en-US" dirty="0"/>
              <a:t>尾数</a:t>
            </a:r>
            <a:endParaRPr kumimoji="1" lang="ja-JP" altLang="en-US" dirty="0"/>
          </a:p>
        </p:txBody>
      </p:sp>
      <p:pic>
        <p:nvPicPr>
          <p:cNvPr id="5" name="図 4">
            <a:extLst>
              <a:ext uri="{FF2B5EF4-FFF2-40B4-BE49-F238E27FC236}">
                <a16:creationId xmlns:a16="http://schemas.microsoft.com/office/drawing/2014/main" id="{CD041B29-83A6-462E-963D-C865E8F782A7}"/>
              </a:ext>
            </a:extLst>
          </p:cNvPr>
          <p:cNvPicPr>
            <a:picLocks noChangeAspect="1"/>
          </p:cNvPicPr>
          <p:nvPr/>
        </p:nvPicPr>
        <p:blipFill>
          <a:blip r:embed="rId3"/>
          <a:stretch>
            <a:fillRect/>
          </a:stretch>
        </p:blipFill>
        <p:spPr>
          <a:xfrm>
            <a:off x="1332415" y="2147036"/>
            <a:ext cx="7391400" cy="1158240"/>
          </a:xfrm>
          <a:prstGeom prst="rect">
            <a:avLst/>
          </a:prstGeom>
        </p:spPr>
      </p:pic>
      <p:pic>
        <p:nvPicPr>
          <p:cNvPr id="6" name="図 5">
            <a:extLst>
              <a:ext uri="{FF2B5EF4-FFF2-40B4-BE49-F238E27FC236}">
                <a16:creationId xmlns:a16="http://schemas.microsoft.com/office/drawing/2014/main" id="{AA2DB500-ACEA-4F7B-900C-286347701338}"/>
              </a:ext>
            </a:extLst>
          </p:cNvPr>
          <p:cNvPicPr>
            <a:picLocks noChangeAspect="1"/>
          </p:cNvPicPr>
          <p:nvPr/>
        </p:nvPicPr>
        <p:blipFill>
          <a:blip r:embed="rId4"/>
          <a:stretch>
            <a:fillRect/>
          </a:stretch>
        </p:blipFill>
        <p:spPr>
          <a:xfrm>
            <a:off x="1332415" y="4728428"/>
            <a:ext cx="7391400" cy="1158240"/>
          </a:xfrm>
          <a:prstGeom prst="rect">
            <a:avLst/>
          </a:prstGeom>
        </p:spPr>
      </p:pic>
      <p:sp>
        <p:nvSpPr>
          <p:cNvPr id="11" name="テキスト ボックス 10">
            <a:extLst>
              <a:ext uri="{FF2B5EF4-FFF2-40B4-BE49-F238E27FC236}">
                <a16:creationId xmlns:a16="http://schemas.microsoft.com/office/drawing/2014/main" id="{11CB4FB7-4D91-446F-B367-8574CD50FC97}"/>
              </a:ext>
            </a:extLst>
          </p:cNvPr>
          <p:cNvSpPr txBox="1"/>
          <p:nvPr/>
        </p:nvSpPr>
        <p:spPr>
          <a:xfrm>
            <a:off x="0" y="-33705"/>
            <a:ext cx="12192000" cy="584775"/>
          </a:xfrm>
          <a:prstGeom prst="rect">
            <a:avLst/>
          </a:prstGeom>
          <a:solidFill>
            <a:schemeClr val="accent2">
              <a:lumMod val="20000"/>
              <a:lumOff val="80000"/>
            </a:schemeClr>
          </a:solidFill>
        </p:spPr>
        <p:txBody>
          <a:bodyPr wrap="square" rtlCol="0">
            <a:spAutoFit/>
          </a:bodyPr>
          <a:lstStyle/>
          <a:p>
            <a:r>
              <a:rPr kumimoji="1" lang="en-US" altLang="ja-JP" sz="3200"/>
              <a:t>VPA</a:t>
            </a:r>
            <a:r>
              <a:rPr kumimoji="1" lang="ja-JP" altLang="en-US" sz="3200"/>
              <a:t>の原理の説明</a:t>
            </a:r>
            <a:endParaRPr kumimoji="1" lang="ja-JP" altLang="en-US" sz="3200" dirty="0"/>
          </a:p>
        </p:txBody>
      </p:sp>
      <p:grpSp>
        <p:nvGrpSpPr>
          <p:cNvPr id="2" name="グループ化 1">
            <a:extLst>
              <a:ext uri="{FF2B5EF4-FFF2-40B4-BE49-F238E27FC236}">
                <a16:creationId xmlns:a16="http://schemas.microsoft.com/office/drawing/2014/main" id="{DBB559EC-B1C4-4AF9-841D-44B87CE78F08}"/>
              </a:ext>
            </a:extLst>
          </p:cNvPr>
          <p:cNvGrpSpPr/>
          <p:nvPr/>
        </p:nvGrpSpPr>
        <p:grpSpPr>
          <a:xfrm>
            <a:off x="8989992" y="2514600"/>
            <a:ext cx="2791813" cy="3019077"/>
            <a:chOff x="8989992" y="2514600"/>
            <a:chExt cx="2791813" cy="3019077"/>
          </a:xfrm>
        </p:grpSpPr>
        <p:sp>
          <p:nvSpPr>
            <p:cNvPr id="7" name="矢印: 左カーブ 6">
              <a:extLst>
                <a:ext uri="{FF2B5EF4-FFF2-40B4-BE49-F238E27FC236}">
                  <a16:creationId xmlns:a16="http://schemas.microsoft.com/office/drawing/2014/main" id="{6883AE91-81AF-43A6-ACA5-2CA629E12816}"/>
                </a:ext>
              </a:extLst>
            </p:cNvPr>
            <p:cNvSpPr/>
            <p:nvPr/>
          </p:nvSpPr>
          <p:spPr>
            <a:xfrm>
              <a:off x="8989992" y="2571839"/>
              <a:ext cx="888769" cy="29011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0" name="図 9">
              <a:extLst>
                <a:ext uri="{FF2B5EF4-FFF2-40B4-BE49-F238E27FC236}">
                  <a16:creationId xmlns:a16="http://schemas.microsoft.com/office/drawing/2014/main" id="{2CC0F20B-9C93-48E8-8D67-0CCD4B5D815E}"/>
                </a:ext>
              </a:extLst>
            </p:cNvPr>
            <p:cNvPicPr>
              <a:picLocks noChangeAspect="1"/>
            </p:cNvPicPr>
            <p:nvPr/>
          </p:nvPicPr>
          <p:blipFill>
            <a:blip r:embed="rId5"/>
            <a:stretch>
              <a:fillRect/>
            </a:stretch>
          </p:blipFill>
          <p:spPr>
            <a:xfrm>
              <a:off x="10385760" y="3621385"/>
              <a:ext cx="1396045" cy="1912292"/>
            </a:xfrm>
            <a:prstGeom prst="rect">
              <a:avLst/>
            </a:prstGeom>
          </p:spPr>
        </p:pic>
        <p:pic>
          <p:nvPicPr>
            <p:cNvPr id="13" name="グラフィックス 12">
              <a:extLst>
                <a:ext uri="{FF2B5EF4-FFF2-40B4-BE49-F238E27FC236}">
                  <a16:creationId xmlns:a16="http://schemas.microsoft.com/office/drawing/2014/main" id="{4B588E27-8489-492E-8E24-4DC4AD0E48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26582" y="2514600"/>
              <a:ext cx="914400" cy="914400"/>
            </a:xfrm>
            <a:prstGeom prst="rect">
              <a:avLst/>
            </a:prstGeom>
          </p:spPr>
        </p:pic>
      </p:grpSp>
    </p:spTree>
    <p:custDataLst>
      <p:tags r:id="rId1"/>
    </p:custDataLst>
    <p:extLst>
      <p:ext uri="{BB962C8B-B14F-4D97-AF65-F5344CB8AC3E}">
        <p14:creationId xmlns:p14="http://schemas.microsoft.com/office/powerpoint/2010/main" val="255256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3B47023-CE8E-4DA4-BBA6-B58E7FD1550E}"/>
              </a:ext>
            </a:extLst>
          </p:cNvPr>
          <p:cNvSpPr>
            <a:spLocks noGrp="1"/>
          </p:cNvSpPr>
          <p:nvPr>
            <p:ph idx="1"/>
          </p:nvPr>
        </p:nvSpPr>
        <p:spPr>
          <a:xfrm>
            <a:off x="614758" y="968477"/>
            <a:ext cx="10515600" cy="4351338"/>
          </a:xfrm>
        </p:spPr>
        <p:txBody>
          <a:bodyPr/>
          <a:lstStyle/>
          <a:p>
            <a:r>
              <a:rPr kumimoji="1" lang="ja-JP" altLang="en-US" dirty="0"/>
              <a:t>魚の一生を単純化すると</a:t>
            </a:r>
            <a:r>
              <a:rPr kumimoji="1" lang="en-US" altLang="ja-JP" dirty="0"/>
              <a:t>…</a:t>
            </a:r>
            <a:r>
              <a:rPr kumimoji="1" lang="ja-JP" altLang="en-US" dirty="0"/>
              <a:t>（寿命は</a:t>
            </a:r>
            <a:r>
              <a:rPr kumimoji="1" lang="en-US" altLang="ja-JP" dirty="0"/>
              <a:t>3</a:t>
            </a:r>
            <a:r>
              <a:rPr kumimoji="1" lang="ja-JP" altLang="en-US" dirty="0"/>
              <a:t>年とすると</a:t>
            </a:r>
            <a:r>
              <a:rPr kumimoji="1" lang="en-US" altLang="ja-JP" dirty="0"/>
              <a:t>…</a:t>
            </a:r>
            <a:r>
              <a:rPr kumimoji="1" lang="ja-JP" altLang="en-US" dirty="0"/>
              <a:t>）</a:t>
            </a:r>
            <a:endParaRPr kumimoji="1" lang="en-US" altLang="ja-JP" dirty="0"/>
          </a:p>
          <a:p>
            <a:pPr marL="0" indent="0">
              <a:buNone/>
            </a:pPr>
            <a:endParaRPr kumimoji="1" lang="ja-JP" altLang="en-US" dirty="0"/>
          </a:p>
        </p:txBody>
      </p:sp>
      <p:grpSp>
        <p:nvGrpSpPr>
          <p:cNvPr id="79" name="グループ化 78">
            <a:extLst>
              <a:ext uri="{FF2B5EF4-FFF2-40B4-BE49-F238E27FC236}">
                <a16:creationId xmlns:a16="http://schemas.microsoft.com/office/drawing/2014/main" id="{9ED7B556-A6DB-472F-B444-EA5C9CC4AFCB}"/>
              </a:ext>
            </a:extLst>
          </p:cNvPr>
          <p:cNvGrpSpPr/>
          <p:nvPr/>
        </p:nvGrpSpPr>
        <p:grpSpPr>
          <a:xfrm>
            <a:off x="761340" y="1538185"/>
            <a:ext cx="10815902" cy="4358377"/>
            <a:chOff x="605443" y="2165680"/>
            <a:chExt cx="10815902" cy="4358377"/>
          </a:xfrm>
        </p:grpSpPr>
        <p:grpSp>
          <p:nvGrpSpPr>
            <p:cNvPr id="13" name="グループ化 12">
              <a:extLst>
                <a:ext uri="{FF2B5EF4-FFF2-40B4-BE49-F238E27FC236}">
                  <a16:creationId xmlns:a16="http://schemas.microsoft.com/office/drawing/2014/main" id="{CC0A6AD9-DC1E-42AD-9D41-5116BAC03EB1}"/>
                </a:ext>
              </a:extLst>
            </p:cNvPr>
            <p:cNvGrpSpPr/>
            <p:nvPr/>
          </p:nvGrpSpPr>
          <p:grpSpPr>
            <a:xfrm>
              <a:off x="605443" y="2165680"/>
              <a:ext cx="1932710" cy="2169616"/>
              <a:chOff x="796636" y="2381596"/>
              <a:chExt cx="1932710" cy="2169616"/>
            </a:xfrm>
          </p:grpSpPr>
          <p:pic>
            <p:nvPicPr>
              <p:cNvPr id="5" name="グラフィックス 4" descr="カクレクマノミ">
                <a:extLst>
                  <a:ext uri="{FF2B5EF4-FFF2-40B4-BE49-F238E27FC236}">
                    <a16:creationId xmlns:a16="http://schemas.microsoft.com/office/drawing/2014/main" id="{B357D776-D69B-4925-9B6C-BE25D880E6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7128" y="2381596"/>
                <a:ext cx="914400" cy="914400"/>
              </a:xfrm>
              <a:prstGeom prst="rect">
                <a:avLst/>
              </a:prstGeom>
            </p:spPr>
          </p:pic>
          <p:pic>
            <p:nvPicPr>
              <p:cNvPr id="7" name="グラフィックス 6" descr="カクレクマノミ">
                <a:extLst>
                  <a:ext uri="{FF2B5EF4-FFF2-40B4-BE49-F238E27FC236}">
                    <a16:creationId xmlns:a16="http://schemas.microsoft.com/office/drawing/2014/main" id="{BD770DFB-4E89-47D8-9656-B278A04AE1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5236" y="2793288"/>
                <a:ext cx="914400" cy="914400"/>
              </a:xfrm>
              <a:prstGeom prst="rect">
                <a:avLst/>
              </a:prstGeom>
            </p:spPr>
          </p:pic>
          <p:pic>
            <p:nvPicPr>
              <p:cNvPr id="8" name="グラフィックス 7" descr="カクレクマノミ">
                <a:extLst>
                  <a:ext uri="{FF2B5EF4-FFF2-40B4-BE49-F238E27FC236}">
                    <a16:creationId xmlns:a16="http://schemas.microsoft.com/office/drawing/2014/main" id="{260E356C-60B6-494B-A437-3BA717D6F8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9472" y="3236780"/>
                <a:ext cx="914400" cy="914400"/>
              </a:xfrm>
              <a:prstGeom prst="rect">
                <a:avLst/>
              </a:prstGeom>
            </p:spPr>
          </p:pic>
          <p:pic>
            <p:nvPicPr>
              <p:cNvPr id="9" name="グラフィックス 8" descr="カクレクマノミ">
                <a:extLst>
                  <a:ext uri="{FF2B5EF4-FFF2-40B4-BE49-F238E27FC236}">
                    <a16:creationId xmlns:a16="http://schemas.microsoft.com/office/drawing/2014/main" id="{6CC33FCF-E056-4C1D-8E81-3BE593BF2C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6636" y="3309410"/>
                <a:ext cx="914400" cy="914400"/>
              </a:xfrm>
              <a:prstGeom prst="rect">
                <a:avLst/>
              </a:prstGeom>
            </p:spPr>
          </p:pic>
          <p:pic>
            <p:nvPicPr>
              <p:cNvPr id="10" name="グラフィックス 9" descr="カクレクマノミ">
                <a:extLst>
                  <a:ext uri="{FF2B5EF4-FFF2-40B4-BE49-F238E27FC236}">
                    <a16:creationId xmlns:a16="http://schemas.microsoft.com/office/drawing/2014/main" id="{415F33F2-4873-44A7-A271-04A7A263D0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14946" y="2831428"/>
                <a:ext cx="914400" cy="914400"/>
              </a:xfrm>
              <a:prstGeom prst="rect">
                <a:avLst/>
              </a:prstGeom>
            </p:spPr>
          </p:pic>
          <p:pic>
            <p:nvPicPr>
              <p:cNvPr id="11" name="グラフィックス 10" descr="カクレクマノミ">
                <a:extLst>
                  <a:ext uri="{FF2B5EF4-FFF2-40B4-BE49-F238E27FC236}">
                    <a16:creationId xmlns:a16="http://schemas.microsoft.com/office/drawing/2014/main" id="{5BEC9BFD-14EE-4214-A3E7-05287D4B0E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6182" y="3636812"/>
                <a:ext cx="914400" cy="914400"/>
              </a:xfrm>
              <a:prstGeom prst="rect">
                <a:avLst/>
              </a:prstGeom>
            </p:spPr>
          </p:pic>
        </p:grpSp>
        <p:sp>
          <p:nvSpPr>
            <p:cNvPr id="12" name="テキスト ボックス 11">
              <a:extLst>
                <a:ext uri="{FF2B5EF4-FFF2-40B4-BE49-F238E27FC236}">
                  <a16:creationId xmlns:a16="http://schemas.microsoft.com/office/drawing/2014/main" id="{4A61C379-B15B-4B65-B7C4-F58A1F62D7DF}"/>
                </a:ext>
              </a:extLst>
            </p:cNvPr>
            <p:cNvSpPr txBox="1"/>
            <p:nvPr/>
          </p:nvSpPr>
          <p:spPr>
            <a:xfrm>
              <a:off x="1294134" y="4237759"/>
              <a:ext cx="623454" cy="369332"/>
            </a:xfrm>
            <a:prstGeom prst="rect">
              <a:avLst/>
            </a:prstGeom>
            <a:solidFill>
              <a:schemeClr val="accent2">
                <a:lumMod val="20000"/>
                <a:lumOff val="80000"/>
              </a:schemeClr>
            </a:solidFill>
          </p:spPr>
          <p:txBody>
            <a:bodyPr wrap="square" rtlCol="0">
              <a:spAutoFit/>
            </a:bodyPr>
            <a:lstStyle/>
            <a:p>
              <a:r>
                <a:rPr kumimoji="1" lang="en-US" altLang="ja-JP" dirty="0"/>
                <a:t>0</a:t>
              </a:r>
              <a:r>
                <a:rPr kumimoji="1" lang="ja-JP" altLang="en-US" dirty="0"/>
                <a:t>歳</a:t>
              </a:r>
            </a:p>
          </p:txBody>
        </p:sp>
        <p:grpSp>
          <p:nvGrpSpPr>
            <p:cNvPr id="76" name="グループ化 75">
              <a:extLst>
                <a:ext uri="{FF2B5EF4-FFF2-40B4-BE49-F238E27FC236}">
                  <a16:creationId xmlns:a16="http://schemas.microsoft.com/office/drawing/2014/main" id="{448F1744-B374-4F33-9A8E-1ECDD67842EC}"/>
                </a:ext>
              </a:extLst>
            </p:cNvPr>
            <p:cNvGrpSpPr/>
            <p:nvPr/>
          </p:nvGrpSpPr>
          <p:grpSpPr>
            <a:xfrm>
              <a:off x="3626430" y="2924556"/>
              <a:ext cx="1730434" cy="2089269"/>
              <a:chOff x="3626430" y="2924556"/>
              <a:chExt cx="1730434" cy="2089269"/>
            </a:xfrm>
          </p:grpSpPr>
          <p:pic>
            <p:nvPicPr>
              <p:cNvPr id="16" name="グラフィックス 15" descr="カクレクマノミ">
                <a:extLst>
                  <a:ext uri="{FF2B5EF4-FFF2-40B4-BE49-F238E27FC236}">
                    <a16:creationId xmlns:a16="http://schemas.microsoft.com/office/drawing/2014/main" id="{3B1A037D-704B-4DE9-BF71-FD6D3E37E1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83625" y="2924556"/>
                <a:ext cx="914400" cy="914400"/>
              </a:xfrm>
              <a:prstGeom prst="rect">
                <a:avLst/>
              </a:prstGeom>
            </p:spPr>
          </p:pic>
          <p:pic>
            <p:nvPicPr>
              <p:cNvPr id="18" name="グラフィックス 17" descr="カクレクマノミ">
                <a:extLst>
                  <a:ext uri="{FF2B5EF4-FFF2-40B4-BE49-F238E27FC236}">
                    <a16:creationId xmlns:a16="http://schemas.microsoft.com/office/drawing/2014/main" id="{30280232-3758-4F63-811E-7284B64570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96990" y="3731482"/>
                <a:ext cx="914400" cy="914400"/>
              </a:xfrm>
              <a:prstGeom prst="rect">
                <a:avLst/>
              </a:prstGeom>
            </p:spPr>
          </p:pic>
          <p:pic>
            <p:nvPicPr>
              <p:cNvPr id="19" name="グラフィックス 18" descr="カクレクマノミ">
                <a:extLst>
                  <a:ext uri="{FF2B5EF4-FFF2-40B4-BE49-F238E27FC236}">
                    <a16:creationId xmlns:a16="http://schemas.microsoft.com/office/drawing/2014/main" id="{E8650C6F-092C-4279-BCBA-16C034C83A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26430" y="3454659"/>
                <a:ext cx="914400" cy="914400"/>
              </a:xfrm>
              <a:prstGeom prst="rect">
                <a:avLst/>
              </a:prstGeom>
            </p:spPr>
          </p:pic>
          <p:pic>
            <p:nvPicPr>
              <p:cNvPr id="20" name="グラフィックス 19" descr="カクレクマノミ">
                <a:extLst>
                  <a:ext uri="{FF2B5EF4-FFF2-40B4-BE49-F238E27FC236}">
                    <a16:creationId xmlns:a16="http://schemas.microsoft.com/office/drawing/2014/main" id="{49F3035B-55DE-4528-8DEA-2D66F34BE8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42464" y="3326130"/>
                <a:ext cx="914400" cy="914400"/>
              </a:xfrm>
              <a:prstGeom prst="rect">
                <a:avLst/>
              </a:prstGeom>
            </p:spPr>
          </p:pic>
          <p:pic>
            <p:nvPicPr>
              <p:cNvPr id="21" name="グラフィックス 20" descr="カクレクマノミ">
                <a:extLst>
                  <a:ext uri="{FF2B5EF4-FFF2-40B4-BE49-F238E27FC236}">
                    <a16:creationId xmlns:a16="http://schemas.microsoft.com/office/drawing/2014/main" id="{1E435757-C610-48DC-B28B-BDEDE2E682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85759" y="4099425"/>
                <a:ext cx="914400" cy="914400"/>
              </a:xfrm>
              <a:prstGeom prst="rect">
                <a:avLst/>
              </a:prstGeom>
            </p:spPr>
          </p:pic>
        </p:grpSp>
        <p:grpSp>
          <p:nvGrpSpPr>
            <p:cNvPr id="77" name="グループ化 76">
              <a:extLst>
                <a:ext uri="{FF2B5EF4-FFF2-40B4-BE49-F238E27FC236}">
                  <a16:creationId xmlns:a16="http://schemas.microsoft.com/office/drawing/2014/main" id="{F77A2B25-3A42-4404-B764-4ADBCC427909}"/>
                </a:ext>
              </a:extLst>
            </p:cNvPr>
            <p:cNvGrpSpPr/>
            <p:nvPr/>
          </p:nvGrpSpPr>
          <p:grpSpPr>
            <a:xfrm>
              <a:off x="6528953" y="3731482"/>
              <a:ext cx="1815988" cy="1854897"/>
              <a:chOff x="6528953" y="3731482"/>
              <a:chExt cx="1815988" cy="1854897"/>
            </a:xfrm>
          </p:grpSpPr>
          <p:pic>
            <p:nvPicPr>
              <p:cNvPr id="23" name="グラフィックス 22" descr="カクレクマノミ">
                <a:extLst>
                  <a:ext uri="{FF2B5EF4-FFF2-40B4-BE49-F238E27FC236}">
                    <a16:creationId xmlns:a16="http://schemas.microsoft.com/office/drawing/2014/main" id="{A1F77D9D-CC15-4D0B-A4C7-C4CB8B23A4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2723" y="3731482"/>
                <a:ext cx="914400" cy="914400"/>
              </a:xfrm>
              <a:prstGeom prst="rect">
                <a:avLst/>
              </a:prstGeom>
            </p:spPr>
          </p:pic>
          <p:pic>
            <p:nvPicPr>
              <p:cNvPr id="26" name="グラフィックス 25" descr="カクレクマノミ">
                <a:extLst>
                  <a:ext uri="{FF2B5EF4-FFF2-40B4-BE49-F238E27FC236}">
                    <a16:creationId xmlns:a16="http://schemas.microsoft.com/office/drawing/2014/main" id="{119ABDE8-64E3-4799-8565-50D15BEB6B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8953" y="4161031"/>
                <a:ext cx="914400" cy="914400"/>
              </a:xfrm>
              <a:prstGeom prst="rect">
                <a:avLst/>
              </a:prstGeom>
            </p:spPr>
          </p:pic>
          <p:pic>
            <p:nvPicPr>
              <p:cNvPr id="27" name="グラフィックス 26" descr="カクレクマノミ">
                <a:extLst>
                  <a:ext uri="{FF2B5EF4-FFF2-40B4-BE49-F238E27FC236}">
                    <a16:creationId xmlns:a16="http://schemas.microsoft.com/office/drawing/2014/main" id="{D6510DAE-A5B2-4BC3-8B63-7384F11C0A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30541" y="4181314"/>
                <a:ext cx="914400" cy="914400"/>
              </a:xfrm>
              <a:prstGeom prst="rect">
                <a:avLst/>
              </a:prstGeom>
            </p:spPr>
          </p:pic>
          <p:pic>
            <p:nvPicPr>
              <p:cNvPr id="28" name="グラフィックス 27" descr="カクレクマノミ">
                <a:extLst>
                  <a:ext uri="{FF2B5EF4-FFF2-40B4-BE49-F238E27FC236}">
                    <a16:creationId xmlns:a16="http://schemas.microsoft.com/office/drawing/2014/main" id="{2491485C-37C3-44B3-902C-E3A5CFBF72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72226" y="4671979"/>
                <a:ext cx="914400" cy="914400"/>
              </a:xfrm>
              <a:prstGeom prst="rect">
                <a:avLst/>
              </a:prstGeom>
            </p:spPr>
          </p:pic>
        </p:grpSp>
        <p:sp>
          <p:nvSpPr>
            <p:cNvPr id="29" name="テキスト ボックス 28">
              <a:extLst>
                <a:ext uri="{FF2B5EF4-FFF2-40B4-BE49-F238E27FC236}">
                  <a16:creationId xmlns:a16="http://schemas.microsoft.com/office/drawing/2014/main" id="{1CA5A685-A5A3-47E0-A2F0-E3CEE9C2BC11}"/>
                </a:ext>
              </a:extLst>
            </p:cNvPr>
            <p:cNvSpPr txBox="1"/>
            <p:nvPr/>
          </p:nvSpPr>
          <p:spPr>
            <a:xfrm>
              <a:off x="4191890" y="2591281"/>
              <a:ext cx="1019500" cy="461665"/>
            </a:xfrm>
            <a:prstGeom prst="rect">
              <a:avLst/>
            </a:prstGeom>
            <a:solidFill>
              <a:schemeClr val="accent2">
                <a:lumMod val="20000"/>
                <a:lumOff val="80000"/>
              </a:schemeClr>
            </a:solidFill>
          </p:spPr>
          <p:txBody>
            <a:bodyPr wrap="square" rtlCol="0">
              <a:spAutoFit/>
            </a:bodyPr>
            <a:lstStyle/>
            <a:p>
              <a:r>
                <a:rPr kumimoji="1" lang="en-US" altLang="ja-JP" sz="2400" dirty="0"/>
                <a:t>1</a:t>
              </a:r>
              <a:r>
                <a:rPr kumimoji="1" lang="ja-JP" altLang="en-US" sz="2400" dirty="0"/>
                <a:t>年後</a:t>
              </a:r>
            </a:p>
          </p:txBody>
        </p:sp>
        <p:grpSp>
          <p:nvGrpSpPr>
            <p:cNvPr id="78" name="グループ化 77">
              <a:extLst>
                <a:ext uri="{FF2B5EF4-FFF2-40B4-BE49-F238E27FC236}">
                  <a16:creationId xmlns:a16="http://schemas.microsoft.com/office/drawing/2014/main" id="{1DF61FEE-5ACC-434E-8310-7E9700CC4A15}"/>
                </a:ext>
              </a:extLst>
            </p:cNvPr>
            <p:cNvGrpSpPr/>
            <p:nvPr/>
          </p:nvGrpSpPr>
          <p:grpSpPr>
            <a:xfrm>
              <a:off x="10041427" y="4792502"/>
              <a:ext cx="1371600" cy="1424573"/>
              <a:chOff x="10041427" y="4792502"/>
              <a:chExt cx="1371600" cy="1424573"/>
            </a:xfrm>
          </p:grpSpPr>
          <p:pic>
            <p:nvPicPr>
              <p:cNvPr id="34" name="グラフィックス 33" descr="カクレクマノミ">
                <a:extLst>
                  <a:ext uri="{FF2B5EF4-FFF2-40B4-BE49-F238E27FC236}">
                    <a16:creationId xmlns:a16="http://schemas.microsoft.com/office/drawing/2014/main" id="{81167881-D890-4CE7-BB8E-AFA9EE7BCE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1427" y="5302675"/>
                <a:ext cx="914400" cy="914400"/>
              </a:xfrm>
              <a:prstGeom prst="rect">
                <a:avLst/>
              </a:prstGeom>
            </p:spPr>
          </p:pic>
          <p:pic>
            <p:nvPicPr>
              <p:cNvPr id="35" name="グラフィックス 34" descr="カクレクマノミ">
                <a:extLst>
                  <a:ext uri="{FF2B5EF4-FFF2-40B4-BE49-F238E27FC236}">
                    <a16:creationId xmlns:a16="http://schemas.microsoft.com/office/drawing/2014/main" id="{874013C8-AB8B-4EDC-A30D-EE1A6258E3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98627" y="4792502"/>
                <a:ext cx="914400" cy="914400"/>
              </a:xfrm>
              <a:prstGeom prst="rect">
                <a:avLst/>
              </a:prstGeom>
            </p:spPr>
          </p:pic>
        </p:grpSp>
        <p:sp>
          <p:nvSpPr>
            <p:cNvPr id="37" name="テキスト ボックス 36">
              <a:extLst>
                <a:ext uri="{FF2B5EF4-FFF2-40B4-BE49-F238E27FC236}">
                  <a16:creationId xmlns:a16="http://schemas.microsoft.com/office/drawing/2014/main" id="{59550263-B4F0-45D0-AF16-8B3521BCE85E}"/>
                </a:ext>
              </a:extLst>
            </p:cNvPr>
            <p:cNvSpPr txBox="1"/>
            <p:nvPr/>
          </p:nvSpPr>
          <p:spPr>
            <a:xfrm>
              <a:off x="4245037" y="4919242"/>
              <a:ext cx="623454" cy="369332"/>
            </a:xfrm>
            <a:prstGeom prst="rect">
              <a:avLst/>
            </a:prstGeom>
            <a:solidFill>
              <a:schemeClr val="accent2">
                <a:lumMod val="20000"/>
                <a:lumOff val="80000"/>
              </a:schemeClr>
            </a:solidFill>
          </p:spPr>
          <p:txBody>
            <a:bodyPr wrap="square" rtlCol="0">
              <a:spAutoFit/>
            </a:bodyPr>
            <a:lstStyle/>
            <a:p>
              <a:r>
                <a:rPr lang="en-US" altLang="ja-JP" dirty="0"/>
                <a:t>1</a:t>
              </a:r>
              <a:r>
                <a:rPr kumimoji="1" lang="ja-JP" altLang="en-US" dirty="0"/>
                <a:t>歳</a:t>
              </a:r>
            </a:p>
          </p:txBody>
        </p:sp>
        <p:sp>
          <p:nvSpPr>
            <p:cNvPr id="38" name="テキスト ボックス 37">
              <a:extLst>
                <a:ext uri="{FF2B5EF4-FFF2-40B4-BE49-F238E27FC236}">
                  <a16:creationId xmlns:a16="http://schemas.microsoft.com/office/drawing/2014/main" id="{0F6329A8-C007-4F7E-AEE9-168DB4804DE2}"/>
                </a:ext>
              </a:extLst>
            </p:cNvPr>
            <p:cNvSpPr txBox="1"/>
            <p:nvPr/>
          </p:nvSpPr>
          <p:spPr>
            <a:xfrm>
              <a:off x="7130943" y="3313869"/>
              <a:ext cx="1006180" cy="461665"/>
            </a:xfrm>
            <a:prstGeom prst="rect">
              <a:avLst/>
            </a:prstGeom>
            <a:solidFill>
              <a:schemeClr val="accent2">
                <a:lumMod val="20000"/>
                <a:lumOff val="80000"/>
              </a:schemeClr>
            </a:solidFill>
          </p:spPr>
          <p:txBody>
            <a:bodyPr wrap="square" rtlCol="0">
              <a:spAutoFit/>
            </a:bodyPr>
            <a:lstStyle/>
            <a:p>
              <a:r>
                <a:rPr kumimoji="1" lang="en-US" altLang="ja-JP" sz="2400" dirty="0"/>
                <a:t>2</a:t>
              </a:r>
              <a:r>
                <a:rPr kumimoji="1" lang="ja-JP" altLang="en-US" sz="2400" dirty="0"/>
                <a:t>年後</a:t>
              </a:r>
            </a:p>
          </p:txBody>
        </p:sp>
        <p:sp>
          <p:nvSpPr>
            <p:cNvPr id="39" name="テキスト ボックス 38">
              <a:extLst>
                <a:ext uri="{FF2B5EF4-FFF2-40B4-BE49-F238E27FC236}">
                  <a16:creationId xmlns:a16="http://schemas.microsoft.com/office/drawing/2014/main" id="{803B367D-8FC8-41EF-AFC2-2DEC5E197724}"/>
                </a:ext>
              </a:extLst>
            </p:cNvPr>
            <p:cNvSpPr txBox="1"/>
            <p:nvPr/>
          </p:nvSpPr>
          <p:spPr>
            <a:xfrm>
              <a:off x="10360778" y="4446667"/>
              <a:ext cx="1060567" cy="461665"/>
            </a:xfrm>
            <a:prstGeom prst="rect">
              <a:avLst/>
            </a:prstGeom>
            <a:solidFill>
              <a:schemeClr val="accent2">
                <a:lumMod val="20000"/>
                <a:lumOff val="80000"/>
              </a:schemeClr>
            </a:solidFill>
          </p:spPr>
          <p:txBody>
            <a:bodyPr wrap="square" rtlCol="0">
              <a:spAutoFit/>
            </a:bodyPr>
            <a:lstStyle/>
            <a:p>
              <a:r>
                <a:rPr lang="en-US" altLang="ja-JP" sz="2400" dirty="0"/>
                <a:t>3</a:t>
              </a:r>
              <a:r>
                <a:rPr kumimoji="1" lang="ja-JP" altLang="en-US" sz="2400" dirty="0"/>
                <a:t>年後</a:t>
              </a:r>
            </a:p>
          </p:txBody>
        </p:sp>
        <p:sp>
          <p:nvSpPr>
            <p:cNvPr id="40" name="テキスト ボックス 39">
              <a:extLst>
                <a:ext uri="{FF2B5EF4-FFF2-40B4-BE49-F238E27FC236}">
                  <a16:creationId xmlns:a16="http://schemas.microsoft.com/office/drawing/2014/main" id="{6C70EECE-0C7B-4EDA-8BF4-E7FA4B1EB25C}"/>
                </a:ext>
              </a:extLst>
            </p:cNvPr>
            <p:cNvSpPr txBox="1"/>
            <p:nvPr/>
          </p:nvSpPr>
          <p:spPr>
            <a:xfrm>
              <a:off x="7302472" y="5460928"/>
              <a:ext cx="623454" cy="369332"/>
            </a:xfrm>
            <a:prstGeom prst="rect">
              <a:avLst/>
            </a:prstGeom>
            <a:solidFill>
              <a:schemeClr val="accent2">
                <a:lumMod val="20000"/>
                <a:lumOff val="80000"/>
              </a:schemeClr>
            </a:solidFill>
          </p:spPr>
          <p:txBody>
            <a:bodyPr wrap="square" rtlCol="0">
              <a:spAutoFit/>
            </a:bodyPr>
            <a:lstStyle/>
            <a:p>
              <a:r>
                <a:rPr kumimoji="1" lang="en-US" altLang="ja-JP" dirty="0"/>
                <a:t>2</a:t>
              </a:r>
              <a:r>
                <a:rPr kumimoji="1" lang="ja-JP" altLang="en-US" dirty="0"/>
                <a:t>歳</a:t>
              </a:r>
            </a:p>
          </p:txBody>
        </p:sp>
        <p:sp>
          <p:nvSpPr>
            <p:cNvPr id="41" name="テキスト ボックス 40">
              <a:extLst>
                <a:ext uri="{FF2B5EF4-FFF2-40B4-BE49-F238E27FC236}">
                  <a16:creationId xmlns:a16="http://schemas.microsoft.com/office/drawing/2014/main" id="{F655C19E-610C-47CF-B2FB-795215294A78}"/>
                </a:ext>
              </a:extLst>
            </p:cNvPr>
            <p:cNvSpPr txBox="1"/>
            <p:nvPr/>
          </p:nvSpPr>
          <p:spPr>
            <a:xfrm>
              <a:off x="10579334" y="6154725"/>
              <a:ext cx="623454" cy="369332"/>
            </a:xfrm>
            <a:prstGeom prst="rect">
              <a:avLst/>
            </a:prstGeom>
            <a:solidFill>
              <a:schemeClr val="accent2">
                <a:lumMod val="20000"/>
                <a:lumOff val="80000"/>
              </a:schemeClr>
            </a:solidFill>
          </p:spPr>
          <p:txBody>
            <a:bodyPr wrap="square" rtlCol="0">
              <a:spAutoFit/>
            </a:bodyPr>
            <a:lstStyle/>
            <a:p>
              <a:r>
                <a:rPr kumimoji="1" lang="en-US" altLang="ja-JP" dirty="0"/>
                <a:t>3</a:t>
              </a:r>
              <a:r>
                <a:rPr kumimoji="1" lang="ja-JP" altLang="en-US" dirty="0"/>
                <a:t>歳</a:t>
              </a:r>
            </a:p>
          </p:txBody>
        </p:sp>
        <p:sp>
          <p:nvSpPr>
            <p:cNvPr id="42" name="矢印: 下 41">
              <a:extLst>
                <a:ext uri="{FF2B5EF4-FFF2-40B4-BE49-F238E27FC236}">
                  <a16:creationId xmlns:a16="http://schemas.microsoft.com/office/drawing/2014/main" id="{C1C47077-8DEC-47CF-BA3C-E18351DA625F}"/>
                </a:ext>
              </a:extLst>
            </p:cNvPr>
            <p:cNvSpPr/>
            <p:nvPr/>
          </p:nvSpPr>
          <p:spPr>
            <a:xfrm rot="17510877">
              <a:off x="2896052" y="2886632"/>
              <a:ext cx="488435" cy="1165188"/>
            </a:xfrm>
            <a:prstGeom prst="downArrow">
              <a:avLst>
                <a:gd name="adj1" fmla="val 50000"/>
                <a:gd name="adj2" fmla="val 57417"/>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下 44">
              <a:extLst>
                <a:ext uri="{FF2B5EF4-FFF2-40B4-BE49-F238E27FC236}">
                  <a16:creationId xmlns:a16="http://schemas.microsoft.com/office/drawing/2014/main" id="{570C67D5-AC13-49C0-90BB-CFE47CC2FE91}"/>
                </a:ext>
              </a:extLst>
            </p:cNvPr>
            <p:cNvSpPr/>
            <p:nvPr/>
          </p:nvSpPr>
          <p:spPr>
            <a:xfrm rot="17510877">
              <a:off x="5666351" y="3739812"/>
              <a:ext cx="488435" cy="1165188"/>
            </a:xfrm>
            <a:prstGeom prst="downArrow">
              <a:avLst>
                <a:gd name="adj1" fmla="val 50000"/>
                <a:gd name="adj2" fmla="val 57417"/>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下 45">
              <a:extLst>
                <a:ext uri="{FF2B5EF4-FFF2-40B4-BE49-F238E27FC236}">
                  <a16:creationId xmlns:a16="http://schemas.microsoft.com/office/drawing/2014/main" id="{95C30F9E-42C8-4DCB-8380-5F044EA0ACA7}"/>
                </a:ext>
              </a:extLst>
            </p:cNvPr>
            <p:cNvSpPr/>
            <p:nvPr/>
          </p:nvSpPr>
          <p:spPr>
            <a:xfrm rot="17510877">
              <a:off x="8886404" y="4600250"/>
              <a:ext cx="488435" cy="1165188"/>
            </a:xfrm>
            <a:prstGeom prst="downArrow">
              <a:avLst>
                <a:gd name="adj1" fmla="val 50000"/>
                <a:gd name="adj2" fmla="val 57417"/>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7E70B189-AD28-4DFA-9B5E-37B34FEBC260}"/>
                </a:ext>
              </a:extLst>
            </p:cNvPr>
            <p:cNvGrpSpPr/>
            <p:nvPr/>
          </p:nvGrpSpPr>
          <p:grpSpPr>
            <a:xfrm>
              <a:off x="2782438" y="2561081"/>
              <a:ext cx="1161011" cy="792162"/>
              <a:chOff x="2782438" y="2561081"/>
              <a:chExt cx="1161011" cy="792162"/>
            </a:xfrm>
            <a:solidFill>
              <a:schemeClr val="accent6">
                <a:lumMod val="40000"/>
                <a:lumOff val="60000"/>
              </a:schemeClr>
            </a:solidFill>
          </p:grpSpPr>
          <p:sp>
            <p:nvSpPr>
              <p:cNvPr id="49" name="テキスト ボックス 48">
                <a:extLst>
                  <a:ext uri="{FF2B5EF4-FFF2-40B4-BE49-F238E27FC236}">
                    <a16:creationId xmlns:a16="http://schemas.microsoft.com/office/drawing/2014/main" id="{4433D54D-8A54-4A6E-9F17-AE02E7416C2A}"/>
                  </a:ext>
                </a:extLst>
              </p:cNvPr>
              <p:cNvSpPr txBox="1"/>
              <p:nvPr/>
            </p:nvSpPr>
            <p:spPr>
              <a:xfrm>
                <a:off x="2782438" y="2561081"/>
                <a:ext cx="1161011" cy="369332"/>
              </a:xfrm>
              <a:prstGeom prst="rect">
                <a:avLst/>
              </a:prstGeom>
              <a:grpFill/>
              <a:ln>
                <a:solidFill>
                  <a:schemeClr val="accent6">
                    <a:lumMod val="40000"/>
                    <a:lumOff val="60000"/>
                  </a:schemeClr>
                </a:solidFill>
              </a:ln>
            </p:spPr>
            <p:txBody>
              <a:bodyPr wrap="square" rtlCol="0">
                <a:spAutoFit/>
              </a:bodyPr>
              <a:lstStyle/>
              <a:p>
                <a:r>
                  <a:rPr lang="ja-JP" altLang="en-US" dirty="0"/>
                  <a:t>自然死亡</a:t>
                </a:r>
                <a:endParaRPr kumimoji="1" lang="ja-JP" altLang="en-US" dirty="0"/>
              </a:p>
            </p:txBody>
          </p:sp>
          <p:cxnSp>
            <p:nvCxnSpPr>
              <p:cNvPr id="52" name="直線矢印コネクタ 51">
                <a:extLst>
                  <a:ext uri="{FF2B5EF4-FFF2-40B4-BE49-F238E27FC236}">
                    <a16:creationId xmlns:a16="http://schemas.microsoft.com/office/drawing/2014/main" id="{7E8D631D-EE83-41E0-BF76-C57A2AFFBD08}"/>
                  </a:ext>
                </a:extLst>
              </p:cNvPr>
              <p:cNvCxnSpPr>
                <a:cxnSpLocks/>
                <a:endCxn id="49" idx="2"/>
              </p:cNvCxnSpPr>
              <p:nvPr/>
            </p:nvCxnSpPr>
            <p:spPr>
              <a:xfrm flipV="1">
                <a:off x="3210849" y="2930413"/>
                <a:ext cx="152095" cy="422830"/>
              </a:xfrm>
              <a:prstGeom prst="straightConnector1">
                <a:avLst/>
              </a:prstGeom>
              <a:grpFill/>
              <a:ln w="57150">
                <a:solidFill>
                  <a:schemeClr val="accent6">
                    <a:lumMod val="40000"/>
                    <a:lumOff val="60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56" name="グループ化 55">
              <a:extLst>
                <a:ext uri="{FF2B5EF4-FFF2-40B4-BE49-F238E27FC236}">
                  <a16:creationId xmlns:a16="http://schemas.microsoft.com/office/drawing/2014/main" id="{4BC56E5F-5B65-4C98-8B10-4A5C3443439A}"/>
                </a:ext>
              </a:extLst>
            </p:cNvPr>
            <p:cNvGrpSpPr/>
            <p:nvPr/>
          </p:nvGrpSpPr>
          <p:grpSpPr>
            <a:xfrm>
              <a:off x="8678465" y="4242433"/>
              <a:ext cx="1161011" cy="792162"/>
              <a:chOff x="2782438" y="2561081"/>
              <a:chExt cx="1161011" cy="792162"/>
            </a:xfrm>
            <a:solidFill>
              <a:schemeClr val="accent6">
                <a:lumMod val="40000"/>
                <a:lumOff val="60000"/>
              </a:schemeClr>
            </a:solidFill>
          </p:grpSpPr>
          <p:sp>
            <p:nvSpPr>
              <p:cNvPr id="57" name="テキスト ボックス 56">
                <a:extLst>
                  <a:ext uri="{FF2B5EF4-FFF2-40B4-BE49-F238E27FC236}">
                    <a16:creationId xmlns:a16="http://schemas.microsoft.com/office/drawing/2014/main" id="{5C08C450-B0D4-45C7-8CFC-B13B388A8CD2}"/>
                  </a:ext>
                </a:extLst>
              </p:cNvPr>
              <p:cNvSpPr txBox="1"/>
              <p:nvPr/>
            </p:nvSpPr>
            <p:spPr>
              <a:xfrm>
                <a:off x="2782438" y="2561081"/>
                <a:ext cx="1161011" cy="369332"/>
              </a:xfrm>
              <a:prstGeom prst="rect">
                <a:avLst/>
              </a:prstGeom>
              <a:grpFill/>
              <a:ln>
                <a:solidFill>
                  <a:schemeClr val="accent6">
                    <a:lumMod val="40000"/>
                    <a:lumOff val="60000"/>
                  </a:schemeClr>
                </a:solidFill>
              </a:ln>
            </p:spPr>
            <p:txBody>
              <a:bodyPr wrap="square" rtlCol="0">
                <a:spAutoFit/>
              </a:bodyPr>
              <a:lstStyle/>
              <a:p>
                <a:r>
                  <a:rPr lang="ja-JP" altLang="en-US" dirty="0"/>
                  <a:t>自然死亡</a:t>
                </a:r>
                <a:endParaRPr kumimoji="1" lang="ja-JP" altLang="en-US" dirty="0"/>
              </a:p>
            </p:txBody>
          </p:sp>
          <p:cxnSp>
            <p:nvCxnSpPr>
              <p:cNvPr id="58" name="直線矢印コネクタ 57">
                <a:extLst>
                  <a:ext uri="{FF2B5EF4-FFF2-40B4-BE49-F238E27FC236}">
                    <a16:creationId xmlns:a16="http://schemas.microsoft.com/office/drawing/2014/main" id="{1745AC18-E362-4E38-A42C-7AA3A765EF9C}"/>
                  </a:ext>
                </a:extLst>
              </p:cNvPr>
              <p:cNvCxnSpPr>
                <a:cxnSpLocks/>
                <a:endCxn id="57" idx="2"/>
              </p:cNvCxnSpPr>
              <p:nvPr/>
            </p:nvCxnSpPr>
            <p:spPr>
              <a:xfrm flipV="1">
                <a:off x="3210849" y="2930413"/>
                <a:ext cx="152095" cy="422830"/>
              </a:xfrm>
              <a:prstGeom prst="straightConnector1">
                <a:avLst/>
              </a:prstGeom>
              <a:grpFill/>
              <a:ln w="57150">
                <a:solidFill>
                  <a:schemeClr val="accent6">
                    <a:lumMod val="40000"/>
                    <a:lumOff val="60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59" name="グループ化 58">
              <a:extLst>
                <a:ext uri="{FF2B5EF4-FFF2-40B4-BE49-F238E27FC236}">
                  <a16:creationId xmlns:a16="http://schemas.microsoft.com/office/drawing/2014/main" id="{C6786513-66E2-483E-AB03-12D37AC916ED}"/>
                </a:ext>
              </a:extLst>
            </p:cNvPr>
            <p:cNvGrpSpPr/>
            <p:nvPr/>
          </p:nvGrpSpPr>
          <p:grpSpPr>
            <a:xfrm>
              <a:off x="5444147" y="3362053"/>
              <a:ext cx="1161011" cy="792162"/>
              <a:chOff x="2782438" y="2561081"/>
              <a:chExt cx="1161011" cy="792162"/>
            </a:xfrm>
            <a:solidFill>
              <a:schemeClr val="accent6">
                <a:lumMod val="40000"/>
                <a:lumOff val="60000"/>
              </a:schemeClr>
            </a:solidFill>
          </p:grpSpPr>
          <p:sp>
            <p:nvSpPr>
              <p:cNvPr id="60" name="テキスト ボックス 59">
                <a:extLst>
                  <a:ext uri="{FF2B5EF4-FFF2-40B4-BE49-F238E27FC236}">
                    <a16:creationId xmlns:a16="http://schemas.microsoft.com/office/drawing/2014/main" id="{B4405080-636B-4DD1-9D8B-A8221A93EE77}"/>
                  </a:ext>
                </a:extLst>
              </p:cNvPr>
              <p:cNvSpPr txBox="1"/>
              <p:nvPr/>
            </p:nvSpPr>
            <p:spPr>
              <a:xfrm>
                <a:off x="2782438" y="2561081"/>
                <a:ext cx="1161011" cy="369332"/>
              </a:xfrm>
              <a:prstGeom prst="rect">
                <a:avLst/>
              </a:prstGeom>
              <a:grpFill/>
              <a:ln>
                <a:solidFill>
                  <a:schemeClr val="accent6">
                    <a:lumMod val="40000"/>
                    <a:lumOff val="60000"/>
                  </a:schemeClr>
                </a:solidFill>
              </a:ln>
            </p:spPr>
            <p:txBody>
              <a:bodyPr wrap="square" rtlCol="0">
                <a:spAutoFit/>
              </a:bodyPr>
              <a:lstStyle/>
              <a:p>
                <a:r>
                  <a:rPr lang="ja-JP" altLang="en-US" dirty="0"/>
                  <a:t>自然死亡</a:t>
                </a:r>
                <a:endParaRPr kumimoji="1" lang="ja-JP" altLang="en-US" dirty="0"/>
              </a:p>
            </p:txBody>
          </p:sp>
          <p:cxnSp>
            <p:nvCxnSpPr>
              <p:cNvPr id="61" name="直線矢印コネクタ 60">
                <a:extLst>
                  <a:ext uri="{FF2B5EF4-FFF2-40B4-BE49-F238E27FC236}">
                    <a16:creationId xmlns:a16="http://schemas.microsoft.com/office/drawing/2014/main" id="{77D0E7AD-8270-4CFC-94A4-67774B58C1BE}"/>
                  </a:ext>
                </a:extLst>
              </p:cNvPr>
              <p:cNvCxnSpPr>
                <a:cxnSpLocks/>
                <a:endCxn id="60" idx="2"/>
              </p:cNvCxnSpPr>
              <p:nvPr/>
            </p:nvCxnSpPr>
            <p:spPr>
              <a:xfrm flipV="1">
                <a:off x="3210849" y="2930413"/>
                <a:ext cx="152095" cy="422830"/>
              </a:xfrm>
              <a:prstGeom prst="straightConnector1">
                <a:avLst/>
              </a:prstGeom>
              <a:grpFill/>
              <a:ln w="57150">
                <a:solidFill>
                  <a:schemeClr val="accent6">
                    <a:lumMod val="40000"/>
                    <a:lumOff val="60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69" name="グループ化 68">
              <a:extLst>
                <a:ext uri="{FF2B5EF4-FFF2-40B4-BE49-F238E27FC236}">
                  <a16:creationId xmlns:a16="http://schemas.microsoft.com/office/drawing/2014/main" id="{0FA682F1-8488-4D16-8BB1-ADC10EEFBB1B}"/>
                </a:ext>
              </a:extLst>
            </p:cNvPr>
            <p:cNvGrpSpPr/>
            <p:nvPr/>
          </p:nvGrpSpPr>
          <p:grpSpPr>
            <a:xfrm>
              <a:off x="2230816" y="3544701"/>
              <a:ext cx="1336387" cy="847895"/>
              <a:chOff x="2230816" y="3544701"/>
              <a:chExt cx="1336387" cy="847895"/>
            </a:xfrm>
          </p:grpSpPr>
          <p:sp>
            <p:nvSpPr>
              <p:cNvPr id="62" name="テキスト ボックス 61">
                <a:extLst>
                  <a:ext uri="{FF2B5EF4-FFF2-40B4-BE49-F238E27FC236}">
                    <a16:creationId xmlns:a16="http://schemas.microsoft.com/office/drawing/2014/main" id="{735B082F-27F8-4381-AE89-4451A160705E}"/>
                  </a:ext>
                </a:extLst>
              </p:cNvPr>
              <p:cNvSpPr txBox="1"/>
              <p:nvPr/>
            </p:nvSpPr>
            <p:spPr>
              <a:xfrm>
                <a:off x="2230816" y="4023264"/>
                <a:ext cx="1336387" cy="369332"/>
              </a:xfrm>
              <a:prstGeom prst="rect">
                <a:avLst/>
              </a:prstGeom>
              <a:solidFill>
                <a:schemeClr val="accent5">
                  <a:lumMod val="20000"/>
                  <a:lumOff val="80000"/>
                </a:schemeClr>
              </a:solidFill>
            </p:spPr>
            <p:txBody>
              <a:bodyPr wrap="square" rtlCol="0">
                <a:spAutoFit/>
              </a:bodyPr>
              <a:lstStyle/>
              <a:p>
                <a:r>
                  <a:rPr kumimoji="1" lang="ja-JP" altLang="en-US" dirty="0"/>
                  <a:t>漁獲死亡</a:t>
                </a:r>
              </a:p>
            </p:txBody>
          </p:sp>
          <p:cxnSp>
            <p:nvCxnSpPr>
              <p:cNvPr id="66" name="直線矢印コネクタ 65">
                <a:extLst>
                  <a:ext uri="{FF2B5EF4-FFF2-40B4-BE49-F238E27FC236}">
                    <a16:creationId xmlns:a16="http://schemas.microsoft.com/office/drawing/2014/main" id="{D18FFABF-7CB6-42B7-A704-D15A54E673B1}"/>
                  </a:ext>
                </a:extLst>
              </p:cNvPr>
              <p:cNvCxnSpPr>
                <a:cxnSpLocks/>
                <a:endCxn id="62" idx="0"/>
              </p:cNvCxnSpPr>
              <p:nvPr/>
            </p:nvCxnSpPr>
            <p:spPr>
              <a:xfrm flipH="1">
                <a:off x="2899010" y="3544701"/>
                <a:ext cx="18756" cy="478563"/>
              </a:xfrm>
              <a:prstGeom prst="straightConnector1">
                <a:avLst/>
              </a:prstGeom>
              <a:ln w="57150">
                <a:solidFill>
                  <a:schemeClr val="accent5"/>
                </a:solidFill>
                <a:tailEnd type="triangle"/>
              </a:ln>
            </p:spPr>
            <p:style>
              <a:lnRef idx="1">
                <a:schemeClr val="dk1"/>
              </a:lnRef>
              <a:fillRef idx="0">
                <a:schemeClr val="dk1"/>
              </a:fillRef>
              <a:effectRef idx="0">
                <a:schemeClr val="dk1"/>
              </a:effectRef>
              <a:fontRef idx="minor">
                <a:schemeClr val="tx1"/>
              </a:fontRef>
            </p:style>
          </p:cxnSp>
        </p:grpSp>
        <p:grpSp>
          <p:nvGrpSpPr>
            <p:cNvPr id="70" name="グループ化 69">
              <a:extLst>
                <a:ext uri="{FF2B5EF4-FFF2-40B4-BE49-F238E27FC236}">
                  <a16:creationId xmlns:a16="http://schemas.microsoft.com/office/drawing/2014/main" id="{9FADF89C-15FD-45AC-95AF-C2C39D3C8BBE}"/>
                </a:ext>
              </a:extLst>
            </p:cNvPr>
            <p:cNvGrpSpPr/>
            <p:nvPr/>
          </p:nvGrpSpPr>
          <p:grpSpPr>
            <a:xfrm>
              <a:off x="5013524" y="4399232"/>
              <a:ext cx="1336387" cy="847895"/>
              <a:chOff x="2230816" y="3544701"/>
              <a:chExt cx="1336387" cy="847895"/>
            </a:xfrm>
          </p:grpSpPr>
          <p:sp>
            <p:nvSpPr>
              <p:cNvPr id="71" name="テキスト ボックス 70">
                <a:extLst>
                  <a:ext uri="{FF2B5EF4-FFF2-40B4-BE49-F238E27FC236}">
                    <a16:creationId xmlns:a16="http://schemas.microsoft.com/office/drawing/2014/main" id="{784BFC85-4DB5-4A69-895F-BB8A5E4938F1}"/>
                  </a:ext>
                </a:extLst>
              </p:cNvPr>
              <p:cNvSpPr txBox="1"/>
              <p:nvPr/>
            </p:nvSpPr>
            <p:spPr>
              <a:xfrm>
                <a:off x="2230816" y="4023264"/>
                <a:ext cx="1336387" cy="369332"/>
              </a:xfrm>
              <a:prstGeom prst="rect">
                <a:avLst/>
              </a:prstGeom>
              <a:solidFill>
                <a:schemeClr val="accent5">
                  <a:lumMod val="20000"/>
                  <a:lumOff val="80000"/>
                </a:schemeClr>
              </a:solidFill>
            </p:spPr>
            <p:txBody>
              <a:bodyPr wrap="square" rtlCol="0">
                <a:spAutoFit/>
              </a:bodyPr>
              <a:lstStyle/>
              <a:p>
                <a:r>
                  <a:rPr kumimoji="1" lang="ja-JP" altLang="en-US" dirty="0"/>
                  <a:t>漁獲死亡</a:t>
                </a:r>
              </a:p>
            </p:txBody>
          </p:sp>
          <p:cxnSp>
            <p:nvCxnSpPr>
              <p:cNvPr id="72" name="直線矢印コネクタ 71">
                <a:extLst>
                  <a:ext uri="{FF2B5EF4-FFF2-40B4-BE49-F238E27FC236}">
                    <a16:creationId xmlns:a16="http://schemas.microsoft.com/office/drawing/2014/main" id="{53FD24EC-C09F-4726-9BF4-7BB1B8D56B22}"/>
                  </a:ext>
                </a:extLst>
              </p:cNvPr>
              <p:cNvCxnSpPr>
                <a:cxnSpLocks/>
                <a:endCxn id="71" idx="0"/>
              </p:cNvCxnSpPr>
              <p:nvPr/>
            </p:nvCxnSpPr>
            <p:spPr>
              <a:xfrm flipH="1">
                <a:off x="2899010" y="3544701"/>
                <a:ext cx="18756" cy="478563"/>
              </a:xfrm>
              <a:prstGeom prst="straightConnector1">
                <a:avLst/>
              </a:prstGeom>
              <a:ln w="57150">
                <a:solidFill>
                  <a:schemeClr val="accent5"/>
                </a:solidFill>
                <a:tailEnd type="triangle"/>
              </a:ln>
            </p:spPr>
            <p:style>
              <a:lnRef idx="1">
                <a:schemeClr val="dk1"/>
              </a:lnRef>
              <a:fillRef idx="0">
                <a:schemeClr val="dk1"/>
              </a:fillRef>
              <a:effectRef idx="0">
                <a:schemeClr val="dk1"/>
              </a:effectRef>
              <a:fontRef idx="minor">
                <a:schemeClr val="tx1"/>
              </a:fontRef>
            </p:style>
          </p:cxnSp>
        </p:grpSp>
        <p:grpSp>
          <p:nvGrpSpPr>
            <p:cNvPr id="73" name="グループ化 72">
              <a:extLst>
                <a:ext uri="{FF2B5EF4-FFF2-40B4-BE49-F238E27FC236}">
                  <a16:creationId xmlns:a16="http://schemas.microsoft.com/office/drawing/2014/main" id="{BE273D30-82A2-451E-84C3-3E2D169F5470}"/>
                </a:ext>
              </a:extLst>
            </p:cNvPr>
            <p:cNvGrpSpPr/>
            <p:nvPr/>
          </p:nvGrpSpPr>
          <p:grpSpPr>
            <a:xfrm>
              <a:off x="8212722" y="5247127"/>
              <a:ext cx="1336387" cy="847895"/>
              <a:chOff x="2230816" y="3544701"/>
              <a:chExt cx="1336387" cy="847895"/>
            </a:xfrm>
          </p:grpSpPr>
          <p:sp>
            <p:nvSpPr>
              <p:cNvPr id="74" name="テキスト ボックス 73">
                <a:extLst>
                  <a:ext uri="{FF2B5EF4-FFF2-40B4-BE49-F238E27FC236}">
                    <a16:creationId xmlns:a16="http://schemas.microsoft.com/office/drawing/2014/main" id="{71A1DEC4-EA24-4673-8EC4-190678B63EEF}"/>
                  </a:ext>
                </a:extLst>
              </p:cNvPr>
              <p:cNvSpPr txBox="1"/>
              <p:nvPr/>
            </p:nvSpPr>
            <p:spPr>
              <a:xfrm>
                <a:off x="2230816" y="4023264"/>
                <a:ext cx="1336387" cy="369332"/>
              </a:xfrm>
              <a:prstGeom prst="rect">
                <a:avLst/>
              </a:prstGeom>
              <a:solidFill>
                <a:schemeClr val="accent5">
                  <a:lumMod val="20000"/>
                  <a:lumOff val="80000"/>
                </a:schemeClr>
              </a:solidFill>
            </p:spPr>
            <p:txBody>
              <a:bodyPr wrap="square" rtlCol="0">
                <a:spAutoFit/>
              </a:bodyPr>
              <a:lstStyle/>
              <a:p>
                <a:r>
                  <a:rPr kumimoji="1" lang="ja-JP" altLang="en-US" dirty="0"/>
                  <a:t>漁獲死亡</a:t>
                </a:r>
              </a:p>
            </p:txBody>
          </p:sp>
          <p:cxnSp>
            <p:nvCxnSpPr>
              <p:cNvPr id="75" name="直線矢印コネクタ 74">
                <a:extLst>
                  <a:ext uri="{FF2B5EF4-FFF2-40B4-BE49-F238E27FC236}">
                    <a16:creationId xmlns:a16="http://schemas.microsoft.com/office/drawing/2014/main" id="{387EEC2E-7CE6-4CD8-8C15-FC3668FDE64E}"/>
                  </a:ext>
                </a:extLst>
              </p:cNvPr>
              <p:cNvCxnSpPr>
                <a:cxnSpLocks/>
                <a:endCxn id="74" idx="0"/>
              </p:cNvCxnSpPr>
              <p:nvPr/>
            </p:nvCxnSpPr>
            <p:spPr>
              <a:xfrm flipH="1">
                <a:off x="2899010" y="3544701"/>
                <a:ext cx="18756" cy="478563"/>
              </a:xfrm>
              <a:prstGeom prst="straightConnector1">
                <a:avLst/>
              </a:prstGeom>
              <a:ln w="57150">
                <a:solidFill>
                  <a:schemeClr val="accent5"/>
                </a:solidFill>
                <a:tailEnd type="triangle"/>
              </a:ln>
            </p:spPr>
            <p:style>
              <a:lnRef idx="1">
                <a:schemeClr val="dk1"/>
              </a:lnRef>
              <a:fillRef idx="0">
                <a:schemeClr val="dk1"/>
              </a:fillRef>
              <a:effectRef idx="0">
                <a:schemeClr val="dk1"/>
              </a:effectRef>
              <a:fontRef idx="minor">
                <a:schemeClr val="tx1"/>
              </a:fontRef>
            </p:style>
          </p:cxnSp>
        </p:grpSp>
      </p:grpSp>
      <p:sp>
        <p:nvSpPr>
          <p:cNvPr id="80" name="テキスト ボックス 79">
            <a:extLst>
              <a:ext uri="{FF2B5EF4-FFF2-40B4-BE49-F238E27FC236}">
                <a16:creationId xmlns:a16="http://schemas.microsoft.com/office/drawing/2014/main" id="{7F8794A0-8C8E-43C9-B903-F91C8BBBACF7}"/>
              </a:ext>
            </a:extLst>
          </p:cNvPr>
          <p:cNvSpPr txBox="1"/>
          <p:nvPr/>
        </p:nvSpPr>
        <p:spPr>
          <a:xfrm>
            <a:off x="99166" y="4853817"/>
            <a:ext cx="6258463" cy="923330"/>
          </a:xfrm>
          <a:prstGeom prst="rect">
            <a:avLst/>
          </a:prstGeom>
          <a:noFill/>
          <a:ln>
            <a:solidFill>
              <a:schemeClr val="tx1"/>
            </a:solidFill>
          </a:ln>
        </p:spPr>
        <p:txBody>
          <a:bodyPr wrap="square" rtlCol="0">
            <a:spAutoFit/>
          </a:bodyPr>
          <a:lstStyle/>
          <a:p>
            <a:pPr marL="342900" indent="-342900">
              <a:buFont typeface="+mj-lt"/>
              <a:buAutoNum type="arabicPeriod"/>
            </a:pPr>
            <a:r>
              <a:rPr kumimoji="1" lang="en-US" altLang="ja-JP" dirty="0"/>
              <a:t>0</a:t>
            </a:r>
            <a:r>
              <a:rPr kumimoji="1" lang="ja-JP" altLang="en-US" dirty="0"/>
              <a:t>歳に何尾いたか</a:t>
            </a:r>
            <a:endParaRPr kumimoji="1" lang="en-US" altLang="ja-JP" dirty="0"/>
          </a:p>
          <a:p>
            <a:pPr marL="342900" indent="-342900">
              <a:buFont typeface="+mj-lt"/>
              <a:buAutoNum type="arabicPeriod"/>
            </a:pPr>
            <a:r>
              <a:rPr lang="ja-JP" altLang="en-US" dirty="0"/>
              <a:t>漁獲でどれくらい死んだか（漁獲死亡）</a:t>
            </a:r>
            <a:endParaRPr lang="en-US" altLang="ja-JP" dirty="0"/>
          </a:p>
          <a:p>
            <a:pPr marL="342900" indent="-342900">
              <a:buFont typeface="+mj-lt"/>
              <a:buAutoNum type="arabicPeriod"/>
            </a:pPr>
            <a:r>
              <a:rPr kumimoji="1" lang="ja-JP" altLang="en-US" dirty="0"/>
              <a:t>漁獲以外の要因でどれくらい死んだか（自然死亡）</a:t>
            </a:r>
          </a:p>
        </p:txBody>
      </p:sp>
      <p:sp>
        <p:nvSpPr>
          <p:cNvPr id="82" name="吹き出し: 上矢印 81">
            <a:extLst>
              <a:ext uri="{FF2B5EF4-FFF2-40B4-BE49-F238E27FC236}">
                <a16:creationId xmlns:a16="http://schemas.microsoft.com/office/drawing/2014/main" id="{67C9CA60-83EC-4B94-A03F-84F61B142E30}"/>
              </a:ext>
            </a:extLst>
          </p:cNvPr>
          <p:cNvSpPr/>
          <p:nvPr/>
        </p:nvSpPr>
        <p:spPr>
          <a:xfrm>
            <a:off x="761340" y="5838776"/>
            <a:ext cx="8653528" cy="864680"/>
          </a:xfrm>
          <a:prstGeom prst="upArrowCallout">
            <a:avLst/>
          </a:prstGeom>
          <a:solidFill>
            <a:schemeClr val="bg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この３つの情報さえ分かれば，芋づる式に</a:t>
            </a:r>
            <a:r>
              <a:rPr kumimoji="1" lang="ja-JP" altLang="en-US" dirty="0">
                <a:solidFill>
                  <a:srgbClr val="FF0000"/>
                </a:solidFill>
              </a:rPr>
              <a:t>１，２，３歳まで生き残った数が分かる</a:t>
            </a:r>
          </a:p>
        </p:txBody>
      </p:sp>
      <p:sp>
        <p:nvSpPr>
          <p:cNvPr id="83" name="テキスト ボックス 82">
            <a:extLst>
              <a:ext uri="{FF2B5EF4-FFF2-40B4-BE49-F238E27FC236}">
                <a16:creationId xmlns:a16="http://schemas.microsoft.com/office/drawing/2014/main" id="{113ECBF4-229A-4E06-BD17-49B1AFA468E1}"/>
              </a:ext>
            </a:extLst>
          </p:cNvPr>
          <p:cNvSpPr txBox="1"/>
          <p:nvPr/>
        </p:nvSpPr>
        <p:spPr>
          <a:xfrm>
            <a:off x="0" y="-33705"/>
            <a:ext cx="12192000" cy="584775"/>
          </a:xfrm>
          <a:prstGeom prst="rect">
            <a:avLst/>
          </a:prstGeom>
          <a:solidFill>
            <a:schemeClr val="accent2">
              <a:lumMod val="20000"/>
              <a:lumOff val="80000"/>
            </a:schemeClr>
          </a:solidFill>
        </p:spPr>
        <p:txBody>
          <a:bodyPr wrap="square" rtlCol="0">
            <a:spAutoFit/>
          </a:bodyPr>
          <a:lstStyle/>
          <a:p>
            <a:r>
              <a:rPr kumimoji="1" lang="en-US" altLang="ja-JP" sz="3200" dirty="0"/>
              <a:t>VPA</a:t>
            </a:r>
            <a:r>
              <a:rPr kumimoji="1" lang="ja-JP" altLang="en-US" sz="3200" dirty="0"/>
              <a:t>の原理の説明（前進法）</a:t>
            </a:r>
          </a:p>
        </p:txBody>
      </p:sp>
    </p:spTree>
    <p:custDataLst>
      <p:tags r:id="rId1"/>
    </p:custDataLst>
    <p:extLst>
      <p:ext uri="{BB962C8B-B14F-4D97-AF65-F5344CB8AC3E}">
        <p14:creationId xmlns:p14="http://schemas.microsoft.com/office/powerpoint/2010/main" val="93062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3B47023-CE8E-4DA4-BBA6-B58E7FD1550E}"/>
              </a:ext>
            </a:extLst>
          </p:cNvPr>
          <p:cNvSpPr>
            <a:spLocks noGrp="1"/>
          </p:cNvSpPr>
          <p:nvPr>
            <p:ph idx="1"/>
          </p:nvPr>
        </p:nvSpPr>
        <p:spPr>
          <a:xfrm>
            <a:off x="614758" y="968477"/>
            <a:ext cx="10515600" cy="4351338"/>
          </a:xfrm>
        </p:spPr>
        <p:txBody>
          <a:bodyPr/>
          <a:lstStyle/>
          <a:p>
            <a:r>
              <a:rPr kumimoji="1" lang="ja-JP" altLang="en-US" dirty="0"/>
              <a:t>逆にたどると</a:t>
            </a:r>
            <a:r>
              <a:rPr kumimoji="1" lang="en-US" altLang="ja-JP" dirty="0"/>
              <a:t>…</a:t>
            </a:r>
            <a:endParaRPr kumimoji="1" lang="ja-JP" altLang="en-US" dirty="0"/>
          </a:p>
        </p:txBody>
      </p:sp>
      <p:grpSp>
        <p:nvGrpSpPr>
          <p:cNvPr id="79" name="グループ化 78">
            <a:extLst>
              <a:ext uri="{FF2B5EF4-FFF2-40B4-BE49-F238E27FC236}">
                <a16:creationId xmlns:a16="http://schemas.microsoft.com/office/drawing/2014/main" id="{9ED7B556-A6DB-472F-B444-EA5C9CC4AFCB}"/>
              </a:ext>
            </a:extLst>
          </p:cNvPr>
          <p:cNvGrpSpPr/>
          <p:nvPr/>
        </p:nvGrpSpPr>
        <p:grpSpPr>
          <a:xfrm>
            <a:off x="761340" y="1538185"/>
            <a:ext cx="10815902" cy="4358377"/>
            <a:chOff x="605443" y="2165680"/>
            <a:chExt cx="10815902" cy="4358377"/>
          </a:xfrm>
        </p:grpSpPr>
        <p:grpSp>
          <p:nvGrpSpPr>
            <p:cNvPr id="13" name="グループ化 12">
              <a:extLst>
                <a:ext uri="{FF2B5EF4-FFF2-40B4-BE49-F238E27FC236}">
                  <a16:creationId xmlns:a16="http://schemas.microsoft.com/office/drawing/2014/main" id="{CC0A6AD9-DC1E-42AD-9D41-5116BAC03EB1}"/>
                </a:ext>
              </a:extLst>
            </p:cNvPr>
            <p:cNvGrpSpPr/>
            <p:nvPr/>
          </p:nvGrpSpPr>
          <p:grpSpPr>
            <a:xfrm>
              <a:off x="605443" y="2165680"/>
              <a:ext cx="1932710" cy="2169616"/>
              <a:chOff x="796636" y="2381596"/>
              <a:chExt cx="1932710" cy="2169616"/>
            </a:xfrm>
          </p:grpSpPr>
          <p:pic>
            <p:nvPicPr>
              <p:cNvPr id="5" name="グラフィックス 4" descr="カクレクマノミ">
                <a:extLst>
                  <a:ext uri="{FF2B5EF4-FFF2-40B4-BE49-F238E27FC236}">
                    <a16:creationId xmlns:a16="http://schemas.microsoft.com/office/drawing/2014/main" id="{B357D776-D69B-4925-9B6C-BE25D880E6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7128" y="2381596"/>
                <a:ext cx="914400" cy="914400"/>
              </a:xfrm>
              <a:prstGeom prst="rect">
                <a:avLst/>
              </a:prstGeom>
            </p:spPr>
          </p:pic>
          <p:pic>
            <p:nvPicPr>
              <p:cNvPr id="7" name="グラフィックス 6" descr="カクレクマノミ">
                <a:extLst>
                  <a:ext uri="{FF2B5EF4-FFF2-40B4-BE49-F238E27FC236}">
                    <a16:creationId xmlns:a16="http://schemas.microsoft.com/office/drawing/2014/main" id="{BD770DFB-4E89-47D8-9656-B278A04AE1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5236" y="2793288"/>
                <a:ext cx="914400" cy="914400"/>
              </a:xfrm>
              <a:prstGeom prst="rect">
                <a:avLst/>
              </a:prstGeom>
            </p:spPr>
          </p:pic>
          <p:pic>
            <p:nvPicPr>
              <p:cNvPr id="8" name="グラフィックス 7" descr="カクレクマノミ">
                <a:extLst>
                  <a:ext uri="{FF2B5EF4-FFF2-40B4-BE49-F238E27FC236}">
                    <a16:creationId xmlns:a16="http://schemas.microsoft.com/office/drawing/2014/main" id="{260E356C-60B6-494B-A437-3BA717D6F8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9472" y="3236780"/>
                <a:ext cx="914400" cy="914400"/>
              </a:xfrm>
              <a:prstGeom prst="rect">
                <a:avLst/>
              </a:prstGeom>
            </p:spPr>
          </p:pic>
          <p:pic>
            <p:nvPicPr>
              <p:cNvPr id="9" name="グラフィックス 8" descr="カクレクマノミ">
                <a:extLst>
                  <a:ext uri="{FF2B5EF4-FFF2-40B4-BE49-F238E27FC236}">
                    <a16:creationId xmlns:a16="http://schemas.microsoft.com/office/drawing/2014/main" id="{6CC33FCF-E056-4C1D-8E81-3BE593BF2C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6636" y="3309410"/>
                <a:ext cx="914400" cy="914400"/>
              </a:xfrm>
              <a:prstGeom prst="rect">
                <a:avLst/>
              </a:prstGeom>
            </p:spPr>
          </p:pic>
          <p:pic>
            <p:nvPicPr>
              <p:cNvPr id="10" name="グラフィックス 9" descr="カクレクマノミ">
                <a:extLst>
                  <a:ext uri="{FF2B5EF4-FFF2-40B4-BE49-F238E27FC236}">
                    <a16:creationId xmlns:a16="http://schemas.microsoft.com/office/drawing/2014/main" id="{415F33F2-4873-44A7-A271-04A7A263D0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14946" y="2831428"/>
                <a:ext cx="914400" cy="914400"/>
              </a:xfrm>
              <a:prstGeom prst="rect">
                <a:avLst/>
              </a:prstGeom>
            </p:spPr>
          </p:pic>
          <p:pic>
            <p:nvPicPr>
              <p:cNvPr id="11" name="グラフィックス 10" descr="カクレクマノミ">
                <a:extLst>
                  <a:ext uri="{FF2B5EF4-FFF2-40B4-BE49-F238E27FC236}">
                    <a16:creationId xmlns:a16="http://schemas.microsoft.com/office/drawing/2014/main" id="{5BEC9BFD-14EE-4214-A3E7-05287D4B0E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6182" y="3636812"/>
                <a:ext cx="914400" cy="914400"/>
              </a:xfrm>
              <a:prstGeom prst="rect">
                <a:avLst/>
              </a:prstGeom>
            </p:spPr>
          </p:pic>
        </p:grpSp>
        <p:sp>
          <p:nvSpPr>
            <p:cNvPr id="12" name="テキスト ボックス 11">
              <a:extLst>
                <a:ext uri="{FF2B5EF4-FFF2-40B4-BE49-F238E27FC236}">
                  <a16:creationId xmlns:a16="http://schemas.microsoft.com/office/drawing/2014/main" id="{4A61C379-B15B-4B65-B7C4-F58A1F62D7DF}"/>
                </a:ext>
              </a:extLst>
            </p:cNvPr>
            <p:cNvSpPr txBox="1"/>
            <p:nvPr/>
          </p:nvSpPr>
          <p:spPr>
            <a:xfrm>
              <a:off x="1294134" y="4237759"/>
              <a:ext cx="623454" cy="369332"/>
            </a:xfrm>
            <a:prstGeom prst="rect">
              <a:avLst/>
            </a:prstGeom>
            <a:solidFill>
              <a:schemeClr val="accent2">
                <a:lumMod val="20000"/>
                <a:lumOff val="80000"/>
              </a:schemeClr>
            </a:solidFill>
          </p:spPr>
          <p:txBody>
            <a:bodyPr wrap="square" rtlCol="0">
              <a:spAutoFit/>
            </a:bodyPr>
            <a:lstStyle/>
            <a:p>
              <a:r>
                <a:rPr kumimoji="1" lang="en-US" altLang="ja-JP" dirty="0"/>
                <a:t>0</a:t>
              </a:r>
              <a:r>
                <a:rPr kumimoji="1" lang="ja-JP" altLang="en-US" dirty="0"/>
                <a:t>歳</a:t>
              </a:r>
            </a:p>
          </p:txBody>
        </p:sp>
        <p:grpSp>
          <p:nvGrpSpPr>
            <p:cNvPr id="76" name="グループ化 75">
              <a:extLst>
                <a:ext uri="{FF2B5EF4-FFF2-40B4-BE49-F238E27FC236}">
                  <a16:creationId xmlns:a16="http://schemas.microsoft.com/office/drawing/2014/main" id="{448F1744-B374-4F33-9A8E-1ECDD67842EC}"/>
                </a:ext>
              </a:extLst>
            </p:cNvPr>
            <p:cNvGrpSpPr/>
            <p:nvPr/>
          </p:nvGrpSpPr>
          <p:grpSpPr>
            <a:xfrm>
              <a:off x="3626430" y="2924556"/>
              <a:ext cx="1730434" cy="2089269"/>
              <a:chOff x="3626430" y="2924556"/>
              <a:chExt cx="1730434" cy="2089269"/>
            </a:xfrm>
          </p:grpSpPr>
          <p:pic>
            <p:nvPicPr>
              <p:cNvPr id="16" name="グラフィックス 15" descr="カクレクマノミ">
                <a:extLst>
                  <a:ext uri="{FF2B5EF4-FFF2-40B4-BE49-F238E27FC236}">
                    <a16:creationId xmlns:a16="http://schemas.microsoft.com/office/drawing/2014/main" id="{3B1A037D-704B-4DE9-BF71-FD6D3E37E1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83625" y="2924556"/>
                <a:ext cx="914400" cy="914400"/>
              </a:xfrm>
              <a:prstGeom prst="rect">
                <a:avLst/>
              </a:prstGeom>
            </p:spPr>
          </p:pic>
          <p:pic>
            <p:nvPicPr>
              <p:cNvPr id="18" name="グラフィックス 17" descr="カクレクマノミ">
                <a:extLst>
                  <a:ext uri="{FF2B5EF4-FFF2-40B4-BE49-F238E27FC236}">
                    <a16:creationId xmlns:a16="http://schemas.microsoft.com/office/drawing/2014/main" id="{30280232-3758-4F63-811E-7284B64570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96990" y="3731482"/>
                <a:ext cx="914400" cy="914400"/>
              </a:xfrm>
              <a:prstGeom prst="rect">
                <a:avLst/>
              </a:prstGeom>
            </p:spPr>
          </p:pic>
          <p:pic>
            <p:nvPicPr>
              <p:cNvPr id="19" name="グラフィックス 18" descr="カクレクマノミ">
                <a:extLst>
                  <a:ext uri="{FF2B5EF4-FFF2-40B4-BE49-F238E27FC236}">
                    <a16:creationId xmlns:a16="http://schemas.microsoft.com/office/drawing/2014/main" id="{E8650C6F-092C-4279-BCBA-16C034C83A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26430" y="3454659"/>
                <a:ext cx="914400" cy="914400"/>
              </a:xfrm>
              <a:prstGeom prst="rect">
                <a:avLst/>
              </a:prstGeom>
            </p:spPr>
          </p:pic>
          <p:pic>
            <p:nvPicPr>
              <p:cNvPr id="20" name="グラフィックス 19" descr="カクレクマノミ">
                <a:extLst>
                  <a:ext uri="{FF2B5EF4-FFF2-40B4-BE49-F238E27FC236}">
                    <a16:creationId xmlns:a16="http://schemas.microsoft.com/office/drawing/2014/main" id="{49F3035B-55DE-4528-8DEA-2D66F34BE8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42464" y="3326130"/>
                <a:ext cx="914400" cy="914400"/>
              </a:xfrm>
              <a:prstGeom prst="rect">
                <a:avLst/>
              </a:prstGeom>
            </p:spPr>
          </p:pic>
          <p:pic>
            <p:nvPicPr>
              <p:cNvPr id="21" name="グラフィックス 20" descr="カクレクマノミ">
                <a:extLst>
                  <a:ext uri="{FF2B5EF4-FFF2-40B4-BE49-F238E27FC236}">
                    <a16:creationId xmlns:a16="http://schemas.microsoft.com/office/drawing/2014/main" id="{1E435757-C610-48DC-B28B-BDEDE2E682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85759" y="4099425"/>
                <a:ext cx="914400" cy="914400"/>
              </a:xfrm>
              <a:prstGeom prst="rect">
                <a:avLst/>
              </a:prstGeom>
            </p:spPr>
          </p:pic>
        </p:grpSp>
        <p:grpSp>
          <p:nvGrpSpPr>
            <p:cNvPr id="77" name="グループ化 76">
              <a:extLst>
                <a:ext uri="{FF2B5EF4-FFF2-40B4-BE49-F238E27FC236}">
                  <a16:creationId xmlns:a16="http://schemas.microsoft.com/office/drawing/2014/main" id="{F77A2B25-3A42-4404-B764-4ADBCC427909}"/>
                </a:ext>
              </a:extLst>
            </p:cNvPr>
            <p:cNvGrpSpPr/>
            <p:nvPr/>
          </p:nvGrpSpPr>
          <p:grpSpPr>
            <a:xfrm>
              <a:off x="6528953" y="3731482"/>
              <a:ext cx="1815988" cy="1854897"/>
              <a:chOff x="6528953" y="3731482"/>
              <a:chExt cx="1815988" cy="1854897"/>
            </a:xfrm>
          </p:grpSpPr>
          <p:pic>
            <p:nvPicPr>
              <p:cNvPr id="23" name="グラフィックス 22" descr="カクレクマノミ">
                <a:extLst>
                  <a:ext uri="{FF2B5EF4-FFF2-40B4-BE49-F238E27FC236}">
                    <a16:creationId xmlns:a16="http://schemas.microsoft.com/office/drawing/2014/main" id="{A1F77D9D-CC15-4D0B-A4C7-C4CB8B23A4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2723" y="3731482"/>
                <a:ext cx="914400" cy="914400"/>
              </a:xfrm>
              <a:prstGeom prst="rect">
                <a:avLst/>
              </a:prstGeom>
            </p:spPr>
          </p:pic>
          <p:pic>
            <p:nvPicPr>
              <p:cNvPr id="26" name="グラフィックス 25" descr="カクレクマノミ">
                <a:extLst>
                  <a:ext uri="{FF2B5EF4-FFF2-40B4-BE49-F238E27FC236}">
                    <a16:creationId xmlns:a16="http://schemas.microsoft.com/office/drawing/2014/main" id="{119ABDE8-64E3-4799-8565-50D15BEB6B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8953" y="4161031"/>
                <a:ext cx="914400" cy="914400"/>
              </a:xfrm>
              <a:prstGeom prst="rect">
                <a:avLst/>
              </a:prstGeom>
            </p:spPr>
          </p:pic>
          <p:pic>
            <p:nvPicPr>
              <p:cNvPr id="27" name="グラフィックス 26" descr="カクレクマノミ">
                <a:extLst>
                  <a:ext uri="{FF2B5EF4-FFF2-40B4-BE49-F238E27FC236}">
                    <a16:creationId xmlns:a16="http://schemas.microsoft.com/office/drawing/2014/main" id="{D6510DAE-A5B2-4BC3-8B63-7384F11C0A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30541" y="4181314"/>
                <a:ext cx="914400" cy="914400"/>
              </a:xfrm>
              <a:prstGeom prst="rect">
                <a:avLst/>
              </a:prstGeom>
            </p:spPr>
          </p:pic>
          <p:pic>
            <p:nvPicPr>
              <p:cNvPr id="28" name="グラフィックス 27" descr="カクレクマノミ">
                <a:extLst>
                  <a:ext uri="{FF2B5EF4-FFF2-40B4-BE49-F238E27FC236}">
                    <a16:creationId xmlns:a16="http://schemas.microsoft.com/office/drawing/2014/main" id="{2491485C-37C3-44B3-902C-E3A5CFBF72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72226" y="4671979"/>
                <a:ext cx="914400" cy="914400"/>
              </a:xfrm>
              <a:prstGeom prst="rect">
                <a:avLst/>
              </a:prstGeom>
            </p:spPr>
          </p:pic>
        </p:grpSp>
        <p:sp>
          <p:nvSpPr>
            <p:cNvPr id="29" name="テキスト ボックス 28">
              <a:extLst>
                <a:ext uri="{FF2B5EF4-FFF2-40B4-BE49-F238E27FC236}">
                  <a16:creationId xmlns:a16="http://schemas.microsoft.com/office/drawing/2014/main" id="{1CA5A685-A5A3-47E0-A2F0-E3CEE9C2BC11}"/>
                </a:ext>
              </a:extLst>
            </p:cNvPr>
            <p:cNvSpPr txBox="1"/>
            <p:nvPr/>
          </p:nvSpPr>
          <p:spPr>
            <a:xfrm>
              <a:off x="4191890" y="2591281"/>
              <a:ext cx="1019500" cy="461665"/>
            </a:xfrm>
            <a:prstGeom prst="rect">
              <a:avLst/>
            </a:prstGeom>
            <a:solidFill>
              <a:schemeClr val="accent2">
                <a:lumMod val="20000"/>
                <a:lumOff val="80000"/>
              </a:schemeClr>
            </a:solidFill>
          </p:spPr>
          <p:txBody>
            <a:bodyPr wrap="square" rtlCol="0">
              <a:spAutoFit/>
            </a:bodyPr>
            <a:lstStyle/>
            <a:p>
              <a:r>
                <a:rPr kumimoji="1" lang="en-US" altLang="ja-JP" sz="2400" dirty="0"/>
                <a:t>1</a:t>
              </a:r>
              <a:r>
                <a:rPr kumimoji="1" lang="ja-JP" altLang="en-US" sz="2400" dirty="0"/>
                <a:t>年後</a:t>
              </a:r>
            </a:p>
          </p:txBody>
        </p:sp>
        <p:grpSp>
          <p:nvGrpSpPr>
            <p:cNvPr id="78" name="グループ化 77">
              <a:extLst>
                <a:ext uri="{FF2B5EF4-FFF2-40B4-BE49-F238E27FC236}">
                  <a16:creationId xmlns:a16="http://schemas.microsoft.com/office/drawing/2014/main" id="{1DF61FEE-5ACC-434E-8310-7E9700CC4A15}"/>
                </a:ext>
              </a:extLst>
            </p:cNvPr>
            <p:cNvGrpSpPr/>
            <p:nvPr/>
          </p:nvGrpSpPr>
          <p:grpSpPr>
            <a:xfrm>
              <a:off x="10041427" y="4792502"/>
              <a:ext cx="1371600" cy="1424573"/>
              <a:chOff x="10041427" y="4792502"/>
              <a:chExt cx="1371600" cy="1424573"/>
            </a:xfrm>
          </p:grpSpPr>
          <p:pic>
            <p:nvPicPr>
              <p:cNvPr id="34" name="グラフィックス 33" descr="カクレクマノミ">
                <a:extLst>
                  <a:ext uri="{FF2B5EF4-FFF2-40B4-BE49-F238E27FC236}">
                    <a16:creationId xmlns:a16="http://schemas.microsoft.com/office/drawing/2014/main" id="{81167881-D890-4CE7-BB8E-AFA9EE7BCE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1427" y="5302675"/>
                <a:ext cx="914400" cy="914400"/>
              </a:xfrm>
              <a:prstGeom prst="rect">
                <a:avLst/>
              </a:prstGeom>
            </p:spPr>
          </p:pic>
          <p:pic>
            <p:nvPicPr>
              <p:cNvPr id="35" name="グラフィックス 34" descr="カクレクマノミ">
                <a:extLst>
                  <a:ext uri="{FF2B5EF4-FFF2-40B4-BE49-F238E27FC236}">
                    <a16:creationId xmlns:a16="http://schemas.microsoft.com/office/drawing/2014/main" id="{874013C8-AB8B-4EDC-A30D-EE1A6258E3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98627" y="4792502"/>
                <a:ext cx="914400" cy="914400"/>
              </a:xfrm>
              <a:prstGeom prst="rect">
                <a:avLst/>
              </a:prstGeom>
            </p:spPr>
          </p:pic>
        </p:grpSp>
        <p:sp>
          <p:nvSpPr>
            <p:cNvPr id="37" name="テキスト ボックス 36">
              <a:extLst>
                <a:ext uri="{FF2B5EF4-FFF2-40B4-BE49-F238E27FC236}">
                  <a16:creationId xmlns:a16="http://schemas.microsoft.com/office/drawing/2014/main" id="{59550263-B4F0-45D0-AF16-8B3521BCE85E}"/>
                </a:ext>
              </a:extLst>
            </p:cNvPr>
            <p:cNvSpPr txBox="1"/>
            <p:nvPr/>
          </p:nvSpPr>
          <p:spPr>
            <a:xfrm>
              <a:off x="4245037" y="4919242"/>
              <a:ext cx="623454" cy="369332"/>
            </a:xfrm>
            <a:prstGeom prst="rect">
              <a:avLst/>
            </a:prstGeom>
            <a:solidFill>
              <a:schemeClr val="accent2">
                <a:lumMod val="20000"/>
                <a:lumOff val="80000"/>
              </a:schemeClr>
            </a:solidFill>
          </p:spPr>
          <p:txBody>
            <a:bodyPr wrap="square" rtlCol="0">
              <a:spAutoFit/>
            </a:bodyPr>
            <a:lstStyle/>
            <a:p>
              <a:r>
                <a:rPr lang="en-US" altLang="ja-JP" dirty="0"/>
                <a:t>1</a:t>
              </a:r>
              <a:r>
                <a:rPr kumimoji="1" lang="ja-JP" altLang="en-US" dirty="0"/>
                <a:t>歳</a:t>
              </a:r>
            </a:p>
          </p:txBody>
        </p:sp>
        <p:sp>
          <p:nvSpPr>
            <p:cNvPr id="38" name="テキスト ボックス 37">
              <a:extLst>
                <a:ext uri="{FF2B5EF4-FFF2-40B4-BE49-F238E27FC236}">
                  <a16:creationId xmlns:a16="http://schemas.microsoft.com/office/drawing/2014/main" id="{0F6329A8-C007-4F7E-AEE9-168DB4804DE2}"/>
                </a:ext>
              </a:extLst>
            </p:cNvPr>
            <p:cNvSpPr txBox="1"/>
            <p:nvPr/>
          </p:nvSpPr>
          <p:spPr>
            <a:xfrm>
              <a:off x="7130943" y="3313869"/>
              <a:ext cx="1006180" cy="461665"/>
            </a:xfrm>
            <a:prstGeom prst="rect">
              <a:avLst/>
            </a:prstGeom>
            <a:solidFill>
              <a:schemeClr val="accent2">
                <a:lumMod val="20000"/>
                <a:lumOff val="80000"/>
              </a:schemeClr>
            </a:solidFill>
          </p:spPr>
          <p:txBody>
            <a:bodyPr wrap="square" rtlCol="0">
              <a:spAutoFit/>
            </a:bodyPr>
            <a:lstStyle/>
            <a:p>
              <a:r>
                <a:rPr kumimoji="1" lang="en-US" altLang="ja-JP" sz="2400" dirty="0"/>
                <a:t>2</a:t>
              </a:r>
              <a:r>
                <a:rPr kumimoji="1" lang="ja-JP" altLang="en-US" sz="2400" dirty="0"/>
                <a:t>年後</a:t>
              </a:r>
            </a:p>
          </p:txBody>
        </p:sp>
        <p:sp>
          <p:nvSpPr>
            <p:cNvPr id="39" name="テキスト ボックス 38">
              <a:extLst>
                <a:ext uri="{FF2B5EF4-FFF2-40B4-BE49-F238E27FC236}">
                  <a16:creationId xmlns:a16="http://schemas.microsoft.com/office/drawing/2014/main" id="{803B367D-8FC8-41EF-AFC2-2DEC5E197724}"/>
                </a:ext>
              </a:extLst>
            </p:cNvPr>
            <p:cNvSpPr txBox="1"/>
            <p:nvPr/>
          </p:nvSpPr>
          <p:spPr>
            <a:xfrm>
              <a:off x="10360778" y="4446667"/>
              <a:ext cx="1060567" cy="461665"/>
            </a:xfrm>
            <a:prstGeom prst="rect">
              <a:avLst/>
            </a:prstGeom>
            <a:solidFill>
              <a:schemeClr val="accent2">
                <a:lumMod val="20000"/>
                <a:lumOff val="80000"/>
              </a:schemeClr>
            </a:solidFill>
          </p:spPr>
          <p:txBody>
            <a:bodyPr wrap="square" rtlCol="0">
              <a:spAutoFit/>
            </a:bodyPr>
            <a:lstStyle/>
            <a:p>
              <a:r>
                <a:rPr lang="en-US" altLang="ja-JP" sz="2400" dirty="0"/>
                <a:t>3</a:t>
              </a:r>
              <a:r>
                <a:rPr kumimoji="1" lang="ja-JP" altLang="en-US" sz="2400" dirty="0"/>
                <a:t>年後</a:t>
              </a:r>
            </a:p>
          </p:txBody>
        </p:sp>
        <p:sp>
          <p:nvSpPr>
            <p:cNvPr id="40" name="テキスト ボックス 39">
              <a:extLst>
                <a:ext uri="{FF2B5EF4-FFF2-40B4-BE49-F238E27FC236}">
                  <a16:creationId xmlns:a16="http://schemas.microsoft.com/office/drawing/2014/main" id="{6C70EECE-0C7B-4EDA-8BF4-E7FA4B1EB25C}"/>
                </a:ext>
              </a:extLst>
            </p:cNvPr>
            <p:cNvSpPr txBox="1"/>
            <p:nvPr/>
          </p:nvSpPr>
          <p:spPr>
            <a:xfrm>
              <a:off x="7302472" y="5460928"/>
              <a:ext cx="623454" cy="369332"/>
            </a:xfrm>
            <a:prstGeom prst="rect">
              <a:avLst/>
            </a:prstGeom>
            <a:solidFill>
              <a:schemeClr val="accent2">
                <a:lumMod val="20000"/>
                <a:lumOff val="80000"/>
              </a:schemeClr>
            </a:solidFill>
          </p:spPr>
          <p:txBody>
            <a:bodyPr wrap="square" rtlCol="0">
              <a:spAutoFit/>
            </a:bodyPr>
            <a:lstStyle/>
            <a:p>
              <a:r>
                <a:rPr kumimoji="1" lang="en-US" altLang="ja-JP" dirty="0"/>
                <a:t>2</a:t>
              </a:r>
              <a:r>
                <a:rPr kumimoji="1" lang="ja-JP" altLang="en-US" dirty="0"/>
                <a:t>歳</a:t>
              </a:r>
            </a:p>
          </p:txBody>
        </p:sp>
        <p:sp>
          <p:nvSpPr>
            <p:cNvPr id="41" name="テキスト ボックス 40">
              <a:extLst>
                <a:ext uri="{FF2B5EF4-FFF2-40B4-BE49-F238E27FC236}">
                  <a16:creationId xmlns:a16="http://schemas.microsoft.com/office/drawing/2014/main" id="{F655C19E-610C-47CF-B2FB-795215294A78}"/>
                </a:ext>
              </a:extLst>
            </p:cNvPr>
            <p:cNvSpPr txBox="1"/>
            <p:nvPr/>
          </p:nvSpPr>
          <p:spPr>
            <a:xfrm>
              <a:off x="10579334" y="6154725"/>
              <a:ext cx="623454" cy="369332"/>
            </a:xfrm>
            <a:prstGeom prst="rect">
              <a:avLst/>
            </a:prstGeom>
            <a:solidFill>
              <a:schemeClr val="accent2">
                <a:lumMod val="20000"/>
                <a:lumOff val="80000"/>
              </a:schemeClr>
            </a:solidFill>
          </p:spPr>
          <p:txBody>
            <a:bodyPr wrap="square" rtlCol="0">
              <a:spAutoFit/>
            </a:bodyPr>
            <a:lstStyle/>
            <a:p>
              <a:r>
                <a:rPr kumimoji="1" lang="en-US" altLang="ja-JP" dirty="0"/>
                <a:t>3</a:t>
              </a:r>
              <a:r>
                <a:rPr kumimoji="1" lang="ja-JP" altLang="en-US" dirty="0"/>
                <a:t>歳</a:t>
              </a:r>
            </a:p>
          </p:txBody>
        </p:sp>
        <p:sp>
          <p:nvSpPr>
            <p:cNvPr id="42" name="矢印: 下 41">
              <a:extLst>
                <a:ext uri="{FF2B5EF4-FFF2-40B4-BE49-F238E27FC236}">
                  <a16:creationId xmlns:a16="http://schemas.microsoft.com/office/drawing/2014/main" id="{C1C47077-8DEC-47CF-BA3C-E18351DA625F}"/>
                </a:ext>
              </a:extLst>
            </p:cNvPr>
            <p:cNvSpPr/>
            <p:nvPr/>
          </p:nvSpPr>
          <p:spPr>
            <a:xfrm rot="6651912">
              <a:off x="2896052" y="2886632"/>
              <a:ext cx="488435" cy="1165188"/>
            </a:xfrm>
            <a:prstGeom prst="downArrow">
              <a:avLst>
                <a:gd name="adj1" fmla="val 50000"/>
                <a:gd name="adj2" fmla="val 57417"/>
              </a:avLst>
            </a:prstGeom>
            <a:gradFill flip="none" rotWithShape="1">
              <a:gsLst>
                <a:gs pos="0">
                  <a:srgbClr val="FF0000"/>
                </a:gs>
                <a:gs pos="88000">
                  <a:schemeClr val="accent2">
                    <a:lumMod val="40000"/>
                    <a:lumOff val="60000"/>
                  </a:schemeClr>
                </a:gs>
                <a:gs pos="76000">
                  <a:schemeClr val="accent2">
                    <a:lumMod val="60000"/>
                    <a:lumOff val="40000"/>
                  </a:schemeClr>
                </a:gs>
                <a:gs pos="97000">
                  <a:schemeClr val="accent2">
                    <a:lumMod val="20000"/>
                    <a:lumOff val="80000"/>
                  </a:schemeClr>
                </a:gs>
              </a:gsLst>
              <a:path path="circle">
                <a:fillToRect l="50000" t="50000" r="50000" b="50000"/>
              </a:path>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下 44">
              <a:extLst>
                <a:ext uri="{FF2B5EF4-FFF2-40B4-BE49-F238E27FC236}">
                  <a16:creationId xmlns:a16="http://schemas.microsoft.com/office/drawing/2014/main" id="{570C67D5-AC13-49C0-90BB-CFE47CC2FE91}"/>
                </a:ext>
              </a:extLst>
            </p:cNvPr>
            <p:cNvSpPr/>
            <p:nvPr/>
          </p:nvSpPr>
          <p:spPr>
            <a:xfrm rot="6787760">
              <a:off x="5666351" y="3739812"/>
              <a:ext cx="488435" cy="1165188"/>
            </a:xfrm>
            <a:prstGeom prst="downArrow">
              <a:avLst>
                <a:gd name="adj1" fmla="val 50000"/>
                <a:gd name="adj2" fmla="val 57417"/>
              </a:avLst>
            </a:prstGeom>
            <a:gradFill flip="none" rotWithShape="1">
              <a:gsLst>
                <a:gs pos="0">
                  <a:srgbClr val="FF0000"/>
                </a:gs>
                <a:gs pos="88000">
                  <a:schemeClr val="accent2">
                    <a:lumMod val="40000"/>
                    <a:lumOff val="60000"/>
                  </a:schemeClr>
                </a:gs>
                <a:gs pos="77000">
                  <a:schemeClr val="accent2">
                    <a:lumMod val="60000"/>
                    <a:lumOff val="40000"/>
                  </a:schemeClr>
                </a:gs>
                <a:gs pos="97000">
                  <a:schemeClr val="accent2">
                    <a:lumMod val="20000"/>
                    <a:lumOff val="80000"/>
                  </a:schemeClr>
                </a:gs>
              </a:gsLst>
              <a:path path="circle">
                <a:fillToRect l="50000" t="50000" r="50000" b="50000"/>
              </a:path>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下 45">
              <a:extLst>
                <a:ext uri="{FF2B5EF4-FFF2-40B4-BE49-F238E27FC236}">
                  <a16:creationId xmlns:a16="http://schemas.microsoft.com/office/drawing/2014/main" id="{95C30F9E-42C8-4DCB-8380-5F044EA0ACA7}"/>
                </a:ext>
              </a:extLst>
            </p:cNvPr>
            <p:cNvSpPr/>
            <p:nvPr/>
          </p:nvSpPr>
          <p:spPr>
            <a:xfrm rot="6784291">
              <a:off x="8886404" y="4600250"/>
              <a:ext cx="488435" cy="1165188"/>
            </a:xfrm>
            <a:prstGeom prst="downArrow">
              <a:avLst>
                <a:gd name="adj1" fmla="val 50000"/>
                <a:gd name="adj2" fmla="val 57417"/>
              </a:avLst>
            </a:prstGeom>
            <a:gradFill flip="none" rotWithShape="1">
              <a:gsLst>
                <a:gs pos="90905">
                  <a:srgbClr val="FFE79E"/>
                </a:gs>
                <a:gs pos="0">
                  <a:srgbClr val="FF0000"/>
                </a:gs>
                <a:gs pos="92000">
                  <a:schemeClr val="accent2">
                    <a:lumMod val="40000"/>
                    <a:lumOff val="60000"/>
                  </a:schemeClr>
                </a:gs>
                <a:gs pos="83000">
                  <a:schemeClr val="accent2">
                    <a:lumMod val="60000"/>
                    <a:lumOff val="40000"/>
                  </a:schemeClr>
                </a:gs>
                <a:gs pos="100000">
                  <a:schemeClr val="accent2">
                    <a:lumMod val="20000"/>
                    <a:lumOff val="80000"/>
                  </a:schemeClr>
                </a:gs>
              </a:gsLst>
              <a:lin ang="54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highlight>
                  <a:srgbClr val="FF0000"/>
                </a:highlight>
              </a:endParaRPr>
            </a:p>
          </p:txBody>
        </p:sp>
        <p:grpSp>
          <p:nvGrpSpPr>
            <p:cNvPr id="55" name="グループ化 54">
              <a:extLst>
                <a:ext uri="{FF2B5EF4-FFF2-40B4-BE49-F238E27FC236}">
                  <a16:creationId xmlns:a16="http://schemas.microsoft.com/office/drawing/2014/main" id="{7E70B189-AD28-4DFA-9B5E-37B34FEBC260}"/>
                </a:ext>
              </a:extLst>
            </p:cNvPr>
            <p:cNvGrpSpPr/>
            <p:nvPr/>
          </p:nvGrpSpPr>
          <p:grpSpPr>
            <a:xfrm>
              <a:off x="2782438" y="2561081"/>
              <a:ext cx="1161011" cy="792162"/>
              <a:chOff x="2782438" y="2561081"/>
              <a:chExt cx="1161011" cy="792162"/>
            </a:xfrm>
            <a:solidFill>
              <a:schemeClr val="accent6">
                <a:lumMod val="40000"/>
                <a:lumOff val="60000"/>
              </a:schemeClr>
            </a:solidFill>
          </p:grpSpPr>
          <p:sp>
            <p:nvSpPr>
              <p:cNvPr id="49" name="テキスト ボックス 48">
                <a:extLst>
                  <a:ext uri="{FF2B5EF4-FFF2-40B4-BE49-F238E27FC236}">
                    <a16:creationId xmlns:a16="http://schemas.microsoft.com/office/drawing/2014/main" id="{4433D54D-8A54-4A6E-9F17-AE02E7416C2A}"/>
                  </a:ext>
                </a:extLst>
              </p:cNvPr>
              <p:cNvSpPr txBox="1"/>
              <p:nvPr/>
            </p:nvSpPr>
            <p:spPr>
              <a:xfrm>
                <a:off x="2782438" y="2561081"/>
                <a:ext cx="1161011" cy="369332"/>
              </a:xfrm>
              <a:prstGeom prst="rect">
                <a:avLst/>
              </a:prstGeom>
              <a:grpFill/>
              <a:ln>
                <a:solidFill>
                  <a:schemeClr val="accent6">
                    <a:lumMod val="40000"/>
                    <a:lumOff val="60000"/>
                  </a:schemeClr>
                </a:solidFill>
              </a:ln>
            </p:spPr>
            <p:txBody>
              <a:bodyPr wrap="square" rtlCol="0">
                <a:spAutoFit/>
              </a:bodyPr>
              <a:lstStyle/>
              <a:p>
                <a:r>
                  <a:rPr lang="ja-JP" altLang="en-US" dirty="0"/>
                  <a:t>自然死亡</a:t>
                </a:r>
                <a:endParaRPr kumimoji="1" lang="ja-JP" altLang="en-US" dirty="0"/>
              </a:p>
            </p:txBody>
          </p:sp>
          <p:cxnSp>
            <p:nvCxnSpPr>
              <p:cNvPr id="52" name="直線矢印コネクタ 51">
                <a:extLst>
                  <a:ext uri="{FF2B5EF4-FFF2-40B4-BE49-F238E27FC236}">
                    <a16:creationId xmlns:a16="http://schemas.microsoft.com/office/drawing/2014/main" id="{7E8D631D-EE83-41E0-BF76-C57A2AFFBD08}"/>
                  </a:ext>
                </a:extLst>
              </p:cNvPr>
              <p:cNvCxnSpPr>
                <a:cxnSpLocks/>
                <a:endCxn id="49" idx="2"/>
              </p:cNvCxnSpPr>
              <p:nvPr/>
            </p:nvCxnSpPr>
            <p:spPr>
              <a:xfrm flipV="1">
                <a:off x="3210849" y="2930413"/>
                <a:ext cx="152095" cy="422830"/>
              </a:xfrm>
              <a:prstGeom prst="straightConnector1">
                <a:avLst/>
              </a:prstGeom>
              <a:grpFill/>
              <a:ln w="57150">
                <a:solidFill>
                  <a:schemeClr val="accent6">
                    <a:lumMod val="40000"/>
                    <a:lumOff val="60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56" name="グループ化 55">
              <a:extLst>
                <a:ext uri="{FF2B5EF4-FFF2-40B4-BE49-F238E27FC236}">
                  <a16:creationId xmlns:a16="http://schemas.microsoft.com/office/drawing/2014/main" id="{4BC56E5F-5B65-4C98-8B10-4A5C3443439A}"/>
                </a:ext>
              </a:extLst>
            </p:cNvPr>
            <p:cNvGrpSpPr/>
            <p:nvPr/>
          </p:nvGrpSpPr>
          <p:grpSpPr>
            <a:xfrm>
              <a:off x="8678465" y="4242433"/>
              <a:ext cx="1161011" cy="792162"/>
              <a:chOff x="2782438" y="2561081"/>
              <a:chExt cx="1161011" cy="792162"/>
            </a:xfrm>
            <a:solidFill>
              <a:schemeClr val="accent6">
                <a:lumMod val="40000"/>
                <a:lumOff val="60000"/>
              </a:schemeClr>
            </a:solidFill>
          </p:grpSpPr>
          <p:sp>
            <p:nvSpPr>
              <p:cNvPr id="57" name="テキスト ボックス 56">
                <a:extLst>
                  <a:ext uri="{FF2B5EF4-FFF2-40B4-BE49-F238E27FC236}">
                    <a16:creationId xmlns:a16="http://schemas.microsoft.com/office/drawing/2014/main" id="{5C08C450-B0D4-45C7-8CFC-B13B388A8CD2}"/>
                  </a:ext>
                </a:extLst>
              </p:cNvPr>
              <p:cNvSpPr txBox="1"/>
              <p:nvPr/>
            </p:nvSpPr>
            <p:spPr>
              <a:xfrm>
                <a:off x="2782438" y="2561081"/>
                <a:ext cx="1161011" cy="369332"/>
              </a:xfrm>
              <a:prstGeom prst="rect">
                <a:avLst/>
              </a:prstGeom>
              <a:grpFill/>
              <a:ln>
                <a:solidFill>
                  <a:schemeClr val="accent6">
                    <a:lumMod val="40000"/>
                    <a:lumOff val="60000"/>
                  </a:schemeClr>
                </a:solidFill>
              </a:ln>
            </p:spPr>
            <p:txBody>
              <a:bodyPr wrap="square" rtlCol="0">
                <a:spAutoFit/>
              </a:bodyPr>
              <a:lstStyle/>
              <a:p>
                <a:r>
                  <a:rPr lang="ja-JP" altLang="en-US" dirty="0"/>
                  <a:t>自然死亡</a:t>
                </a:r>
                <a:endParaRPr kumimoji="1" lang="ja-JP" altLang="en-US" dirty="0"/>
              </a:p>
            </p:txBody>
          </p:sp>
          <p:cxnSp>
            <p:nvCxnSpPr>
              <p:cNvPr id="58" name="直線矢印コネクタ 57">
                <a:extLst>
                  <a:ext uri="{FF2B5EF4-FFF2-40B4-BE49-F238E27FC236}">
                    <a16:creationId xmlns:a16="http://schemas.microsoft.com/office/drawing/2014/main" id="{1745AC18-E362-4E38-A42C-7AA3A765EF9C}"/>
                  </a:ext>
                </a:extLst>
              </p:cNvPr>
              <p:cNvCxnSpPr>
                <a:cxnSpLocks/>
                <a:endCxn id="57" idx="2"/>
              </p:cNvCxnSpPr>
              <p:nvPr/>
            </p:nvCxnSpPr>
            <p:spPr>
              <a:xfrm flipV="1">
                <a:off x="3210849" y="2930413"/>
                <a:ext cx="152095" cy="422830"/>
              </a:xfrm>
              <a:prstGeom prst="straightConnector1">
                <a:avLst/>
              </a:prstGeom>
              <a:grpFill/>
              <a:ln w="57150">
                <a:solidFill>
                  <a:schemeClr val="accent6">
                    <a:lumMod val="40000"/>
                    <a:lumOff val="60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59" name="グループ化 58">
              <a:extLst>
                <a:ext uri="{FF2B5EF4-FFF2-40B4-BE49-F238E27FC236}">
                  <a16:creationId xmlns:a16="http://schemas.microsoft.com/office/drawing/2014/main" id="{C6786513-66E2-483E-AB03-12D37AC916ED}"/>
                </a:ext>
              </a:extLst>
            </p:cNvPr>
            <p:cNvGrpSpPr/>
            <p:nvPr/>
          </p:nvGrpSpPr>
          <p:grpSpPr>
            <a:xfrm>
              <a:off x="5444147" y="3362053"/>
              <a:ext cx="1161011" cy="792162"/>
              <a:chOff x="2782438" y="2561081"/>
              <a:chExt cx="1161011" cy="792162"/>
            </a:xfrm>
            <a:solidFill>
              <a:schemeClr val="accent6">
                <a:lumMod val="40000"/>
                <a:lumOff val="60000"/>
              </a:schemeClr>
            </a:solidFill>
          </p:grpSpPr>
          <p:sp>
            <p:nvSpPr>
              <p:cNvPr id="60" name="テキスト ボックス 59">
                <a:extLst>
                  <a:ext uri="{FF2B5EF4-FFF2-40B4-BE49-F238E27FC236}">
                    <a16:creationId xmlns:a16="http://schemas.microsoft.com/office/drawing/2014/main" id="{B4405080-636B-4DD1-9D8B-A8221A93EE77}"/>
                  </a:ext>
                </a:extLst>
              </p:cNvPr>
              <p:cNvSpPr txBox="1"/>
              <p:nvPr/>
            </p:nvSpPr>
            <p:spPr>
              <a:xfrm>
                <a:off x="2782438" y="2561081"/>
                <a:ext cx="1161011" cy="369332"/>
              </a:xfrm>
              <a:prstGeom prst="rect">
                <a:avLst/>
              </a:prstGeom>
              <a:grpFill/>
              <a:ln>
                <a:solidFill>
                  <a:schemeClr val="accent6">
                    <a:lumMod val="40000"/>
                    <a:lumOff val="60000"/>
                  </a:schemeClr>
                </a:solidFill>
              </a:ln>
            </p:spPr>
            <p:txBody>
              <a:bodyPr wrap="square" rtlCol="0">
                <a:spAutoFit/>
              </a:bodyPr>
              <a:lstStyle/>
              <a:p>
                <a:r>
                  <a:rPr lang="ja-JP" altLang="en-US" dirty="0"/>
                  <a:t>自然死亡</a:t>
                </a:r>
                <a:endParaRPr kumimoji="1" lang="ja-JP" altLang="en-US" dirty="0"/>
              </a:p>
            </p:txBody>
          </p:sp>
          <p:cxnSp>
            <p:nvCxnSpPr>
              <p:cNvPr id="61" name="直線矢印コネクタ 60">
                <a:extLst>
                  <a:ext uri="{FF2B5EF4-FFF2-40B4-BE49-F238E27FC236}">
                    <a16:creationId xmlns:a16="http://schemas.microsoft.com/office/drawing/2014/main" id="{77D0E7AD-8270-4CFC-94A4-67774B58C1BE}"/>
                  </a:ext>
                </a:extLst>
              </p:cNvPr>
              <p:cNvCxnSpPr>
                <a:cxnSpLocks/>
                <a:endCxn id="60" idx="2"/>
              </p:cNvCxnSpPr>
              <p:nvPr/>
            </p:nvCxnSpPr>
            <p:spPr>
              <a:xfrm flipV="1">
                <a:off x="3210849" y="2930413"/>
                <a:ext cx="152095" cy="422830"/>
              </a:xfrm>
              <a:prstGeom prst="straightConnector1">
                <a:avLst/>
              </a:prstGeom>
              <a:grpFill/>
              <a:ln w="57150">
                <a:solidFill>
                  <a:schemeClr val="accent6">
                    <a:lumMod val="40000"/>
                    <a:lumOff val="60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69" name="グループ化 68">
              <a:extLst>
                <a:ext uri="{FF2B5EF4-FFF2-40B4-BE49-F238E27FC236}">
                  <a16:creationId xmlns:a16="http://schemas.microsoft.com/office/drawing/2014/main" id="{0FA682F1-8488-4D16-8BB1-ADC10EEFBB1B}"/>
                </a:ext>
              </a:extLst>
            </p:cNvPr>
            <p:cNvGrpSpPr/>
            <p:nvPr/>
          </p:nvGrpSpPr>
          <p:grpSpPr>
            <a:xfrm>
              <a:off x="2230816" y="3544701"/>
              <a:ext cx="1336387" cy="847895"/>
              <a:chOff x="2230816" y="3544701"/>
              <a:chExt cx="1336387" cy="847895"/>
            </a:xfrm>
          </p:grpSpPr>
          <p:sp>
            <p:nvSpPr>
              <p:cNvPr id="62" name="テキスト ボックス 61">
                <a:extLst>
                  <a:ext uri="{FF2B5EF4-FFF2-40B4-BE49-F238E27FC236}">
                    <a16:creationId xmlns:a16="http://schemas.microsoft.com/office/drawing/2014/main" id="{735B082F-27F8-4381-AE89-4451A160705E}"/>
                  </a:ext>
                </a:extLst>
              </p:cNvPr>
              <p:cNvSpPr txBox="1"/>
              <p:nvPr/>
            </p:nvSpPr>
            <p:spPr>
              <a:xfrm>
                <a:off x="2230816" y="4023264"/>
                <a:ext cx="1336387" cy="369332"/>
              </a:xfrm>
              <a:prstGeom prst="rect">
                <a:avLst/>
              </a:prstGeom>
              <a:solidFill>
                <a:schemeClr val="accent5">
                  <a:lumMod val="20000"/>
                  <a:lumOff val="80000"/>
                </a:schemeClr>
              </a:solidFill>
            </p:spPr>
            <p:txBody>
              <a:bodyPr wrap="square" rtlCol="0">
                <a:spAutoFit/>
              </a:bodyPr>
              <a:lstStyle/>
              <a:p>
                <a:r>
                  <a:rPr kumimoji="1" lang="ja-JP" altLang="en-US" dirty="0"/>
                  <a:t>漁獲死亡</a:t>
                </a:r>
              </a:p>
            </p:txBody>
          </p:sp>
          <p:cxnSp>
            <p:nvCxnSpPr>
              <p:cNvPr id="66" name="直線矢印コネクタ 65">
                <a:extLst>
                  <a:ext uri="{FF2B5EF4-FFF2-40B4-BE49-F238E27FC236}">
                    <a16:creationId xmlns:a16="http://schemas.microsoft.com/office/drawing/2014/main" id="{D18FFABF-7CB6-42B7-A704-D15A54E673B1}"/>
                  </a:ext>
                </a:extLst>
              </p:cNvPr>
              <p:cNvCxnSpPr>
                <a:cxnSpLocks/>
                <a:endCxn id="62" idx="0"/>
              </p:cNvCxnSpPr>
              <p:nvPr/>
            </p:nvCxnSpPr>
            <p:spPr>
              <a:xfrm flipH="1">
                <a:off x="2899010" y="3544701"/>
                <a:ext cx="18756" cy="478563"/>
              </a:xfrm>
              <a:prstGeom prst="straightConnector1">
                <a:avLst/>
              </a:prstGeom>
              <a:ln w="57150">
                <a:solidFill>
                  <a:schemeClr val="accent5"/>
                </a:solidFill>
                <a:tailEnd type="triangle"/>
              </a:ln>
            </p:spPr>
            <p:style>
              <a:lnRef idx="1">
                <a:schemeClr val="dk1"/>
              </a:lnRef>
              <a:fillRef idx="0">
                <a:schemeClr val="dk1"/>
              </a:fillRef>
              <a:effectRef idx="0">
                <a:schemeClr val="dk1"/>
              </a:effectRef>
              <a:fontRef idx="minor">
                <a:schemeClr val="tx1"/>
              </a:fontRef>
            </p:style>
          </p:cxnSp>
        </p:grpSp>
        <p:grpSp>
          <p:nvGrpSpPr>
            <p:cNvPr id="70" name="グループ化 69">
              <a:extLst>
                <a:ext uri="{FF2B5EF4-FFF2-40B4-BE49-F238E27FC236}">
                  <a16:creationId xmlns:a16="http://schemas.microsoft.com/office/drawing/2014/main" id="{9FADF89C-15FD-45AC-95AF-C2C39D3C8BBE}"/>
                </a:ext>
              </a:extLst>
            </p:cNvPr>
            <p:cNvGrpSpPr/>
            <p:nvPr/>
          </p:nvGrpSpPr>
          <p:grpSpPr>
            <a:xfrm>
              <a:off x="5013524" y="4399232"/>
              <a:ext cx="1336387" cy="847895"/>
              <a:chOff x="2230816" y="3544701"/>
              <a:chExt cx="1336387" cy="847895"/>
            </a:xfrm>
          </p:grpSpPr>
          <p:sp>
            <p:nvSpPr>
              <p:cNvPr id="71" name="テキスト ボックス 70">
                <a:extLst>
                  <a:ext uri="{FF2B5EF4-FFF2-40B4-BE49-F238E27FC236}">
                    <a16:creationId xmlns:a16="http://schemas.microsoft.com/office/drawing/2014/main" id="{784BFC85-4DB5-4A69-895F-BB8A5E4938F1}"/>
                  </a:ext>
                </a:extLst>
              </p:cNvPr>
              <p:cNvSpPr txBox="1"/>
              <p:nvPr/>
            </p:nvSpPr>
            <p:spPr>
              <a:xfrm>
                <a:off x="2230816" y="4023264"/>
                <a:ext cx="1336387" cy="369332"/>
              </a:xfrm>
              <a:prstGeom prst="rect">
                <a:avLst/>
              </a:prstGeom>
              <a:solidFill>
                <a:schemeClr val="accent5">
                  <a:lumMod val="20000"/>
                  <a:lumOff val="80000"/>
                </a:schemeClr>
              </a:solidFill>
            </p:spPr>
            <p:txBody>
              <a:bodyPr wrap="square" rtlCol="0">
                <a:spAutoFit/>
              </a:bodyPr>
              <a:lstStyle/>
              <a:p>
                <a:r>
                  <a:rPr kumimoji="1" lang="ja-JP" altLang="en-US" dirty="0"/>
                  <a:t>漁獲死亡</a:t>
                </a:r>
              </a:p>
            </p:txBody>
          </p:sp>
          <p:cxnSp>
            <p:nvCxnSpPr>
              <p:cNvPr id="72" name="直線矢印コネクタ 71">
                <a:extLst>
                  <a:ext uri="{FF2B5EF4-FFF2-40B4-BE49-F238E27FC236}">
                    <a16:creationId xmlns:a16="http://schemas.microsoft.com/office/drawing/2014/main" id="{53FD24EC-C09F-4726-9BF4-7BB1B8D56B22}"/>
                  </a:ext>
                </a:extLst>
              </p:cNvPr>
              <p:cNvCxnSpPr>
                <a:cxnSpLocks/>
                <a:endCxn id="71" idx="0"/>
              </p:cNvCxnSpPr>
              <p:nvPr/>
            </p:nvCxnSpPr>
            <p:spPr>
              <a:xfrm flipH="1">
                <a:off x="2899010" y="3544701"/>
                <a:ext cx="18756" cy="478563"/>
              </a:xfrm>
              <a:prstGeom prst="straightConnector1">
                <a:avLst/>
              </a:prstGeom>
              <a:ln w="57150">
                <a:solidFill>
                  <a:schemeClr val="accent5"/>
                </a:solidFill>
                <a:tailEnd type="triangle"/>
              </a:ln>
            </p:spPr>
            <p:style>
              <a:lnRef idx="1">
                <a:schemeClr val="dk1"/>
              </a:lnRef>
              <a:fillRef idx="0">
                <a:schemeClr val="dk1"/>
              </a:fillRef>
              <a:effectRef idx="0">
                <a:schemeClr val="dk1"/>
              </a:effectRef>
              <a:fontRef idx="minor">
                <a:schemeClr val="tx1"/>
              </a:fontRef>
            </p:style>
          </p:cxnSp>
        </p:grpSp>
        <p:grpSp>
          <p:nvGrpSpPr>
            <p:cNvPr id="73" name="グループ化 72">
              <a:extLst>
                <a:ext uri="{FF2B5EF4-FFF2-40B4-BE49-F238E27FC236}">
                  <a16:creationId xmlns:a16="http://schemas.microsoft.com/office/drawing/2014/main" id="{BE273D30-82A2-451E-84C3-3E2D169F5470}"/>
                </a:ext>
              </a:extLst>
            </p:cNvPr>
            <p:cNvGrpSpPr/>
            <p:nvPr/>
          </p:nvGrpSpPr>
          <p:grpSpPr>
            <a:xfrm>
              <a:off x="8212722" y="5247127"/>
              <a:ext cx="1336387" cy="847895"/>
              <a:chOff x="2230816" y="3544701"/>
              <a:chExt cx="1336387" cy="847895"/>
            </a:xfrm>
          </p:grpSpPr>
          <p:sp>
            <p:nvSpPr>
              <p:cNvPr id="74" name="テキスト ボックス 73">
                <a:extLst>
                  <a:ext uri="{FF2B5EF4-FFF2-40B4-BE49-F238E27FC236}">
                    <a16:creationId xmlns:a16="http://schemas.microsoft.com/office/drawing/2014/main" id="{71A1DEC4-EA24-4673-8EC4-190678B63EEF}"/>
                  </a:ext>
                </a:extLst>
              </p:cNvPr>
              <p:cNvSpPr txBox="1"/>
              <p:nvPr/>
            </p:nvSpPr>
            <p:spPr>
              <a:xfrm>
                <a:off x="2230816" y="4023264"/>
                <a:ext cx="1336387" cy="369332"/>
              </a:xfrm>
              <a:prstGeom prst="rect">
                <a:avLst/>
              </a:prstGeom>
              <a:solidFill>
                <a:schemeClr val="accent5">
                  <a:lumMod val="20000"/>
                  <a:lumOff val="80000"/>
                </a:schemeClr>
              </a:solidFill>
            </p:spPr>
            <p:txBody>
              <a:bodyPr wrap="square" rtlCol="0">
                <a:spAutoFit/>
              </a:bodyPr>
              <a:lstStyle/>
              <a:p>
                <a:r>
                  <a:rPr kumimoji="1" lang="ja-JP" altLang="en-US" dirty="0"/>
                  <a:t>漁獲死亡</a:t>
                </a:r>
              </a:p>
            </p:txBody>
          </p:sp>
          <p:cxnSp>
            <p:nvCxnSpPr>
              <p:cNvPr id="75" name="直線矢印コネクタ 74">
                <a:extLst>
                  <a:ext uri="{FF2B5EF4-FFF2-40B4-BE49-F238E27FC236}">
                    <a16:creationId xmlns:a16="http://schemas.microsoft.com/office/drawing/2014/main" id="{387EEC2E-7CE6-4CD8-8C15-FC3668FDE64E}"/>
                  </a:ext>
                </a:extLst>
              </p:cNvPr>
              <p:cNvCxnSpPr>
                <a:cxnSpLocks/>
                <a:endCxn id="74" idx="0"/>
              </p:cNvCxnSpPr>
              <p:nvPr/>
            </p:nvCxnSpPr>
            <p:spPr>
              <a:xfrm flipH="1">
                <a:off x="2899010" y="3544701"/>
                <a:ext cx="18756" cy="478563"/>
              </a:xfrm>
              <a:prstGeom prst="straightConnector1">
                <a:avLst/>
              </a:prstGeom>
              <a:ln w="57150">
                <a:solidFill>
                  <a:schemeClr val="accent5"/>
                </a:solidFill>
                <a:tailEnd type="triangle"/>
              </a:ln>
            </p:spPr>
            <p:style>
              <a:lnRef idx="1">
                <a:schemeClr val="dk1"/>
              </a:lnRef>
              <a:fillRef idx="0">
                <a:schemeClr val="dk1"/>
              </a:fillRef>
              <a:effectRef idx="0">
                <a:schemeClr val="dk1"/>
              </a:effectRef>
              <a:fontRef idx="minor">
                <a:schemeClr val="tx1"/>
              </a:fontRef>
            </p:style>
          </p:cxnSp>
        </p:grpSp>
      </p:grpSp>
      <p:sp>
        <p:nvSpPr>
          <p:cNvPr id="80" name="テキスト ボックス 79">
            <a:extLst>
              <a:ext uri="{FF2B5EF4-FFF2-40B4-BE49-F238E27FC236}">
                <a16:creationId xmlns:a16="http://schemas.microsoft.com/office/drawing/2014/main" id="{7F8794A0-8C8E-43C9-B903-F91C8BBBACF7}"/>
              </a:ext>
            </a:extLst>
          </p:cNvPr>
          <p:cNvSpPr txBox="1"/>
          <p:nvPr/>
        </p:nvSpPr>
        <p:spPr>
          <a:xfrm>
            <a:off x="99166" y="4853817"/>
            <a:ext cx="6258463" cy="923330"/>
          </a:xfrm>
          <a:prstGeom prst="rect">
            <a:avLst/>
          </a:prstGeom>
          <a:noFill/>
          <a:ln>
            <a:solidFill>
              <a:schemeClr val="tx1"/>
            </a:solidFill>
          </a:ln>
        </p:spPr>
        <p:txBody>
          <a:bodyPr wrap="square" rtlCol="0">
            <a:spAutoFit/>
          </a:bodyPr>
          <a:lstStyle/>
          <a:p>
            <a:pPr marL="342900" indent="-342900">
              <a:buFont typeface="+mj-lt"/>
              <a:buAutoNum type="arabicPeriod"/>
            </a:pPr>
            <a:r>
              <a:rPr kumimoji="1" lang="ja-JP" altLang="en-US" dirty="0"/>
              <a:t>３年後の３歳に何尾いたか</a:t>
            </a:r>
            <a:endParaRPr kumimoji="1" lang="en-US" altLang="ja-JP" dirty="0"/>
          </a:p>
          <a:p>
            <a:pPr marL="342900" indent="-342900">
              <a:buFont typeface="+mj-lt"/>
              <a:buAutoNum type="arabicPeriod"/>
            </a:pPr>
            <a:r>
              <a:rPr lang="ja-JP" altLang="en-US" dirty="0"/>
              <a:t>漁獲でどれくらい死んだか（漁獲死亡）</a:t>
            </a:r>
            <a:endParaRPr lang="en-US" altLang="ja-JP" dirty="0"/>
          </a:p>
          <a:p>
            <a:pPr marL="342900" indent="-342900">
              <a:buFont typeface="+mj-lt"/>
              <a:buAutoNum type="arabicPeriod"/>
            </a:pPr>
            <a:r>
              <a:rPr kumimoji="1" lang="ja-JP" altLang="en-US" dirty="0"/>
              <a:t>漁獲以外の要因でどれくらい死んだか（自然死亡）</a:t>
            </a:r>
          </a:p>
        </p:txBody>
      </p:sp>
      <p:sp>
        <p:nvSpPr>
          <p:cNvPr id="82" name="吹き出し: 上矢印 81">
            <a:extLst>
              <a:ext uri="{FF2B5EF4-FFF2-40B4-BE49-F238E27FC236}">
                <a16:creationId xmlns:a16="http://schemas.microsoft.com/office/drawing/2014/main" id="{67C9CA60-83EC-4B94-A03F-84F61B142E30}"/>
              </a:ext>
            </a:extLst>
          </p:cNvPr>
          <p:cNvSpPr/>
          <p:nvPr/>
        </p:nvSpPr>
        <p:spPr>
          <a:xfrm>
            <a:off x="761340" y="5838776"/>
            <a:ext cx="8653528" cy="864680"/>
          </a:xfrm>
          <a:prstGeom prst="upArrowCallout">
            <a:avLst/>
          </a:prstGeom>
          <a:solidFill>
            <a:schemeClr val="bg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この３つの情報さえ分かれば，芋づる式に</a:t>
            </a:r>
            <a:r>
              <a:rPr kumimoji="1" lang="ja-JP" altLang="en-US" dirty="0">
                <a:solidFill>
                  <a:srgbClr val="FF0000"/>
                </a:solidFill>
              </a:rPr>
              <a:t>０，１，２歳のときの数が分かる</a:t>
            </a:r>
          </a:p>
        </p:txBody>
      </p:sp>
      <p:sp>
        <p:nvSpPr>
          <p:cNvPr id="63" name="テキスト ボックス 62">
            <a:extLst>
              <a:ext uri="{FF2B5EF4-FFF2-40B4-BE49-F238E27FC236}">
                <a16:creationId xmlns:a16="http://schemas.microsoft.com/office/drawing/2014/main" id="{D92E8020-3868-4EEB-9AE5-7484F940D9F9}"/>
              </a:ext>
            </a:extLst>
          </p:cNvPr>
          <p:cNvSpPr txBox="1"/>
          <p:nvPr/>
        </p:nvSpPr>
        <p:spPr>
          <a:xfrm>
            <a:off x="0" y="-33705"/>
            <a:ext cx="12192000" cy="584775"/>
          </a:xfrm>
          <a:prstGeom prst="rect">
            <a:avLst/>
          </a:prstGeom>
          <a:solidFill>
            <a:schemeClr val="accent2">
              <a:lumMod val="20000"/>
              <a:lumOff val="80000"/>
            </a:schemeClr>
          </a:solidFill>
        </p:spPr>
        <p:txBody>
          <a:bodyPr wrap="square" rtlCol="0">
            <a:spAutoFit/>
          </a:bodyPr>
          <a:lstStyle/>
          <a:p>
            <a:r>
              <a:rPr kumimoji="1" lang="en-US" altLang="ja-JP" sz="3200" dirty="0"/>
              <a:t>VPA</a:t>
            </a:r>
            <a:r>
              <a:rPr kumimoji="1" lang="ja-JP" altLang="en-US" sz="3200" dirty="0"/>
              <a:t>の原理の説明（後進法）</a:t>
            </a:r>
          </a:p>
        </p:txBody>
      </p:sp>
    </p:spTree>
    <p:custDataLst>
      <p:tags r:id="rId1"/>
    </p:custDataLst>
    <p:extLst>
      <p:ext uri="{BB962C8B-B14F-4D97-AF65-F5344CB8AC3E}">
        <p14:creationId xmlns:p14="http://schemas.microsoft.com/office/powerpoint/2010/main" val="103491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 21">
            <a:extLst>
              <a:ext uri="{FF2B5EF4-FFF2-40B4-BE49-F238E27FC236}">
                <a16:creationId xmlns:a16="http://schemas.microsoft.com/office/drawing/2014/main" id="{22523C21-3E25-46D3-BCDB-86FDD2A739FB}"/>
              </a:ext>
            </a:extLst>
          </p:cNvPr>
          <p:cNvGraphicFramePr>
            <a:graphicFrameLocks noGrp="1"/>
          </p:cNvGraphicFramePr>
          <p:nvPr>
            <p:extLst>
              <p:ext uri="{D42A27DB-BD31-4B8C-83A1-F6EECF244321}">
                <p14:modId xmlns:p14="http://schemas.microsoft.com/office/powerpoint/2010/main" val="276777703"/>
              </p:ext>
            </p:extLst>
          </p:nvPr>
        </p:nvGraphicFramePr>
        <p:xfrm>
          <a:off x="312420" y="574040"/>
          <a:ext cx="11554460" cy="4888525"/>
        </p:xfrm>
        <a:graphic>
          <a:graphicData uri="http://schemas.openxmlformats.org/drawingml/2006/table">
            <a:tbl>
              <a:tblPr firstRow="1" bandRow="1">
                <a:tableStyleId>{7DF18680-E054-41AD-8BC1-D1AEF772440D}</a:tableStyleId>
              </a:tblPr>
              <a:tblGrid>
                <a:gridCol w="616805">
                  <a:extLst>
                    <a:ext uri="{9D8B030D-6E8A-4147-A177-3AD203B41FA5}">
                      <a16:colId xmlns:a16="http://schemas.microsoft.com/office/drawing/2014/main" val="1830707149"/>
                    </a:ext>
                  </a:extLst>
                </a:gridCol>
                <a:gridCol w="5253478">
                  <a:extLst>
                    <a:ext uri="{9D8B030D-6E8A-4147-A177-3AD203B41FA5}">
                      <a16:colId xmlns:a16="http://schemas.microsoft.com/office/drawing/2014/main" val="2817959009"/>
                    </a:ext>
                  </a:extLst>
                </a:gridCol>
                <a:gridCol w="5684177">
                  <a:extLst>
                    <a:ext uri="{9D8B030D-6E8A-4147-A177-3AD203B41FA5}">
                      <a16:colId xmlns:a16="http://schemas.microsoft.com/office/drawing/2014/main" val="1365565763"/>
                    </a:ext>
                  </a:extLst>
                </a:gridCol>
              </a:tblGrid>
              <a:tr h="478811">
                <a:tc>
                  <a:txBody>
                    <a:bodyPr/>
                    <a:lstStyle/>
                    <a:p>
                      <a:endParaRPr kumimoji="1" lang="ja-JP" altLang="en-US" dirty="0"/>
                    </a:p>
                  </a:txBody>
                  <a:tcPr/>
                </a:tc>
                <a:tc>
                  <a:txBody>
                    <a:bodyPr/>
                    <a:lstStyle/>
                    <a:p>
                      <a:pPr algn="ctr"/>
                      <a:r>
                        <a:rPr kumimoji="1" lang="ja-JP" altLang="en-US" dirty="0">
                          <a:solidFill>
                            <a:schemeClr val="bg1"/>
                          </a:solidFill>
                        </a:rPr>
                        <a:t>前進法</a:t>
                      </a:r>
                    </a:p>
                  </a:txBody>
                  <a:tcPr/>
                </a:tc>
                <a:tc>
                  <a:txBody>
                    <a:bodyPr/>
                    <a:lstStyle/>
                    <a:p>
                      <a:pPr algn="ctr"/>
                      <a:r>
                        <a:rPr kumimoji="1" lang="ja-JP" altLang="en-US" dirty="0">
                          <a:solidFill>
                            <a:schemeClr val="bg1"/>
                          </a:solidFill>
                        </a:rPr>
                        <a:t>後進法</a:t>
                      </a:r>
                    </a:p>
                  </a:txBody>
                  <a:tcPr/>
                </a:tc>
                <a:extLst>
                  <a:ext uri="{0D108BD9-81ED-4DB2-BD59-A6C34878D82A}">
                    <a16:rowId xmlns:a16="http://schemas.microsoft.com/office/drawing/2014/main" val="4085125175"/>
                  </a:ext>
                </a:extLst>
              </a:tr>
              <a:tr h="2204857">
                <a:tc>
                  <a:txBody>
                    <a:bodyPr/>
                    <a:lstStyle/>
                    <a:p>
                      <a:endParaRPr kumimoji="1" lang="ja-JP" altLang="en-US" dirty="0">
                        <a:ln>
                          <a:solidFill>
                            <a:schemeClr val="accent1"/>
                          </a:solidFill>
                        </a:ln>
                      </a:endParaRPr>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91252760"/>
                  </a:ext>
                </a:extLst>
              </a:tr>
              <a:tr h="2204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必要な情報</a:t>
                      </a:r>
                    </a:p>
                  </a:txBody>
                  <a:tcPr/>
                </a:tc>
                <a:tc>
                  <a:txBody>
                    <a:bodyPr/>
                    <a:lstStyle/>
                    <a:p>
                      <a:r>
                        <a:rPr kumimoji="1" lang="ja-JP" altLang="en-US" sz="2800" dirty="0"/>
                        <a:t>１．漁獲死亡</a:t>
                      </a:r>
                      <a:endParaRPr kumimoji="1" lang="en-US" altLang="ja-JP" sz="2800" dirty="0"/>
                    </a:p>
                    <a:p>
                      <a:r>
                        <a:rPr kumimoji="1" lang="ja-JP" altLang="en-US" sz="2800" dirty="0"/>
                        <a:t>２．自然死亡</a:t>
                      </a:r>
                      <a:endParaRPr kumimoji="1" lang="en-US" altLang="ja-JP" sz="2800" dirty="0"/>
                    </a:p>
                    <a:p>
                      <a:r>
                        <a:rPr kumimoji="1" lang="ja-JP" altLang="en-US" sz="2800" dirty="0"/>
                        <a:t>３．０歳に何尾いたか</a:t>
                      </a:r>
                    </a:p>
                  </a:txBody>
                  <a:tcPr/>
                </a:tc>
                <a:tc>
                  <a:txBody>
                    <a:bodyPr/>
                    <a:lstStyle/>
                    <a:p>
                      <a:r>
                        <a:rPr kumimoji="1" lang="ja-JP" altLang="en-US" sz="2800" dirty="0"/>
                        <a:t>１．漁獲死亡</a:t>
                      </a:r>
                      <a:endParaRPr kumimoji="1" lang="en-US" altLang="ja-JP" sz="2800" dirty="0"/>
                    </a:p>
                    <a:p>
                      <a:r>
                        <a:rPr kumimoji="1" lang="ja-JP" altLang="en-US" sz="2800" dirty="0"/>
                        <a:t>２．自然死亡</a:t>
                      </a:r>
                      <a:endParaRPr kumimoji="1" lang="en-US" altLang="ja-JP" sz="2800" dirty="0"/>
                    </a:p>
                    <a:p>
                      <a:r>
                        <a:rPr kumimoji="1" lang="ja-JP" altLang="en-US" sz="2800" dirty="0"/>
                        <a:t>３．３歳に何尾いたか</a:t>
                      </a:r>
                      <a:endParaRPr kumimoji="1" lang="en-US" altLang="ja-JP" sz="2800" dirty="0"/>
                    </a:p>
                  </a:txBody>
                  <a:tcPr/>
                </a:tc>
                <a:extLst>
                  <a:ext uri="{0D108BD9-81ED-4DB2-BD59-A6C34878D82A}">
                    <a16:rowId xmlns:a16="http://schemas.microsoft.com/office/drawing/2014/main" val="1981030905"/>
                  </a:ext>
                </a:extLst>
              </a:tr>
            </a:tbl>
          </a:graphicData>
        </a:graphic>
      </p:graphicFrame>
      <p:grpSp>
        <p:nvGrpSpPr>
          <p:cNvPr id="8" name="グループ化 7">
            <a:extLst>
              <a:ext uri="{FF2B5EF4-FFF2-40B4-BE49-F238E27FC236}">
                <a16:creationId xmlns:a16="http://schemas.microsoft.com/office/drawing/2014/main" id="{E3E49429-2A81-427B-B5EE-90F51C8C3825}"/>
              </a:ext>
            </a:extLst>
          </p:cNvPr>
          <p:cNvGrpSpPr/>
          <p:nvPr/>
        </p:nvGrpSpPr>
        <p:grpSpPr>
          <a:xfrm>
            <a:off x="1129703" y="1148313"/>
            <a:ext cx="10213942" cy="2000750"/>
            <a:chOff x="1129703" y="1148313"/>
            <a:chExt cx="10213942" cy="2000750"/>
          </a:xfrm>
        </p:grpSpPr>
        <p:pic>
          <p:nvPicPr>
            <p:cNvPr id="6" name="図 5">
              <a:extLst>
                <a:ext uri="{FF2B5EF4-FFF2-40B4-BE49-F238E27FC236}">
                  <a16:creationId xmlns:a16="http://schemas.microsoft.com/office/drawing/2014/main" id="{18E663BE-06F4-492D-9F7D-76F476D3AFBF}"/>
                </a:ext>
              </a:extLst>
            </p:cNvPr>
            <p:cNvPicPr>
              <a:picLocks noChangeAspect="1"/>
            </p:cNvPicPr>
            <p:nvPr/>
          </p:nvPicPr>
          <p:blipFill>
            <a:blip r:embed="rId4"/>
            <a:stretch>
              <a:fillRect/>
            </a:stretch>
          </p:blipFill>
          <p:spPr>
            <a:xfrm>
              <a:off x="6498291" y="1148313"/>
              <a:ext cx="4845354" cy="2000750"/>
            </a:xfrm>
            <a:prstGeom prst="rect">
              <a:avLst/>
            </a:prstGeom>
          </p:spPr>
        </p:pic>
        <p:pic>
          <p:nvPicPr>
            <p:cNvPr id="15" name="図 14">
              <a:extLst>
                <a:ext uri="{FF2B5EF4-FFF2-40B4-BE49-F238E27FC236}">
                  <a16:creationId xmlns:a16="http://schemas.microsoft.com/office/drawing/2014/main" id="{41F6AF22-7F4C-45FE-8979-E462E19D3092}"/>
                </a:ext>
              </a:extLst>
            </p:cNvPr>
            <p:cNvPicPr>
              <a:picLocks noChangeAspect="1"/>
            </p:cNvPicPr>
            <p:nvPr/>
          </p:nvPicPr>
          <p:blipFill>
            <a:blip r:embed="rId5"/>
            <a:stretch>
              <a:fillRect/>
            </a:stretch>
          </p:blipFill>
          <p:spPr>
            <a:xfrm>
              <a:off x="1129703" y="1148313"/>
              <a:ext cx="4845353" cy="2000750"/>
            </a:xfrm>
            <a:prstGeom prst="rect">
              <a:avLst/>
            </a:prstGeom>
          </p:spPr>
        </p:pic>
      </p:grpSp>
      <p:grpSp>
        <p:nvGrpSpPr>
          <p:cNvPr id="2" name="グループ化 1">
            <a:extLst>
              <a:ext uri="{FF2B5EF4-FFF2-40B4-BE49-F238E27FC236}">
                <a16:creationId xmlns:a16="http://schemas.microsoft.com/office/drawing/2014/main" id="{73A6D98B-3D84-47D2-9EA8-F36F63EA1330}"/>
              </a:ext>
            </a:extLst>
          </p:cNvPr>
          <p:cNvGrpSpPr/>
          <p:nvPr/>
        </p:nvGrpSpPr>
        <p:grpSpPr>
          <a:xfrm>
            <a:off x="3346396" y="3248369"/>
            <a:ext cx="6215558" cy="428843"/>
            <a:chOff x="3346396" y="3248369"/>
            <a:chExt cx="6215558" cy="428843"/>
          </a:xfrm>
        </p:grpSpPr>
        <p:sp>
          <p:nvSpPr>
            <p:cNvPr id="64" name="円: 塗りつぶしなし 63">
              <a:extLst>
                <a:ext uri="{FF2B5EF4-FFF2-40B4-BE49-F238E27FC236}">
                  <a16:creationId xmlns:a16="http://schemas.microsoft.com/office/drawing/2014/main" id="{661DDDE5-F3D3-4209-8791-5E865E967D34}"/>
                </a:ext>
              </a:extLst>
            </p:cNvPr>
            <p:cNvSpPr/>
            <p:nvPr/>
          </p:nvSpPr>
          <p:spPr>
            <a:xfrm>
              <a:off x="3346396" y="3248369"/>
              <a:ext cx="931989" cy="421815"/>
            </a:xfrm>
            <a:prstGeom prst="donut">
              <a:avLst>
                <a:gd name="adj" fmla="val 710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ある</a:t>
              </a:r>
            </a:p>
          </p:txBody>
        </p:sp>
        <p:sp>
          <p:nvSpPr>
            <p:cNvPr id="65" name="円: 塗りつぶしなし 64">
              <a:extLst>
                <a:ext uri="{FF2B5EF4-FFF2-40B4-BE49-F238E27FC236}">
                  <a16:creationId xmlns:a16="http://schemas.microsoft.com/office/drawing/2014/main" id="{F82D09A2-FE20-49B2-9CB1-97D4F89797FA}"/>
                </a:ext>
              </a:extLst>
            </p:cNvPr>
            <p:cNvSpPr/>
            <p:nvPr/>
          </p:nvSpPr>
          <p:spPr>
            <a:xfrm>
              <a:off x="8629965" y="3255397"/>
              <a:ext cx="931989" cy="421815"/>
            </a:xfrm>
            <a:prstGeom prst="donut">
              <a:avLst>
                <a:gd name="adj" fmla="val 710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ある</a:t>
              </a:r>
            </a:p>
          </p:txBody>
        </p:sp>
      </p:grpSp>
      <p:grpSp>
        <p:nvGrpSpPr>
          <p:cNvPr id="3" name="グループ化 2">
            <a:extLst>
              <a:ext uri="{FF2B5EF4-FFF2-40B4-BE49-F238E27FC236}">
                <a16:creationId xmlns:a16="http://schemas.microsoft.com/office/drawing/2014/main" id="{3B8479A5-8CF9-486A-B02E-1E1CAA22D054}"/>
              </a:ext>
            </a:extLst>
          </p:cNvPr>
          <p:cNvGrpSpPr/>
          <p:nvPr/>
        </p:nvGrpSpPr>
        <p:grpSpPr>
          <a:xfrm>
            <a:off x="3346396" y="3683303"/>
            <a:ext cx="7817324" cy="470520"/>
            <a:chOff x="3346396" y="3683303"/>
            <a:chExt cx="7817324" cy="470520"/>
          </a:xfrm>
        </p:grpSpPr>
        <p:sp>
          <p:nvSpPr>
            <p:cNvPr id="67" name="円: 塗りつぶしなし 66">
              <a:extLst>
                <a:ext uri="{FF2B5EF4-FFF2-40B4-BE49-F238E27FC236}">
                  <a16:creationId xmlns:a16="http://schemas.microsoft.com/office/drawing/2014/main" id="{A448EFE5-0FBA-4AC5-AE0A-5E1F0825A183}"/>
                </a:ext>
              </a:extLst>
            </p:cNvPr>
            <p:cNvSpPr/>
            <p:nvPr/>
          </p:nvSpPr>
          <p:spPr>
            <a:xfrm>
              <a:off x="3346396" y="3732008"/>
              <a:ext cx="2391674" cy="421815"/>
            </a:xfrm>
            <a:prstGeom prst="donut">
              <a:avLst>
                <a:gd name="adj" fmla="val 7105"/>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1"/>
                  </a:solidFill>
                </a:rPr>
                <a:t>なければ仮定</a:t>
              </a:r>
            </a:p>
          </p:txBody>
        </p:sp>
        <p:sp>
          <p:nvSpPr>
            <p:cNvPr id="68" name="円: 塗りつぶしなし 67">
              <a:extLst>
                <a:ext uri="{FF2B5EF4-FFF2-40B4-BE49-F238E27FC236}">
                  <a16:creationId xmlns:a16="http://schemas.microsoft.com/office/drawing/2014/main" id="{CB68B351-19F8-4FA1-B857-A8A75ECD30E9}"/>
                </a:ext>
              </a:extLst>
            </p:cNvPr>
            <p:cNvSpPr/>
            <p:nvPr/>
          </p:nvSpPr>
          <p:spPr>
            <a:xfrm>
              <a:off x="8772046" y="3683303"/>
              <a:ext cx="2391674" cy="421815"/>
            </a:xfrm>
            <a:prstGeom prst="donut">
              <a:avLst>
                <a:gd name="adj" fmla="val 7105"/>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1"/>
                  </a:solidFill>
                </a:rPr>
                <a:t>なければ仮定</a:t>
              </a:r>
            </a:p>
          </p:txBody>
        </p:sp>
      </p:grpSp>
      <p:sp>
        <p:nvSpPr>
          <p:cNvPr id="24" name="テキスト ボックス 23">
            <a:extLst>
              <a:ext uri="{FF2B5EF4-FFF2-40B4-BE49-F238E27FC236}">
                <a16:creationId xmlns:a16="http://schemas.microsoft.com/office/drawing/2014/main" id="{5F96DC91-FF38-4750-9B90-AE538B07D960}"/>
              </a:ext>
            </a:extLst>
          </p:cNvPr>
          <p:cNvSpPr txBox="1"/>
          <p:nvPr/>
        </p:nvSpPr>
        <p:spPr>
          <a:xfrm>
            <a:off x="52838" y="5134463"/>
            <a:ext cx="10851300"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３年前の０歳の数よりも，現在の３歳の数のほうがおおよその見当がつけやすい</a:t>
            </a:r>
            <a:endParaRPr kumimoji="1" lang="en-US" altLang="ja-JP" dirty="0"/>
          </a:p>
          <a:p>
            <a:pPr marL="285750" indent="-285750">
              <a:buFont typeface="Arial" panose="020B0604020202020204" pitchFamily="34" charset="0"/>
              <a:buChar char="•"/>
            </a:pPr>
            <a:r>
              <a:rPr lang="ja-JP" altLang="en-US" dirty="0"/>
              <a:t>寿命が</a:t>
            </a:r>
            <a:r>
              <a:rPr lang="en-US" altLang="ja-JP" dirty="0"/>
              <a:t>10</a:t>
            </a:r>
            <a:r>
              <a:rPr lang="ja-JP" altLang="en-US" dirty="0"/>
              <a:t>年の魚だったら，</a:t>
            </a:r>
            <a:r>
              <a:rPr lang="en-US" altLang="ja-JP" dirty="0"/>
              <a:t>10</a:t>
            </a:r>
            <a:r>
              <a:rPr lang="ja-JP" altLang="en-US" dirty="0"/>
              <a:t>年前の</a:t>
            </a:r>
            <a:r>
              <a:rPr lang="en-US" altLang="ja-JP" dirty="0"/>
              <a:t>0</a:t>
            </a:r>
            <a:r>
              <a:rPr lang="ja-JP" altLang="en-US" dirty="0"/>
              <a:t>歳の数よりは，現在の</a:t>
            </a:r>
            <a:r>
              <a:rPr lang="en-US" altLang="ja-JP" dirty="0"/>
              <a:t>10</a:t>
            </a:r>
            <a:r>
              <a:rPr lang="ja-JP" altLang="en-US" dirty="0"/>
              <a:t>歳の数のほうがおおよその見当はつく</a:t>
            </a:r>
            <a:endParaRPr kumimoji="1" lang="ja-JP" altLang="en-US" dirty="0"/>
          </a:p>
        </p:txBody>
      </p:sp>
      <p:grpSp>
        <p:nvGrpSpPr>
          <p:cNvPr id="7" name="グループ化 6">
            <a:extLst>
              <a:ext uri="{FF2B5EF4-FFF2-40B4-BE49-F238E27FC236}">
                <a16:creationId xmlns:a16="http://schemas.microsoft.com/office/drawing/2014/main" id="{CF737CF9-B17B-4C21-9FDD-32B535335779}"/>
              </a:ext>
            </a:extLst>
          </p:cNvPr>
          <p:cNvGrpSpPr/>
          <p:nvPr/>
        </p:nvGrpSpPr>
        <p:grpSpPr>
          <a:xfrm>
            <a:off x="5040966" y="5869961"/>
            <a:ext cx="1618593" cy="814213"/>
            <a:chOff x="5040966" y="5869961"/>
            <a:chExt cx="1618593" cy="814213"/>
          </a:xfrm>
        </p:grpSpPr>
        <p:sp>
          <p:nvSpPr>
            <p:cNvPr id="25" name="矢印: 下 24">
              <a:extLst>
                <a:ext uri="{FF2B5EF4-FFF2-40B4-BE49-F238E27FC236}">
                  <a16:creationId xmlns:a16="http://schemas.microsoft.com/office/drawing/2014/main" id="{BFB4D24E-7DED-4BCF-9251-581AC591D471}"/>
                </a:ext>
              </a:extLst>
            </p:cNvPr>
            <p:cNvSpPr/>
            <p:nvPr/>
          </p:nvSpPr>
          <p:spPr>
            <a:xfrm>
              <a:off x="5422759" y="5869961"/>
              <a:ext cx="630621" cy="40681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25497573-E56F-4E5E-B7DC-F502CFEF5FED}"/>
                </a:ext>
              </a:extLst>
            </p:cNvPr>
            <p:cNvSpPr txBox="1"/>
            <p:nvPr/>
          </p:nvSpPr>
          <p:spPr>
            <a:xfrm>
              <a:off x="5040966" y="6314842"/>
              <a:ext cx="1618593" cy="369332"/>
            </a:xfrm>
            <a:prstGeom prst="rect">
              <a:avLst/>
            </a:prstGeom>
            <a:noFill/>
            <a:ln>
              <a:solidFill>
                <a:schemeClr val="tx1"/>
              </a:solidFill>
            </a:ln>
          </p:spPr>
          <p:txBody>
            <a:bodyPr wrap="square" rtlCol="0">
              <a:spAutoFit/>
            </a:bodyPr>
            <a:lstStyle/>
            <a:p>
              <a:r>
                <a:rPr lang="ja-JP" altLang="en-US" dirty="0"/>
                <a:t>後進法を採用</a:t>
              </a:r>
              <a:endParaRPr kumimoji="1" lang="ja-JP" altLang="en-US" dirty="0"/>
            </a:p>
          </p:txBody>
        </p:sp>
      </p:grpSp>
      <p:sp>
        <p:nvSpPr>
          <p:cNvPr id="31" name="吹き出し: 左矢印 30">
            <a:extLst>
              <a:ext uri="{FF2B5EF4-FFF2-40B4-BE49-F238E27FC236}">
                <a16:creationId xmlns:a16="http://schemas.microsoft.com/office/drawing/2014/main" id="{CD0DF1B5-CE40-492A-8CC7-965117D6BDB4}"/>
              </a:ext>
            </a:extLst>
          </p:cNvPr>
          <p:cNvSpPr/>
          <p:nvPr/>
        </p:nvSpPr>
        <p:spPr>
          <a:xfrm>
            <a:off x="6670648" y="6073369"/>
            <a:ext cx="5310299" cy="699555"/>
          </a:xfrm>
          <a:prstGeom prst="leftArrowCallout">
            <a:avLst>
              <a:gd name="adj1" fmla="val 24671"/>
              <a:gd name="adj2" fmla="val 50000"/>
              <a:gd name="adj3" fmla="val 25000"/>
              <a:gd name="adj4" fmla="val 92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これが</a:t>
            </a:r>
            <a:r>
              <a:rPr kumimoji="1" lang="en-US" altLang="ja-JP" sz="2800" dirty="0"/>
              <a:t>VPA</a:t>
            </a:r>
            <a:r>
              <a:rPr kumimoji="1" lang="ja-JP" altLang="en-US" sz="2800" dirty="0"/>
              <a:t>の考え方の基礎</a:t>
            </a:r>
          </a:p>
        </p:txBody>
      </p:sp>
      <p:sp>
        <p:nvSpPr>
          <p:cNvPr id="81" name="テキスト ボックス 80">
            <a:extLst>
              <a:ext uri="{FF2B5EF4-FFF2-40B4-BE49-F238E27FC236}">
                <a16:creationId xmlns:a16="http://schemas.microsoft.com/office/drawing/2014/main" id="{DBC83178-259A-465F-8155-A29A7C067A8E}"/>
              </a:ext>
            </a:extLst>
          </p:cNvPr>
          <p:cNvSpPr txBox="1"/>
          <p:nvPr/>
        </p:nvSpPr>
        <p:spPr>
          <a:xfrm>
            <a:off x="0" y="-33705"/>
            <a:ext cx="12192000" cy="584775"/>
          </a:xfrm>
          <a:prstGeom prst="rect">
            <a:avLst/>
          </a:prstGeom>
          <a:solidFill>
            <a:schemeClr val="accent2">
              <a:lumMod val="20000"/>
              <a:lumOff val="80000"/>
            </a:schemeClr>
          </a:solidFill>
        </p:spPr>
        <p:txBody>
          <a:bodyPr wrap="square" rtlCol="0">
            <a:spAutoFit/>
          </a:bodyPr>
          <a:lstStyle/>
          <a:p>
            <a:r>
              <a:rPr kumimoji="1" lang="en-US" altLang="ja-JP" sz="3200" dirty="0"/>
              <a:t>VPA</a:t>
            </a:r>
            <a:r>
              <a:rPr kumimoji="1" lang="ja-JP" altLang="en-US" sz="3200" dirty="0"/>
              <a:t>の原理の説明（まとめ）</a:t>
            </a:r>
          </a:p>
        </p:txBody>
      </p:sp>
      <p:grpSp>
        <p:nvGrpSpPr>
          <p:cNvPr id="13" name="グループ化 12">
            <a:extLst>
              <a:ext uri="{FF2B5EF4-FFF2-40B4-BE49-F238E27FC236}">
                <a16:creationId xmlns:a16="http://schemas.microsoft.com/office/drawing/2014/main" id="{50D947D2-C7EE-42BD-B390-51F1E81A5976}"/>
              </a:ext>
            </a:extLst>
          </p:cNvPr>
          <p:cNvGrpSpPr/>
          <p:nvPr/>
        </p:nvGrpSpPr>
        <p:grpSpPr>
          <a:xfrm>
            <a:off x="3090041" y="4512056"/>
            <a:ext cx="8921585" cy="1484749"/>
            <a:chOff x="3090041" y="4512056"/>
            <a:chExt cx="8921585" cy="1484749"/>
          </a:xfrm>
        </p:grpSpPr>
        <p:sp>
          <p:nvSpPr>
            <p:cNvPr id="22" name="右中かっこ 21">
              <a:extLst>
                <a:ext uri="{FF2B5EF4-FFF2-40B4-BE49-F238E27FC236}">
                  <a16:creationId xmlns:a16="http://schemas.microsoft.com/office/drawing/2014/main" id="{E0FFA34B-92A2-43CE-A1B9-7018C7D6DCC9}"/>
                </a:ext>
              </a:extLst>
            </p:cNvPr>
            <p:cNvSpPr/>
            <p:nvPr/>
          </p:nvSpPr>
          <p:spPr>
            <a:xfrm rot="5400000">
              <a:off x="5435197" y="2279396"/>
              <a:ext cx="323124" cy="5013435"/>
            </a:xfrm>
            <a:prstGeom prst="rightBrace">
              <a:avLst>
                <a:gd name="adj1" fmla="val 42360"/>
                <a:gd name="adj2" fmla="val 48551"/>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A91FCC04-41C4-4273-A7DE-F24B777F910E}"/>
                </a:ext>
              </a:extLst>
            </p:cNvPr>
            <p:cNvGrpSpPr/>
            <p:nvPr/>
          </p:nvGrpSpPr>
          <p:grpSpPr>
            <a:xfrm>
              <a:off x="8542743" y="4512056"/>
              <a:ext cx="3468883" cy="1484749"/>
              <a:chOff x="8542743" y="4512056"/>
              <a:chExt cx="3468883" cy="1484749"/>
            </a:xfrm>
          </p:grpSpPr>
          <p:pic>
            <p:nvPicPr>
              <p:cNvPr id="10" name="図 9">
                <a:extLst>
                  <a:ext uri="{FF2B5EF4-FFF2-40B4-BE49-F238E27FC236}">
                    <a16:creationId xmlns:a16="http://schemas.microsoft.com/office/drawing/2014/main" id="{29DC5CBF-1755-4663-A5AD-B43A3A21DD81}"/>
                  </a:ext>
                </a:extLst>
              </p:cNvPr>
              <p:cNvPicPr>
                <a:picLocks noChangeAspect="1"/>
              </p:cNvPicPr>
              <p:nvPr/>
            </p:nvPicPr>
            <p:blipFill>
              <a:blip r:embed="rId6"/>
              <a:stretch>
                <a:fillRect/>
              </a:stretch>
            </p:blipFill>
            <p:spPr>
              <a:xfrm>
                <a:off x="10904138" y="4513562"/>
                <a:ext cx="1107488" cy="1483243"/>
              </a:xfrm>
              <a:prstGeom prst="rect">
                <a:avLst/>
              </a:prstGeom>
            </p:spPr>
          </p:pic>
          <p:sp>
            <p:nvSpPr>
              <p:cNvPr id="11" name="思考の吹き出し: 雲形 10">
                <a:extLst>
                  <a:ext uri="{FF2B5EF4-FFF2-40B4-BE49-F238E27FC236}">
                    <a16:creationId xmlns:a16="http://schemas.microsoft.com/office/drawing/2014/main" id="{E3BD2645-2765-4AB6-A113-061DB7ED648D}"/>
                  </a:ext>
                </a:extLst>
              </p:cNvPr>
              <p:cNvSpPr/>
              <p:nvPr/>
            </p:nvSpPr>
            <p:spPr>
              <a:xfrm>
                <a:off x="8542743" y="4512056"/>
                <a:ext cx="2244566" cy="787767"/>
              </a:xfrm>
              <a:prstGeom prst="cloudCallout">
                <a:avLst>
                  <a:gd name="adj1" fmla="val 54290"/>
                  <a:gd name="adj2" fmla="val 358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どちらが見当</a:t>
                </a:r>
                <a:endParaRPr kumimoji="1" lang="en-US" altLang="ja-JP" sz="1400" dirty="0"/>
              </a:p>
              <a:p>
                <a:pPr algn="ctr"/>
                <a:r>
                  <a:rPr kumimoji="1" lang="ja-JP" altLang="en-US" sz="1400" dirty="0"/>
                  <a:t>つけやすい？</a:t>
                </a:r>
              </a:p>
            </p:txBody>
          </p:sp>
        </p:grpSp>
      </p:grpSp>
    </p:spTree>
    <p:custDataLst>
      <p:tags r:id="rId1"/>
    </p:custDataLst>
    <p:extLst>
      <p:ext uri="{BB962C8B-B14F-4D97-AF65-F5344CB8AC3E}">
        <p14:creationId xmlns:p14="http://schemas.microsoft.com/office/powerpoint/2010/main" val="39066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34D317F-6228-497D-86F5-485040CE8AE6}"/>
              </a:ext>
            </a:extLst>
          </p:cNvPr>
          <p:cNvPicPr>
            <a:picLocks noChangeAspect="1"/>
          </p:cNvPicPr>
          <p:nvPr/>
        </p:nvPicPr>
        <p:blipFill>
          <a:blip r:embed="rId3"/>
          <a:stretch>
            <a:fillRect/>
          </a:stretch>
        </p:blipFill>
        <p:spPr>
          <a:xfrm>
            <a:off x="683449" y="1785498"/>
            <a:ext cx="10539876" cy="4693381"/>
          </a:xfrm>
          <a:prstGeom prst="rect">
            <a:avLst/>
          </a:prstGeom>
        </p:spPr>
      </p:pic>
      <p:sp>
        <p:nvSpPr>
          <p:cNvPr id="2" name="テキスト ボックス 1">
            <a:extLst>
              <a:ext uri="{FF2B5EF4-FFF2-40B4-BE49-F238E27FC236}">
                <a16:creationId xmlns:a16="http://schemas.microsoft.com/office/drawing/2014/main" id="{AA177AE2-E443-4ABA-AB7B-F126C15C675D}"/>
              </a:ext>
            </a:extLst>
          </p:cNvPr>
          <p:cNvSpPr txBox="1"/>
          <p:nvPr/>
        </p:nvSpPr>
        <p:spPr>
          <a:xfrm>
            <a:off x="338738" y="595480"/>
            <a:ext cx="11347122" cy="646331"/>
          </a:xfrm>
          <a:prstGeom prst="rect">
            <a:avLst/>
          </a:prstGeom>
          <a:noFill/>
        </p:spPr>
        <p:txBody>
          <a:bodyPr wrap="square" rtlCol="0">
            <a:spAutoFit/>
          </a:bodyPr>
          <a:lstStyle/>
          <a:p>
            <a:r>
              <a:rPr kumimoji="1" lang="ja-JP" altLang="en-US" dirty="0"/>
              <a:t>実際には，最終年最高年齢の資源尾数を与えるよりは，漁獲係数（漁獲を死亡原因とした資源量の減少率の大きさを表す係数）を仮定する場合が多い</a:t>
            </a:r>
          </a:p>
        </p:txBody>
      </p:sp>
      <p:sp>
        <p:nvSpPr>
          <p:cNvPr id="5" name="テキスト ボックス 4">
            <a:extLst>
              <a:ext uri="{FF2B5EF4-FFF2-40B4-BE49-F238E27FC236}">
                <a16:creationId xmlns:a16="http://schemas.microsoft.com/office/drawing/2014/main" id="{371EFBA5-60D9-4BB9-B12B-C20D85BAAA46}"/>
              </a:ext>
            </a:extLst>
          </p:cNvPr>
          <p:cNvSpPr txBox="1"/>
          <p:nvPr/>
        </p:nvSpPr>
        <p:spPr>
          <a:xfrm>
            <a:off x="238052" y="1350867"/>
            <a:ext cx="6094602" cy="369332"/>
          </a:xfrm>
          <a:prstGeom prst="rect">
            <a:avLst/>
          </a:prstGeom>
          <a:noFill/>
        </p:spPr>
        <p:txBody>
          <a:bodyPr wrap="square">
            <a:spAutoFit/>
          </a:bodyPr>
          <a:lstStyle/>
          <a:p>
            <a:r>
              <a:rPr lang="ja-JP" altLang="en-US" u="sng" dirty="0">
                <a:solidFill>
                  <a:schemeClr val="accent1"/>
                </a:solidFill>
              </a:rPr>
              <a:t>最初の問題に戻ると：</a:t>
            </a:r>
            <a:endParaRPr lang="ja-JP" altLang="en-US" dirty="0"/>
          </a:p>
        </p:txBody>
      </p:sp>
      <p:sp>
        <p:nvSpPr>
          <p:cNvPr id="43" name="テキスト ボックス 42">
            <a:extLst>
              <a:ext uri="{FF2B5EF4-FFF2-40B4-BE49-F238E27FC236}">
                <a16:creationId xmlns:a16="http://schemas.microsoft.com/office/drawing/2014/main" id="{9FE5AD4D-F52C-49C4-BED9-5E0E3E37C4BA}"/>
              </a:ext>
            </a:extLst>
          </p:cNvPr>
          <p:cNvSpPr txBox="1"/>
          <p:nvPr/>
        </p:nvSpPr>
        <p:spPr>
          <a:xfrm>
            <a:off x="0" y="-33705"/>
            <a:ext cx="12192000" cy="584775"/>
          </a:xfrm>
          <a:prstGeom prst="rect">
            <a:avLst/>
          </a:prstGeom>
          <a:solidFill>
            <a:schemeClr val="accent2">
              <a:lumMod val="20000"/>
              <a:lumOff val="80000"/>
            </a:schemeClr>
          </a:solidFill>
        </p:spPr>
        <p:txBody>
          <a:bodyPr wrap="square" rtlCol="0">
            <a:spAutoFit/>
          </a:bodyPr>
          <a:lstStyle/>
          <a:p>
            <a:r>
              <a:rPr kumimoji="1" lang="en-US" altLang="ja-JP" sz="3200" dirty="0"/>
              <a:t>VPA</a:t>
            </a:r>
            <a:r>
              <a:rPr kumimoji="1" lang="ja-JP" altLang="en-US" sz="3200" dirty="0"/>
              <a:t>の原理の説明</a:t>
            </a:r>
          </a:p>
        </p:txBody>
      </p:sp>
      <p:pic>
        <p:nvPicPr>
          <p:cNvPr id="41" name="図 40">
            <a:extLst>
              <a:ext uri="{FF2B5EF4-FFF2-40B4-BE49-F238E27FC236}">
                <a16:creationId xmlns:a16="http://schemas.microsoft.com/office/drawing/2014/main" id="{E3082AE3-5EDB-4562-BF62-60B3B8DB9DE3}"/>
              </a:ext>
            </a:extLst>
          </p:cNvPr>
          <p:cNvPicPr>
            <a:picLocks noChangeAspect="1"/>
          </p:cNvPicPr>
          <p:nvPr/>
        </p:nvPicPr>
        <p:blipFill>
          <a:blip r:embed="rId4"/>
          <a:stretch>
            <a:fillRect/>
          </a:stretch>
        </p:blipFill>
        <p:spPr>
          <a:xfrm>
            <a:off x="238059" y="1875194"/>
            <a:ext cx="11548488" cy="1809660"/>
          </a:xfrm>
          <a:prstGeom prst="rect">
            <a:avLst/>
          </a:prstGeom>
        </p:spPr>
      </p:pic>
      <p:sp>
        <p:nvSpPr>
          <p:cNvPr id="42" name="テキスト ボックス 41">
            <a:extLst>
              <a:ext uri="{FF2B5EF4-FFF2-40B4-BE49-F238E27FC236}">
                <a16:creationId xmlns:a16="http://schemas.microsoft.com/office/drawing/2014/main" id="{B89EDDC2-108E-404A-97B3-5733D1D7F8D9}"/>
              </a:ext>
            </a:extLst>
          </p:cNvPr>
          <p:cNvSpPr txBox="1"/>
          <p:nvPr/>
        </p:nvSpPr>
        <p:spPr>
          <a:xfrm>
            <a:off x="238059" y="3890260"/>
            <a:ext cx="11548488" cy="830997"/>
          </a:xfrm>
          <a:prstGeom prst="rect">
            <a:avLst/>
          </a:prstGeom>
          <a:noFill/>
          <a:ln>
            <a:solidFill>
              <a:schemeClr val="tx1"/>
            </a:solidFill>
          </a:ln>
        </p:spPr>
        <p:txBody>
          <a:bodyPr wrap="square">
            <a:spAutoFit/>
          </a:bodyPr>
          <a:lstStyle/>
          <a:p>
            <a:pPr algn="ctr"/>
            <a:r>
              <a:rPr lang="ja-JP" altLang="en-US" sz="2400" b="1" dirty="0">
                <a:solidFill>
                  <a:srgbClr val="FF0000"/>
                </a:solidFill>
              </a:rPr>
              <a:t>上の表の色あり部分（最高齢＋最終年の漁獲係数）＋自然死亡係数＋漁獲尾数が分かれば，下表のように芋づる式に年別年齢別資源尾数が計算できる！</a:t>
            </a:r>
          </a:p>
        </p:txBody>
      </p:sp>
      <p:grpSp>
        <p:nvGrpSpPr>
          <p:cNvPr id="40" name="グループ化 39">
            <a:extLst>
              <a:ext uri="{FF2B5EF4-FFF2-40B4-BE49-F238E27FC236}">
                <a16:creationId xmlns:a16="http://schemas.microsoft.com/office/drawing/2014/main" id="{FC0FDC6B-9918-40CD-94B2-554501ECFA8E}"/>
              </a:ext>
            </a:extLst>
          </p:cNvPr>
          <p:cNvGrpSpPr/>
          <p:nvPr/>
        </p:nvGrpSpPr>
        <p:grpSpPr>
          <a:xfrm>
            <a:off x="238052" y="4894540"/>
            <a:ext cx="11548495" cy="1809661"/>
            <a:chOff x="338742" y="1952677"/>
            <a:chExt cx="11548495" cy="1809661"/>
          </a:xfrm>
        </p:grpSpPr>
        <p:pic>
          <p:nvPicPr>
            <p:cNvPr id="15" name="図 14">
              <a:extLst>
                <a:ext uri="{FF2B5EF4-FFF2-40B4-BE49-F238E27FC236}">
                  <a16:creationId xmlns:a16="http://schemas.microsoft.com/office/drawing/2014/main" id="{1A90332B-B724-418B-98CC-98125A29B62E}"/>
                </a:ext>
              </a:extLst>
            </p:cNvPr>
            <p:cNvPicPr>
              <a:picLocks noChangeAspect="1"/>
            </p:cNvPicPr>
            <p:nvPr/>
          </p:nvPicPr>
          <p:blipFill>
            <a:blip r:embed="rId5"/>
            <a:stretch>
              <a:fillRect/>
            </a:stretch>
          </p:blipFill>
          <p:spPr>
            <a:xfrm>
              <a:off x="338742" y="1952677"/>
              <a:ext cx="11548495" cy="1809661"/>
            </a:xfrm>
            <a:prstGeom prst="rect">
              <a:avLst/>
            </a:prstGeom>
          </p:spPr>
        </p:pic>
        <p:grpSp>
          <p:nvGrpSpPr>
            <p:cNvPr id="39" name="グループ化 38">
              <a:extLst>
                <a:ext uri="{FF2B5EF4-FFF2-40B4-BE49-F238E27FC236}">
                  <a16:creationId xmlns:a16="http://schemas.microsoft.com/office/drawing/2014/main" id="{0FA4A5B3-B876-4B7A-94A9-63467782BA5E}"/>
                </a:ext>
              </a:extLst>
            </p:cNvPr>
            <p:cNvGrpSpPr/>
            <p:nvPr/>
          </p:nvGrpSpPr>
          <p:grpSpPr>
            <a:xfrm>
              <a:off x="2158767" y="2464288"/>
              <a:ext cx="8909108" cy="1092644"/>
              <a:chOff x="2158767" y="2464288"/>
              <a:chExt cx="8909108" cy="1092644"/>
            </a:xfrm>
          </p:grpSpPr>
          <p:cxnSp>
            <p:nvCxnSpPr>
              <p:cNvPr id="7" name="直線矢印コネクタ 6">
                <a:extLst>
                  <a:ext uri="{FF2B5EF4-FFF2-40B4-BE49-F238E27FC236}">
                    <a16:creationId xmlns:a16="http://schemas.microsoft.com/office/drawing/2014/main" id="{68BD934E-643C-4992-87B1-381ECDCF84F6}"/>
                  </a:ext>
                </a:extLst>
              </p:cNvPr>
              <p:cNvCxnSpPr/>
              <p:nvPr/>
            </p:nvCxnSpPr>
            <p:spPr>
              <a:xfrm flipH="1" flipV="1">
                <a:off x="2231472" y="3271706"/>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E61A1800-25D8-468E-8DB3-3A43E6FB23C8}"/>
                  </a:ext>
                </a:extLst>
              </p:cNvPr>
              <p:cNvCxnSpPr/>
              <p:nvPr/>
            </p:nvCxnSpPr>
            <p:spPr>
              <a:xfrm flipH="1" flipV="1">
                <a:off x="3247938" y="3271706"/>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97253510-E413-4339-940F-F071F79120B7}"/>
                  </a:ext>
                </a:extLst>
              </p:cNvPr>
              <p:cNvCxnSpPr/>
              <p:nvPr/>
            </p:nvCxnSpPr>
            <p:spPr>
              <a:xfrm flipH="1" flipV="1">
                <a:off x="2231472" y="2857508"/>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FC40B295-FAB3-4DBF-BBE6-C4E6688F1361}"/>
                  </a:ext>
                </a:extLst>
              </p:cNvPr>
              <p:cNvCxnSpPr/>
              <p:nvPr/>
            </p:nvCxnSpPr>
            <p:spPr>
              <a:xfrm flipH="1" flipV="1">
                <a:off x="4264404" y="3271706"/>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7BEF0C14-295C-431E-B004-DB0E02576B67}"/>
                  </a:ext>
                </a:extLst>
              </p:cNvPr>
              <p:cNvCxnSpPr/>
              <p:nvPr/>
            </p:nvCxnSpPr>
            <p:spPr>
              <a:xfrm flipH="1" flipV="1">
                <a:off x="3214382" y="2816074"/>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1AFC9427-AB21-45A1-B289-853446D21EA1}"/>
                  </a:ext>
                </a:extLst>
              </p:cNvPr>
              <p:cNvCxnSpPr/>
              <p:nvPr/>
            </p:nvCxnSpPr>
            <p:spPr>
              <a:xfrm flipH="1" flipV="1">
                <a:off x="2158767" y="2531076"/>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AAAAEE08-DDBD-4E9B-8F75-80BE5CB03F4C}"/>
                  </a:ext>
                </a:extLst>
              </p:cNvPr>
              <p:cNvCxnSpPr/>
              <p:nvPr/>
            </p:nvCxnSpPr>
            <p:spPr>
              <a:xfrm flipH="1" flipV="1">
                <a:off x="5346584" y="3251790"/>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BD7AA488-49A4-4DD5-A13A-E5BDEE2C54AA}"/>
                  </a:ext>
                </a:extLst>
              </p:cNvPr>
              <p:cNvCxnSpPr/>
              <p:nvPr/>
            </p:nvCxnSpPr>
            <p:spPr>
              <a:xfrm flipH="1" flipV="1">
                <a:off x="4264404" y="2857508"/>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EAF463F-667C-4A6E-9B5E-2D19A0351713}"/>
                  </a:ext>
                </a:extLst>
              </p:cNvPr>
              <p:cNvCxnSpPr/>
              <p:nvPr/>
            </p:nvCxnSpPr>
            <p:spPr>
              <a:xfrm flipH="1" flipV="1">
                <a:off x="3247938" y="2531076"/>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64754429-4CD4-4DFB-82DD-ACE8DE8212ED}"/>
                  </a:ext>
                </a:extLst>
              </p:cNvPr>
              <p:cNvCxnSpPr/>
              <p:nvPr/>
            </p:nvCxnSpPr>
            <p:spPr>
              <a:xfrm flipH="1" flipV="1">
                <a:off x="6363050" y="3234420"/>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CE1910CB-1481-4949-B835-81CCB8CACE24}"/>
                  </a:ext>
                </a:extLst>
              </p:cNvPr>
              <p:cNvCxnSpPr>
                <a:cxnSpLocks/>
              </p:cNvCxnSpPr>
              <p:nvPr/>
            </p:nvCxnSpPr>
            <p:spPr>
              <a:xfrm flipH="1" flipV="1">
                <a:off x="5257101" y="2857508"/>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AE521DB0-AAAF-4FF4-8CD8-616FB4F1D65D}"/>
                  </a:ext>
                </a:extLst>
              </p:cNvPr>
              <p:cNvCxnSpPr/>
              <p:nvPr/>
            </p:nvCxnSpPr>
            <p:spPr>
              <a:xfrm flipH="1" flipV="1">
                <a:off x="4230461" y="2507796"/>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6D330CF1-3FD4-46D5-B93F-35A10E19FF4D}"/>
                  </a:ext>
                </a:extLst>
              </p:cNvPr>
              <p:cNvCxnSpPr/>
              <p:nvPr/>
            </p:nvCxnSpPr>
            <p:spPr>
              <a:xfrm flipH="1" flipV="1">
                <a:off x="7446628" y="3234420"/>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BFCE6F81-483E-4D60-AA5C-69B4B6A3FA0E}"/>
                  </a:ext>
                </a:extLst>
              </p:cNvPr>
              <p:cNvCxnSpPr/>
              <p:nvPr/>
            </p:nvCxnSpPr>
            <p:spPr>
              <a:xfrm flipH="1" flipV="1">
                <a:off x="6363049" y="2857508"/>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89E27C50-D8DB-4D30-A120-AAD7E8458B80}"/>
                  </a:ext>
                </a:extLst>
              </p:cNvPr>
              <p:cNvCxnSpPr/>
              <p:nvPr/>
            </p:nvCxnSpPr>
            <p:spPr>
              <a:xfrm flipH="1" flipV="1">
                <a:off x="5262693" y="2507796"/>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FC10BA5C-EE97-4B78-94A1-1F9806C5B817}"/>
                  </a:ext>
                </a:extLst>
              </p:cNvPr>
              <p:cNvCxnSpPr/>
              <p:nvPr/>
            </p:nvCxnSpPr>
            <p:spPr>
              <a:xfrm flipH="1" flipV="1">
                <a:off x="8461696" y="3239079"/>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6B4F6E46-6FC1-434C-9A9D-66E047422276}"/>
                  </a:ext>
                </a:extLst>
              </p:cNvPr>
              <p:cNvCxnSpPr/>
              <p:nvPr/>
            </p:nvCxnSpPr>
            <p:spPr>
              <a:xfrm flipH="1" flipV="1">
                <a:off x="7315917" y="2816074"/>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ABDC5A3A-2260-462F-87D6-EB6833A70646}"/>
                  </a:ext>
                </a:extLst>
              </p:cNvPr>
              <p:cNvCxnSpPr/>
              <p:nvPr/>
            </p:nvCxnSpPr>
            <p:spPr>
              <a:xfrm flipH="1" flipV="1">
                <a:off x="6308540" y="2493790"/>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20F19DA7-3522-4B28-9082-4E88686E6C4E}"/>
                  </a:ext>
                </a:extLst>
              </p:cNvPr>
              <p:cNvCxnSpPr/>
              <p:nvPr/>
            </p:nvCxnSpPr>
            <p:spPr>
              <a:xfrm flipH="1" flipV="1">
                <a:off x="9493543" y="3234420"/>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1B1B00EB-0F44-4893-94F1-B9A42DC21B7F}"/>
                  </a:ext>
                </a:extLst>
              </p:cNvPr>
              <p:cNvCxnSpPr/>
              <p:nvPr/>
            </p:nvCxnSpPr>
            <p:spPr>
              <a:xfrm flipH="1" flipV="1">
                <a:off x="8397039" y="2807685"/>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1F6D6D2C-A523-4CD1-9EF1-477BB61AF68F}"/>
                  </a:ext>
                </a:extLst>
              </p:cNvPr>
              <p:cNvCxnSpPr/>
              <p:nvPr/>
            </p:nvCxnSpPr>
            <p:spPr>
              <a:xfrm flipH="1" flipV="1">
                <a:off x="7333782" y="2464288"/>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B5BAE2EA-8D3E-4168-BA8C-5521A4121672}"/>
                  </a:ext>
                </a:extLst>
              </p:cNvPr>
              <p:cNvCxnSpPr/>
              <p:nvPr/>
            </p:nvCxnSpPr>
            <p:spPr>
              <a:xfrm flipH="1" flipV="1">
                <a:off x="10564536" y="3234420"/>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a:extLst>
                  <a:ext uri="{FF2B5EF4-FFF2-40B4-BE49-F238E27FC236}">
                    <a16:creationId xmlns:a16="http://schemas.microsoft.com/office/drawing/2014/main" id="{69AC02DA-E8BA-4C9F-B09C-560D2CFD81C6}"/>
                  </a:ext>
                </a:extLst>
              </p:cNvPr>
              <p:cNvCxnSpPr/>
              <p:nvPr/>
            </p:nvCxnSpPr>
            <p:spPr>
              <a:xfrm flipH="1" flipV="1">
                <a:off x="9493543" y="2862167"/>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9C6BABBC-AF5C-4EAE-8129-AF522AC1ED49}"/>
                  </a:ext>
                </a:extLst>
              </p:cNvPr>
              <p:cNvCxnSpPr/>
              <p:nvPr/>
            </p:nvCxnSpPr>
            <p:spPr>
              <a:xfrm flipH="1" flipV="1">
                <a:off x="8446317" y="2507796"/>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A009F335-95C7-464C-9127-F519B8CF44EA}"/>
                  </a:ext>
                </a:extLst>
              </p:cNvPr>
              <p:cNvCxnSpPr/>
              <p:nvPr/>
            </p:nvCxnSpPr>
            <p:spPr>
              <a:xfrm flipH="1" flipV="1">
                <a:off x="10564536" y="2857508"/>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1334A9AF-AEE2-4F23-ADD1-2886845F521B}"/>
                  </a:ext>
                </a:extLst>
              </p:cNvPr>
              <p:cNvCxnSpPr/>
              <p:nvPr/>
            </p:nvCxnSpPr>
            <p:spPr>
              <a:xfrm flipH="1" flipV="1">
                <a:off x="9469405" y="2522459"/>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矢印コネクタ 37">
                <a:extLst>
                  <a:ext uri="{FF2B5EF4-FFF2-40B4-BE49-F238E27FC236}">
                    <a16:creationId xmlns:a16="http://schemas.microsoft.com/office/drawing/2014/main" id="{69659D60-AC59-469E-B376-F5EA3667965D}"/>
                  </a:ext>
                </a:extLst>
              </p:cNvPr>
              <p:cNvCxnSpPr/>
              <p:nvPr/>
            </p:nvCxnSpPr>
            <p:spPr>
              <a:xfrm flipH="1" flipV="1">
                <a:off x="10541771" y="2480596"/>
                <a:ext cx="503339"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custDataLst>
      <p:tags r:id="rId1"/>
    </p:custDataLst>
    <p:extLst>
      <p:ext uri="{BB962C8B-B14F-4D97-AF65-F5344CB8AC3E}">
        <p14:creationId xmlns:p14="http://schemas.microsoft.com/office/powerpoint/2010/main" val="198740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B88CFAD-8A36-4E2E-88FC-FF9C07609FE8}"/>
              </a:ext>
            </a:extLst>
          </p:cNvPr>
          <p:cNvGrpSpPr/>
          <p:nvPr/>
        </p:nvGrpSpPr>
        <p:grpSpPr>
          <a:xfrm>
            <a:off x="260767" y="943494"/>
            <a:ext cx="11609477" cy="2400070"/>
            <a:chOff x="260767" y="943494"/>
            <a:chExt cx="11609477" cy="2400070"/>
          </a:xfrm>
        </p:grpSpPr>
        <p:pic>
          <p:nvPicPr>
            <p:cNvPr id="11" name="図 10">
              <a:extLst>
                <a:ext uri="{FF2B5EF4-FFF2-40B4-BE49-F238E27FC236}">
                  <a16:creationId xmlns:a16="http://schemas.microsoft.com/office/drawing/2014/main" id="{AA91F527-43C4-43CE-9524-9A657A30A170}"/>
                </a:ext>
              </a:extLst>
            </p:cNvPr>
            <p:cNvPicPr>
              <a:picLocks noChangeAspect="1"/>
            </p:cNvPicPr>
            <p:nvPr/>
          </p:nvPicPr>
          <p:blipFill>
            <a:blip r:embed="rId3"/>
            <a:stretch>
              <a:fillRect/>
            </a:stretch>
          </p:blipFill>
          <p:spPr>
            <a:xfrm>
              <a:off x="321756" y="1533904"/>
              <a:ext cx="11548488" cy="1809660"/>
            </a:xfrm>
            <a:prstGeom prst="rect">
              <a:avLst/>
            </a:prstGeom>
          </p:spPr>
        </p:pic>
        <p:sp>
          <p:nvSpPr>
            <p:cNvPr id="12" name="テキスト ボックス 11">
              <a:extLst>
                <a:ext uri="{FF2B5EF4-FFF2-40B4-BE49-F238E27FC236}">
                  <a16:creationId xmlns:a16="http://schemas.microsoft.com/office/drawing/2014/main" id="{303EFCD0-3B97-40BB-BB6E-160172B323CA}"/>
                </a:ext>
              </a:extLst>
            </p:cNvPr>
            <p:cNvSpPr txBox="1"/>
            <p:nvPr/>
          </p:nvSpPr>
          <p:spPr>
            <a:xfrm>
              <a:off x="260767" y="943494"/>
              <a:ext cx="11347122" cy="369332"/>
            </a:xfrm>
            <a:prstGeom prst="rect">
              <a:avLst/>
            </a:prstGeom>
            <a:noFill/>
          </p:spPr>
          <p:txBody>
            <a:bodyPr wrap="square" rtlCol="0">
              <a:spAutoFit/>
            </a:bodyPr>
            <a:lstStyle/>
            <a:p>
              <a:r>
                <a:rPr lang="ja-JP" altLang="en-US" dirty="0"/>
                <a:t>色掛け部分の最高齢最終年の漁獲係数（ターミナルＦと呼ぶ）はどのようにもとめるのか？</a:t>
              </a:r>
              <a:endParaRPr kumimoji="1" lang="ja-JP" altLang="en-US" dirty="0"/>
            </a:p>
          </p:txBody>
        </p:sp>
      </p:grpSp>
      <p:grpSp>
        <p:nvGrpSpPr>
          <p:cNvPr id="4" name="グループ化 3">
            <a:extLst>
              <a:ext uri="{FF2B5EF4-FFF2-40B4-BE49-F238E27FC236}">
                <a16:creationId xmlns:a16="http://schemas.microsoft.com/office/drawing/2014/main" id="{A42ABFC5-B69F-49D2-9E71-96BE8DE6F583}"/>
              </a:ext>
            </a:extLst>
          </p:cNvPr>
          <p:cNvGrpSpPr/>
          <p:nvPr/>
        </p:nvGrpSpPr>
        <p:grpSpPr>
          <a:xfrm>
            <a:off x="545283" y="3374409"/>
            <a:ext cx="11894535" cy="510828"/>
            <a:chOff x="545283" y="3374409"/>
            <a:chExt cx="11894535" cy="510828"/>
          </a:xfrm>
        </p:grpSpPr>
        <p:sp>
          <p:nvSpPr>
            <p:cNvPr id="14" name="矢印: 上向き折線 13">
              <a:extLst>
                <a:ext uri="{FF2B5EF4-FFF2-40B4-BE49-F238E27FC236}">
                  <a16:creationId xmlns:a16="http://schemas.microsoft.com/office/drawing/2014/main" id="{A2DF1808-BC24-4F90-B187-31F0BE913727}"/>
                </a:ext>
              </a:extLst>
            </p:cNvPr>
            <p:cNvSpPr/>
            <p:nvPr/>
          </p:nvSpPr>
          <p:spPr>
            <a:xfrm rot="5400000">
              <a:off x="538381" y="3381311"/>
              <a:ext cx="433253" cy="41944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CC7A6DC-97FC-4F40-82F5-FD3DBF1CC71F}"/>
                </a:ext>
              </a:extLst>
            </p:cNvPr>
            <p:cNvSpPr txBox="1"/>
            <p:nvPr/>
          </p:nvSpPr>
          <p:spPr>
            <a:xfrm>
              <a:off x="1092696" y="3515905"/>
              <a:ext cx="11347122" cy="369332"/>
            </a:xfrm>
            <a:prstGeom prst="rect">
              <a:avLst/>
            </a:prstGeom>
            <a:noFill/>
          </p:spPr>
          <p:txBody>
            <a:bodyPr wrap="square" rtlCol="0">
              <a:spAutoFit/>
            </a:bodyPr>
            <a:lstStyle/>
            <a:p>
              <a:r>
                <a:rPr lang="ja-JP" altLang="en-US" dirty="0"/>
                <a:t>もっともらしい値を仮定する（この辺り，勘と経験と思い切りの良さが必要！）　（平松</a:t>
              </a:r>
              <a:r>
                <a:rPr lang="en-US" altLang="ja-JP" dirty="0"/>
                <a:t>,1999</a:t>
              </a:r>
              <a:r>
                <a:rPr lang="ja-JP" altLang="en-US" dirty="0"/>
                <a:t>）</a:t>
              </a:r>
              <a:endParaRPr kumimoji="1" lang="ja-JP" altLang="en-US" dirty="0"/>
            </a:p>
          </p:txBody>
        </p:sp>
      </p:grpSp>
      <p:sp>
        <p:nvSpPr>
          <p:cNvPr id="54" name="テキスト ボックス 53">
            <a:extLst>
              <a:ext uri="{FF2B5EF4-FFF2-40B4-BE49-F238E27FC236}">
                <a16:creationId xmlns:a16="http://schemas.microsoft.com/office/drawing/2014/main" id="{DF73655B-4224-41B1-8F64-E007C0418F21}"/>
              </a:ext>
            </a:extLst>
          </p:cNvPr>
          <p:cNvSpPr txBox="1"/>
          <p:nvPr/>
        </p:nvSpPr>
        <p:spPr>
          <a:xfrm>
            <a:off x="0" y="0"/>
            <a:ext cx="12192000" cy="584775"/>
          </a:xfrm>
          <a:prstGeom prst="rect">
            <a:avLst/>
          </a:prstGeom>
          <a:solidFill>
            <a:schemeClr val="accent2">
              <a:lumMod val="20000"/>
              <a:lumOff val="80000"/>
            </a:schemeClr>
          </a:solidFill>
        </p:spPr>
        <p:txBody>
          <a:bodyPr wrap="square" rtlCol="0">
            <a:spAutoFit/>
          </a:bodyPr>
          <a:lstStyle/>
          <a:p>
            <a:r>
              <a:rPr kumimoji="1" lang="en-US" altLang="ja-JP" sz="3200" dirty="0"/>
              <a:t>VPA</a:t>
            </a:r>
            <a:r>
              <a:rPr kumimoji="1" lang="ja-JP" altLang="en-US" sz="3200" dirty="0"/>
              <a:t>の原理の説明</a:t>
            </a:r>
          </a:p>
        </p:txBody>
      </p:sp>
      <p:grpSp>
        <p:nvGrpSpPr>
          <p:cNvPr id="7" name="グループ化 6">
            <a:extLst>
              <a:ext uri="{FF2B5EF4-FFF2-40B4-BE49-F238E27FC236}">
                <a16:creationId xmlns:a16="http://schemas.microsoft.com/office/drawing/2014/main" id="{586C0503-376D-497A-8B31-4CFA4CEFE45C}"/>
              </a:ext>
            </a:extLst>
          </p:cNvPr>
          <p:cNvGrpSpPr/>
          <p:nvPr/>
        </p:nvGrpSpPr>
        <p:grpSpPr>
          <a:xfrm>
            <a:off x="321756" y="3946928"/>
            <a:ext cx="11712589" cy="2790148"/>
            <a:chOff x="321756" y="3946928"/>
            <a:chExt cx="11712589" cy="2790148"/>
          </a:xfrm>
        </p:grpSpPr>
        <p:grpSp>
          <p:nvGrpSpPr>
            <p:cNvPr id="5" name="グループ化 4">
              <a:extLst>
                <a:ext uri="{FF2B5EF4-FFF2-40B4-BE49-F238E27FC236}">
                  <a16:creationId xmlns:a16="http://schemas.microsoft.com/office/drawing/2014/main" id="{2F291EF1-12A8-43E3-A9AD-8F1E7D3E6608}"/>
                </a:ext>
              </a:extLst>
            </p:cNvPr>
            <p:cNvGrpSpPr/>
            <p:nvPr/>
          </p:nvGrpSpPr>
          <p:grpSpPr>
            <a:xfrm>
              <a:off x="321756" y="3946928"/>
              <a:ext cx="11548488" cy="2343241"/>
              <a:chOff x="321756" y="3946928"/>
              <a:chExt cx="11548488" cy="2343241"/>
            </a:xfrm>
          </p:grpSpPr>
          <p:sp>
            <p:nvSpPr>
              <p:cNvPr id="16" name="テキスト ボックス 15">
                <a:extLst>
                  <a:ext uri="{FF2B5EF4-FFF2-40B4-BE49-F238E27FC236}">
                    <a16:creationId xmlns:a16="http://schemas.microsoft.com/office/drawing/2014/main" id="{1557681E-FF4E-4D8D-BC6F-BD5979998028}"/>
                  </a:ext>
                </a:extLst>
              </p:cNvPr>
              <p:cNvSpPr txBox="1"/>
              <p:nvPr/>
            </p:nvSpPr>
            <p:spPr>
              <a:xfrm>
                <a:off x="360837" y="3946928"/>
                <a:ext cx="11347122" cy="369332"/>
              </a:xfrm>
              <a:prstGeom prst="rect">
                <a:avLst/>
              </a:prstGeom>
              <a:noFill/>
            </p:spPr>
            <p:txBody>
              <a:bodyPr wrap="square" rtlCol="0">
                <a:spAutoFit/>
              </a:bodyPr>
              <a:lstStyle/>
              <a:p>
                <a:r>
                  <a:rPr lang="ja-JP" altLang="en-US" dirty="0"/>
                  <a:t>多くの場合は，</a:t>
                </a:r>
                <a:endParaRPr kumimoji="1" lang="ja-JP" altLang="en-US" dirty="0"/>
              </a:p>
            </p:txBody>
          </p:sp>
          <p:grpSp>
            <p:nvGrpSpPr>
              <p:cNvPr id="55" name="グループ化 54">
                <a:extLst>
                  <a:ext uri="{FF2B5EF4-FFF2-40B4-BE49-F238E27FC236}">
                    <a16:creationId xmlns:a16="http://schemas.microsoft.com/office/drawing/2014/main" id="{12982E06-0166-4D73-AB01-95FB0143ACC2}"/>
                  </a:ext>
                </a:extLst>
              </p:cNvPr>
              <p:cNvGrpSpPr/>
              <p:nvPr/>
            </p:nvGrpSpPr>
            <p:grpSpPr>
              <a:xfrm>
                <a:off x="321756" y="4480509"/>
                <a:ext cx="11548488" cy="1809660"/>
                <a:chOff x="321756" y="4480509"/>
                <a:chExt cx="11548488" cy="1809660"/>
              </a:xfrm>
            </p:grpSpPr>
            <p:pic>
              <p:nvPicPr>
                <p:cNvPr id="22" name="図 21">
                  <a:extLst>
                    <a:ext uri="{FF2B5EF4-FFF2-40B4-BE49-F238E27FC236}">
                      <a16:creationId xmlns:a16="http://schemas.microsoft.com/office/drawing/2014/main" id="{51E52BFE-E834-43A8-81C1-D0CABA59D66C}"/>
                    </a:ext>
                  </a:extLst>
                </p:cNvPr>
                <p:cNvPicPr>
                  <a:picLocks noChangeAspect="1"/>
                </p:cNvPicPr>
                <p:nvPr/>
              </p:nvPicPr>
              <p:blipFill>
                <a:blip r:embed="rId4"/>
                <a:stretch>
                  <a:fillRect/>
                </a:stretch>
              </p:blipFill>
              <p:spPr>
                <a:xfrm>
                  <a:off x="321756" y="4480509"/>
                  <a:ext cx="11548488" cy="1809660"/>
                </a:xfrm>
                <a:prstGeom prst="rect">
                  <a:avLst/>
                </a:prstGeom>
              </p:spPr>
            </p:pic>
            <p:grpSp>
              <p:nvGrpSpPr>
                <p:cNvPr id="24" name="グループ化 23">
                  <a:extLst>
                    <a:ext uri="{FF2B5EF4-FFF2-40B4-BE49-F238E27FC236}">
                      <a16:creationId xmlns:a16="http://schemas.microsoft.com/office/drawing/2014/main" id="{F82EC07F-66C1-422D-90C1-7E5C94DACAA0}"/>
                    </a:ext>
                  </a:extLst>
                </p:cNvPr>
                <p:cNvGrpSpPr/>
                <p:nvPr/>
              </p:nvGrpSpPr>
              <p:grpSpPr>
                <a:xfrm>
                  <a:off x="1634212" y="5615137"/>
                  <a:ext cx="721454" cy="494951"/>
                  <a:chOff x="1577130" y="5159229"/>
                  <a:chExt cx="721454" cy="494951"/>
                </a:xfrm>
              </p:grpSpPr>
              <p:cxnSp>
                <p:nvCxnSpPr>
                  <p:cNvPr id="20" name="直線矢印コネクタ 19">
                    <a:extLst>
                      <a:ext uri="{FF2B5EF4-FFF2-40B4-BE49-F238E27FC236}">
                        <a16:creationId xmlns:a16="http://schemas.microsoft.com/office/drawing/2014/main" id="{18922BDF-8BA3-47D8-A5E8-70B0CD09D42C}"/>
                      </a:ext>
                    </a:extLst>
                  </p:cNvPr>
                  <p:cNvCxnSpPr>
                    <a:cxnSpLocks/>
                  </p:cNvCxnSpPr>
                  <p:nvPr/>
                </p:nvCxnSpPr>
                <p:spPr>
                  <a:xfrm>
                    <a:off x="1577130" y="5159229"/>
                    <a:ext cx="0" cy="4949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A979636-DF69-4B6A-830F-ADFF0FE8833F}"/>
                      </a:ext>
                    </a:extLst>
                  </p:cNvPr>
                  <p:cNvSpPr txBox="1"/>
                  <p:nvPr/>
                </p:nvSpPr>
                <p:spPr>
                  <a:xfrm>
                    <a:off x="1652640" y="5222038"/>
                    <a:ext cx="645944" cy="369332"/>
                  </a:xfrm>
                  <a:prstGeom prst="rect">
                    <a:avLst/>
                  </a:prstGeom>
                  <a:noFill/>
                </p:spPr>
                <p:txBody>
                  <a:bodyPr wrap="square" rtlCol="0">
                    <a:spAutoFit/>
                  </a:bodyPr>
                  <a:lstStyle/>
                  <a:p>
                    <a:r>
                      <a:rPr kumimoji="1" lang="ja-JP" altLang="en-US" dirty="0"/>
                      <a:t>同じ</a:t>
                    </a:r>
                  </a:p>
                </p:txBody>
              </p:sp>
            </p:grpSp>
            <p:grpSp>
              <p:nvGrpSpPr>
                <p:cNvPr id="25" name="グループ化 24">
                  <a:extLst>
                    <a:ext uri="{FF2B5EF4-FFF2-40B4-BE49-F238E27FC236}">
                      <a16:creationId xmlns:a16="http://schemas.microsoft.com/office/drawing/2014/main" id="{9640CA42-CF3D-4FD0-B8AA-FD265A1CDBE2}"/>
                    </a:ext>
                  </a:extLst>
                </p:cNvPr>
                <p:cNvGrpSpPr/>
                <p:nvPr/>
              </p:nvGrpSpPr>
              <p:grpSpPr>
                <a:xfrm>
                  <a:off x="2598994" y="5607832"/>
                  <a:ext cx="721454" cy="494951"/>
                  <a:chOff x="1577130" y="5159229"/>
                  <a:chExt cx="721454" cy="494951"/>
                </a:xfrm>
              </p:grpSpPr>
              <p:cxnSp>
                <p:nvCxnSpPr>
                  <p:cNvPr id="26" name="直線矢印コネクタ 25">
                    <a:extLst>
                      <a:ext uri="{FF2B5EF4-FFF2-40B4-BE49-F238E27FC236}">
                        <a16:creationId xmlns:a16="http://schemas.microsoft.com/office/drawing/2014/main" id="{163BDFC0-746A-41F2-9B3A-9ECB2D655B52}"/>
                      </a:ext>
                    </a:extLst>
                  </p:cNvPr>
                  <p:cNvCxnSpPr>
                    <a:cxnSpLocks/>
                  </p:cNvCxnSpPr>
                  <p:nvPr/>
                </p:nvCxnSpPr>
                <p:spPr>
                  <a:xfrm>
                    <a:off x="1577130" y="5159229"/>
                    <a:ext cx="0" cy="4949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7C063A7-4A2B-4E65-8FA8-8D53434FEA24}"/>
                      </a:ext>
                    </a:extLst>
                  </p:cNvPr>
                  <p:cNvSpPr txBox="1"/>
                  <p:nvPr/>
                </p:nvSpPr>
                <p:spPr>
                  <a:xfrm>
                    <a:off x="1652640" y="5222038"/>
                    <a:ext cx="645944" cy="369332"/>
                  </a:xfrm>
                  <a:prstGeom prst="rect">
                    <a:avLst/>
                  </a:prstGeom>
                  <a:noFill/>
                </p:spPr>
                <p:txBody>
                  <a:bodyPr wrap="square" rtlCol="0">
                    <a:spAutoFit/>
                  </a:bodyPr>
                  <a:lstStyle/>
                  <a:p>
                    <a:r>
                      <a:rPr kumimoji="1" lang="ja-JP" altLang="en-US" dirty="0"/>
                      <a:t>同じ</a:t>
                    </a:r>
                  </a:p>
                </p:txBody>
              </p:sp>
            </p:grpSp>
            <p:grpSp>
              <p:nvGrpSpPr>
                <p:cNvPr id="28" name="グループ化 27">
                  <a:extLst>
                    <a:ext uri="{FF2B5EF4-FFF2-40B4-BE49-F238E27FC236}">
                      <a16:creationId xmlns:a16="http://schemas.microsoft.com/office/drawing/2014/main" id="{E03B9024-C6C6-47C4-83B1-32B6A9FEF30F}"/>
                    </a:ext>
                  </a:extLst>
                </p:cNvPr>
                <p:cNvGrpSpPr/>
                <p:nvPr/>
              </p:nvGrpSpPr>
              <p:grpSpPr>
                <a:xfrm>
                  <a:off x="3656716" y="5631808"/>
                  <a:ext cx="721454" cy="494951"/>
                  <a:chOff x="1577130" y="5159229"/>
                  <a:chExt cx="721454" cy="494951"/>
                </a:xfrm>
              </p:grpSpPr>
              <p:cxnSp>
                <p:nvCxnSpPr>
                  <p:cNvPr id="29" name="直線矢印コネクタ 28">
                    <a:extLst>
                      <a:ext uri="{FF2B5EF4-FFF2-40B4-BE49-F238E27FC236}">
                        <a16:creationId xmlns:a16="http://schemas.microsoft.com/office/drawing/2014/main" id="{570CA421-5D91-4F70-9B1C-34DA5D24392B}"/>
                      </a:ext>
                    </a:extLst>
                  </p:cNvPr>
                  <p:cNvCxnSpPr>
                    <a:cxnSpLocks/>
                  </p:cNvCxnSpPr>
                  <p:nvPr/>
                </p:nvCxnSpPr>
                <p:spPr>
                  <a:xfrm>
                    <a:off x="1577130" y="5159229"/>
                    <a:ext cx="0" cy="4949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F07A68E-AF64-4BD4-AA6D-BE868410D444}"/>
                      </a:ext>
                    </a:extLst>
                  </p:cNvPr>
                  <p:cNvSpPr txBox="1"/>
                  <p:nvPr/>
                </p:nvSpPr>
                <p:spPr>
                  <a:xfrm>
                    <a:off x="1652640" y="5222038"/>
                    <a:ext cx="645944" cy="369332"/>
                  </a:xfrm>
                  <a:prstGeom prst="rect">
                    <a:avLst/>
                  </a:prstGeom>
                  <a:noFill/>
                </p:spPr>
                <p:txBody>
                  <a:bodyPr wrap="square" rtlCol="0">
                    <a:spAutoFit/>
                  </a:bodyPr>
                  <a:lstStyle/>
                  <a:p>
                    <a:r>
                      <a:rPr kumimoji="1" lang="ja-JP" altLang="en-US" dirty="0"/>
                      <a:t>同じ</a:t>
                    </a:r>
                  </a:p>
                </p:txBody>
              </p:sp>
            </p:grpSp>
            <p:grpSp>
              <p:nvGrpSpPr>
                <p:cNvPr id="31" name="グループ化 30">
                  <a:extLst>
                    <a:ext uri="{FF2B5EF4-FFF2-40B4-BE49-F238E27FC236}">
                      <a16:creationId xmlns:a16="http://schemas.microsoft.com/office/drawing/2014/main" id="{F682D979-AC36-4BA8-81C8-28EA9C5B8293}"/>
                    </a:ext>
                  </a:extLst>
                </p:cNvPr>
                <p:cNvGrpSpPr/>
                <p:nvPr/>
              </p:nvGrpSpPr>
              <p:grpSpPr>
                <a:xfrm>
                  <a:off x="4770490" y="5589767"/>
                  <a:ext cx="721454" cy="494951"/>
                  <a:chOff x="1577130" y="5159229"/>
                  <a:chExt cx="721454" cy="494951"/>
                </a:xfrm>
              </p:grpSpPr>
              <p:cxnSp>
                <p:nvCxnSpPr>
                  <p:cNvPr id="32" name="直線矢印コネクタ 31">
                    <a:extLst>
                      <a:ext uri="{FF2B5EF4-FFF2-40B4-BE49-F238E27FC236}">
                        <a16:creationId xmlns:a16="http://schemas.microsoft.com/office/drawing/2014/main" id="{FB6706DF-F122-4647-9124-1AFD1AEDEC6D}"/>
                      </a:ext>
                    </a:extLst>
                  </p:cNvPr>
                  <p:cNvCxnSpPr>
                    <a:cxnSpLocks/>
                  </p:cNvCxnSpPr>
                  <p:nvPr/>
                </p:nvCxnSpPr>
                <p:spPr>
                  <a:xfrm>
                    <a:off x="1577130" y="5159229"/>
                    <a:ext cx="0" cy="4949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3DD049EB-925F-4A1C-9EBC-24FD058161EB}"/>
                      </a:ext>
                    </a:extLst>
                  </p:cNvPr>
                  <p:cNvSpPr txBox="1"/>
                  <p:nvPr/>
                </p:nvSpPr>
                <p:spPr>
                  <a:xfrm>
                    <a:off x="1652640" y="5222038"/>
                    <a:ext cx="645944" cy="369332"/>
                  </a:xfrm>
                  <a:prstGeom prst="rect">
                    <a:avLst/>
                  </a:prstGeom>
                  <a:noFill/>
                </p:spPr>
                <p:txBody>
                  <a:bodyPr wrap="square" rtlCol="0">
                    <a:spAutoFit/>
                  </a:bodyPr>
                  <a:lstStyle/>
                  <a:p>
                    <a:r>
                      <a:rPr kumimoji="1" lang="ja-JP" altLang="en-US" dirty="0"/>
                      <a:t>同じ</a:t>
                    </a:r>
                  </a:p>
                </p:txBody>
              </p:sp>
            </p:grpSp>
            <p:grpSp>
              <p:nvGrpSpPr>
                <p:cNvPr id="34" name="グループ化 33">
                  <a:extLst>
                    <a:ext uri="{FF2B5EF4-FFF2-40B4-BE49-F238E27FC236}">
                      <a16:creationId xmlns:a16="http://schemas.microsoft.com/office/drawing/2014/main" id="{85CB6620-F1A3-4B94-9B3A-1867C9A875C3}"/>
                    </a:ext>
                  </a:extLst>
                </p:cNvPr>
                <p:cNvGrpSpPr/>
                <p:nvPr/>
              </p:nvGrpSpPr>
              <p:grpSpPr>
                <a:xfrm>
                  <a:off x="5753285" y="5607832"/>
                  <a:ext cx="721454" cy="494951"/>
                  <a:chOff x="1577130" y="5159229"/>
                  <a:chExt cx="721454" cy="494951"/>
                </a:xfrm>
              </p:grpSpPr>
              <p:cxnSp>
                <p:nvCxnSpPr>
                  <p:cNvPr id="35" name="直線矢印コネクタ 34">
                    <a:extLst>
                      <a:ext uri="{FF2B5EF4-FFF2-40B4-BE49-F238E27FC236}">
                        <a16:creationId xmlns:a16="http://schemas.microsoft.com/office/drawing/2014/main" id="{5C6CAD45-FA24-4143-B3C9-D841E01E11A5}"/>
                      </a:ext>
                    </a:extLst>
                  </p:cNvPr>
                  <p:cNvCxnSpPr>
                    <a:cxnSpLocks/>
                  </p:cNvCxnSpPr>
                  <p:nvPr/>
                </p:nvCxnSpPr>
                <p:spPr>
                  <a:xfrm>
                    <a:off x="1577130" y="5159229"/>
                    <a:ext cx="0" cy="4949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29E77DF5-CA7B-41F6-BBC6-4FFE88C4B1BD}"/>
                      </a:ext>
                    </a:extLst>
                  </p:cNvPr>
                  <p:cNvSpPr txBox="1"/>
                  <p:nvPr/>
                </p:nvSpPr>
                <p:spPr>
                  <a:xfrm>
                    <a:off x="1652640" y="5222038"/>
                    <a:ext cx="645944" cy="369332"/>
                  </a:xfrm>
                  <a:prstGeom prst="rect">
                    <a:avLst/>
                  </a:prstGeom>
                  <a:noFill/>
                </p:spPr>
                <p:txBody>
                  <a:bodyPr wrap="square" rtlCol="0">
                    <a:spAutoFit/>
                  </a:bodyPr>
                  <a:lstStyle/>
                  <a:p>
                    <a:r>
                      <a:rPr kumimoji="1" lang="ja-JP" altLang="en-US" dirty="0"/>
                      <a:t>同じ</a:t>
                    </a:r>
                  </a:p>
                </p:txBody>
              </p:sp>
            </p:grpSp>
            <p:grpSp>
              <p:nvGrpSpPr>
                <p:cNvPr id="37" name="グループ化 36">
                  <a:extLst>
                    <a:ext uri="{FF2B5EF4-FFF2-40B4-BE49-F238E27FC236}">
                      <a16:creationId xmlns:a16="http://schemas.microsoft.com/office/drawing/2014/main" id="{E61B03B7-017D-4886-8FF5-82DE8AE937A5}"/>
                    </a:ext>
                  </a:extLst>
                </p:cNvPr>
                <p:cNvGrpSpPr/>
                <p:nvPr/>
              </p:nvGrpSpPr>
              <p:grpSpPr>
                <a:xfrm>
                  <a:off x="6771667" y="5615137"/>
                  <a:ext cx="721454" cy="494951"/>
                  <a:chOff x="1577130" y="5159229"/>
                  <a:chExt cx="721454" cy="494951"/>
                </a:xfrm>
              </p:grpSpPr>
              <p:cxnSp>
                <p:nvCxnSpPr>
                  <p:cNvPr id="38" name="直線矢印コネクタ 37">
                    <a:extLst>
                      <a:ext uri="{FF2B5EF4-FFF2-40B4-BE49-F238E27FC236}">
                        <a16:creationId xmlns:a16="http://schemas.microsoft.com/office/drawing/2014/main" id="{0BB5E6E1-2FAB-4353-A273-B9753BBAD676}"/>
                      </a:ext>
                    </a:extLst>
                  </p:cNvPr>
                  <p:cNvCxnSpPr>
                    <a:cxnSpLocks/>
                  </p:cNvCxnSpPr>
                  <p:nvPr/>
                </p:nvCxnSpPr>
                <p:spPr>
                  <a:xfrm>
                    <a:off x="1577130" y="5159229"/>
                    <a:ext cx="0" cy="4949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D21E1AD-ACE0-486C-8849-26AB55CB0CAD}"/>
                      </a:ext>
                    </a:extLst>
                  </p:cNvPr>
                  <p:cNvSpPr txBox="1"/>
                  <p:nvPr/>
                </p:nvSpPr>
                <p:spPr>
                  <a:xfrm>
                    <a:off x="1652640" y="5222038"/>
                    <a:ext cx="645944" cy="369332"/>
                  </a:xfrm>
                  <a:prstGeom prst="rect">
                    <a:avLst/>
                  </a:prstGeom>
                  <a:noFill/>
                </p:spPr>
                <p:txBody>
                  <a:bodyPr wrap="square" rtlCol="0">
                    <a:spAutoFit/>
                  </a:bodyPr>
                  <a:lstStyle/>
                  <a:p>
                    <a:r>
                      <a:rPr kumimoji="1" lang="ja-JP" altLang="en-US" dirty="0"/>
                      <a:t>同じ</a:t>
                    </a:r>
                  </a:p>
                </p:txBody>
              </p:sp>
            </p:grpSp>
            <p:grpSp>
              <p:nvGrpSpPr>
                <p:cNvPr id="40" name="グループ化 39">
                  <a:extLst>
                    <a:ext uri="{FF2B5EF4-FFF2-40B4-BE49-F238E27FC236}">
                      <a16:creationId xmlns:a16="http://schemas.microsoft.com/office/drawing/2014/main" id="{76AF0226-3AD6-4189-B997-1FDF2D7934BE}"/>
                    </a:ext>
                  </a:extLst>
                </p:cNvPr>
                <p:cNvGrpSpPr/>
                <p:nvPr/>
              </p:nvGrpSpPr>
              <p:grpSpPr>
                <a:xfrm>
                  <a:off x="7855015" y="5636593"/>
                  <a:ext cx="721454" cy="494951"/>
                  <a:chOff x="1577130" y="5159229"/>
                  <a:chExt cx="721454" cy="494951"/>
                </a:xfrm>
              </p:grpSpPr>
              <p:cxnSp>
                <p:nvCxnSpPr>
                  <p:cNvPr id="41" name="直線矢印コネクタ 40">
                    <a:extLst>
                      <a:ext uri="{FF2B5EF4-FFF2-40B4-BE49-F238E27FC236}">
                        <a16:creationId xmlns:a16="http://schemas.microsoft.com/office/drawing/2014/main" id="{BB8434BF-D89E-4B77-86F8-71094E2D58DE}"/>
                      </a:ext>
                    </a:extLst>
                  </p:cNvPr>
                  <p:cNvCxnSpPr>
                    <a:cxnSpLocks/>
                  </p:cNvCxnSpPr>
                  <p:nvPr/>
                </p:nvCxnSpPr>
                <p:spPr>
                  <a:xfrm>
                    <a:off x="1577130" y="5159229"/>
                    <a:ext cx="0" cy="49495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C0450FAD-B36B-4502-A2A0-2A1C50886B38}"/>
                      </a:ext>
                    </a:extLst>
                  </p:cNvPr>
                  <p:cNvSpPr txBox="1"/>
                  <p:nvPr/>
                </p:nvSpPr>
                <p:spPr>
                  <a:xfrm>
                    <a:off x="1652640" y="5222038"/>
                    <a:ext cx="645944" cy="369332"/>
                  </a:xfrm>
                  <a:prstGeom prst="rect">
                    <a:avLst/>
                  </a:prstGeom>
                  <a:noFill/>
                  <a:ln>
                    <a:noFill/>
                  </a:ln>
                </p:spPr>
                <p:txBody>
                  <a:bodyPr wrap="square" rtlCol="0">
                    <a:spAutoFit/>
                  </a:bodyPr>
                  <a:lstStyle/>
                  <a:p>
                    <a:r>
                      <a:rPr kumimoji="1" lang="ja-JP" altLang="en-US" dirty="0">
                        <a:solidFill>
                          <a:schemeClr val="bg1"/>
                        </a:solidFill>
                      </a:rPr>
                      <a:t>同じ</a:t>
                    </a:r>
                  </a:p>
                </p:txBody>
              </p:sp>
            </p:grpSp>
            <p:grpSp>
              <p:nvGrpSpPr>
                <p:cNvPr id="43" name="グループ化 42">
                  <a:extLst>
                    <a:ext uri="{FF2B5EF4-FFF2-40B4-BE49-F238E27FC236}">
                      <a16:creationId xmlns:a16="http://schemas.microsoft.com/office/drawing/2014/main" id="{6038BAF2-41C3-4E92-8597-4E550C539F35}"/>
                    </a:ext>
                  </a:extLst>
                </p:cNvPr>
                <p:cNvGrpSpPr/>
                <p:nvPr/>
              </p:nvGrpSpPr>
              <p:grpSpPr>
                <a:xfrm>
                  <a:off x="8893624" y="5615136"/>
                  <a:ext cx="721454" cy="494951"/>
                  <a:chOff x="1577130" y="5159229"/>
                  <a:chExt cx="721454" cy="494951"/>
                </a:xfrm>
              </p:grpSpPr>
              <p:cxnSp>
                <p:nvCxnSpPr>
                  <p:cNvPr id="44" name="直線矢印コネクタ 43">
                    <a:extLst>
                      <a:ext uri="{FF2B5EF4-FFF2-40B4-BE49-F238E27FC236}">
                        <a16:creationId xmlns:a16="http://schemas.microsoft.com/office/drawing/2014/main" id="{32A5161F-7C4B-4263-8203-A020A4607030}"/>
                      </a:ext>
                    </a:extLst>
                  </p:cNvPr>
                  <p:cNvCxnSpPr>
                    <a:cxnSpLocks/>
                  </p:cNvCxnSpPr>
                  <p:nvPr/>
                </p:nvCxnSpPr>
                <p:spPr>
                  <a:xfrm>
                    <a:off x="1577130" y="5159229"/>
                    <a:ext cx="0" cy="4949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A37C9420-81B7-481F-A852-2ECF8A717194}"/>
                      </a:ext>
                    </a:extLst>
                  </p:cNvPr>
                  <p:cNvSpPr txBox="1"/>
                  <p:nvPr/>
                </p:nvSpPr>
                <p:spPr>
                  <a:xfrm>
                    <a:off x="1652640" y="5222038"/>
                    <a:ext cx="645944" cy="369332"/>
                  </a:xfrm>
                  <a:prstGeom prst="rect">
                    <a:avLst/>
                  </a:prstGeom>
                  <a:noFill/>
                </p:spPr>
                <p:txBody>
                  <a:bodyPr wrap="square" rtlCol="0">
                    <a:spAutoFit/>
                  </a:bodyPr>
                  <a:lstStyle/>
                  <a:p>
                    <a:r>
                      <a:rPr kumimoji="1" lang="ja-JP" altLang="en-US" dirty="0"/>
                      <a:t>同じ</a:t>
                    </a:r>
                  </a:p>
                </p:txBody>
              </p:sp>
            </p:grpSp>
            <p:grpSp>
              <p:nvGrpSpPr>
                <p:cNvPr id="46" name="グループ化 45">
                  <a:extLst>
                    <a:ext uri="{FF2B5EF4-FFF2-40B4-BE49-F238E27FC236}">
                      <a16:creationId xmlns:a16="http://schemas.microsoft.com/office/drawing/2014/main" id="{59D3FF7C-CB34-4592-A176-0669EC896578}"/>
                    </a:ext>
                  </a:extLst>
                </p:cNvPr>
                <p:cNvGrpSpPr/>
                <p:nvPr/>
              </p:nvGrpSpPr>
              <p:grpSpPr>
                <a:xfrm>
                  <a:off x="9901163" y="5607831"/>
                  <a:ext cx="721454" cy="494951"/>
                  <a:chOff x="1577130" y="5159229"/>
                  <a:chExt cx="721454" cy="494951"/>
                </a:xfrm>
                <a:noFill/>
              </p:grpSpPr>
              <p:cxnSp>
                <p:nvCxnSpPr>
                  <p:cNvPr id="47" name="直線矢印コネクタ 46">
                    <a:extLst>
                      <a:ext uri="{FF2B5EF4-FFF2-40B4-BE49-F238E27FC236}">
                        <a16:creationId xmlns:a16="http://schemas.microsoft.com/office/drawing/2014/main" id="{D9506324-86C4-44A7-B0A8-5E01F2BC6B99}"/>
                      </a:ext>
                    </a:extLst>
                  </p:cNvPr>
                  <p:cNvCxnSpPr>
                    <a:cxnSpLocks/>
                  </p:cNvCxnSpPr>
                  <p:nvPr/>
                </p:nvCxnSpPr>
                <p:spPr>
                  <a:xfrm>
                    <a:off x="1577130" y="5159229"/>
                    <a:ext cx="0" cy="494951"/>
                  </a:xfrm>
                  <a:prstGeom prst="straightConnector1">
                    <a:avLst/>
                  </a:prstGeom>
                  <a:grpFill/>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4649081E-5406-4CA2-9B4E-D113936BFB71}"/>
                      </a:ext>
                    </a:extLst>
                  </p:cNvPr>
                  <p:cNvSpPr txBox="1"/>
                  <p:nvPr/>
                </p:nvSpPr>
                <p:spPr>
                  <a:xfrm>
                    <a:off x="1652640" y="5222038"/>
                    <a:ext cx="645944" cy="369332"/>
                  </a:xfrm>
                  <a:prstGeom prst="rect">
                    <a:avLst/>
                  </a:prstGeom>
                  <a:grpFill/>
                  <a:ln>
                    <a:noFill/>
                  </a:ln>
                </p:spPr>
                <p:txBody>
                  <a:bodyPr wrap="square" rtlCol="0">
                    <a:spAutoFit/>
                  </a:bodyPr>
                  <a:lstStyle/>
                  <a:p>
                    <a:r>
                      <a:rPr kumimoji="1" lang="ja-JP" altLang="en-US" dirty="0">
                        <a:solidFill>
                          <a:schemeClr val="bg1"/>
                        </a:solidFill>
                      </a:rPr>
                      <a:t>同じ</a:t>
                    </a:r>
                  </a:p>
                </p:txBody>
              </p:sp>
            </p:grpSp>
            <p:grpSp>
              <p:nvGrpSpPr>
                <p:cNvPr id="49" name="グループ化 48">
                  <a:extLst>
                    <a:ext uri="{FF2B5EF4-FFF2-40B4-BE49-F238E27FC236}">
                      <a16:creationId xmlns:a16="http://schemas.microsoft.com/office/drawing/2014/main" id="{273ECCB2-A416-40D0-8030-AAFF1CA4026F}"/>
                    </a:ext>
                  </a:extLst>
                </p:cNvPr>
                <p:cNvGrpSpPr/>
                <p:nvPr/>
              </p:nvGrpSpPr>
              <p:grpSpPr>
                <a:xfrm>
                  <a:off x="10984511" y="5607830"/>
                  <a:ext cx="721454" cy="494951"/>
                  <a:chOff x="1577130" y="5159229"/>
                  <a:chExt cx="721454" cy="494951"/>
                </a:xfrm>
              </p:grpSpPr>
              <p:cxnSp>
                <p:nvCxnSpPr>
                  <p:cNvPr id="50" name="直線矢印コネクタ 49">
                    <a:extLst>
                      <a:ext uri="{FF2B5EF4-FFF2-40B4-BE49-F238E27FC236}">
                        <a16:creationId xmlns:a16="http://schemas.microsoft.com/office/drawing/2014/main" id="{F4E30B10-6C55-448C-B493-C68A7E1B3904}"/>
                      </a:ext>
                    </a:extLst>
                  </p:cNvPr>
                  <p:cNvCxnSpPr>
                    <a:cxnSpLocks/>
                  </p:cNvCxnSpPr>
                  <p:nvPr/>
                </p:nvCxnSpPr>
                <p:spPr>
                  <a:xfrm>
                    <a:off x="1577130" y="5159229"/>
                    <a:ext cx="0" cy="4949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B9A38686-C480-408A-A2A3-637D38EF3F13}"/>
                      </a:ext>
                    </a:extLst>
                  </p:cNvPr>
                  <p:cNvSpPr txBox="1"/>
                  <p:nvPr/>
                </p:nvSpPr>
                <p:spPr>
                  <a:xfrm>
                    <a:off x="1652640" y="5222038"/>
                    <a:ext cx="645944" cy="369332"/>
                  </a:xfrm>
                  <a:prstGeom prst="rect">
                    <a:avLst/>
                  </a:prstGeom>
                  <a:noFill/>
                </p:spPr>
                <p:txBody>
                  <a:bodyPr wrap="square" rtlCol="0">
                    <a:spAutoFit/>
                  </a:bodyPr>
                  <a:lstStyle/>
                  <a:p>
                    <a:r>
                      <a:rPr kumimoji="1" lang="ja-JP" altLang="en-US" dirty="0"/>
                      <a:t>同じ</a:t>
                    </a:r>
                  </a:p>
                </p:txBody>
              </p:sp>
            </p:grpSp>
          </p:grpSp>
        </p:grpSp>
        <p:sp>
          <p:nvSpPr>
            <p:cNvPr id="2" name="円: 塗りつぶしなし 1">
              <a:extLst>
                <a:ext uri="{FF2B5EF4-FFF2-40B4-BE49-F238E27FC236}">
                  <a16:creationId xmlns:a16="http://schemas.microsoft.com/office/drawing/2014/main" id="{DEFACBE2-E848-46A7-86F7-6490CC806E40}"/>
                </a:ext>
              </a:extLst>
            </p:cNvPr>
            <p:cNvSpPr/>
            <p:nvPr/>
          </p:nvSpPr>
          <p:spPr>
            <a:xfrm>
              <a:off x="10673037" y="4723715"/>
              <a:ext cx="1361308" cy="2013361"/>
            </a:xfrm>
            <a:prstGeom prst="donut">
              <a:avLst>
                <a:gd name="adj" fmla="val 24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9" name="グループ化 8">
            <a:extLst>
              <a:ext uri="{FF2B5EF4-FFF2-40B4-BE49-F238E27FC236}">
                <a16:creationId xmlns:a16="http://schemas.microsoft.com/office/drawing/2014/main" id="{F92359C0-930B-49FE-A1B6-FE4F84B6BA99}"/>
              </a:ext>
            </a:extLst>
          </p:cNvPr>
          <p:cNvGrpSpPr/>
          <p:nvPr/>
        </p:nvGrpSpPr>
        <p:grpSpPr>
          <a:xfrm>
            <a:off x="545283" y="6263876"/>
            <a:ext cx="11970045" cy="489978"/>
            <a:chOff x="545283" y="6263876"/>
            <a:chExt cx="11970045" cy="489978"/>
          </a:xfrm>
        </p:grpSpPr>
        <p:grpSp>
          <p:nvGrpSpPr>
            <p:cNvPr id="6" name="グループ化 5">
              <a:extLst>
                <a:ext uri="{FF2B5EF4-FFF2-40B4-BE49-F238E27FC236}">
                  <a16:creationId xmlns:a16="http://schemas.microsoft.com/office/drawing/2014/main" id="{7E82935C-A0B5-4383-B5B1-29A5630AA796}"/>
                </a:ext>
              </a:extLst>
            </p:cNvPr>
            <p:cNvGrpSpPr/>
            <p:nvPr/>
          </p:nvGrpSpPr>
          <p:grpSpPr>
            <a:xfrm>
              <a:off x="545283" y="6263876"/>
              <a:ext cx="11970045" cy="473200"/>
              <a:chOff x="545283" y="6263876"/>
              <a:chExt cx="11970045" cy="473200"/>
            </a:xfrm>
          </p:grpSpPr>
          <p:sp>
            <p:nvSpPr>
              <p:cNvPr id="52" name="矢印: 上向き折線 51">
                <a:extLst>
                  <a:ext uri="{FF2B5EF4-FFF2-40B4-BE49-F238E27FC236}">
                    <a16:creationId xmlns:a16="http://schemas.microsoft.com/office/drawing/2014/main" id="{3D6AA06F-5731-4276-ACDF-B2A3A61024B1}"/>
                  </a:ext>
                </a:extLst>
              </p:cNvPr>
              <p:cNvSpPr/>
              <p:nvPr/>
            </p:nvSpPr>
            <p:spPr>
              <a:xfrm rot="5400000">
                <a:off x="538381" y="6270778"/>
                <a:ext cx="433253" cy="41944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8CFF4EB-B333-4D0E-8A91-DC11904403AD}"/>
                  </a:ext>
                </a:extLst>
              </p:cNvPr>
              <p:cNvSpPr txBox="1"/>
              <p:nvPr/>
            </p:nvSpPr>
            <p:spPr>
              <a:xfrm>
                <a:off x="1168206" y="6367744"/>
                <a:ext cx="11347122" cy="369332"/>
              </a:xfrm>
              <a:prstGeom prst="rect">
                <a:avLst/>
              </a:prstGeom>
              <a:noFill/>
            </p:spPr>
            <p:txBody>
              <a:bodyPr wrap="square" rtlCol="0">
                <a:spAutoFit/>
              </a:bodyPr>
              <a:lstStyle/>
              <a:p>
                <a:r>
                  <a:rPr lang="ja-JP" altLang="en-US" dirty="0"/>
                  <a:t>よって，最近年の漁獲係数のみを仮定すればよい</a:t>
                </a:r>
                <a:endParaRPr kumimoji="1" lang="ja-JP" altLang="en-US" dirty="0"/>
              </a:p>
            </p:txBody>
          </p:sp>
        </p:grpSp>
        <p:sp>
          <p:nvSpPr>
            <p:cNvPr id="8" name="テキスト ボックス 7">
              <a:extLst>
                <a:ext uri="{FF2B5EF4-FFF2-40B4-BE49-F238E27FC236}">
                  <a16:creationId xmlns:a16="http://schemas.microsoft.com/office/drawing/2014/main" id="{F4436563-BF9C-471D-9E7E-4C1962089EEF}"/>
                </a:ext>
              </a:extLst>
            </p:cNvPr>
            <p:cNvSpPr txBox="1"/>
            <p:nvPr/>
          </p:nvSpPr>
          <p:spPr>
            <a:xfrm>
              <a:off x="6347821" y="6384522"/>
              <a:ext cx="1361308" cy="369332"/>
            </a:xfrm>
            <a:prstGeom prst="rect">
              <a:avLst/>
            </a:prstGeom>
            <a:solidFill>
              <a:srgbClr val="FFFF00"/>
            </a:solidFill>
            <a:ln>
              <a:solidFill>
                <a:schemeClr val="tx1"/>
              </a:solidFill>
            </a:ln>
          </p:spPr>
          <p:txBody>
            <a:bodyPr wrap="square" rtlCol="0">
              <a:spAutoFit/>
            </a:bodyPr>
            <a:lstStyle/>
            <a:p>
              <a:r>
                <a:rPr kumimoji="1" lang="ja-JP" altLang="en-US" dirty="0"/>
                <a:t>Ｆの仮定１</a:t>
              </a:r>
            </a:p>
          </p:txBody>
        </p:sp>
      </p:grpSp>
    </p:spTree>
    <p:custDataLst>
      <p:tags r:id="rId1"/>
    </p:custDataLst>
    <p:extLst>
      <p:ext uri="{BB962C8B-B14F-4D97-AF65-F5344CB8AC3E}">
        <p14:creationId xmlns:p14="http://schemas.microsoft.com/office/powerpoint/2010/main" val="376953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7|12.3|11.4|28.1|41"/>
</p:tagLst>
</file>

<file path=ppt/tags/tag10.xml><?xml version="1.0" encoding="utf-8"?>
<p:tagLst xmlns:a="http://schemas.openxmlformats.org/drawingml/2006/main" xmlns:r="http://schemas.openxmlformats.org/officeDocument/2006/relationships" xmlns:p="http://schemas.openxmlformats.org/presentationml/2006/main">
  <p:tag name="TIMING" val="|17|27|27.3|12.4|17.5|35.2"/>
</p:tagLst>
</file>

<file path=ppt/tags/tag11.xml><?xml version="1.0" encoding="utf-8"?>
<p:tagLst xmlns:a="http://schemas.openxmlformats.org/drawingml/2006/main" xmlns:r="http://schemas.openxmlformats.org/officeDocument/2006/relationships" xmlns:p="http://schemas.openxmlformats.org/presentationml/2006/main">
  <p:tag name="TIMING" val="|9.5|7.2|11.2|10.1|5.3|11.5|7.5|36.7|20.2|45.1|16.2|6.4|35.2|14.8|18.1"/>
</p:tagLst>
</file>

<file path=ppt/tags/tag12.xml><?xml version="1.0" encoding="utf-8"?>
<p:tagLst xmlns:a="http://schemas.openxmlformats.org/drawingml/2006/main" xmlns:r="http://schemas.openxmlformats.org/officeDocument/2006/relationships" xmlns:p="http://schemas.openxmlformats.org/presentationml/2006/main">
  <p:tag name="TIMING" val="|7.8|15.6|14.2"/>
</p:tagLst>
</file>

<file path=ppt/tags/tag2.xml><?xml version="1.0" encoding="utf-8"?>
<p:tagLst xmlns:a="http://schemas.openxmlformats.org/drawingml/2006/main" xmlns:r="http://schemas.openxmlformats.org/officeDocument/2006/relationships" xmlns:p="http://schemas.openxmlformats.org/presentationml/2006/main">
  <p:tag name="TIMING" val="|6.4|6.2|5.2|14.1|24.8"/>
</p:tagLst>
</file>

<file path=ppt/tags/tag3.xml><?xml version="1.0" encoding="utf-8"?>
<p:tagLst xmlns:a="http://schemas.openxmlformats.org/drawingml/2006/main" xmlns:r="http://schemas.openxmlformats.org/officeDocument/2006/relationships" xmlns:p="http://schemas.openxmlformats.org/presentationml/2006/main">
  <p:tag name="TIMING" val="|7|22.1|21"/>
</p:tagLst>
</file>

<file path=ppt/tags/tag4.xml><?xml version="1.0" encoding="utf-8"?>
<p:tagLst xmlns:a="http://schemas.openxmlformats.org/drawingml/2006/main" xmlns:r="http://schemas.openxmlformats.org/officeDocument/2006/relationships" xmlns:p="http://schemas.openxmlformats.org/presentationml/2006/main">
  <p:tag name="TIMING" val="|52.8|13.5"/>
</p:tagLst>
</file>

<file path=ppt/tags/tag5.xml><?xml version="1.0" encoding="utf-8"?>
<p:tagLst xmlns:a="http://schemas.openxmlformats.org/drawingml/2006/main" xmlns:r="http://schemas.openxmlformats.org/officeDocument/2006/relationships" xmlns:p="http://schemas.openxmlformats.org/presentationml/2006/main">
  <p:tag name="TIMING" val="|5.8|17.1"/>
</p:tagLst>
</file>

<file path=ppt/tags/tag6.xml><?xml version="1.0" encoding="utf-8"?>
<p:tagLst xmlns:a="http://schemas.openxmlformats.org/drawingml/2006/main" xmlns:r="http://schemas.openxmlformats.org/officeDocument/2006/relationships" xmlns:p="http://schemas.openxmlformats.org/presentationml/2006/main">
  <p:tag name="TIMING" val="|9.7|55.1|24.2|2.3|20.1|37.1|7.2"/>
</p:tagLst>
</file>

<file path=ppt/tags/tag7.xml><?xml version="1.0" encoding="utf-8"?>
<p:tagLst xmlns:a="http://schemas.openxmlformats.org/drawingml/2006/main" xmlns:r="http://schemas.openxmlformats.org/officeDocument/2006/relationships" xmlns:p="http://schemas.openxmlformats.org/presentationml/2006/main">
  <p:tag name="TIMING" val="|25.2|18.9|20.9"/>
</p:tagLst>
</file>

<file path=ppt/tags/tag8.xml><?xml version="1.0" encoding="utf-8"?>
<p:tagLst xmlns:a="http://schemas.openxmlformats.org/drawingml/2006/main" xmlns:r="http://schemas.openxmlformats.org/officeDocument/2006/relationships" xmlns:p="http://schemas.openxmlformats.org/presentationml/2006/main">
  <p:tag name="TIMING" val="|20|17.8"/>
</p:tagLst>
</file>

<file path=ppt/tags/tag9.xml><?xml version="1.0" encoding="utf-8"?>
<p:tagLst xmlns:a="http://schemas.openxmlformats.org/drawingml/2006/main" xmlns:r="http://schemas.openxmlformats.org/officeDocument/2006/relationships" xmlns:p="http://schemas.openxmlformats.org/presentationml/2006/main">
  <p:tag name="TIMING" val="|18.1|19.8"/>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itsuyo Like">
      <a:majorFont>
        <a:latin typeface="UD デジタル 教科書体 N-R"/>
        <a:ea typeface="UD デジタル 教科書体 N-R"/>
        <a:cs typeface=""/>
      </a:majorFont>
      <a:minorFont>
        <a:latin typeface="UD デジタル 教科書体 N-R"/>
        <a:ea typeface="UD デジタル 教科書体 N-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9E7653AFCF07C478C8F2E80DEEE7C66" ma:contentTypeVersion="6" ma:contentTypeDescription="新しいドキュメントを作成します。" ma:contentTypeScope="" ma:versionID="c3385c4e8a06b9e4a392be30d5006842">
  <xsd:schema xmlns:xsd="http://www.w3.org/2001/XMLSchema" xmlns:xs="http://www.w3.org/2001/XMLSchema" xmlns:p="http://schemas.microsoft.com/office/2006/metadata/properties" xmlns:ns2="1e66e9eb-7008-4f36-9f12-2720d07fd813" targetNamespace="http://schemas.microsoft.com/office/2006/metadata/properties" ma:root="true" ma:fieldsID="57cb22d08517c7c0fbf29e2496508afb" ns2:_="">
    <xsd:import namespace="1e66e9eb-7008-4f36-9f12-2720d07fd8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66e9eb-7008-4f36-9f12-2720d07fd8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A62C24-DBBF-4B47-87C3-4BE2029FA8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66e9eb-7008-4f36-9f12-2720d07fd8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25670C-75E6-458E-B5FF-B9D91B6A0A12}">
  <ds:schemaRefs>
    <ds:schemaRef ds:uri="http://schemas.microsoft.com/sharepoint/v3/contenttype/forms"/>
  </ds:schemaRefs>
</ds:datastoreItem>
</file>

<file path=customXml/itemProps3.xml><?xml version="1.0" encoding="utf-8"?>
<ds:datastoreItem xmlns:ds="http://schemas.openxmlformats.org/officeDocument/2006/customXml" ds:itemID="{EF2BF90C-DA73-4455-917C-4F379C02CFDE}">
  <ds:schemaRefs>
    <ds:schemaRef ds:uri="http://purl.org/dc/terms/"/>
    <ds:schemaRef ds:uri="http://schemas.microsoft.com/office/2006/metadata/propertie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1e66e9eb-7008-4f36-9f12-2720d07fd81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3758</TotalTime>
  <Words>2210</Words>
  <Application>Microsoft Office PowerPoint</Application>
  <PresentationFormat>ワイド画面</PresentationFormat>
  <Paragraphs>280</Paragraphs>
  <Slides>18</Slides>
  <Notes>7</Notes>
  <HiddenSlides>0</HiddenSlides>
  <MMClips>1</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UD Digi Kyokasho NK-R</vt:lpstr>
      <vt:lpstr>UD デジタル 教科書体 N-R</vt:lpstr>
      <vt:lpstr>游ゴシック</vt:lpstr>
      <vt:lpstr>Arial</vt:lpstr>
      <vt:lpstr>Cambria Math</vt:lpstr>
      <vt:lpstr>Segoe UI</vt:lpstr>
      <vt:lpstr>Wingdings</vt:lpstr>
      <vt:lpstr>Office テーマ</vt:lpstr>
      <vt:lpstr>Frasyrを用いたVPA:概要編</vt:lpstr>
      <vt:lpstr>Frasyrとは</vt:lpstr>
      <vt:lpstr>VPAとは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Frasyr</dc:title>
  <dc:creator>宮川 光代</dc:creator>
  <cp:lastModifiedBy>宮川 光代</cp:lastModifiedBy>
  <cp:revision>269</cp:revision>
  <dcterms:created xsi:type="dcterms:W3CDTF">2020-11-26T23:52:44Z</dcterms:created>
  <dcterms:modified xsi:type="dcterms:W3CDTF">2020-12-22T08:03:45Z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0x01010019E7653AFCF07C478C8F2E80DEEE7C66</vt:lpwstr>
  </property>
</Properties>
</file>