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78F7A-7B06-954D-AD6F-6D5D6D318144}" v="1" dt="2022-04-27T09:59:15.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5"/>
    <p:restoredTop sz="83988"/>
  </p:normalViewPr>
  <p:slideViewPr>
    <p:cSldViewPr snapToGrid="0" snapToObjects="1">
      <p:cViewPr varScale="1">
        <p:scale>
          <a:sx n="99" d="100"/>
          <a:sy n="99"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3778F7A-7B06-954D-AD6F-6D5D6D318144}"/>
    <pc:docChg chg="modSld">
      <pc:chgData name="Fukui Shin" userId="6902ee70c48ce296" providerId="LiveId" clId="{33778F7A-7B06-954D-AD6F-6D5D6D318144}" dt="2022-04-27T09:59:15.838" v="0"/>
      <pc:docMkLst>
        <pc:docMk/>
      </pc:docMkLst>
      <pc:sldChg chg="modSp">
        <pc:chgData name="Fukui Shin" userId="6902ee70c48ce296" providerId="LiveId" clId="{33778F7A-7B06-954D-AD6F-6D5D6D318144}" dt="2022-04-27T09:59:15.838" v="0"/>
        <pc:sldMkLst>
          <pc:docMk/>
          <pc:sldMk cId="1202530031" sldId="260"/>
        </pc:sldMkLst>
        <pc:spChg chg="mod">
          <ac:chgData name="Fukui Shin" userId="6902ee70c48ce296" providerId="LiveId" clId="{33778F7A-7B06-954D-AD6F-6D5D6D318144}" dt="2022-04-27T09:59:15.838" v="0"/>
          <ac:spMkLst>
            <pc:docMk/>
            <pc:sldMk cId="1202530031" sldId="260"/>
            <ac:spMk id="3" creationId="{02F3AD6E-A8AA-964C-8EF4-26CD4B7D14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DC07-861B-2043-96E4-752F1185B018}" type="datetimeFigureOut">
              <a:rPr kumimoji="1" lang="ja-JP" altLang="en-US" smtClean="0"/>
              <a:t>2022/10/31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33189-E15E-4D42-B128-20FA02652FAB}" type="slidenum">
              <a:rPr kumimoji="1" lang="ja-JP" altLang="en-US" smtClean="0"/>
              <a:t>‹#›</a:t>
            </a:fld>
            <a:endParaRPr kumimoji="1" lang="ja-JP" altLang="en-US"/>
          </a:p>
        </p:txBody>
      </p:sp>
    </p:spTree>
    <p:extLst>
      <p:ext uri="{BB962C8B-B14F-4D97-AF65-F5344CB8AC3E}">
        <p14:creationId xmlns:p14="http://schemas.microsoft.com/office/powerpoint/2010/main" val="2465066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1</a:t>
            </a:fld>
            <a:endParaRPr kumimoji="1" lang="ja-JP" altLang="en-US"/>
          </a:p>
        </p:txBody>
      </p:sp>
    </p:spTree>
    <p:extLst>
      <p:ext uri="{BB962C8B-B14F-4D97-AF65-F5344CB8AC3E}">
        <p14:creationId xmlns:p14="http://schemas.microsoft.com/office/powerpoint/2010/main" val="84726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4</a:t>
            </a:fld>
            <a:endParaRPr kumimoji="1" lang="ja-JP" altLang="en-US"/>
          </a:p>
        </p:txBody>
      </p:sp>
    </p:spTree>
    <p:extLst>
      <p:ext uri="{BB962C8B-B14F-4D97-AF65-F5344CB8AC3E}">
        <p14:creationId xmlns:p14="http://schemas.microsoft.com/office/powerpoint/2010/main" val="3137268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5</a:t>
            </a:fld>
            <a:endParaRPr kumimoji="1" lang="ja-JP" altLang="en-US"/>
          </a:p>
        </p:txBody>
      </p:sp>
    </p:spTree>
    <p:extLst>
      <p:ext uri="{BB962C8B-B14F-4D97-AF65-F5344CB8AC3E}">
        <p14:creationId xmlns:p14="http://schemas.microsoft.com/office/powerpoint/2010/main" val="97928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6</a:t>
            </a:fld>
            <a:endParaRPr kumimoji="1" lang="ja-JP" altLang="en-US"/>
          </a:p>
        </p:txBody>
      </p:sp>
    </p:spTree>
    <p:extLst>
      <p:ext uri="{BB962C8B-B14F-4D97-AF65-F5344CB8AC3E}">
        <p14:creationId xmlns:p14="http://schemas.microsoft.com/office/powerpoint/2010/main" val="421868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7</a:t>
            </a:fld>
            <a:endParaRPr kumimoji="1" lang="ja-JP" altLang="en-US"/>
          </a:p>
        </p:txBody>
      </p:sp>
    </p:spTree>
    <p:extLst>
      <p:ext uri="{BB962C8B-B14F-4D97-AF65-F5344CB8AC3E}">
        <p14:creationId xmlns:p14="http://schemas.microsoft.com/office/powerpoint/2010/main" val="380316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91AC4-AE59-3E48-BDFE-925A32F72B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E0B7FE-32B0-8347-AE79-58B93447A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C937EF-53FC-7043-A0E5-86B4592FA9E6}"/>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8D5540C5-F05B-0E4D-94DD-E5BB13703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959662-6E04-6F4F-81D8-CCB15046FA91}"/>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51035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F0BD2-641A-DD49-9E50-130E22D68A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7AC504-89D6-934C-A444-87D38C6C22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D4B28E-6E11-C24C-8925-BC9F53B937DE}"/>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CCD6906A-49EA-214C-BB19-500AAA8787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08D596-DA33-0B49-87EA-2DA587F43D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50442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7EE95A-3CE2-CD4F-9F8D-E23E9EB6E2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10A379-A804-E94D-B38A-FEF86D0524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F00563-CBFC-1742-AAAA-55090D61D770}"/>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38F87659-E383-CD45-820C-4A436CC2F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D9D3D-1727-E14C-AB48-AFBBE6E464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68049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3847B-959B-174E-9A87-509BC3FDCA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FCDF3D-086C-1B4B-8662-4A8C673BBA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5D95C-C1CA-194A-9BE6-6B826588CAE8}"/>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43C21751-A91B-8744-8A1C-D79037B49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03935C-BDAE-7E45-A73D-61E8A047970C}"/>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1306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E3B8B-9BB1-764F-9E37-F8D23A85FCC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3FB604-496B-DB4A-A922-632CB2C71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87A0D0-D637-274C-8BCF-32E5B24478CE}"/>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1A8B6796-8FFC-7448-8B42-38FB35E9A0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55C30-0237-0D41-97C5-65E4B8F963F2}"/>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3373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D852B-78D0-3B4C-A033-FEEA23771B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2F9341-47D9-5E42-A3A5-D82F0A49EF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25BF7EE-681A-3849-AD53-CB8FD43345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774FDE-E559-E146-9476-BD95250F0036}"/>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4B59A13E-6E08-2449-8E68-BD3120BE4B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54B3D4-29DA-4541-B0A1-12B55E4FEE2A}"/>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5189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DD309-0902-2545-818E-100C34650E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ACF119-0C80-AB49-A199-BA18907C4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BF0251-8E96-5245-BFA4-CBD5B2B636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19ED37-2D6A-3E48-B388-16148A183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381E0B-C01D-9347-9F0E-72B5E32D25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067DAF-DBAC-BE45-8F76-132D05F47024}"/>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8" name="フッター プレースホルダー 7">
            <a:extLst>
              <a:ext uri="{FF2B5EF4-FFF2-40B4-BE49-F238E27FC236}">
                <a16:creationId xmlns:a16="http://schemas.microsoft.com/office/drawing/2014/main" id="{950CEB68-71D5-944B-B785-66962B8FBD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833863-AFF2-5041-A510-56C038A0C9B6}"/>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610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4D182-ADC9-874E-902B-F098330C4E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CF4DF9-2480-D94C-8367-F32C199EC443}"/>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4" name="フッター プレースホルダー 3">
            <a:extLst>
              <a:ext uri="{FF2B5EF4-FFF2-40B4-BE49-F238E27FC236}">
                <a16:creationId xmlns:a16="http://schemas.microsoft.com/office/drawing/2014/main" id="{85E45555-E5B5-D642-B68B-F37ECF72D8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CCECDA-C45D-8C45-9B4A-0A8204CADF43}"/>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2449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F00A6A-3791-5F4D-ABD6-1AB9C47EBBF6}"/>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3" name="フッター プレースホルダー 2">
            <a:extLst>
              <a:ext uri="{FF2B5EF4-FFF2-40B4-BE49-F238E27FC236}">
                <a16:creationId xmlns:a16="http://schemas.microsoft.com/office/drawing/2014/main" id="{7F8529FA-E9A7-E14B-A437-40657F77AB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06CD50-0643-734C-8F82-F33A4E18B3DE}"/>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66615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88D96-2500-BD4C-9D15-F82A4284D6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9D225E-2726-134A-8990-003251309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AFDCF9-D652-0642-BE1C-7711BC2E8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0BBB5D-B74E-5644-8921-6ED4FC4E0954}"/>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54E6077B-381E-AD41-801B-EC5264E1E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556951-7284-CF4A-B418-3B90894E0E20}"/>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05851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9B15-B8BE-F246-8881-15C6664F93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81D6E1-9EAE-DD44-9D11-2DE4ED3B6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94C3F90-6855-4343-9460-94B4DD8C6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F1F065-B0EC-D646-AF8A-D6D858D92FF1}"/>
              </a:ext>
            </a:extLst>
          </p:cNvPr>
          <p:cNvSpPr>
            <a:spLocks noGrp="1"/>
          </p:cNvSpPr>
          <p:nvPr>
            <p:ph type="dt" sz="half" idx="10"/>
          </p:nvPr>
        </p:nvSpPr>
        <p:spPr/>
        <p:txBody>
          <a:bodyPr/>
          <a:lstStyle/>
          <a:p>
            <a:fld id="{F13AAFB1-E51D-594B-AD26-63146CF050D6}"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BC90CA54-D393-E74E-9F80-18A1514AA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4D8E5-3145-0743-8D25-83C98256C0C4}"/>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468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C6FDDA-32E0-9248-9493-055BCD288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06209C-C4D1-8440-9C20-009976FE8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B42CEC-38EA-F54F-A1B9-986DD3618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AFB1-E51D-594B-AD26-63146CF050D6}"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A7BAA268-BC9A-DA40-8833-BAA5AEA76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802AFC6-E7BB-3A43-AC0B-B0E404BBF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32908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teocrop.dc.affrc.go.jp/real/explan_amedas_u.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99B2A-63F9-F445-9199-AF60FDF12252}"/>
              </a:ext>
            </a:extLst>
          </p:cNvPr>
          <p:cNvSpPr>
            <a:spLocks noGrp="1"/>
          </p:cNvSpPr>
          <p:nvPr>
            <p:ph type="ctrTitle"/>
          </p:nvPr>
        </p:nvSpPr>
        <p:spPr/>
        <p:txBody>
          <a:bodyPr/>
          <a:lstStyle/>
          <a:p>
            <a:r>
              <a:rPr lang="en-US" altLang="ja-JP" dirty="0"/>
              <a:t>R</a:t>
            </a:r>
            <a:r>
              <a:rPr lang="ja-JP" altLang="en-US"/>
              <a:t>初心者講座第２５回</a:t>
            </a:r>
            <a:endParaRPr kumimoji="1" lang="ja-JP" altLang="en-US"/>
          </a:p>
        </p:txBody>
      </p:sp>
      <p:sp>
        <p:nvSpPr>
          <p:cNvPr id="3" name="字幕 2">
            <a:extLst>
              <a:ext uri="{FF2B5EF4-FFF2-40B4-BE49-F238E27FC236}">
                <a16:creationId xmlns:a16="http://schemas.microsoft.com/office/drawing/2014/main" id="{BC1F8B01-8BED-F344-83E9-93DCE19DE5F3}"/>
              </a:ext>
            </a:extLst>
          </p:cNvPr>
          <p:cNvSpPr>
            <a:spLocks noGrp="1"/>
          </p:cNvSpPr>
          <p:nvPr>
            <p:ph type="subTitle" idx="1"/>
          </p:nvPr>
        </p:nvSpPr>
        <p:spPr/>
        <p:txBody>
          <a:bodyPr/>
          <a:lstStyle/>
          <a:p>
            <a:r>
              <a:rPr kumimoji="1" lang="ja-JP" altLang="en-US"/>
              <a:t>多重共線性</a:t>
            </a:r>
          </a:p>
        </p:txBody>
      </p:sp>
    </p:spTree>
    <p:extLst>
      <p:ext uri="{BB962C8B-B14F-4D97-AF65-F5344CB8AC3E}">
        <p14:creationId xmlns:p14="http://schemas.microsoft.com/office/powerpoint/2010/main" val="92029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24FC6-68AC-DD44-848F-A8479EE585EC}"/>
              </a:ext>
            </a:extLst>
          </p:cNvPr>
          <p:cNvSpPr>
            <a:spLocks noGrp="1"/>
          </p:cNvSpPr>
          <p:nvPr>
            <p:ph type="title"/>
          </p:nvPr>
        </p:nvSpPr>
        <p:spPr/>
        <p:txBody>
          <a:bodyPr/>
          <a:lstStyle/>
          <a:p>
            <a:r>
              <a:rPr kumimoji="1" lang="ja-JP" altLang="en-US"/>
              <a:t>説明変数の数と説明力・予測力</a:t>
            </a:r>
          </a:p>
        </p:txBody>
      </p:sp>
      <p:sp>
        <p:nvSpPr>
          <p:cNvPr id="3" name="コンテンツ プレースホルダー 2">
            <a:extLst>
              <a:ext uri="{FF2B5EF4-FFF2-40B4-BE49-F238E27FC236}">
                <a16:creationId xmlns:a16="http://schemas.microsoft.com/office/drawing/2014/main" id="{FDC69433-5A2E-894F-BCDA-395F53263D77}"/>
              </a:ext>
            </a:extLst>
          </p:cNvPr>
          <p:cNvSpPr>
            <a:spLocks noGrp="1"/>
          </p:cNvSpPr>
          <p:nvPr>
            <p:ph idx="1"/>
          </p:nvPr>
        </p:nvSpPr>
        <p:spPr/>
        <p:txBody>
          <a:bodyPr>
            <a:normAutofit lnSpcReduction="10000"/>
          </a:bodyPr>
          <a:lstStyle/>
          <a:p>
            <a:r>
              <a:rPr lang="ja-JP" altLang="en-US"/>
              <a:t>線形モデル・一般化線形モデルなどの回帰分析では説明変数が増えれば残差</a:t>
            </a:r>
            <a:r>
              <a:rPr lang="en-US" altLang="ja-JP" dirty="0"/>
              <a:t>(</a:t>
            </a:r>
            <a:r>
              <a:rPr lang="ja-JP" altLang="en-US"/>
              <a:t>逸脱度</a:t>
            </a:r>
            <a:r>
              <a:rPr lang="en-US" altLang="ja-JP" dirty="0"/>
              <a:t>)</a:t>
            </a:r>
            <a:r>
              <a:rPr lang="ja-JP" altLang="en-US"/>
              <a:t>は小さくなる．</a:t>
            </a:r>
            <a:endParaRPr lang="en-US" altLang="ja-JP" dirty="0"/>
          </a:p>
          <a:p>
            <a:endParaRPr lang="en-US" altLang="ja-JP" dirty="0"/>
          </a:p>
          <a:p>
            <a:r>
              <a:rPr lang="ja-JP" altLang="en-US"/>
              <a:t>目的変数の説明に対する寄与が小さい説明変数はむやみに増やさない．</a:t>
            </a:r>
            <a:endParaRPr lang="en-US" altLang="ja-JP" dirty="0"/>
          </a:p>
          <a:p>
            <a:pPr lvl="1"/>
            <a:r>
              <a:rPr lang="en-US" altLang="ja-JP" dirty="0"/>
              <a:t>AIC</a:t>
            </a:r>
            <a:r>
              <a:rPr lang="ja-JP" altLang="en-US"/>
              <a:t>を基準に説明変数を選択．</a:t>
            </a:r>
            <a:endParaRPr lang="en-US" altLang="ja-JP" dirty="0"/>
          </a:p>
          <a:p>
            <a:pPr lvl="1"/>
            <a:r>
              <a:rPr lang="en-US" altLang="ja-JP" dirty="0"/>
              <a:t>LM</a:t>
            </a:r>
            <a:r>
              <a:rPr lang="ja-JP" altLang="en-US"/>
              <a:t>で無相関検定の検定量</a:t>
            </a:r>
            <a:r>
              <a:rPr lang="en-US" altLang="ja-JP" dirty="0"/>
              <a:t>(t</a:t>
            </a:r>
            <a:r>
              <a:rPr lang="ja-JP" altLang="en-US"/>
              <a:t>値</a:t>
            </a:r>
            <a:r>
              <a:rPr lang="en-US" altLang="ja-JP" dirty="0"/>
              <a:t>)</a:t>
            </a:r>
            <a:r>
              <a:rPr lang="ja-JP" altLang="en-US"/>
              <a:t>や</a:t>
            </a:r>
            <a:r>
              <a:rPr lang="en-US" altLang="ja-JP" dirty="0"/>
              <a:t>GLM</a:t>
            </a:r>
            <a:r>
              <a:rPr lang="ja-JP" altLang="en-US"/>
              <a:t>で</a:t>
            </a:r>
            <a:r>
              <a:rPr lang="en-US" altLang="ja-JP" dirty="0" err="1"/>
              <a:t>wald</a:t>
            </a:r>
            <a:r>
              <a:rPr lang="ja-JP" altLang="en-US"/>
              <a:t>検定量</a:t>
            </a:r>
            <a:r>
              <a:rPr lang="en-US" altLang="ja-JP" dirty="0"/>
              <a:t>(z</a:t>
            </a:r>
            <a:r>
              <a:rPr lang="ja-JP" altLang="en-US"/>
              <a:t>値</a:t>
            </a:r>
            <a:r>
              <a:rPr lang="en-US" altLang="ja-JP" dirty="0"/>
              <a:t>)</a:t>
            </a:r>
            <a:r>
              <a:rPr lang="ja-JP" altLang="en-US"/>
              <a:t>の</a:t>
            </a:r>
            <a:r>
              <a:rPr lang="en-US" altLang="ja-JP" dirty="0"/>
              <a:t>p</a:t>
            </a:r>
            <a:r>
              <a:rPr lang="ja-JP" altLang="en-US"/>
              <a:t>値で判断．</a:t>
            </a:r>
            <a:endParaRPr lang="en-US" altLang="ja-JP" dirty="0"/>
          </a:p>
          <a:p>
            <a:pPr lvl="2"/>
            <a:r>
              <a:rPr lang="ja-JP" altLang="en-US"/>
              <a:t>推定された係数</a:t>
            </a:r>
            <a:r>
              <a:rPr lang="en-US" altLang="ja-JP" dirty="0"/>
              <a:t>(Estimated)</a:t>
            </a:r>
            <a:r>
              <a:rPr lang="ja-JP" altLang="en-US"/>
              <a:t>に対して推定誤差</a:t>
            </a:r>
            <a:r>
              <a:rPr lang="en-US" altLang="ja-JP" dirty="0"/>
              <a:t>(Std Error)</a:t>
            </a:r>
            <a:r>
              <a:rPr lang="ja-JP" altLang="en-US"/>
              <a:t>が大きいかどうか．</a:t>
            </a:r>
            <a:endParaRPr lang="en-US" altLang="ja-JP" dirty="0"/>
          </a:p>
          <a:p>
            <a:endParaRPr kumimoji="1" lang="en-US" altLang="ja-JP" dirty="0"/>
          </a:p>
          <a:p>
            <a:r>
              <a:rPr kumimoji="1" lang="ja-JP" altLang="en-US"/>
              <a:t>説明変数同士</a:t>
            </a:r>
            <a:r>
              <a:rPr lang="ja-JP" altLang="en-US"/>
              <a:t>の</a:t>
            </a:r>
            <a:r>
              <a:rPr kumimoji="1" lang="ja-JP" altLang="en-US"/>
              <a:t>相関が高い場合も気をつける．</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897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207F3-6AF4-9C42-91D3-48B9B0A6A453}"/>
              </a:ext>
            </a:extLst>
          </p:cNvPr>
          <p:cNvSpPr>
            <a:spLocks noGrp="1"/>
          </p:cNvSpPr>
          <p:nvPr>
            <p:ph type="title"/>
          </p:nvPr>
        </p:nvSpPr>
        <p:spPr/>
        <p:txBody>
          <a:bodyPr/>
          <a:lstStyle/>
          <a:p>
            <a:r>
              <a:rPr kumimoji="1" lang="ja-JP" altLang="en-US"/>
              <a:t>多重共線性　</a:t>
            </a:r>
            <a:r>
              <a:rPr kumimoji="1" lang="en-US" altLang="ja-JP" dirty="0"/>
              <a:t>(Multi-collinearity)</a:t>
            </a:r>
            <a:endParaRPr kumimoji="1" lang="ja-JP" altLang="en-US"/>
          </a:p>
        </p:txBody>
      </p:sp>
      <p:sp>
        <p:nvSpPr>
          <p:cNvPr id="3" name="コンテンツ プレースホルダー 2">
            <a:extLst>
              <a:ext uri="{FF2B5EF4-FFF2-40B4-BE49-F238E27FC236}">
                <a16:creationId xmlns:a16="http://schemas.microsoft.com/office/drawing/2014/main" id="{A5CDEF08-4F10-0843-8154-1D98EF69CDC4}"/>
              </a:ext>
            </a:extLst>
          </p:cNvPr>
          <p:cNvSpPr>
            <a:spLocks noGrp="1"/>
          </p:cNvSpPr>
          <p:nvPr>
            <p:ph idx="1"/>
          </p:nvPr>
        </p:nvSpPr>
        <p:spPr/>
        <p:txBody>
          <a:bodyPr>
            <a:normAutofit fontScale="92500" lnSpcReduction="20000"/>
          </a:bodyPr>
          <a:lstStyle/>
          <a:p>
            <a:r>
              <a:rPr lang="ja-JP" altLang="en-US"/>
              <a:t>相関の高い説明変数があると、係数の推定が不安定になる．</a:t>
            </a:r>
            <a:endParaRPr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pPr lvl="1"/>
            <a:r>
              <a:rPr lang="en-US" altLang="ja-JP" dirty="0" err="1"/>
              <a:t>e.x</a:t>
            </a:r>
            <a:r>
              <a:rPr lang="en-US" altLang="ja-JP" dirty="0"/>
              <a:t>.) </a:t>
            </a:r>
            <a:r>
              <a:rPr lang="ja-JP" altLang="en-US"/>
              <a:t>屋外の日陰にある飼育水槽の水温を気温、日射量で説明する場合など</a:t>
            </a:r>
            <a:endParaRPr lang="en-US" altLang="ja-JP" dirty="0"/>
          </a:p>
          <a:p>
            <a:r>
              <a:rPr kumimoji="1" lang="ja-JP" altLang="en-US"/>
              <a:t>回帰分析の際に、説明変数同士の相関をチェック．</a:t>
            </a:r>
          </a:p>
        </p:txBody>
      </p:sp>
      <p:sp>
        <p:nvSpPr>
          <p:cNvPr id="4" name="円/楕円 3">
            <a:extLst>
              <a:ext uri="{FF2B5EF4-FFF2-40B4-BE49-F238E27FC236}">
                <a16:creationId xmlns:a16="http://schemas.microsoft.com/office/drawing/2014/main" id="{C0FCE579-A876-1D4D-9D68-F23BAB17B627}"/>
              </a:ext>
            </a:extLst>
          </p:cNvPr>
          <p:cNvSpPr/>
          <p:nvPr/>
        </p:nvSpPr>
        <p:spPr>
          <a:xfrm>
            <a:off x="7373073" y="2777923"/>
            <a:ext cx="1006997" cy="100699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目的変数</a:t>
            </a:r>
          </a:p>
        </p:txBody>
      </p:sp>
      <p:sp>
        <p:nvSpPr>
          <p:cNvPr id="5" name="角丸四角形 4">
            <a:extLst>
              <a:ext uri="{FF2B5EF4-FFF2-40B4-BE49-F238E27FC236}">
                <a16:creationId xmlns:a16="http://schemas.microsoft.com/office/drawing/2014/main" id="{F9929345-FF6F-AF44-BF0E-E17109098771}"/>
              </a:ext>
            </a:extLst>
          </p:cNvPr>
          <p:cNvSpPr/>
          <p:nvPr/>
        </p:nvSpPr>
        <p:spPr>
          <a:xfrm>
            <a:off x="3495555" y="2471869"/>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説明変数１</a:t>
            </a:r>
          </a:p>
        </p:txBody>
      </p:sp>
      <p:sp>
        <p:nvSpPr>
          <p:cNvPr id="6" name="角丸四角形 5">
            <a:extLst>
              <a:ext uri="{FF2B5EF4-FFF2-40B4-BE49-F238E27FC236}">
                <a16:creationId xmlns:a16="http://schemas.microsoft.com/office/drawing/2014/main" id="{866B3623-DD7E-4540-9078-C4C12A8D5059}"/>
              </a:ext>
            </a:extLst>
          </p:cNvPr>
          <p:cNvSpPr/>
          <p:nvPr/>
        </p:nvSpPr>
        <p:spPr>
          <a:xfrm>
            <a:off x="3505628" y="3533170"/>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説明変数２</a:t>
            </a:r>
          </a:p>
        </p:txBody>
      </p:sp>
      <p:sp>
        <p:nvSpPr>
          <p:cNvPr id="7" name="角丸四角形 6">
            <a:extLst>
              <a:ext uri="{FF2B5EF4-FFF2-40B4-BE49-F238E27FC236}">
                <a16:creationId xmlns:a16="http://schemas.microsoft.com/office/drawing/2014/main" id="{5FD02B92-BC24-2149-AE4E-824D2D851EDB}"/>
              </a:ext>
            </a:extLst>
          </p:cNvPr>
          <p:cNvSpPr/>
          <p:nvPr/>
        </p:nvSpPr>
        <p:spPr>
          <a:xfrm>
            <a:off x="5055672" y="4288417"/>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a:t>
            </a:r>
            <a:r>
              <a:rPr kumimoji="1" lang="en-US" altLang="ja-JP" dirty="0"/>
              <a:t>3</a:t>
            </a:r>
            <a:endParaRPr kumimoji="1" lang="ja-JP" altLang="en-US"/>
          </a:p>
        </p:txBody>
      </p:sp>
      <p:cxnSp>
        <p:nvCxnSpPr>
          <p:cNvPr id="9" name="直線矢印コネクタ 8">
            <a:extLst>
              <a:ext uri="{FF2B5EF4-FFF2-40B4-BE49-F238E27FC236}">
                <a16:creationId xmlns:a16="http://schemas.microsoft.com/office/drawing/2014/main" id="{58ACE820-8C26-3045-AC9E-6E9B323FBAD1}"/>
              </a:ext>
            </a:extLst>
          </p:cNvPr>
          <p:cNvCxnSpPr>
            <a:stCxn id="5" idx="3"/>
            <a:endCxn id="4" idx="2"/>
          </p:cNvCxnSpPr>
          <p:nvPr/>
        </p:nvCxnSpPr>
        <p:spPr>
          <a:xfrm>
            <a:off x="4919241" y="2807535"/>
            <a:ext cx="2453832" cy="47388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B294122-1253-6E41-8BE3-33925524A7A1}"/>
              </a:ext>
            </a:extLst>
          </p:cNvPr>
          <p:cNvCxnSpPr>
            <a:cxnSpLocks/>
            <a:stCxn id="6" idx="3"/>
            <a:endCxn id="4" idx="3"/>
          </p:cNvCxnSpPr>
          <p:nvPr/>
        </p:nvCxnSpPr>
        <p:spPr>
          <a:xfrm flipV="1">
            <a:off x="4929314" y="3637449"/>
            <a:ext cx="2591230" cy="231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553E4A1-3AEA-8145-9D23-A172DEBCBAA2}"/>
              </a:ext>
            </a:extLst>
          </p:cNvPr>
          <p:cNvCxnSpPr>
            <a:cxnSpLocks/>
            <a:stCxn id="7" idx="3"/>
            <a:endCxn id="4" idx="4"/>
          </p:cNvCxnSpPr>
          <p:nvPr/>
        </p:nvCxnSpPr>
        <p:spPr>
          <a:xfrm flipV="1">
            <a:off x="6479358" y="3784920"/>
            <a:ext cx="1397214" cy="8391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1251FC3-E4A7-164C-88AA-F7678AB971E4}"/>
              </a:ext>
            </a:extLst>
          </p:cNvPr>
          <p:cNvCxnSpPr>
            <a:cxnSpLocks/>
            <a:stCxn id="5" idx="2"/>
            <a:endCxn id="6" idx="0"/>
          </p:cNvCxnSpPr>
          <p:nvPr/>
        </p:nvCxnSpPr>
        <p:spPr>
          <a:xfrm>
            <a:off x="4207398" y="314320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5" name="テキスト ボックス 24">
            <a:extLst>
              <a:ext uri="{FF2B5EF4-FFF2-40B4-BE49-F238E27FC236}">
                <a16:creationId xmlns:a16="http://schemas.microsoft.com/office/drawing/2014/main" id="{3A95E26B-9B57-F84D-A60E-1B5B10F9CA44}"/>
              </a:ext>
            </a:extLst>
          </p:cNvPr>
          <p:cNvSpPr txBox="1"/>
          <p:nvPr/>
        </p:nvSpPr>
        <p:spPr>
          <a:xfrm>
            <a:off x="4929314" y="2266842"/>
            <a:ext cx="3647152" cy="369332"/>
          </a:xfrm>
          <a:prstGeom prst="rect">
            <a:avLst/>
          </a:prstGeom>
          <a:noFill/>
        </p:spPr>
        <p:txBody>
          <a:bodyPr wrap="none" rtlCol="0">
            <a:spAutoFit/>
          </a:bodyPr>
          <a:lstStyle/>
          <a:p>
            <a:r>
              <a:rPr lang="ja-JP" altLang="en-US"/>
              <a:t>実際は</a:t>
            </a:r>
            <a:r>
              <a:rPr kumimoji="1" lang="ja-JP" altLang="en-US"/>
              <a:t>説明変数１の寄与が大きい</a:t>
            </a:r>
          </a:p>
        </p:txBody>
      </p:sp>
      <p:sp>
        <p:nvSpPr>
          <p:cNvPr id="26" name="テキスト ボックス 25">
            <a:extLst>
              <a:ext uri="{FF2B5EF4-FFF2-40B4-BE49-F238E27FC236}">
                <a16:creationId xmlns:a16="http://schemas.microsoft.com/office/drawing/2014/main" id="{10626091-232D-D14C-9B75-3E1EBB9C467F}"/>
              </a:ext>
            </a:extLst>
          </p:cNvPr>
          <p:cNvSpPr txBox="1"/>
          <p:nvPr/>
        </p:nvSpPr>
        <p:spPr>
          <a:xfrm>
            <a:off x="1365408" y="3173912"/>
            <a:ext cx="2852063" cy="369332"/>
          </a:xfrm>
          <a:prstGeom prst="rect">
            <a:avLst/>
          </a:prstGeom>
          <a:noFill/>
        </p:spPr>
        <p:txBody>
          <a:bodyPr wrap="none" rtlCol="0">
            <a:spAutoFit/>
          </a:bodyPr>
          <a:lstStyle/>
          <a:p>
            <a:r>
              <a:rPr kumimoji="1" lang="ja-JP" altLang="en-US">
                <a:solidFill>
                  <a:schemeClr val="accent2">
                    <a:lumMod val="75000"/>
                  </a:schemeClr>
                </a:solidFill>
              </a:rPr>
              <a:t>説明変数１と</a:t>
            </a:r>
            <a:r>
              <a:rPr kumimoji="1" lang="en-US" altLang="ja-JP" dirty="0">
                <a:solidFill>
                  <a:schemeClr val="accent2">
                    <a:lumMod val="75000"/>
                  </a:schemeClr>
                </a:solidFill>
              </a:rPr>
              <a:t>2</a:t>
            </a:r>
            <a:r>
              <a:rPr kumimoji="1" lang="ja-JP" altLang="en-US">
                <a:solidFill>
                  <a:schemeClr val="accent2">
                    <a:lumMod val="75000"/>
                  </a:schemeClr>
                </a:solidFill>
              </a:rPr>
              <a:t>に強い相関</a:t>
            </a:r>
          </a:p>
        </p:txBody>
      </p:sp>
      <p:sp>
        <p:nvSpPr>
          <p:cNvPr id="27" name="テキスト ボックス 26">
            <a:extLst>
              <a:ext uri="{FF2B5EF4-FFF2-40B4-BE49-F238E27FC236}">
                <a16:creationId xmlns:a16="http://schemas.microsoft.com/office/drawing/2014/main" id="{95C0703B-387C-4746-A9D1-C7BCB00ED6AB}"/>
              </a:ext>
            </a:extLst>
          </p:cNvPr>
          <p:cNvSpPr txBox="1"/>
          <p:nvPr/>
        </p:nvSpPr>
        <p:spPr>
          <a:xfrm>
            <a:off x="8380070" y="3980847"/>
            <a:ext cx="2031325" cy="646331"/>
          </a:xfrm>
          <a:prstGeom prst="rect">
            <a:avLst/>
          </a:prstGeom>
          <a:noFill/>
        </p:spPr>
        <p:txBody>
          <a:bodyPr wrap="none" rtlCol="0">
            <a:spAutoFit/>
          </a:bodyPr>
          <a:lstStyle/>
          <a:p>
            <a:r>
              <a:rPr kumimoji="1" lang="ja-JP" altLang="en-US"/>
              <a:t>推定した係数</a:t>
            </a:r>
            <a:r>
              <a:rPr kumimoji="1" lang="en-US" altLang="ja-JP" dirty="0"/>
              <a:t>β</a:t>
            </a:r>
            <a:r>
              <a:rPr kumimoji="1" lang="ja-JP" altLang="en-US"/>
              <a:t>は</a:t>
            </a:r>
            <a:endParaRPr kumimoji="1" lang="en-US" altLang="ja-JP" dirty="0"/>
          </a:p>
          <a:p>
            <a:r>
              <a:rPr lang="en-US" altLang="ja-JP" dirty="0"/>
              <a:t>|β</a:t>
            </a:r>
            <a:r>
              <a:rPr lang="en-US" altLang="ja-JP" baseline="-25000" dirty="0"/>
              <a:t>1</a:t>
            </a:r>
            <a:r>
              <a:rPr lang="en-US" altLang="ja-JP" dirty="0"/>
              <a:t>| &lt; |β</a:t>
            </a:r>
            <a:r>
              <a:rPr lang="en-US" altLang="ja-JP" baseline="-25000" dirty="0"/>
              <a:t>2</a:t>
            </a:r>
            <a:r>
              <a:rPr lang="en-US" altLang="ja-JP" dirty="0"/>
              <a:t>| </a:t>
            </a:r>
            <a:endParaRPr kumimoji="1" lang="ja-JP" altLang="en-US"/>
          </a:p>
        </p:txBody>
      </p:sp>
    </p:spTree>
    <p:extLst>
      <p:ext uri="{BB962C8B-B14F-4D97-AF65-F5344CB8AC3E}">
        <p14:creationId xmlns:p14="http://schemas.microsoft.com/office/powerpoint/2010/main" val="32034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89EB3-E20E-E446-9602-17104CBD75A8}"/>
              </a:ext>
            </a:extLst>
          </p:cNvPr>
          <p:cNvSpPr>
            <a:spLocks noGrp="1"/>
          </p:cNvSpPr>
          <p:nvPr>
            <p:ph type="title"/>
          </p:nvPr>
        </p:nvSpPr>
        <p:spPr>
          <a:xfrm>
            <a:off x="480811" y="365125"/>
            <a:ext cx="11230378" cy="1325563"/>
          </a:xfrm>
        </p:spPr>
        <p:txBody>
          <a:bodyPr/>
          <a:lstStyle/>
          <a:p>
            <a:r>
              <a:rPr lang="en-US" altLang="ja-JP" dirty="0"/>
              <a:t>VIF (Variance Inflation Factor, </a:t>
            </a:r>
            <a:r>
              <a:rPr lang="ja-JP" altLang="en-US"/>
              <a:t>分散拡大係数</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DB1543A7-7CD6-674F-9627-7ACC6DEA1310}"/>
              </a:ext>
            </a:extLst>
          </p:cNvPr>
          <p:cNvSpPr>
            <a:spLocks noGrp="1"/>
          </p:cNvSpPr>
          <p:nvPr>
            <p:ph idx="1"/>
          </p:nvPr>
        </p:nvSpPr>
        <p:spPr/>
        <p:txBody>
          <a:bodyPr>
            <a:normAutofit/>
          </a:bodyPr>
          <a:lstStyle/>
          <a:p>
            <a:r>
              <a:rPr kumimoji="1" lang="ja-JP" altLang="en-US"/>
              <a:t>説明変数同士の相関の強さを示す指標の一つ．</a:t>
            </a:r>
            <a:endParaRPr kumimoji="1" lang="en-US" altLang="ja-JP" dirty="0"/>
          </a:p>
          <a:p>
            <a:endParaRPr lang="en-US" altLang="ja-JP" dirty="0"/>
          </a:p>
          <a:p>
            <a:r>
              <a:rPr kumimoji="1" lang="ja-JP" altLang="en-US"/>
              <a:t>（解析対象の目的変数を除き）説明変数を一つずつ目的変数にとり直した場合の</a:t>
            </a:r>
            <a:r>
              <a:rPr lang="ja-JP" altLang="en-US"/>
              <a:t>決定係数</a:t>
            </a:r>
            <a:r>
              <a:rPr lang="en-US" altLang="ja-JP" i="1" dirty="0"/>
              <a:t>r </a:t>
            </a:r>
            <a:r>
              <a:rPr lang="en-US" altLang="ja-JP" baseline="30000" dirty="0"/>
              <a:t>2</a:t>
            </a:r>
            <a:r>
              <a:rPr kumimoji="1" lang="ja-JP" altLang="en-US"/>
              <a:t>を用いて以下で算出．</a:t>
            </a:r>
            <a:endParaRPr kumimoji="1" lang="en-US" altLang="ja-JP" dirty="0"/>
          </a:p>
          <a:p>
            <a:pPr lvl="1"/>
            <a:r>
              <a:rPr lang="en-US" altLang="ja-JP" dirty="0"/>
              <a:t>VIF= 1 /(1−</a:t>
            </a:r>
            <a:r>
              <a:rPr lang="en-US" altLang="ja-JP" i="1" dirty="0"/>
              <a:t>r </a:t>
            </a:r>
            <a:r>
              <a:rPr lang="en-US" altLang="ja-JP" baseline="30000" dirty="0"/>
              <a:t>2</a:t>
            </a:r>
            <a:r>
              <a:rPr lang="en-US" altLang="ja-JP" dirty="0"/>
              <a:t>) </a:t>
            </a:r>
            <a:r>
              <a:rPr lang="ja-JP" altLang="en-US"/>
              <a:t> </a:t>
            </a:r>
            <a:endParaRPr lang="en-US" altLang="ja-JP" dirty="0"/>
          </a:p>
          <a:p>
            <a:endParaRPr lang="en-US" altLang="ja-JP" dirty="0"/>
          </a:p>
          <a:p>
            <a:r>
              <a:rPr kumimoji="1" lang="ja-JP" altLang="en-US"/>
              <a:t>数値が大きいときに変数を除くことが推奨．（</a:t>
            </a:r>
            <a:r>
              <a:rPr kumimoji="1" lang="en-US" altLang="ja-JP" dirty="0"/>
              <a:t>VIF&gt;10</a:t>
            </a:r>
            <a:r>
              <a:rPr kumimoji="1" lang="ja-JP" altLang="en-US"/>
              <a:t>が目安とされることが多い．</a:t>
            </a:r>
            <a:r>
              <a:rPr lang="ja-JP" altLang="en-US"/>
              <a:t>このとき</a:t>
            </a:r>
            <a:r>
              <a:rPr lang="en-US" altLang="ja-JP" i="1" dirty="0"/>
              <a:t>r</a:t>
            </a:r>
            <a:r>
              <a:rPr lang="en-US" altLang="ja-JP" dirty="0"/>
              <a:t> </a:t>
            </a:r>
            <a:r>
              <a:rPr lang="ja-JP" altLang="en-US"/>
              <a:t>≒</a:t>
            </a:r>
            <a:r>
              <a:rPr lang="en-US" altLang="ja-JP" dirty="0"/>
              <a:t>0.95</a:t>
            </a:r>
            <a:r>
              <a:rPr lang="ja-JP" altLang="en-US"/>
              <a:t>でかなり相関が強い．平均</a:t>
            </a:r>
            <a:r>
              <a:rPr lang="en-US" altLang="ja-JP" dirty="0"/>
              <a:t>VIF&lt;6</a:t>
            </a:r>
            <a:r>
              <a:rPr lang="ja-JP" altLang="en-US"/>
              <a:t>という目安も．</a:t>
            </a:r>
            <a:r>
              <a:rPr kumimoji="1" lang="ja-JP" altLang="en-US"/>
              <a:t>）</a:t>
            </a:r>
          </a:p>
        </p:txBody>
      </p:sp>
    </p:spTree>
    <p:extLst>
      <p:ext uri="{BB962C8B-B14F-4D97-AF65-F5344CB8AC3E}">
        <p14:creationId xmlns:p14="http://schemas.microsoft.com/office/powerpoint/2010/main" val="408947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5629-0FA3-1940-B7CA-024FFC072B93}"/>
              </a:ext>
            </a:extLst>
          </p:cNvPr>
          <p:cNvSpPr>
            <a:spLocks noGrp="1"/>
          </p:cNvSpPr>
          <p:nvPr>
            <p:ph type="title"/>
          </p:nvPr>
        </p:nvSpPr>
        <p:spPr/>
        <p:txBody>
          <a:bodyPr/>
          <a:lstStyle/>
          <a:p>
            <a:r>
              <a:rPr lang="ja-JP" altLang="en-US"/>
              <a:t>線形モデルの決定係数</a:t>
            </a:r>
            <a:r>
              <a:rPr lang="en-US" altLang="ja-JP" dirty="0"/>
              <a:t>(</a:t>
            </a:r>
            <a:r>
              <a:rPr lang="en-US" altLang="ja-JP" i="1" dirty="0"/>
              <a:t>r </a:t>
            </a:r>
            <a:r>
              <a:rPr lang="en-US" altLang="ja-JP" baseline="30000" dirty="0"/>
              <a:t>2</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81DB0DBE-E7D7-6F4B-8832-44FD5C331C84}"/>
              </a:ext>
            </a:extLst>
          </p:cNvPr>
          <p:cNvSpPr>
            <a:spLocks noGrp="1"/>
          </p:cNvSpPr>
          <p:nvPr>
            <p:ph idx="1"/>
          </p:nvPr>
        </p:nvSpPr>
        <p:spPr>
          <a:xfrm>
            <a:off x="838200" y="1825625"/>
            <a:ext cx="10515600" cy="4834482"/>
          </a:xfrm>
        </p:spPr>
        <p:txBody>
          <a:bodyPr>
            <a:normAutofit/>
          </a:bodyPr>
          <a:lstStyle/>
          <a:p>
            <a:r>
              <a:rPr kumimoji="1" lang="ja-JP" altLang="en-US"/>
              <a:t>各変数の平均値からのズレ（全変動）を回帰による予測の寄与（回帰変動）、残差の寄与（残差変動）に分解できる．</a:t>
            </a:r>
            <a:endParaRPr kumimoji="1" lang="en-US" altLang="ja-JP" dirty="0"/>
          </a:p>
          <a:p>
            <a:pPr lvl="1"/>
            <a:r>
              <a:rPr lang="ja-JP" altLang="en-US"/>
              <a:t>説明変数が一つ</a:t>
            </a:r>
            <a:r>
              <a:rPr lang="en-US" altLang="ja-JP" dirty="0"/>
              <a:t>(</a:t>
            </a:r>
            <a:r>
              <a:rPr lang="en-US" altLang="ja-JP" i="1" dirty="0"/>
              <a:t>x</a:t>
            </a:r>
            <a:r>
              <a:rPr lang="en-US" altLang="ja-JP" dirty="0"/>
              <a:t>)</a:t>
            </a:r>
            <a:r>
              <a:rPr lang="ja-JP" altLang="en-US"/>
              <a:t>しかない単回帰の場合．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en-US" altLang="ja-JP" i="1" dirty="0"/>
              <a:t>r</a:t>
            </a:r>
            <a:r>
              <a:rPr lang="ja-JP" altLang="en-US" i="1"/>
              <a:t> </a:t>
            </a:r>
            <a:r>
              <a:rPr lang="en-US" altLang="ja-JP" baseline="30000" dirty="0"/>
              <a:t>2</a:t>
            </a:r>
            <a:r>
              <a:rPr lang="en-US" altLang="ja-JP" dirty="0"/>
              <a:t>= </a:t>
            </a:r>
            <a:r>
              <a:rPr lang="ja-JP" altLang="en-US"/>
              <a:t>回帰変動</a:t>
            </a:r>
            <a:r>
              <a:rPr lang="en-US" altLang="ja-JP" dirty="0"/>
              <a:t>/</a:t>
            </a:r>
            <a:r>
              <a:rPr lang="ja-JP" altLang="en-US"/>
              <a:t>全変動</a:t>
            </a:r>
            <a:r>
              <a:rPr lang="en-US" altLang="ja-JP" dirty="0"/>
              <a:t>=1−</a:t>
            </a:r>
            <a:r>
              <a:rPr lang="ja-JP" altLang="en-US"/>
              <a:t>残差変動</a:t>
            </a:r>
            <a:r>
              <a:rPr lang="en-US" altLang="ja-JP" dirty="0"/>
              <a:t>/</a:t>
            </a:r>
            <a:r>
              <a:rPr lang="ja-JP" altLang="en-US"/>
              <a:t>全変動</a:t>
            </a:r>
            <a:endParaRPr lang="en-US" altLang="ja-JP" dirty="0"/>
          </a:p>
          <a:p>
            <a:endParaRPr kumimoji="1" lang="en-US" altLang="ja-JP" dirty="0"/>
          </a:p>
          <a:p>
            <a:endParaRPr kumimoji="1" lang="ja-JP" altLang="en-US"/>
          </a:p>
        </p:txBody>
      </p:sp>
      <p:grpSp>
        <p:nvGrpSpPr>
          <p:cNvPr id="41" name="グループ化 40">
            <a:extLst>
              <a:ext uri="{FF2B5EF4-FFF2-40B4-BE49-F238E27FC236}">
                <a16:creationId xmlns:a16="http://schemas.microsoft.com/office/drawing/2014/main" id="{3A397841-D6E3-8246-924F-4CDB39D51A8D}"/>
              </a:ext>
            </a:extLst>
          </p:cNvPr>
          <p:cNvGrpSpPr/>
          <p:nvPr/>
        </p:nvGrpSpPr>
        <p:grpSpPr>
          <a:xfrm>
            <a:off x="1857257" y="3083934"/>
            <a:ext cx="8909856" cy="2932576"/>
            <a:chOff x="2291914" y="3113382"/>
            <a:chExt cx="9304158" cy="3274605"/>
          </a:xfrm>
        </p:grpSpPr>
        <p:cxnSp>
          <p:nvCxnSpPr>
            <p:cNvPr id="5" name="直線矢印コネクタ 4">
              <a:extLst>
                <a:ext uri="{FF2B5EF4-FFF2-40B4-BE49-F238E27FC236}">
                  <a16:creationId xmlns:a16="http://schemas.microsoft.com/office/drawing/2014/main" id="{29F9A421-F120-B84C-97D8-CBFC7621667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F136A11-6BDE-5C43-8A1C-C0902238789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CE4B4D8-3716-814D-B044-F61A9C93109F}"/>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8E10A13-5D96-D94B-83E4-29BBF448238C}"/>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5" name="テキスト ボックス 14">
              <a:extLst>
                <a:ext uri="{FF2B5EF4-FFF2-40B4-BE49-F238E27FC236}">
                  <a16:creationId xmlns:a16="http://schemas.microsoft.com/office/drawing/2014/main" id="{31498420-6968-0147-9A6C-02844B38CA2C}"/>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6" name="直線矢印コネクタ 15">
              <a:extLst>
                <a:ext uri="{FF2B5EF4-FFF2-40B4-BE49-F238E27FC236}">
                  <a16:creationId xmlns:a16="http://schemas.microsoft.com/office/drawing/2014/main" id="{E2F9C110-8B81-3940-B202-23F3683646EC}"/>
                </a:ext>
              </a:extLst>
            </p:cNvPr>
            <p:cNvCxnSpPr>
              <a:cxnSpLocks/>
              <a:endCxn id="18"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F27DD62-7DAD-774B-B01F-1B22BCEF2299}"/>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21" name="円/楕円 20">
              <a:extLst>
                <a:ext uri="{FF2B5EF4-FFF2-40B4-BE49-F238E27FC236}">
                  <a16:creationId xmlns:a16="http://schemas.microsoft.com/office/drawing/2014/main" id="{FB7624E1-4613-AA4D-BA33-8BB2F8C298DC}"/>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7977A20-E309-CD4A-A634-3C60E8ECE38D}"/>
                </a:ext>
              </a:extLst>
            </p:cNvPr>
            <p:cNvCxnSpPr>
              <a:cxnSpLocks/>
              <a:endCxn id="21"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8" name="右中かっこ 27">
              <a:extLst>
                <a:ext uri="{FF2B5EF4-FFF2-40B4-BE49-F238E27FC236}">
                  <a16:creationId xmlns:a16="http://schemas.microsoft.com/office/drawing/2014/main" id="{B47E2353-F27A-0342-8CE6-08C87395098F}"/>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0126787-83B1-0044-ADB0-EC31EF3FF52C}"/>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30" name="右中かっこ 29">
              <a:extLst>
                <a:ext uri="{FF2B5EF4-FFF2-40B4-BE49-F238E27FC236}">
                  <a16:creationId xmlns:a16="http://schemas.microsoft.com/office/drawing/2014/main" id="{B32DC110-43B6-984F-883A-BDDEBCA2F8CB}"/>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右中かっこ 30">
              <a:extLst>
                <a:ext uri="{FF2B5EF4-FFF2-40B4-BE49-F238E27FC236}">
                  <a16:creationId xmlns:a16="http://schemas.microsoft.com/office/drawing/2014/main" id="{F8E49C16-517D-A647-B65C-84A9FD2BC61C}"/>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47C8AF6-E846-F244-92CF-3CD772216D0C}"/>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2137EF7-C897-D541-AA79-8D9512CADC49}"/>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A3301B16-EB03-CC4F-90A7-05361E934845}"/>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B2B34E1-4E73-B14B-87D5-3734F999F972}"/>
                  </a:ext>
                </a:extLst>
              </p:cNvPr>
              <p:cNvSpPr txBox="1"/>
              <p:nvPr/>
            </p:nvSpPr>
            <p:spPr>
              <a:xfrm>
                <a:off x="8581606" y="2932519"/>
                <a:ext cx="3386312" cy="375872"/>
              </a:xfrm>
              <a:prstGeom prst="rect">
                <a:avLst/>
              </a:prstGeom>
              <a:noFill/>
            </p:spPr>
            <p:txBody>
              <a:bodyPr wrap="none" rtlCol="0">
                <a:spAutoFit/>
              </a:bodyPr>
              <a:lstStyle/>
              <a:p>
                <a:r>
                  <a:rPr lang="ja-JP" altLang="en-US"/>
                  <a:t>全変動の平方和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6" name="テキスト ボックス 35">
                <a:extLst>
                  <a:ext uri="{FF2B5EF4-FFF2-40B4-BE49-F238E27FC236}">
                    <a16:creationId xmlns:a16="http://schemas.microsoft.com/office/drawing/2014/main" id="{1B2B34E1-4E73-B14B-87D5-3734F999F972}"/>
                  </a:ext>
                </a:extLst>
              </p:cNvPr>
              <p:cNvSpPr txBox="1">
                <a:spLocks noRot="1" noChangeAspect="1" noMove="1" noResize="1" noEditPoints="1" noAdjustHandles="1" noChangeArrowheads="1" noChangeShapeType="1" noTextEdit="1"/>
              </p:cNvSpPr>
              <p:nvPr/>
            </p:nvSpPr>
            <p:spPr>
              <a:xfrm>
                <a:off x="8581606" y="2932519"/>
                <a:ext cx="3386312" cy="375872"/>
              </a:xfrm>
              <a:prstGeom prst="rect">
                <a:avLst/>
              </a:prstGeom>
              <a:blipFill>
                <a:blip r:embed="rId6"/>
                <a:stretch>
                  <a:fillRect l="-1493" t="-106452" b="-1612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73F3369-6A73-EC44-B5AA-2425B0FA4C05}"/>
                  </a:ext>
                </a:extLst>
              </p:cNvPr>
              <p:cNvSpPr txBox="1"/>
              <p:nvPr/>
            </p:nvSpPr>
            <p:spPr>
              <a:xfrm>
                <a:off x="8468402" y="3573971"/>
                <a:ext cx="3714543" cy="375872"/>
              </a:xfrm>
              <a:prstGeom prst="rect">
                <a:avLst/>
              </a:prstGeom>
              <a:noFill/>
            </p:spPr>
            <p:txBody>
              <a:bodyPr wrap="none" rtlCol="0">
                <a:spAutoFit/>
              </a:bodyPr>
              <a:lstStyle/>
              <a:p>
                <a:r>
                  <a:rPr lang="ja-JP" altLang="en-US"/>
                  <a:t>回帰変動の平方和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7" name="テキスト ボックス 36">
                <a:extLst>
                  <a:ext uri="{FF2B5EF4-FFF2-40B4-BE49-F238E27FC236}">
                    <a16:creationId xmlns:a16="http://schemas.microsoft.com/office/drawing/2014/main" id="{073F3369-6A73-EC44-B5AA-2425B0FA4C05}"/>
                  </a:ext>
                </a:extLst>
              </p:cNvPr>
              <p:cNvSpPr txBox="1">
                <a:spLocks noRot="1" noChangeAspect="1" noMove="1" noResize="1" noEditPoints="1" noAdjustHandles="1" noChangeArrowheads="1" noChangeShapeType="1" noTextEdit="1"/>
              </p:cNvSpPr>
              <p:nvPr/>
            </p:nvSpPr>
            <p:spPr>
              <a:xfrm>
                <a:off x="8468402" y="3573971"/>
                <a:ext cx="3714543" cy="375872"/>
              </a:xfrm>
              <a:prstGeom prst="rect">
                <a:avLst/>
              </a:prstGeom>
              <a:blipFill>
                <a:blip r:embed="rId7"/>
                <a:stretch>
                  <a:fillRect l="-1361" t="-106452" b="-1580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0C1E423-49DD-994F-AE4C-05D4003A884B}"/>
              </a:ext>
            </a:extLst>
          </p:cNvPr>
          <p:cNvSpPr txBox="1"/>
          <p:nvPr/>
        </p:nvSpPr>
        <p:spPr>
          <a:xfrm rot="5400000">
            <a:off x="9972116" y="3263007"/>
            <a:ext cx="351378" cy="369332"/>
          </a:xfrm>
          <a:prstGeom prst="rect">
            <a:avLst/>
          </a:prstGeom>
          <a:noFill/>
        </p:spPr>
        <p:txBody>
          <a:bodyPr wrap="none" rtlCol="0">
            <a:spAutoFit/>
          </a:bodyPr>
          <a:lstStyle/>
          <a:p>
            <a:r>
              <a:rPr kumimoji="1" lang="en-US" altLang="ja-JP" dirty="0"/>
              <a:t>=</a:t>
            </a:r>
            <a:endParaRPr kumimoji="1" lang="ja-JP" altLang="en-US"/>
          </a:p>
        </p:txBody>
      </p:sp>
      <p:sp>
        <p:nvSpPr>
          <p:cNvPr id="39" name="テキスト ボックス 38">
            <a:extLst>
              <a:ext uri="{FF2B5EF4-FFF2-40B4-BE49-F238E27FC236}">
                <a16:creationId xmlns:a16="http://schemas.microsoft.com/office/drawing/2014/main" id="{2E643EAE-7F9B-1640-9722-62ED6F6A1BCD}"/>
              </a:ext>
            </a:extLst>
          </p:cNvPr>
          <p:cNvSpPr txBox="1"/>
          <p:nvPr/>
        </p:nvSpPr>
        <p:spPr>
          <a:xfrm rot="5400000">
            <a:off x="9942328" y="3824847"/>
            <a:ext cx="415498" cy="369332"/>
          </a:xfrm>
          <a:prstGeom prst="rect">
            <a:avLst/>
          </a:prstGeom>
          <a:noFill/>
        </p:spPr>
        <p:txBody>
          <a:bodyPr wrap="none" rtlCol="0">
            <a:spAutoFit/>
          </a:bodyPr>
          <a:lstStyle/>
          <a:p>
            <a:r>
              <a:rPr kumimoji="1" lang="ja-JP" altLang="en-US"/>
              <a:t>＋</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D573105-16A2-224D-BFD1-F9C6F963DD46}"/>
                  </a:ext>
                </a:extLst>
              </p:cNvPr>
              <p:cNvSpPr txBox="1"/>
              <p:nvPr/>
            </p:nvSpPr>
            <p:spPr>
              <a:xfrm>
                <a:off x="8468402" y="4094695"/>
                <a:ext cx="3680816" cy="652871"/>
              </a:xfrm>
              <a:prstGeom prst="rect">
                <a:avLst/>
              </a:prstGeom>
              <a:noFill/>
            </p:spPr>
            <p:txBody>
              <a:bodyPr wrap="none" rtlCol="0">
                <a:spAutoFit/>
              </a:bodyPr>
              <a:lstStyle/>
              <a:p>
                <a:r>
                  <a:rPr lang="ja-JP" altLang="en-US"/>
                  <a:t>残差変動の平方和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en-US" altLang="ja-JP" dirty="0"/>
              </a:p>
              <a:p>
                <a:r>
                  <a:rPr lang="en-US" altLang="ja-JP" dirty="0"/>
                  <a:t>(</a:t>
                </a:r>
                <a:r>
                  <a:rPr lang="ja-JP" altLang="en-US"/>
                  <a:t>残差平方和</a:t>
                </a:r>
                <a:r>
                  <a:rPr lang="en-US" altLang="ja-JP" dirty="0"/>
                  <a:t>)</a:t>
                </a:r>
                <a:endParaRPr kumimoji="1" lang="ja-JP" altLang="en-US"/>
              </a:p>
            </p:txBody>
          </p:sp>
        </mc:Choice>
        <mc:Fallback xmlns="">
          <p:sp>
            <p:nvSpPr>
              <p:cNvPr id="40" name="テキスト ボックス 39">
                <a:extLst>
                  <a:ext uri="{FF2B5EF4-FFF2-40B4-BE49-F238E27FC236}">
                    <a16:creationId xmlns:a16="http://schemas.microsoft.com/office/drawing/2014/main" id="{7D573105-16A2-224D-BFD1-F9C6F963DD46}"/>
                  </a:ext>
                </a:extLst>
              </p:cNvPr>
              <p:cNvSpPr txBox="1">
                <a:spLocks noRot="1" noChangeAspect="1" noMove="1" noResize="1" noEditPoints="1" noAdjustHandles="1" noChangeArrowheads="1" noChangeShapeType="1" noTextEdit="1"/>
              </p:cNvSpPr>
              <p:nvPr/>
            </p:nvSpPr>
            <p:spPr>
              <a:xfrm>
                <a:off x="8468402" y="4094695"/>
                <a:ext cx="3680816" cy="652871"/>
              </a:xfrm>
              <a:prstGeom prst="rect">
                <a:avLst/>
              </a:prstGeom>
              <a:blipFill>
                <a:blip r:embed="rId8"/>
                <a:stretch>
                  <a:fillRect l="-1375" t="-65385" b="-538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060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DF5E-7551-79C4-273E-DCEF207BCF6D}"/>
              </a:ext>
            </a:extLst>
          </p:cNvPr>
          <p:cNvSpPr>
            <a:spLocks noGrp="1"/>
          </p:cNvSpPr>
          <p:nvPr>
            <p:ph type="title"/>
          </p:nvPr>
        </p:nvSpPr>
        <p:spPr/>
        <p:txBody>
          <a:bodyPr/>
          <a:lstStyle/>
          <a:p>
            <a:r>
              <a:rPr kumimoji="1" lang="ja-JP" altLang="en-US"/>
              <a:t>自由度調整済み決定係数</a:t>
            </a:r>
            <a:r>
              <a:rPr lang="en-US" altLang="ja-JP" dirty="0"/>
              <a:t>(a</a:t>
            </a:r>
            <a:r>
              <a:rPr kumimoji="1" lang="en-US" altLang="ja-JP" dirty="0"/>
              <a:t>djusted </a:t>
            </a:r>
            <a:r>
              <a:rPr kumimoji="1" lang="en-US" altLang="ja-JP" i="1" dirty="0"/>
              <a:t>r </a:t>
            </a:r>
            <a:r>
              <a:rPr kumimoji="1" lang="en-US" altLang="ja-JP" baseline="30000" dirty="0"/>
              <a:t>2</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0467511-8378-D436-837B-8BCBD4CB7A98}"/>
              </a:ext>
            </a:extLst>
          </p:cNvPr>
          <p:cNvSpPr>
            <a:spLocks noGrp="1"/>
          </p:cNvSpPr>
          <p:nvPr>
            <p:ph idx="1"/>
          </p:nvPr>
        </p:nvSpPr>
        <p:spPr/>
        <p:txBody>
          <a:bodyPr/>
          <a:lstStyle/>
          <a:p>
            <a:r>
              <a:rPr kumimoji="1" lang="ja-JP" altLang="en-US"/>
              <a:t>重回帰分析では、たとえ目的変数の説明に寄与しない説明変数であっても、説明変数に加えられ、変数の数が増えると決定係数が大きくなってしまう．</a:t>
            </a:r>
            <a:endParaRPr kumimoji="1" lang="en-US" altLang="ja-JP" dirty="0"/>
          </a:p>
          <a:p>
            <a:endParaRPr lang="en-US" altLang="ja-JP" dirty="0"/>
          </a:p>
          <a:p>
            <a:r>
              <a:rPr kumimoji="1" lang="ja-JP" altLang="en-US"/>
              <a:t>説明変数の数を考慮した決定係数を自由度調整済み決定係数（</a:t>
            </a:r>
            <a:r>
              <a:rPr lang="en-US" altLang="ja-JP" dirty="0"/>
              <a:t>a</a:t>
            </a:r>
            <a:r>
              <a:rPr kumimoji="1" lang="en-US" altLang="ja-JP" dirty="0"/>
              <a:t>djusted </a:t>
            </a:r>
            <a:r>
              <a:rPr kumimoji="1" lang="en-US" altLang="ja-JP" i="1" dirty="0"/>
              <a:t>r </a:t>
            </a:r>
            <a:r>
              <a:rPr kumimoji="1" lang="en-US" altLang="ja-JP" baseline="30000" dirty="0"/>
              <a:t>2</a:t>
            </a:r>
            <a:r>
              <a:rPr kumimoji="1" lang="ja-JP" altLang="en-US"/>
              <a:t>）といい、以下のように算出される．</a:t>
            </a:r>
            <a:endParaRPr kumimoji="1" lang="en-US" altLang="ja-JP" dirty="0"/>
          </a:p>
          <a:p>
            <a:pPr marL="0" indent="0">
              <a:buNone/>
            </a:pPr>
            <a:endParaRPr lang="en-US" altLang="ja-JP" dirty="0"/>
          </a:p>
          <a:p>
            <a:pPr marL="457200" lvl="1" indent="0">
              <a:buNone/>
            </a:pPr>
            <a:r>
              <a:rPr kumimoji="1" lang="en-US" altLang="ja-JP" dirty="0"/>
              <a:t>adjusted </a:t>
            </a:r>
            <a:r>
              <a:rPr kumimoji="1" lang="en-US" altLang="ja-JP" i="1" dirty="0"/>
              <a:t>r </a:t>
            </a:r>
            <a:r>
              <a:rPr kumimoji="1" lang="en-US" altLang="ja-JP" baseline="30000" dirty="0"/>
              <a:t>2 </a:t>
            </a:r>
          </a:p>
          <a:p>
            <a:pPr marL="457200" lvl="1" indent="0">
              <a:buNone/>
            </a:pPr>
            <a:r>
              <a:rPr lang="ja-JP" altLang="en-US" baseline="30000"/>
              <a:t>　</a:t>
            </a:r>
            <a:r>
              <a:rPr kumimoji="1" lang="en-US" altLang="ja-JP" dirty="0"/>
              <a:t>= 1 – {</a:t>
            </a:r>
            <a:r>
              <a:rPr kumimoji="1" lang="ja-JP" altLang="en-US"/>
              <a:t>残差変動</a:t>
            </a:r>
            <a:r>
              <a:rPr kumimoji="1" lang="en-US" altLang="ja-JP" dirty="0">
                <a:highlight>
                  <a:srgbClr val="C0C0C0"/>
                </a:highlight>
              </a:rPr>
              <a:t>/(</a:t>
            </a:r>
            <a:r>
              <a:rPr kumimoji="1" lang="ja-JP" altLang="en-US">
                <a:highlight>
                  <a:srgbClr val="C0C0C0"/>
                </a:highlight>
              </a:rPr>
              <a:t>データ数</a:t>
            </a:r>
            <a:r>
              <a:rPr kumimoji="1" lang="en-US" altLang="ja-JP" dirty="0">
                <a:highlight>
                  <a:srgbClr val="C0C0C0"/>
                </a:highlight>
              </a:rPr>
              <a:t>-</a:t>
            </a:r>
            <a:r>
              <a:rPr kumimoji="1" lang="ja-JP" altLang="en-US">
                <a:highlight>
                  <a:srgbClr val="C0C0C0"/>
                </a:highlight>
              </a:rPr>
              <a:t>説明変数の数</a:t>
            </a:r>
            <a:r>
              <a:rPr kumimoji="1" lang="en-US" altLang="ja-JP" dirty="0">
                <a:highlight>
                  <a:srgbClr val="C0C0C0"/>
                </a:highlight>
              </a:rPr>
              <a:t>-</a:t>
            </a:r>
            <a:r>
              <a:rPr lang="en-US" altLang="ja-JP" dirty="0">
                <a:highlight>
                  <a:srgbClr val="C0C0C0"/>
                </a:highlight>
              </a:rPr>
              <a:t>1</a:t>
            </a:r>
            <a:r>
              <a:rPr kumimoji="1" lang="en-US" altLang="ja-JP" dirty="0">
                <a:highlight>
                  <a:srgbClr val="C0C0C0"/>
                </a:highlight>
              </a:rPr>
              <a:t>)</a:t>
            </a:r>
            <a:r>
              <a:rPr kumimoji="1" lang="en-US" altLang="ja-JP" dirty="0"/>
              <a:t>}/{</a:t>
            </a:r>
            <a:r>
              <a:rPr kumimoji="1" lang="ja-JP" altLang="en-US"/>
              <a:t>全変動</a:t>
            </a:r>
            <a:r>
              <a:rPr kumimoji="1" lang="en-US" altLang="ja-JP" dirty="0">
                <a:highlight>
                  <a:srgbClr val="C0C0C0"/>
                </a:highlight>
              </a:rPr>
              <a:t>/(</a:t>
            </a:r>
            <a:r>
              <a:rPr kumimoji="1" lang="ja-JP" altLang="en-US">
                <a:highlight>
                  <a:srgbClr val="C0C0C0"/>
                </a:highlight>
              </a:rPr>
              <a:t>データ数</a:t>
            </a:r>
            <a:r>
              <a:rPr kumimoji="1" lang="en-US" altLang="ja-JP" dirty="0">
                <a:highlight>
                  <a:srgbClr val="C0C0C0"/>
                </a:highlight>
              </a:rPr>
              <a:t>-1)</a:t>
            </a:r>
            <a:r>
              <a:rPr kumimoji="1" lang="en-US" altLang="ja-JP" dirty="0"/>
              <a:t>}</a:t>
            </a:r>
          </a:p>
          <a:p>
            <a:endParaRPr lang="en-US" altLang="ja-JP" dirty="0"/>
          </a:p>
          <a:p>
            <a:endParaRPr kumimoji="1" lang="ja-JP" altLang="en-US"/>
          </a:p>
        </p:txBody>
      </p:sp>
    </p:spTree>
    <p:extLst>
      <p:ext uri="{BB962C8B-B14F-4D97-AF65-F5344CB8AC3E}">
        <p14:creationId xmlns:p14="http://schemas.microsoft.com/office/powerpoint/2010/main" val="425085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743C8-A9E4-C540-875B-0FE32C6EBFB0}"/>
              </a:ext>
            </a:extLst>
          </p:cNvPr>
          <p:cNvSpPr>
            <a:spLocks noGrp="1"/>
          </p:cNvSpPr>
          <p:nvPr>
            <p:ph type="title"/>
          </p:nvPr>
        </p:nvSpPr>
        <p:spPr/>
        <p:txBody>
          <a:bodyPr/>
          <a:lstStyle/>
          <a:p>
            <a:r>
              <a:rPr kumimoji="1" lang="en-US" altLang="ja-JP" dirty="0"/>
              <a:t>R</a:t>
            </a:r>
            <a:r>
              <a:rPr kumimoji="1" lang="ja-JP" altLang="en-US"/>
              <a:t>で</a:t>
            </a:r>
            <a:r>
              <a:rPr kumimoji="1" lang="en-US" altLang="ja-JP" dirty="0"/>
              <a:t>VIF</a:t>
            </a:r>
            <a:endParaRPr kumimoji="1" lang="ja-JP" altLang="en-US"/>
          </a:p>
        </p:txBody>
      </p:sp>
      <p:sp>
        <p:nvSpPr>
          <p:cNvPr id="3" name="コンテンツ プレースホルダー 2">
            <a:extLst>
              <a:ext uri="{FF2B5EF4-FFF2-40B4-BE49-F238E27FC236}">
                <a16:creationId xmlns:a16="http://schemas.microsoft.com/office/drawing/2014/main" id="{02F3AD6E-A8AA-964C-8EF4-26CD4B7D1443}"/>
              </a:ext>
            </a:extLst>
          </p:cNvPr>
          <p:cNvSpPr>
            <a:spLocks noGrp="1"/>
          </p:cNvSpPr>
          <p:nvPr>
            <p:ph idx="1"/>
          </p:nvPr>
        </p:nvSpPr>
        <p:spPr/>
        <p:txBody>
          <a:bodyPr>
            <a:normAutofit fontScale="85000" lnSpcReduction="20000"/>
          </a:bodyPr>
          <a:lstStyle/>
          <a:p>
            <a:r>
              <a:rPr kumimoji="1" lang="ja-JP" altLang="en-US"/>
              <a:t>第</a:t>
            </a:r>
            <a:r>
              <a:rPr kumimoji="1" lang="en-US" altLang="ja-JP" dirty="0"/>
              <a:t>10</a:t>
            </a:r>
            <a:r>
              <a:rPr kumimoji="1" lang="ja-JP" altLang="en-US"/>
              <a:t>回で利用した気象データ</a:t>
            </a:r>
            <a:r>
              <a:rPr kumimoji="1" lang="en-US" altLang="ja-JP" dirty="0" err="1"/>
              <a:t>yokohama.csv</a:t>
            </a:r>
            <a:r>
              <a:rPr kumimoji="1" lang="ja-JP" altLang="en-US"/>
              <a:t>で試してみよう．</a:t>
            </a:r>
            <a:endParaRPr kumimoji="1" lang="en-US" altLang="ja-JP" dirty="0"/>
          </a:p>
          <a:p>
            <a:endParaRPr lang="en-US" altLang="ja-JP" dirty="0"/>
          </a:p>
          <a:p>
            <a:r>
              <a:rPr kumimoji="1" lang="en-US" altLang="ja-JP" dirty="0"/>
              <a:t>Tw0</a:t>
            </a:r>
            <a:r>
              <a:rPr lang="ja-JP" altLang="en-US"/>
              <a:t>は</a:t>
            </a:r>
            <a:r>
              <a:rPr kumimoji="1" lang="ja-JP" altLang="en-US"/>
              <a:t>裸地水温で、これを気象要素</a:t>
            </a:r>
            <a:r>
              <a:rPr kumimoji="1" lang="en-US" altLang="ja-JP" dirty="0"/>
              <a:t>(</a:t>
            </a:r>
            <a:r>
              <a:rPr kumimoji="1" lang="ja-JP" altLang="en-US"/>
              <a:t>実測値</a:t>
            </a:r>
            <a:r>
              <a:rPr kumimoji="1" lang="en-US" altLang="ja-JP" dirty="0"/>
              <a:t>)</a:t>
            </a:r>
            <a:r>
              <a:rPr kumimoji="1" lang="ja-JP" altLang="en-US"/>
              <a:t>で回帰して説明．</a:t>
            </a:r>
            <a:r>
              <a:rPr lang="ja-JP" altLang="en-US"/>
              <a:t>（</a:t>
            </a:r>
            <a:r>
              <a:rPr lang="en-US" altLang="ja-JP" dirty="0">
                <a:hlinkClick r:id="rId3"/>
              </a:rPr>
              <a:t>https://meteocrop.dc.affrc.go.jp/real/explan_amedas_u.htm</a:t>
            </a:r>
            <a:r>
              <a:rPr lang="ja-JP" altLang="en-US"/>
              <a:t>）</a:t>
            </a:r>
            <a:endParaRPr lang="en-US" altLang="ja-JP" dirty="0"/>
          </a:p>
          <a:p>
            <a:pPr lvl="1"/>
            <a:endParaRPr kumimoji="1" lang="en-US" altLang="ja-JP" dirty="0"/>
          </a:p>
          <a:p>
            <a:pPr lvl="1"/>
            <a:r>
              <a:rPr kumimoji="1" lang="ja-JP" altLang="en-US"/>
              <a:t>データ数が多いので</a:t>
            </a:r>
            <a:r>
              <a:rPr kumimoji="1" lang="en-US" altLang="ja-JP" dirty="0"/>
              <a:t>2010</a:t>
            </a:r>
            <a:r>
              <a:rPr kumimoji="1" lang="ja-JP" altLang="en-US"/>
              <a:t>年以降を使う．データクリーニングもする．</a:t>
            </a:r>
            <a:endParaRPr kumimoji="1" lang="en-US" altLang="ja-JP" dirty="0"/>
          </a:p>
          <a:p>
            <a:pPr lvl="1"/>
            <a:endParaRPr kumimoji="1" lang="en-US" altLang="ja-JP" dirty="0"/>
          </a:p>
          <a:p>
            <a:pPr lvl="1"/>
            <a:r>
              <a:rPr lang="en-US" altLang="ja-JP" dirty="0"/>
              <a:t>Tw0 ~ T + </a:t>
            </a:r>
            <a:r>
              <a:rPr lang="en-US" altLang="ja-JP" dirty="0" err="1"/>
              <a:t>Tmax</a:t>
            </a:r>
            <a:r>
              <a:rPr lang="en-US" altLang="ja-JP" dirty="0"/>
              <a:t> + </a:t>
            </a:r>
            <a:r>
              <a:rPr lang="en-US" altLang="ja-JP" dirty="0" err="1"/>
              <a:t>Tmin</a:t>
            </a:r>
            <a:r>
              <a:rPr lang="en-US" altLang="ja-JP" dirty="0"/>
              <a:t> + </a:t>
            </a:r>
            <a:r>
              <a:rPr lang="en-US" altLang="ja-JP" dirty="0" err="1"/>
              <a:t>Pr</a:t>
            </a:r>
            <a:r>
              <a:rPr lang="en-US" altLang="ja-JP" dirty="0"/>
              <a:t> + N</a:t>
            </a:r>
          </a:p>
          <a:p>
            <a:endParaRPr lang="en-US" altLang="ja-JP" dirty="0"/>
          </a:p>
          <a:p>
            <a:r>
              <a:rPr lang="en-US" altLang="ja-JP" dirty="0"/>
              <a:t>library(performance)</a:t>
            </a:r>
            <a:r>
              <a:rPr lang="ja-JP" altLang="en-US"/>
              <a:t>で</a:t>
            </a:r>
            <a:r>
              <a:rPr lang="en-US" altLang="ja-JP" dirty="0" err="1"/>
              <a:t>check_collinearity</a:t>
            </a:r>
            <a:r>
              <a:rPr lang="ja-JP" altLang="en-US"/>
              <a:t>関数を使ってみる．</a:t>
            </a:r>
            <a:endParaRPr lang="en-US" altLang="ja-JP" dirty="0"/>
          </a:p>
          <a:p>
            <a:endParaRPr lang="en-US" altLang="ja-JP" dirty="0"/>
          </a:p>
          <a:p>
            <a:r>
              <a:rPr lang="en-US" altLang="ja-JP" dirty="0"/>
              <a:t>VIF</a:t>
            </a:r>
            <a:r>
              <a:rPr lang="ja-JP" altLang="en-US"/>
              <a:t>が</a:t>
            </a:r>
            <a:r>
              <a:rPr lang="en-US" altLang="ja-JP" dirty="0"/>
              <a:t>10</a:t>
            </a:r>
            <a:r>
              <a:rPr lang="ja-JP" altLang="en-US"/>
              <a:t>を超えた変数がある場合にはモデルからその変数を外してモデルを再構成、解析して再度</a:t>
            </a:r>
            <a:r>
              <a:rPr lang="en-US" altLang="ja-JP" dirty="0"/>
              <a:t>VIF</a:t>
            </a:r>
            <a:r>
              <a:rPr lang="ja-JP" altLang="en-US"/>
              <a:t>をチェック．</a:t>
            </a:r>
            <a:endParaRPr lang="en-US" altLang="ja-JP" dirty="0"/>
          </a:p>
        </p:txBody>
      </p:sp>
    </p:spTree>
    <p:extLst>
      <p:ext uri="{BB962C8B-B14F-4D97-AF65-F5344CB8AC3E}">
        <p14:creationId xmlns:p14="http://schemas.microsoft.com/office/powerpoint/2010/main" val="120253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E9411-ADF8-8F51-1C7F-414D092A9521}"/>
              </a:ext>
            </a:extLst>
          </p:cNvPr>
          <p:cNvSpPr>
            <a:spLocks noGrp="1"/>
          </p:cNvSpPr>
          <p:nvPr>
            <p:ph type="title"/>
          </p:nvPr>
        </p:nvSpPr>
        <p:spPr/>
        <p:txBody>
          <a:bodyPr/>
          <a:lstStyle/>
          <a:p>
            <a:r>
              <a:rPr kumimoji="1" lang="en-US" altLang="ja-JP" dirty="0"/>
              <a:t>car</a:t>
            </a:r>
            <a:r>
              <a:rPr kumimoji="1" lang="ja-JP" altLang="en-US"/>
              <a:t>パッケージの</a:t>
            </a:r>
            <a:r>
              <a:rPr kumimoji="1" lang="en-US" altLang="ja-JP" dirty="0" err="1"/>
              <a:t>vif</a:t>
            </a:r>
            <a:r>
              <a:rPr kumimoji="1" lang="ja-JP" altLang="en-US"/>
              <a:t>関数</a:t>
            </a:r>
          </a:p>
        </p:txBody>
      </p:sp>
      <p:sp>
        <p:nvSpPr>
          <p:cNvPr id="3" name="コンテンツ プレースホルダー 2">
            <a:extLst>
              <a:ext uri="{FF2B5EF4-FFF2-40B4-BE49-F238E27FC236}">
                <a16:creationId xmlns:a16="http://schemas.microsoft.com/office/drawing/2014/main" id="{E7B94F31-7109-E704-65E5-599DDE4F17DE}"/>
              </a:ext>
            </a:extLst>
          </p:cNvPr>
          <p:cNvSpPr>
            <a:spLocks noGrp="1"/>
          </p:cNvSpPr>
          <p:nvPr>
            <p:ph idx="1"/>
          </p:nvPr>
        </p:nvSpPr>
        <p:spPr/>
        <p:txBody>
          <a:bodyPr/>
          <a:lstStyle/>
          <a:p>
            <a:r>
              <a:rPr kumimoji="1" lang="en-US" altLang="ja-JP" dirty="0"/>
              <a:t>car</a:t>
            </a:r>
            <a:r>
              <a:rPr kumimoji="1" lang="ja-JP" altLang="en-US"/>
              <a:t>パッケージに</a:t>
            </a:r>
            <a:r>
              <a:rPr kumimoji="1" lang="en-US" altLang="ja-JP" dirty="0" err="1"/>
              <a:t>vif</a:t>
            </a:r>
            <a:r>
              <a:rPr kumimoji="1" lang="ja-JP" altLang="en-US"/>
              <a:t>関数があり、モデルの結果オブジェクトを引数に入れると</a:t>
            </a:r>
            <a:r>
              <a:rPr kumimoji="1" lang="en-US" altLang="ja-JP" dirty="0"/>
              <a:t>VIF</a:t>
            </a:r>
            <a:r>
              <a:rPr kumimoji="1" lang="en-US" altLang="ja-JP" baseline="30000" dirty="0"/>
              <a:t>※</a:t>
            </a:r>
            <a:r>
              <a:rPr kumimoji="1" lang="ja-JP" altLang="en-US"/>
              <a:t>か、一般化分散拡大係数</a:t>
            </a:r>
            <a:r>
              <a:rPr kumimoji="1" lang="en-US" altLang="ja-JP" dirty="0"/>
              <a:t>(Generalized Variance Inflation Factor, GVIF)</a:t>
            </a:r>
            <a:r>
              <a:rPr kumimoji="1" lang="ja-JP" altLang="en-US"/>
              <a:t>という値を返してくれる</a:t>
            </a:r>
            <a:endParaRPr kumimoji="1" lang="en-US" altLang="ja-JP" dirty="0"/>
          </a:p>
          <a:p>
            <a:pPr marL="0" indent="0">
              <a:buNone/>
            </a:pPr>
            <a:endParaRPr kumimoji="1" lang="en-US" altLang="ja-JP" dirty="0"/>
          </a:p>
          <a:p>
            <a:pPr marL="457200" lvl="1" indent="0">
              <a:buNone/>
            </a:pPr>
            <a:r>
              <a:rPr kumimoji="1" lang="en-US" altLang="ja-JP" baseline="30000" dirty="0"/>
              <a:t>※</a:t>
            </a:r>
            <a:r>
              <a:rPr lang="ja-JP" altLang="en-US"/>
              <a:t>重み付けをしない回帰で自由度が１であれば</a:t>
            </a:r>
            <a:r>
              <a:rPr lang="en-US" altLang="ja-JP" dirty="0"/>
              <a:t>VIF</a:t>
            </a:r>
            <a:r>
              <a:rPr lang="ja-JP" altLang="en-US"/>
              <a:t>が戻る</a:t>
            </a:r>
            <a:endParaRPr lang="en-US" altLang="ja-JP" dirty="0"/>
          </a:p>
          <a:p>
            <a:endParaRPr lang="en-US" altLang="ja-JP" dirty="0"/>
          </a:p>
          <a:p>
            <a:r>
              <a:rPr kumimoji="1" lang="en-US" altLang="ja-JP" dirty="0"/>
              <a:t>GVIF</a:t>
            </a:r>
            <a:r>
              <a:rPr kumimoji="1" lang="ja-JP" altLang="en-US"/>
              <a:t>は２を超えないことが推奨</a:t>
            </a:r>
          </a:p>
        </p:txBody>
      </p:sp>
    </p:spTree>
    <p:extLst>
      <p:ext uri="{BB962C8B-B14F-4D97-AF65-F5344CB8AC3E}">
        <p14:creationId xmlns:p14="http://schemas.microsoft.com/office/powerpoint/2010/main" val="37456138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2694</TotalTime>
  <Words>754</Words>
  <Application>Microsoft Macintosh PowerPoint</Application>
  <PresentationFormat>ワイド画面</PresentationFormat>
  <Paragraphs>94</Paragraphs>
  <Slides>8</Slides>
  <Notes>5</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Cambria Math</vt:lpstr>
      <vt:lpstr>Office テーマ</vt:lpstr>
      <vt:lpstr>R初心者講座第２５回</vt:lpstr>
      <vt:lpstr>説明変数の数と説明力・予測力</vt:lpstr>
      <vt:lpstr>多重共線性　(Multi-collinearity)</vt:lpstr>
      <vt:lpstr>VIF (Variance Inflation Factor, 分散拡大係数)</vt:lpstr>
      <vt:lpstr>線形モデルの決定係数(r 2)</vt:lpstr>
      <vt:lpstr>自由度調整済み決定係数(adjusted r 2)</vt:lpstr>
      <vt:lpstr>RでVIF</vt:lpstr>
      <vt:lpstr>carパッケージのvif関数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Shin Fukui</cp:lastModifiedBy>
  <cp:revision>19</cp:revision>
  <dcterms:created xsi:type="dcterms:W3CDTF">2021-11-24T15:15:52Z</dcterms:created>
  <dcterms:modified xsi:type="dcterms:W3CDTF">2022-10-31T21:00:37Z</dcterms:modified>
</cp:coreProperties>
</file>