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344" r:id="rId3"/>
    <p:sldId id="343" r:id="rId4"/>
    <p:sldId id="345" r:id="rId5"/>
    <p:sldId id="347" r:id="rId6"/>
    <p:sldId id="346" r:id="rId7"/>
    <p:sldId id="331" r:id="rId8"/>
    <p:sldId id="313" r:id="rId9"/>
    <p:sldId id="342" r:id="rId10"/>
    <p:sldId id="314" r:id="rId11"/>
    <p:sldId id="34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6892DA-2C17-6D4F-BD05-846CDA04EE53}" v="5" dt="2020-11-23T11:09:44.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0"/>
    <p:restoredTop sz="96208"/>
  </p:normalViewPr>
  <p:slideViewPr>
    <p:cSldViewPr snapToGrid="0" snapToObjects="1">
      <p:cViewPr varScale="1">
        <p:scale>
          <a:sx n="128" d="100"/>
          <a:sy n="128"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9A6892DA-2C17-6D4F-BD05-846CDA04EE53}"/>
    <pc:docChg chg="undo custSel addSld delSld modSld sldOrd">
      <pc:chgData name="Fukui Shin" userId="6902ee70c48ce296" providerId="LiveId" clId="{9A6892DA-2C17-6D4F-BD05-846CDA04EE53}" dt="2020-11-23T11:48:08.329" v="1050" actId="20577"/>
      <pc:docMkLst>
        <pc:docMk/>
      </pc:docMkLst>
      <pc:sldChg chg="modSp mod">
        <pc:chgData name="Fukui Shin" userId="6902ee70c48ce296" providerId="LiveId" clId="{9A6892DA-2C17-6D4F-BD05-846CDA04EE53}" dt="2020-11-23T10:40:55.974" v="170" actId="20577"/>
        <pc:sldMkLst>
          <pc:docMk/>
          <pc:sldMk cId="3217045180" sldId="314"/>
        </pc:sldMkLst>
        <pc:spChg chg="mod">
          <ac:chgData name="Fukui Shin" userId="6902ee70c48ce296" providerId="LiveId" clId="{9A6892DA-2C17-6D4F-BD05-846CDA04EE53}" dt="2020-11-23T10:40:55.974" v="170" actId="20577"/>
          <ac:spMkLst>
            <pc:docMk/>
            <pc:sldMk cId="3217045180" sldId="314"/>
            <ac:spMk id="3" creationId="{DC640E16-90FF-EF4D-B8A7-39857603F26E}"/>
          </ac:spMkLst>
        </pc:spChg>
      </pc:sldChg>
      <pc:sldChg chg="del">
        <pc:chgData name="Fukui Shin" userId="6902ee70c48ce296" providerId="LiveId" clId="{9A6892DA-2C17-6D4F-BD05-846CDA04EE53}" dt="2020-11-23T10:43:35.481" v="173" actId="2696"/>
        <pc:sldMkLst>
          <pc:docMk/>
          <pc:sldMk cId="3726148921" sldId="316"/>
        </pc:sldMkLst>
      </pc:sldChg>
      <pc:sldChg chg="modSp mod">
        <pc:chgData name="Fukui Shin" userId="6902ee70c48ce296" providerId="LiveId" clId="{9A6892DA-2C17-6D4F-BD05-846CDA04EE53}" dt="2020-11-23T10:45:33.442" v="197" actId="20577"/>
        <pc:sldMkLst>
          <pc:docMk/>
          <pc:sldMk cId="2046532465" sldId="317"/>
        </pc:sldMkLst>
        <pc:spChg chg="mod">
          <ac:chgData name="Fukui Shin" userId="6902ee70c48ce296" providerId="LiveId" clId="{9A6892DA-2C17-6D4F-BD05-846CDA04EE53}" dt="2020-11-23T10:45:33.442" v="197" actId="20577"/>
          <ac:spMkLst>
            <pc:docMk/>
            <pc:sldMk cId="2046532465" sldId="317"/>
            <ac:spMk id="3" creationId="{18C64732-774F-5C45-9645-8954323DEE8D}"/>
          </ac:spMkLst>
        </pc:spChg>
      </pc:sldChg>
      <pc:sldChg chg="modSp mod">
        <pc:chgData name="Fukui Shin" userId="6902ee70c48ce296" providerId="LiveId" clId="{9A6892DA-2C17-6D4F-BD05-846CDA04EE53}" dt="2020-11-23T11:48:08.329" v="1050" actId="20577"/>
        <pc:sldMkLst>
          <pc:docMk/>
          <pc:sldMk cId="2427277592" sldId="318"/>
        </pc:sldMkLst>
        <pc:spChg chg="mod">
          <ac:chgData name="Fukui Shin" userId="6902ee70c48ce296" providerId="LiveId" clId="{9A6892DA-2C17-6D4F-BD05-846CDA04EE53}" dt="2020-11-23T11:48:08.329" v="1050" actId="20577"/>
          <ac:spMkLst>
            <pc:docMk/>
            <pc:sldMk cId="2427277592" sldId="318"/>
            <ac:spMk id="3" creationId="{D9791927-BC25-5940-9672-FE1E11938A71}"/>
          </ac:spMkLst>
        </pc:spChg>
      </pc:sldChg>
      <pc:sldChg chg="modSp mod">
        <pc:chgData name="Fukui Shin" userId="6902ee70c48ce296" providerId="LiveId" clId="{9A6892DA-2C17-6D4F-BD05-846CDA04EE53}" dt="2020-11-23T10:54:24.053" v="349" actId="20577"/>
        <pc:sldMkLst>
          <pc:docMk/>
          <pc:sldMk cId="1017622144" sldId="321"/>
        </pc:sldMkLst>
        <pc:spChg chg="mod">
          <ac:chgData name="Fukui Shin" userId="6902ee70c48ce296" providerId="LiveId" clId="{9A6892DA-2C17-6D4F-BD05-846CDA04EE53}" dt="2020-11-23T10:54:24.053" v="349" actId="20577"/>
          <ac:spMkLst>
            <pc:docMk/>
            <pc:sldMk cId="1017622144" sldId="321"/>
            <ac:spMk id="3" creationId="{F46E3B8B-6F61-F44B-B279-A905DB193726}"/>
          </ac:spMkLst>
        </pc:spChg>
      </pc:sldChg>
      <pc:sldChg chg="del">
        <pc:chgData name="Fukui Shin" userId="6902ee70c48ce296" providerId="LiveId" clId="{9A6892DA-2C17-6D4F-BD05-846CDA04EE53}" dt="2020-11-23T10:43:24.195" v="172" actId="2696"/>
        <pc:sldMkLst>
          <pc:docMk/>
          <pc:sldMk cId="3802633547" sldId="330"/>
        </pc:sldMkLst>
      </pc:sldChg>
      <pc:sldChg chg="del">
        <pc:chgData name="Fukui Shin" userId="6902ee70c48ce296" providerId="LiveId" clId="{9A6892DA-2C17-6D4F-BD05-846CDA04EE53}" dt="2020-11-23T10:43:13.650" v="171" actId="2696"/>
        <pc:sldMkLst>
          <pc:docMk/>
          <pc:sldMk cId="3293457125" sldId="340"/>
        </pc:sldMkLst>
      </pc:sldChg>
      <pc:sldChg chg="modSp mod">
        <pc:chgData name="Fukui Shin" userId="6902ee70c48ce296" providerId="LiveId" clId="{9A6892DA-2C17-6D4F-BD05-846CDA04EE53}" dt="2020-11-23T10:40:05.871" v="142" actId="20577"/>
        <pc:sldMkLst>
          <pc:docMk/>
          <pc:sldMk cId="3417274622" sldId="342"/>
        </pc:sldMkLst>
        <pc:spChg chg="mod">
          <ac:chgData name="Fukui Shin" userId="6902ee70c48ce296" providerId="LiveId" clId="{9A6892DA-2C17-6D4F-BD05-846CDA04EE53}" dt="2020-11-23T10:40:05.871" v="142" actId="20577"/>
          <ac:spMkLst>
            <pc:docMk/>
            <pc:sldMk cId="3417274622" sldId="342"/>
            <ac:spMk id="3" creationId="{85F3B143-F1DA-784C-9F9F-88F7D5151246}"/>
          </ac:spMkLst>
        </pc:spChg>
      </pc:sldChg>
      <pc:sldChg chg="addSp modSp new mod ord setBg">
        <pc:chgData name="Fukui Shin" userId="6902ee70c48ce296" providerId="LiveId" clId="{9A6892DA-2C17-6D4F-BD05-846CDA04EE53}" dt="2020-11-23T11:43:07.760" v="875" actId="20577"/>
        <pc:sldMkLst>
          <pc:docMk/>
          <pc:sldMk cId="1648061599" sldId="350"/>
        </pc:sldMkLst>
        <pc:spChg chg="mod">
          <ac:chgData name="Fukui Shin" userId="6902ee70c48ce296" providerId="LiveId" clId="{9A6892DA-2C17-6D4F-BD05-846CDA04EE53}" dt="2020-11-23T11:06:09.395" v="478" actId="20577"/>
          <ac:spMkLst>
            <pc:docMk/>
            <pc:sldMk cId="1648061599" sldId="350"/>
            <ac:spMk id="2" creationId="{EED5B430-BFB9-DE48-A129-FFF037071A5A}"/>
          </ac:spMkLst>
        </pc:spChg>
        <pc:spChg chg="mod">
          <ac:chgData name="Fukui Shin" userId="6902ee70c48ce296" providerId="LiveId" clId="{9A6892DA-2C17-6D4F-BD05-846CDA04EE53}" dt="2020-11-23T11:43:07.760" v="875" actId="20577"/>
          <ac:spMkLst>
            <pc:docMk/>
            <pc:sldMk cId="1648061599" sldId="350"/>
            <ac:spMk id="3" creationId="{3CE23208-B576-184B-8076-23BAB9FACA60}"/>
          </ac:spMkLst>
        </pc:spChg>
        <pc:graphicFrameChg chg="add mod">
          <ac:chgData name="Fukui Shin" userId="6902ee70c48ce296" providerId="LiveId" clId="{9A6892DA-2C17-6D4F-BD05-846CDA04EE53}" dt="2020-11-23T11:04:58.118" v="400"/>
          <ac:graphicFrameMkLst>
            <pc:docMk/>
            <pc:sldMk cId="1648061599" sldId="350"/>
            <ac:graphicFrameMk id="4" creationId="{C595DF26-D58C-D14D-B7C6-EA75EBA63B7B}"/>
          </ac:graphicFrameMkLst>
        </pc:graphicFrameChg>
        <pc:graphicFrameChg chg="add mod modGraphic">
          <ac:chgData name="Fukui Shin" userId="6902ee70c48ce296" providerId="LiveId" clId="{9A6892DA-2C17-6D4F-BD05-846CDA04EE53}" dt="2020-11-23T11:12:26.528" v="737" actId="1076"/>
          <ac:graphicFrameMkLst>
            <pc:docMk/>
            <pc:sldMk cId="1648061599" sldId="350"/>
            <ac:graphicFrameMk id="5" creationId="{66CFD23F-A2C0-0149-9052-2DE1E5D5713C}"/>
          </ac:graphicFrameMkLst>
        </pc:graphicFrameChg>
      </pc:sldChg>
      <pc:sldChg chg="modSp new mod">
        <pc:chgData name="Fukui Shin" userId="6902ee70c48ce296" providerId="LiveId" clId="{9A6892DA-2C17-6D4F-BD05-846CDA04EE53}" dt="2020-11-23T10:59:21.410" v="363" actId="20577"/>
        <pc:sldMkLst>
          <pc:docMk/>
          <pc:sldMk cId="293715144" sldId="351"/>
        </pc:sldMkLst>
        <pc:spChg chg="mod">
          <ac:chgData name="Fukui Shin" userId="6902ee70c48ce296" providerId="LiveId" clId="{9A6892DA-2C17-6D4F-BD05-846CDA04EE53}" dt="2020-11-23T10:59:21.410" v="363" actId="20577"/>
          <ac:spMkLst>
            <pc:docMk/>
            <pc:sldMk cId="293715144" sldId="351"/>
            <ac:spMk id="2" creationId="{FD5D7323-D30B-184B-8FB0-563610ED38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405C4-C66D-F749-86C2-C6C1EA8BBE39}" type="datetimeFigureOut">
              <a:rPr kumimoji="1" lang="ja-JP" altLang="en-US" smtClean="0"/>
              <a:t>2021/11/30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FD3BB-1804-F64D-8990-14817A0E2CB2}" type="slidenum">
              <a:rPr kumimoji="1" lang="ja-JP" altLang="en-US" smtClean="0"/>
              <a:t>‹#›</a:t>
            </a:fld>
            <a:endParaRPr kumimoji="1" lang="ja-JP" altLang="en-US"/>
          </a:p>
        </p:txBody>
      </p:sp>
    </p:spTree>
    <p:extLst>
      <p:ext uri="{BB962C8B-B14F-4D97-AF65-F5344CB8AC3E}">
        <p14:creationId xmlns:p14="http://schemas.microsoft.com/office/powerpoint/2010/main" val="2841956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F9FD3BB-1804-F64D-8990-14817A0E2CB2}" type="slidenum">
              <a:rPr kumimoji="1" lang="ja-JP" altLang="en-US" smtClean="0"/>
              <a:t>5</a:t>
            </a:fld>
            <a:endParaRPr kumimoji="1" lang="ja-JP" altLang="en-US"/>
          </a:p>
        </p:txBody>
      </p:sp>
    </p:spTree>
    <p:extLst>
      <p:ext uri="{BB962C8B-B14F-4D97-AF65-F5344CB8AC3E}">
        <p14:creationId xmlns:p14="http://schemas.microsoft.com/office/powerpoint/2010/main" val="252434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48BEE5-478C-234D-AE6B-1984C642CAB2}" type="slidenum">
              <a:rPr kumimoji="1" lang="ja-JP" altLang="en-US" smtClean="0"/>
              <a:t>8</a:t>
            </a:fld>
            <a:endParaRPr kumimoji="1" lang="ja-JP" altLang="en-US"/>
          </a:p>
        </p:txBody>
      </p:sp>
    </p:spTree>
    <p:extLst>
      <p:ext uri="{BB962C8B-B14F-4D97-AF65-F5344CB8AC3E}">
        <p14:creationId xmlns:p14="http://schemas.microsoft.com/office/powerpoint/2010/main" val="287620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02C76-6F31-6B4D-810D-264A30214F7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CA3E631-CF39-8945-8E24-0003C8C3E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4400C3B-73DD-2C44-9179-32A5654B830A}"/>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EFCCB2E4-1B17-0B47-B18D-18DC0B8BE1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21135D-BE16-2447-BABD-62E5EAF892EA}"/>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88912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EB208-FF62-644A-8675-771A3A5732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122AE6-F41D-1C44-862F-5886E70E16F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E1DD28-9F5A-8B46-B1C1-745A7F8FDEB2}"/>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1B41864C-BC62-3741-A3D1-337D390C34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358060-E0DE-1947-B9DC-E6217C755048}"/>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5604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D30CA81-383F-8949-89C1-170C20401C2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E67B3A-AD9C-E444-AEEF-EBDA2AB80D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4B40A-7D5E-1548-8657-DBE9D8319DD4}"/>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DD606315-3483-6B4B-8E07-B7F7696A4E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81C652-026A-4248-877B-17A39C20F08D}"/>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27310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E5C6A-8123-164C-9492-2B9FC67681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EB77D2-70C3-7145-AC05-3F14CBF83F4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3D5721-D1A8-8E4C-B239-D092DBDC6DC8}"/>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ABEE5549-ED3A-9047-8767-20EDAD03D7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8EE5C7-FED4-0E41-9A88-917C3C0EBB86}"/>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69712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5D9D3-B5D0-9442-9086-FCC1E3DCEA3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6DFF51-EC8C-2242-8BF4-4912D6A1D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3E66C6-121E-0C4E-A2EA-A276C360D400}"/>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9AE2E4D3-41D8-1342-A9BE-22F0ADE56B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2B025E-6D78-EB48-8F57-3B8DCA93C2A4}"/>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210530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0B6D6A-7F3B-BB42-B17E-F74785E8C8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AF88C7-C0EE-6E4A-9D02-74C69A57F86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CC0FBD-55DF-7A45-92FC-F43EFE0226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EE442B-6581-0F4C-856F-382704F70F7E}"/>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EA2DC83B-D2E2-084E-B1F0-A643384D5A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E42426-DAAF-EA40-9C4F-3EDE966C95D4}"/>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287235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3E42F-A1F7-7F43-B540-70B7FCBCDE0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768D5E-FE65-E04B-A09D-193D65936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333A382-CEA1-6A4D-A796-C8C393D0340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4F9F96-197C-0845-9066-AE2A6DFAD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3F64021-ACE4-E545-A5C6-E077670137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71EB12-AE6E-5A4D-A1FC-DB24324BE28B}"/>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8" name="フッター プレースホルダー 7">
            <a:extLst>
              <a:ext uri="{FF2B5EF4-FFF2-40B4-BE49-F238E27FC236}">
                <a16:creationId xmlns:a16="http://schemas.microsoft.com/office/drawing/2014/main" id="{68E8DD52-2CC2-0D48-9A9E-C06E3E18F5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FD4A0DA-5B41-6C4B-8048-ADF1FD8FFF5D}"/>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64547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16696-069C-994C-881B-679DC91BA7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C95DA1F-E42D-FB42-86D6-5E4623BA8A52}"/>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4" name="フッター プレースホルダー 3">
            <a:extLst>
              <a:ext uri="{FF2B5EF4-FFF2-40B4-BE49-F238E27FC236}">
                <a16:creationId xmlns:a16="http://schemas.microsoft.com/office/drawing/2014/main" id="{5C63C93B-3541-8544-8E24-85B192906D9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17D1CC2-A3E0-ED45-88CC-3E0053623724}"/>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6175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A6A338F-7F2B-CF4A-86E7-F7609B9DB4C5}"/>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3" name="フッター プレースホルダー 2">
            <a:extLst>
              <a:ext uri="{FF2B5EF4-FFF2-40B4-BE49-F238E27FC236}">
                <a16:creationId xmlns:a16="http://schemas.microsoft.com/office/drawing/2014/main" id="{669EFBBF-0A7F-1648-AFAB-A393EAEAC41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523A4A8-0D17-CE44-B297-314F152CD382}"/>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90714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29B6E-74AE-244D-ABCB-4D49D7CCA1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A6C40F-F366-124F-8F1C-25DEC2703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5F50175-9935-4644-A067-559A52B5F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C4FD56-293A-114C-BF3D-90AE4466DBEE}"/>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2A1AB14D-85A6-C344-B91E-582DE82D3D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BD11CA-C814-BB47-977B-AE30D6300853}"/>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60003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79E8BB-3453-784E-B85F-37B946BE92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1C16A4-DF4D-BE4A-B5A0-EC406B0C7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4210411-0213-354E-9B4D-27110958A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148DC1D-C57D-8041-A527-A45CED9A16ED}"/>
              </a:ext>
            </a:extLst>
          </p:cNvPr>
          <p:cNvSpPr>
            <a:spLocks noGrp="1"/>
          </p:cNvSpPr>
          <p:nvPr>
            <p:ph type="dt" sz="half" idx="10"/>
          </p:nvPr>
        </p:nvSpPr>
        <p:spPr/>
        <p:txBody>
          <a:bodyPr/>
          <a:lstStyle/>
          <a:p>
            <a:fld id="{1AD62F61-7A67-4348-90E6-B5BD2C8127A3}"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2E8701C9-AC7C-6A4D-B5DA-A43FC5A6C0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DFC5FF-6BA8-CD44-B5DE-191BC1A1D779}"/>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37697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741A2D-C7D2-694A-B63C-18A556577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AFF9B3-2D3C-1A4D-BAE1-F4BC719BB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00885F-1F98-3246-BF8A-E65C9DFFD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62F61-7A67-4348-90E6-B5BD2C8127A3}"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05F2AC68-8F18-7546-A0BB-B9D864379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9B66BF-E87F-B245-8CB7-B5A1A30AB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046440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45D4F-363D-324D-9056-ED88028806A8}"/>
              </a:ext>
            </a:extLst>
          </p:cNvPr>
          <p:cNvSpPr>
            <a:spLocks noGrp="1"/>
          </p:cNvSpPr>
          <p:nvPr>
            <p:ph type="ctrTitle"/>
          </p:nvPr>
        </p:nvSpPr>
        <p:spPr/>
        <p:txBody>
          <a:bodyPr/>
          <a:lstStyle/>
          <a:p>
            <a:r>
              <a:rPr kumimoji="1" lang="en-US" altLang="ja-JP" dirty="0"/>
              <a:t>R</a:t>
            </a:r>
            <a:r>
              <a:rPr kumimoji="1" lang="ja-JP" altLang="en-US"/>
              <a:t>初心者講座第１１回</a:t>
            </a:r>
          </a:p>
        </p:txBody>
      </p:sp>
      <p:sp>
        <p:nvSpPr>
          <p:cNvPr id="3" name="字幕 2">
            <a:extLst>
              <a:ext uri="{FF2B5EF4-FFF2-40B4-BE49-F238E27FC236}">
                <a16:creationId xmlns:a16="http://schemas.microsoft.com/office/drawing/2014/main" id="{884EA35D-5D75-FD4D-B1B7-1E606437CD4F}"/>
              </a:ext>
            </a:extLst>
          </p:cNvPr>
          <p:cNvSpPr>
            <a:spLocks noGrp="1"/>
          </p:cNvSpPr>
          <p:nvPr>
            <p:ph type="subTitle" idx="1"/>
          </p:nvPr>
        </p:nvSpPr>
        <p:spPr/>
        <p:txBody>
          <a:bodyPr/>
          <a:lstStyle/>
          <a:p>
            <a:endParaRPr kumimoji="1" lang="en-US" altLang="ja-JP" dirty="0"/>
          </a:p>
          <a:p>
            <a:r>
              <a:rPr kumimoji="1" lang="ja-JP" altLang="en-US"/>
              <a:t>仮説検定</a:t>
            </a:r>
          </a:p>
        </p:txBody>
      </p:sp>
    </p:spTree>
    <p:extLst>
      <p:ext uri="{BB962C8B-B14F-4D97-AF65-F5344CB8AC3E}">
        <p14:creationId xmlns:p14="http://schemas.microsoft.com/office/powerpoint/2010/main" val="269436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4E6C2-43A9-5042-B542-C092C33EA5E0}"/>
              </a:ext>
            </a:extLst>
          </p:cNvPr>
          <p:cNvSpPr>
            <a:spLocks noGrp="1"/>
          </p:cNvSpPr>
          <p:nvPr>
            <p:ph type="title"/>
          </p:nvPr>
        </p:nvSpPr>
        <p:spPr/>
        <p:txBody>
          <a:bodyPr/>
          <a:lstStyle/>
          <a:p>
            <a:r>
              <a:rPr lang="en-US" altLang="ja-JP" dirty="0"/>
              <a:t>t</a:t>
            </a:r>
            <a:r>
              <a:rPr kumimoji="1" lang="ja-JP" altLang="en-US"/>
              <a:t>検定いろいろ</a:t>
            </a:r>
          </a:p>
        </p:txBody>
      </p:sp>
      <p:sp>
        <p:nvSpPr>
          <p:cNvPr id="3" name="コンテンツ プレースホルダー 2">
            <a:extLst>
              <a:ext uri="{FF2B5EF4-FFF2-40B4-BE49-F238E27FC236}">
                <a16:creationId xmlns:a16="http://schemas.microsoft.com/office/drawing/2014/main" id="{DC640E16-90FF-EF4D-B8A7-39857603F26E}"/>
              </a:ext>
            </a:extLst>
          </p:cNvPr>
          <p:cNvSpPr>
            <a:spLocks noGrp="1"/>
          </p:cNvSpPr>
          <p:nvPr>
            <p:ph idx="1"/>
          </p:nvPr>
        </p:nvSpPr>
        <p:spPr/>
        <p:txBody>
          <a:bodyPr>
            <a:normAutofit/>
          </a:bodyPr>
          <a:lstStyle/>
          <a:p>
            <a:r>
              <a:rPr kumimoji="1" lang="ja-JP" altLang="en-US"/>
              <a:t>２群間のデータに対応があるか？</a:t>
            </a:r>
            <a:endParaRPr kumimoji="1" lang="en-US" altLang="ja-JP" dirty="0"/>
          </a:p>
          <a:p>
            <a:pPr lvl="1"/>
            <a:r>
              <a:rPr lang="ja-JP" altLang="en-US"/>
              <a:t>対応あり；１標本データ　→</a:t>
            </a:r>
            <a:r>
              <a:rPr lang="en-US" altLang="ja-JP" dirty="0"/>
              <a:t> </a:t>
            </a:r>
            <a:r>
              <a:rPr lang="ja-JP" altLang="en-US"/>
              <a:t>オプション</a:t>
            </a:r>
            <a:r>
              <a:rPr lang="en-US" altLang="ja-JP" dirty="0"/>
              <a:t> paired =T</a:t>
            </a:r>
          </a:p>
          <a:p>
            <a:pPr lvl="1"/>
            <a:r>
              <a:rPr lang="ja-JP" altLang="en-US"/>
              <a:t>対応なし；２標本データ　デフォルト（明示的には</a:t>
            </a:r>
            <a:r>
              <a:rPr lang="en-US" altLang="ja-JP" dirty="0"/>
              <a:t> paired=F)</a:t>
            </a:r>
            <a:endParaRPr kumimoji="1" lang="en-US" altLang="ja-JP" dirty="0"/>
          </a:p>
          <a:p>
            <a:r>
              <a:rPr kumimoji="1" lang="ja-JP" altLang="en-US"/>
              <a:t>２群それぞれの母集団の分散（母分散）は等しいか？</a:t>
            </a:r>
            <a:endParaRPr kumimoji="1" lang="en-US" altLang="ja-JP" dirty="0"/>
          </a:p>
          <a:p>
            <a:pPr lvl="1"/>
            <a:r>
              <a:rPr lang="ja-JP" altLang="en-US"/>
              <a:t>等分散　→ オプション</a:t>
            </a:r>
            <a:r>
              <a:rPr lang="en-US" altLang="ja-JP" dirty="0"/>
              <a:t> </a:t>
            </a:r>
            <a:r>
              <a:rPr lang="en-US" altLang="ja-JP" dirty="0" err="1"/>
              <a:t>var.equal</a:t>
            </a:r>
            <a:r>
              <a:rPr lang="en-US" altLang="ja-JP" dirty="0"/>
              <a:t> = T</a:t>
            </a:r>
          </a:p>
          <a:p>
            <a:pPr lvl="1"/>
            <a:r>
              <a:rPr lang="ja-JP" altLang="en-US"/>
              <a:t>分散未知　→ デフォルト（明示的には</a:t>
            </a:r>
            <a:r>
              <a:rPr lang="en-US" altLang="ja-JP" dirty="0"/>
              <a:t> </a:t>
            </a:r>
            <a:r>
              <a:rPr lang="en-US" altLang="ja-JP" dirty="0" err="1"/>
              <a:t>var.equal</a:t>
            </a:r>
            <a:r>
              <a:rPr lang="en-US" altLang="ja-JP" dirty="0"/>
              <a:t>=F)</a:t>
            </a:r>
            <a:r>
              <a:rPr lang="ja-JP" altLang="en-US"/>
              <a:t>でウェルチの</a:t>
            </a:r>
            <a:r>
              <a:rPr lang="en-US" altLang="ja-JP" dirty="0"/>
              <a:t>t</a:t>
            </a:r>
            <a:r>
              <a:rPr lang="ja-JP" altLang="en-US"/>
              <a:t>検定</a:t>
            </a:r>
            <a:endParaRPr kumimoji="1" lang="en-US" altLang="ja-JP" dirty="0"/>
          </a:p>
          <a:p>
            <a:r>
              <a:rPr lang="ja-JP" altLang="en-US"/>
              <a:t>オプション何もなしで検定すると、ウェルチの</a:t>
            </a:r>
            <a:r>
              <a:rPr lang="en-US" altLang="ja-JP" dirty="0"/>
              <a:t>t</a:t>
            </a:r>
            <a:r>
              <a:rPr lang="ja-JP" altLang="en-US"/>
              <a:t>検定となる。（自由度をチェックすると整数になっていない）</a:t>
            </a:r>
            <a:endParaRPr lang="en-US" altLang="ja-JP" dirty="0"/>
          </a:p>
          <a:p>
            <a:endParaRPr lang="en-US" altLang="ja-JP" dirty="0"/>
          </a:p>
          <a:p>
            <a:pPr marL="457200" lvl="1" indent="0">
              <a:buNone/>
            </a:pPr>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21704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39983-772A-B041-85F9-EDD68A1BE5B0}"/>
              </a:ext>
            </a:extLst>
          </p:cNvPr>
          <p:cNvSpPr>
            <a:spLocks noGrp="1"/>
          </p:cNvSpPr>
          <p:nvPr>
            <p:ph type="title"/>
          </p:nvPr>
        </p:nvSpPr>
        <p:spPr/>
        <p:txBody>
          <a:bodyPr/>
          <a:lstStyle/>
          <a:p>
            <a:r>
              <a:rPr kumimoji="1" lang="ja-JP" altLang="en-US"/>
              <a:t>変数間の関係を見る場合</a:t>
            </a:r>
          </a:p>
        </p:txBody>
      </p:sp>
      <p:sp>
        <p:nvSpPr>
          <p:cNvPr id="3" name="コンテンツ プレースホルダー 2">
            <a:extLst>
              <a:ext uri="{FF2B5EF4-FFF2-40B4-BE49-F238E27FC236}">
                <a16:creationId xmlns:a16="http://schemas.microsoft.com/office/drawing/2014/main" id="{240ACFCA-7AB2-3E49-8360-6759BE9CD4B8}"/>
              </a:ext>
            </a:extLst>
          </p:cNvPr>
          <p:cNvSpPr>
            <a:spLocks noGrp="1"/>
          </p:cNvSpPr>
          <p:nvPr>
            <p:ph idx="1"/>
          </p:nvPr>
        </p:nvSpPr>
        <p:spPr/>
        <p:txBody>
          <a:bodyPr/>
          <a:lstStyle/>
          <a:p>
            <a:r>
              <a:rPr lang="ja-JP" altLang="en-US"/>
              <a:t>単純に２変数の関係に注目し、ある変数（説明変数）からもう一方の変数（目的変数・応答変数）を説明・予測する場合。</a:t>
            </a:r>
            <a:endParaRPr lang="en-US" altLang="ja-JP" dirty="0"/>
          </a:p>
          <a:p>
            <a:pPr marL="0" indent="0">
              <a:buNone/>
            </a:pPr>
            <a:r>
              <a:rPr kumimoji="1" lang="ja-JP" altLang="en-US"/>
              <a:t>→回帰分析</a:t>
            </a:r>
          </a:p>
        </p:txBody>
      </p:sp>
    </p:spTree>
    <p:extLst>
      <p:ext uri="{BB962C8B-B14F-4D97-AF65-F5344CB8AC3E}">
        <p14:creationId xmlns:p14="http://schemas.microsoft.com/office/powerpoint/2010/main" val="241420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30CF3-CD9C-2A4F-A3C6-21EB04DC0AFF}"/>
              </a:ext>
            </a:extLst>
          </p:cNvPr>
          <p:cNvSpPr>
            <a:spLocks noGrp="1"/>
          </p:cNvSpPr>
          <p:nvPr>
            <p:ph type="title"/>
          </p:nvPr>
        </p:nvSpPr>
        <p:spPr/>
        <p:txBody>
          <a:bodyPr/>
          <a:lstStyle/>
          <a:p>
            <a:r>
              <a:rPr kumimoji="1" lang="ja-JP" altLang="en-US"/>
              <a:t>（水産資源管理分野での）統計解析入門</a:t>
            </a:r>
          </a:p>
        </p:txBody>
      </p:sp>
      <p:sp>
        <p:nvSpPr>
          <p:cNvPr id="3" name="コンテンツ プレースホルダー 2">
            <a:extLst>
              <a:ext uri="{FF2B5EF4-FFF2-40B4-BE49-F238E27FC236}">
                <a16:creationId xmlns:a16="http://schemas.microsoft.com/office/drawing/2014/main" id="{F410E6B6-5386-8048-8186-F8784875DC98}"/>
              </a:ext>
            </a:extLst>
          </p:cNvPr>
          <p:cNvSpPr>
            <a:spLocks noGrp="1"/>
          </p:cNvSpPr>
          <p:nvPr>
            <p:ph idx="1"/>
          </p:nvPr>
        </p:nvSpPr>
        <p:spPr/>
        <p:txBody>
          <a:bodyPr/>
          <a:lstStyle/>
          <a:p>
            <a:r>
              <a:rPr kumimoji="1" lang="ja-JP" altLang="en-US"/>
              <a:t>ばらつきのあるデータの扱い</a:t>
            </a:r>
            <a:endParaRPr kumimoji="1" lang="en-US" altLang="ja-JP" dirty="0"/>
          </a:p>
          <a:p>
            <a:endParaRPr lang="en-US" altLang="ja-JP" dirty="0"/>
          </a:p>
          <a:p>
            <a:r>
              <a:rPr kumimoji="1" lang="ja-JP" altLang="en-US"/>
              <a:t>統計的仮説検定</a:t>
            </a:r>
            <a:endParaRPr kumimoji="1" lang="en-US" altLang="ja-JP" dirty="0"/>
          </a:p>
          <a:p>
            <a:pPr lvl="1"/>
            <a:r>
              <a:rPr lang="en-US" altLang="ja-JP" dirty="0"/>
              <a:t>t</a:t>
            </a:r>
            <a:r>
              <a:rPr kumimoji="1" lang="ja-JP" altLang="en-US"/>
              <a:t>検定</a:t>
            </a:r>
            <a:endParaRPr kumimoji="1" lang="en-US" altLang="ja-JP" dirty="0"/>
          </a:p>
          <a:p>
            <a:endParaRPr kumimoji="1" lang="en-US" altLang="ja-JP" dirty="0"/>
          </a:p>
          <a:p>
            <a:r>
              <a:rPr lang="ja-JP" altLang="en-US"/>
              <a:t>線形回帰</a:t>
            </a:r>
            <a:endParaRPr lang="en-US" altLang="ja-JP" dirty="0"/>
          </a:p>
          <a:p>
            <a:pPr lvl="1"/>
            <a:r>
              <a:rPr kumimoji="1" lang="en-US" altLang="ja-JP" dirty="0" err="1"/>
              <a:t>lm</a:t>
            </a:r>
            <a:r>
              <a:rPr kumimoji="1" lang="ja-JP" altLang="en-US"/>
              <a:t>による回帰係数・切片の推定</a:t>
            </a:r>
            <a:endParaRPr kumimoji="1" lang="en-US" altLang="ja-JP" dirty="0"/>
          </a:p>
          <a:p>
            <a:pPr lvl="1"/>
            <a:r>
              <a:rPr lang="ja-JP" altLang="en-US"/>
              <a:t>推定方法（最小二乗法・最尤法）</a:t>
            </a:r>
            <a:endParaRPr lang="en-US" altLang="ja-JP" dirty="0"/>
          </a:p>
          <a:p>
            <a:pPr lvl="1"/>
            <a:r>
              <a:rPr lang="ja-JP" altLang="en-US"/>
              <a:t>結果の妥当性チェック</a:t>
            </a:r>
            <a:endParaRPr kumimoji="1" lang="ja-JP" altLang="en-US"/>
          </a:p>
        </p:txBody>
      </p:sp>
    </p:spTree>
    <p:extLst>
      <p:ext uri="{BB962C8B-B14F-4D97-AF65-F5344CB8AC3E}">
        <p14:creationId xmlns:p14="http://schemas.microsoft.com/office/powerpoint/2010/main" val="276062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4E147-84DD-4444-9A9F-F7073AE85E8B}"/>
              </a:ext>
            </a:extLst>
          </p:cNvPr>
          <p:cNvSpPr>
            <a:spLocks noGrp="1"/>
          </p:cNvSpPr>
          <p:nvPr>
            <p:ph type="title"/>
          </p:nvPr>
        </p:nvSpPr>
        <p:spPr/>
        <p:txBody>
          <a:bodyPr/>
          <a:lstStyle/>
          <a:p>
            <a:r>
              <a:rPr lang="ja-JP" altLang="en-US"/>
              <a:t>標本（サンプル）から全体を推し測る</a:t>
            </a:r>
            <a:endParaRPr kumimoji="1" lang="ja-JP" altLang="en-US"/>
          </a:p>
        </p:txBody>
      </p:sp>
      <p:sp>
        <p:nvSpPr>
          <p:cNvPr id="3" name="コンテンツ プレースホルダー 2">
            <a:extLst>
              <a:ext uri="{FF2B5EF4-FFF2-40B4-BE49-F238E27FC236}">
                <a16:creationId xmlns:a16="http://schemas.microsoft.com/office/drawing/2014/main" id="{F4997A64-249C-A64B-B491-AFF6DD962704}"/>
              </a:ext>
            </a:extLst>
          </p:cNvPr>
          <p:cNvSpPr>
            <a:spLocks noGrp="1"/>
          </p:cNvSpPr>
          <p:nvPr>
            <p:ph idx="1"/>
          </p:nvPr>
        </p:nvSpPr>
        <p:spPr/>
        <p:txBody>
          <a:bodyPr>
            <a:normAutofit fontScale="92500" lnSpcReduction="10000"/>
          </a:bodyPr>
          <a:lstStyle/>
          <a:p>
            <a:r>
              <a:rPr kumimoji="1" lang="ja-JP" altLang="en-US"/>
              <a:t>なにかしらデータを取得した場合、そこにはばらつきが</a:t>
            </a:r>
            <a:r>
              <a:rPr lang="ja-JP" altLang="en-US"/>
              <a:t>つきもの</a:t>
            </a:r>
            <a:r>
              <a:rPr kumimoji="1" lang="ja-JP" altLang="en-US"/>
              <a:t>。</a:t>
            </a:r>
            <a:endParaRPr kumimoji="1" lang="en-US" altLang="ja-JP" dirty="0"/>
          </a:p>
          <a:p>
            <a:endParaRPr lang="en-US" altLang="ja-JP" dirty="0"/>
          </a:p>
          <a:p>
            <a:r>
              <a:rPr kumimoji="1" lang="ja-JP" altLang="en-US"/>
              <a:t>ばらつきがあるデータ（サンプル）を前提に何か確からしいこと（全体像）を見出す。</a:t>
            </a:r>
            <a:endParaRPr kumimoji="1" lang="en-US" altLang="ja-JP" dirty="0"/>
          </a:p>
          <a:p>
            <a:endParaRPr lang="en-US" altLang="ja-JP" dirty="0"/>
          </a:p>
          <a:p>
            <a:pPr lvl="1"/>
            <a:r>
              <a:rPr lang="ja-JP" altLang="en-US"/>
              <a:t>データ取得の背景にある母集団に分散があり、サンプルにもばらつきが生じる。この下で母集団を推測。</a:t>
            </a:r>
            <a:endParaRPr lang="en-US" altLang="ja-JP" dirty="0"/>
          </a:p>
          <a:p>
            <a:endParaRPr lang="en-US" altLang="ja-JP" dirty="0"/>
          </a:p>
          <a:p>
            <a:pPr lvl="1"/>
            <a:r>
              <a:rPr kumimoji="1" lang="ja-JP" altLang="en-US"/>
              <a:t>データが生成される背後に何かしらメカニズム（個体群動態など）がある場合、データのばらつきはメカニズムに付随する誤差と観測時の誤差を反映する。この下で尤もらしいデータの説明する。</a:t>
            </a:r>
          </a:p>
        </p:txBody>
      </p:sp>
    </p:spTree>
    <p:extLst>
      <p:ext uri="{BB962C8B-B14F-4D97-AF65-F5344CB8AC3E}">
        <p14:creationId xmlns:p14="http://schemas.microsoft.com/office/powerpoint/2010/main" val="341235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4936C-DD92-694D-BD13-ECEA9C7C449B}"/>
              </a:ext>
            </a:extLst>
          </p:cNvPr>
          <p:cNvSpPr>
            <a:spLocks noGrp="1"/>
          </p:cNvSpPr>
          <p:nvPr>
            <p:ph type="title"/>
          </p:nvPr>
        </p:nvSpPr>
        <p:spPr/>
        <p:txBody>
          <a:bodyPr/>
          <a:lstStyle/>
          <a:p>
            <a:r>
              <a:rPr kumimoji="1" lang="ja-JP" altLang="en-US"/>
              <a:t>統計を使って見いだすこと</a:t>
            </a:r>
          </a:p>
        </p:txBody>
      </p:sp>
      <p:sp>
        <p:nvSpPr>
          <p:cNvPr id="3" name="コンテンツ プレースホルダー 2">
            <a:extLst>
              <a:ext uri="{FF2B5EF4-FFF2-40B4-BE49-F238E27FC236}">
                <a16:creationId xmlns:a16="http://schemas.microsoft.com/office/drawing/2014/main" id="{B09B31E3-DDAF-1B41-A3F9-AC5808822A9A}"/>
              </a:ext>
            </a:extLst>
          </p:cNvPr>
          <p:cNvSpPr>
            <a:spLocks noGrp="1"/>
          </p:cNvSpPr>
          <p:nvPr>
            <p:ph idx="1"/>
          </p:nvPr>
        </p:nvSpPr>
        <p:spPr/>
        <p:txBody>
          <a:bodyPr/>
          <a:lstStyle/>
          <a:p>
            <a:r>
              <a:rPr lang="ja-JP" altLang="en-US"/>
              <a:t>大きく分けて２つの物の見方</a:t>
            </a:r>
            <a:endParaRPr lang="en-US" altLang="ja-JP" dirty="0"/>
          </a:p>
          <a:p>
            <a:pPr lvl="1"/>
            <a:r>
              <a:rPr lang="ja-JP" altLang="en-US"/>
              <a:t>取得したデータは何かの仮説を支持するか？</a:t>
            </a:r>
            <a:endParaRPr lang="en-US" altLang="ja-JP" dirty="0"/>
          </a:p>
          <a:p>
            <a:pPr lvl="1"/>
            <a:r>
              <a:rPr lang="ja-JP" altLang="en-US"/>
              <a:t>想定した背後のメカニズムからいかに取得したデータを説明できるか、あるいは予測できるか。</a:t>
            </a:r>
            <a:endParaRPr lang="en-US" altLang="ja-JP" dirty="0"/>
          </a:p>
          <a:p>
            <a:endParaRPr lang="en-US" altLang="ja-JP" dirty="0"/>
          </a:p>
          <a:p>
            <a:r>
              <a:rPr lang="ja-JP" altLang="en-US"/>
              <a:t>仮説を支持するかどうか　　→統計的仮説検定</a:t>
            </a:r>
            <a:endParaRPr lang="en-US" altLang="ja-JP" dirty="0"/>
          </a:p>
          <a:p>
            <a:endParaRPr lang="en-US" altLang="ja-JP" dirty="0"/>
          </a:p>
          <a:p>
            <a:r>
              <a:rPr lang="ja-JP" altLang="en-US"/>
              <a:t>データ説明／予測できるか　→統計モデリング</a:t>
            </a:r>
            <a:endParaRPr lang="en-US" altLang="ja-JP" dirty="0"/>
          </a:p>
        </p:txBody>
      </p:sp>
    </p:spTree>
    <p:extLst>
      <p:ext uri="{BB962C8B-B14F-4D97-AF65-F5344CB8AC3E}">
        <p14:creationId xmlns:p14="http://schemas.microsoft.com/office/powerpoint/2010/main" val="12562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A88A4-5765-B04D-B948-F98F0ECB7E97}"/>
              </a:ext>
            </a:extLst>
          </p:cNvPr>
          <p:cNvSpPr>
            <a:spLocks noGrp="1"/>
          </p:cNvSpPr>
          <p:nvPr>
            <p:ph type="title"/>
          </p:nvPr>
        </p:nvSpPr>
        <p:spPr/>
        <p:txBody>
          <a:bodyPr/>
          <a:lstStyle/>
          <a:p>
            <a:r>
              <a:rPr lang="ja-JP" altLang="en-US"/>
              <a:t>サンプリングに伴う誤差と母平均推定</a:t>
            </a:r>
            <a:endParaRPr kumimoji="1" lang="ja-JP" altLang="en-US"/>
          </a:p>
        </p:txBody>
      </p:sp>
      <p:sp>
        <p:nvSpPr>
          <p:cNvPr id="3" name="コンテンツ プレースホルダー 2">
            <a:extLst>
              <a:ext uri="{FF2B5EF4-FFF2-40B4-BE49-F238E27FC236}">
                <a16:creationId xmlns:a16="http://schemas.microsoft.com/office/drawing/2014/main" id="{8E2A6714-60A8-CD48-B086-82EA40EEF32D}"/>
              </a:ext>
            </a:extLst>
          </p:cNvPr>
          <p:cNvSpPr>
            <a:spLocks noGrp="1"/>
          </p:cNvSpPr>
          <p:nvPr>
            <p:ph idx="1"/>
          </p:nvPr>
        </p:nvSpPr>
        <p:spPr>
          <a:xfrm>
            <a:off x="6241339" y="1825624"/>
            <a:ext cx="5531169" cy="4543277"/>
          </a:xfrm>
        </p:spPr>
        <p:txBody>
          <a:bodyPr>
            <a:normAutofit fontScale="92500" lnSpcReduction="10000"/>
          </a:bodyPr>
          <a:lstStyle/>
          <a:p>
            <a:r>
              <a:rPr lang="ja-JP" altLang="en-US"/>
              <a:t>同じ母集団から標本を取ってきてもサンプルごとにデータのばらつきは違う。</a:t>
            </a:r>
            <a:endParaRPr lang="en-US" altLang="ja-JP" dirty="0"/>
          </a:p>
          <a:p>
            <a:r>
              <a:rPr kumimoji="1" lang="ja-JP" altLang="en-US"/>
              <a:t>それでも標本平均を多数集めると、その平均は母平均に一致するようになる（大数の法則）。</a:t>
            </a:r>
            <a:endParaRPr kumimoji="1" lang="en-US" altLang="ja-JP" dirty="0"/>
          </a:p>
          <a:p>
            <a:r>
              <a:rPr kumimoji="1" lang="ja-JP" altLang="en-US"/>
              <a:t>標本平均を多数集めるとその分布は母平均を中心とした正規分布になる。</a:t>
            </a:r>
            <a:endParaRPr kumimoji="1" lang="en-US" altLang="ja-JP" dirty="0"/>
          </a:p>
          <a:p>
            <a:r>
              <a:rPr lang="ja-JP" altLang="en-US"/>
              <a:t>このような性質からサンプルの平均値から母集団の平均を推測することができる。</a:t>
            </a:r>
            <a:endParaRPr kumimoji="1" lang="ja-JP" altLang="en-US"/>
          </a:p>
        </p:txBody>
      </p:sp>
      <p:sp>
        <p:nvSpPr>
          <p:cNvPr id="4" name="円/楕円 3">
            <a:extLst>
              <a:ext uri="{FF2B5EF4-FFF2-40B4-BE49-F238E27FC236}">
                <a16:creationId xmlns:a16="http://schemas.microsoft.com/office/drawing/2014/main" id="{C4EA730B-76FD-3D4B-8FB6-A441CDF0856B}"/>
              </a:ext>
            </a:extLst>
          </p:cNvPr>
          <p:cNvSpPr/>
          <p:nvPr/>
        </p:nvSpPr>
        <p:spPr>
          <a:xfrm>
            <a:off x="419492" y="1462645"/>
            <a:ext cx="3083442" cy="2286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6" name="直線矢印コネクタ 5">
            <a:extLst>
              <a:ext uri="{FF2B5EF4-FFF2-40B4-BE49-F238E27FC236}">
                <a16:creationId xmlns:a16="http://schemas.microsoft.com/office/drawing/2014/main" id="{87C833CA-4D8E-CB46-BA03-D8B045FCA7C0}"/>
              </a:ext>
            </a:extLst>
          </p:cNvPr>
          <p:cNvCxnSpPr>
            <a:cxnSpLocks/>
          </p:cNvCxnSpPr>
          <p:nvPr/>
        </p:nvCxnSpPr>
        <p:spPr>
          <a:xfrm>
            <a:off x="2727790" y="3603558"/>
            <a:ext cx="871156" cy="1483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3D5DCE1-66D7-064C-B3B0-81260DBF99BA}"/>
              </a:ext>
            </a:extLst>
          </p:cNvPr>
          <p:cNvCxnSpPr>
            <a:cxnSpLocks/>
          </p:cNvCxnSpPr>
          <p:nvPr/>
        </p:nvCxnSpPr>
        <p:spPr>
          <a:xfrm>
            <a:off x="1749287" y="3748645"/>
            <a:ext cx="101884" cy="122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36ABD8-7137-CE42-83CA-6F34C140A7FB}"/>
              </a:ext>
            </a:extLst>
          </p:cNvPr>
          <p:cNvCxnSpPr>
            <a:cxnSpLocks/>
          </p:cNvCxnSpPr>
          <p:nvPr/>
        </p:nvCxnSpPr>
        <p:spPr>
          <a:xfrm>
            <a:off x="3053636" y="3215427"/>
            <a:ext cx="1145560" cy="533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72BC241-98A7-1249-94E6-2E7E2E2D3FC2}"/>
              </a:ext>
            </a:extLst>
          </p:cNvPr>
          <p:cNvSpPr txBox="1"/>
          <p:nvPr/>
        </p:nvSpPr>
        <p:spPr>
          <a:xfrm>
            <a:off x="141938" y="4099763"/>
            <a:ext cx="2492990" cy="646331"/>
          </a:xfrm>
          <a:prstGeom prst="rect">
            <a:avLst/>
          </a:prstGeom>
          <a:noFill/>
        </p:spPr>
        <p:txBody>
          <a:bodyPr wrap="none" rtlCol="0">
            <a:spAutoFit/>
          </a:bodyPr>
          <a:lstStyle/>
          <a:p>
            <a:r>
              <a:rPr kumimoji="1" lang="ja-JP" altLang="en-US"/>
              <a:t>ランダムサンプリング</a:t>
            </a:r>
            <a:endParaRPr kumimoji="1" lang="en-US" altLang="ja-JP" dirty="0"/>
          </a:p>
          <a:p>
            <a:r>
              <a:rPr kumimoji="1" lang="ja-JP" altLang="en-US"/>
              <a:t>（サンプルサイズ</a:t>
            </a:r>
            <a:r>
              <a:rPr kumimoji="1" lang="en-US" altLang="ja-JP" dirty="0"/>
              <a:t>n</a:t>
            </a:r>
            <a:r>
              <a:rPr kumimoji="1" lang="ja-JP" altLang="en-US"/>
              <a:t>）</a:t>
            </a:r>
          </a:p>
        </p:txBody>
      </p:sp>
      <p:pic>
        <p:nvPicPr>
          <p:cNvPr id="11" name="図 10">
            <a:extLst>
              <a:ext uri="{FF2B5EF4-FFF2-40B4-BE49-F238E27FC236}">
                <a16:creationId xmlns:a16="http://schemas.microsoft.com/office/drawing/2014/main" id="{5E0E4497-3F29-8440-BE70-CB04174923E2}"/>
              </a:ext>
            </a:extLst>
          </p:cNvPr>
          <p:cNvPicPr>
            <a:picLocks noChangeAspect="1"/>
          </p:cNvPicPr>
          <p:nvPr/>
        </p:nvPicPr>
        <p:blipFill>
          <a:blip r:embed="rId3"/>
          <a:stretch>
            <a:fillRect/>
          </a:stretch>
        </p:blipFill>
        <p:spPr>
          <a:xfrm>
            <a:off x="4318484" y="3543956"/>
            <a:ext cx="1803567" cy="2185274"/>
          </a:xfrm>
          <a:prstGeom prst="rect">
            <a:avLst/>
          </a:prstGeom>
        </p:spPr>
      </p:pic>
      <p:pic>
        <p:nvPicPr>
          <p:cNvPr id="12" name="図 11">
            <a:extLst>
              <a:ext uri="{FF2B5EF4-FFF2-40B4-BE49-F238E27FC236}">
                <a16:creationId xmlns:a16="http://schemas.microsoft.com/office/drawing/2014/main" id="{D2909AFF-AE0E-AA43-9B39-91A4A4E11C6B}"/>
              </a:ext>
            </a:extLst>
          </p:cNvPr>
          <p:cNvPicPr>
            <a:picLocks noChangeAspect="1"/>
          </p:cNvPicPr>
          <p:nvPr/>
        </p:nvPicPr>
        <p:blipFill>
          <a:blip r:embed="rId4"/>
          <a:stretch>
            <a:fillRect/>
          </a:stretch>
        </p:blipFill>
        <p:spPr>
          <a:xfrm>
            <a:off x="2859614" y="5066393"/>
            <a:ext cx="1478663" cy="1791607"/>
          </a:xfrm>
          <a:prstGeom prst="rect">
            <a:avLst/>
          </a:prstGeom>
        </p:spPr>
      </p:pic>
      <p:pic>
        <p:nvPicPr>
          <p:cNvPr id="18" name="図 17">
            <a:extLst>
              <a:ext uri="{FF2B5EF4-FFF2-40B4-BE49-F238E27FC236}">
                <a16:creationId xmlns:a16="http://schemas.microsoft.com/office/drawing/2014/main" id="{2D7E84A1-48F9-5F47-BA1A-C7B9D1D26D6B}"/>
              </a:ext>
            </a:extLst>
          </p:cNvPr>
          <p:cNvPicPr>
            <a:picLocks noChangeAspect="1"/>
          </p:cNvPicPr>
          <p:nvPr/>
        </p:nvPicPr>
        <p:blipFill>
          <a:blip r:embed="rId5"/>
          <a:stretch>
            <a:fillRect/>
          </a:stretch>
        </p:blipFill>
        <p:spPr>
          <a:xfrm>
            <a:off x="1158392" y="4951012"/>
            <a:ext cx="1460672" cy="1906988"/>
          </a:xfrm>
          <a:prstGeom prst="rect">
            <a:avLst/>
          </a:prstGeom>
        </p:spPr>
      </p:pic>
    </p:spTree>
    <p:extLst>
      <p:ext uri="{BB962C8B-B14F-4D97-AF65-F5344CB8AC3E}">
        <p14:creationId xmlns:p14="http://schemas.microsoft.com/office/powerpoint/2010/main" val="68634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6014BA51-4451-394A-A21D-CCB91458C9F9}"/>
              </a:ext>
            </a:extLst>
          </p:cNvPr>
          <p:cNvPicPr>
            <a:picLocks noChangeAspect="1"/>
          </p:cNvPicPr>
          <p:nvPr/>
        </p:nvPicPr>
        <p:blipFill>
          <a:blip r:embed="rId2"/>
          <a:stretch>
            <a:fillRect/>
          </a:stretch>
        </p:blipFill>
        <p:spPr>
          <a:xfrm>
            <a:off x="7688539" y="3350403"/>
            <a:ext cx="4503460" cy="2143474"/>
          </a:xfrm>
          <a:prstGeom prst="rect">
            <a:avLst/>
          </a:prstGeom>
        </p:spPr>
      </p:pic>
      <p:sp>
        <p:nvSpPr>
          <p:cNvPr id="2" name="タイトル 1">
            <a:extLst>
              <a:ext uri="{FF2B5EF4-FFF2-40B4-BE49-F238E27FC236}">
                <a16:creationId xmlns:a16="http://schemas.microsoft.com/office/drawing/2014/main" id="{B6138B3D-07D2-2D44-9907-1DC1B1481919}"/>
              </a:ext>
            </a:extLst>
          </p:cNvPr>
          <p:cNvSpPr>
            <a:spLocks noGrp="1"/>
          </p:cNvSpPr>
          <p:nvPr>
            <p:ph type="title"/>
          </p:nvPr>
        </p:nvSpPr>
        <p:spPr/>
        <p:txBody>
          <a:bodyPr/>
          <a:lstStyle/>
          <a:p>
            <a:r>
              <a:rPr lang="ja-JP" altLang="en-US"/>
              <a:t>点推定・区間推定・仮説検定</a:t>
            </a:r>
            <a:endParaRPr kumimoji="1" lang="ja-JP" altLang="en-US"/>
          </a:p>
        </p:txBody>
      </p:sp>
      <p:sp>
        <p:nvSpPr>
          <p:cNvPr id="3" name="コンテンツ プレースホルダー 2">
            <a:extLst>
              <a:ext uri="{FF2B5EF4-FFF2-40B4-BE49-F238E27FC236}">
                <a16:creationId xmlns:a16="http://schemas.microsoft.com/office/drawing/2014/main" id="{F5E283E3-28D7-4141-AF6F-E46D5398FBC9}"/>
              </a:ext>
            </a:extLst>
          </p:cNvPr>
          <p:cNvSpPr>
            <a:spLocks noGrp="1"/>
          </p:cNvSpPr>
          <p:nvPr>
            <p:ph idx="1"/>
          </p:nvPr>
        </p:nvSpPr>
        <p:spPr>
          <a:xfrm>
            <a:off x="617292" y="1961884"/>
            <a:ext cx="7144657" cy="4351338"/>
          </a:xfrm>
        </p:spPr>
        <p:txBody>
          <a:bodyPr/>
          <a:lstStyle/>
          <a:p>
            <a:r>
              <a:rPr lang="ja-JP" altLang="en-US"/>
              <a:t>手にした標本から母集団の平均（母平均）を推定する。</a:t>
            </a:r>
            <a:endParaRPr lang="en-US" altLang="ja-JP" dirty="0"/>
          </a:p>
          <a:p>
            <a:pPr lvl="1"/>
            <a:r>
              <a:rPr lang="ja-JP" altLang="en-US"/>
              <a:t>標本平均そのものを母平均と推定する点推定</a:t>
            </a:r>
            <a:endParaRPr lang="en-US" altLang="ja-JP" dirty="0"/>
          </a:p>
          <a:p>
            <a:pPr lvl="1"/>
            <a:r>
              <a:rPr lang="ja-JP" altLang="en-US"/>
              <a:t>標本分散から母集団の分散（母分散）を推定して、標本平均から母平均がこの範囲にありそうと推定するのが区間推定</a:t>
            </a:r>
            <a:endParaRPr lang="en-US" altLang="ja-JP" dirty="0"/>
          </a:p>
          <a:p>
            <a:pPr lvl="1"/>
            <a:endParaRPr lang="ja-JP" altLang="en-US"/>
          </a:p>
          <a:p>
            <a:r>
              <a:rPr lang="ja-JP" altLang="en-US"/>
              <a:t>手にした標本の平均が仮説として仮定した母集団から得られる確率の大小で仮定の妥当性を考えるのが仮説検定。</a:t>
            </a:r>
            <a:endParaRPr lang="en-US" altLang="ja-JP" dirty="0"/>
          </a:p>
          <a:p>
            <a:pPr marL="0" indent="0">
              <a:buNone/>
            </a:pPr>
            <a:endParaRPr lang="en-US" altLang="ja-JP" dirty="0"/>
          </a:p>
          <a:p>
            <a:endParaRPr lang="en-US" altLang="ja-JP" dirty="0"/>
          </a:p>
        </p:txBody>
      </p:sp>
      <p:pic>
        <p:nvPicPr>
          <p:cNvPr id="6" name="図 5">
            <a:extLst>
              <a:ext uri="{FF2B5EF4-FFF2-40B4-BE49-F238E27FC236}">
                <a16:creationId xmlns:a16="http://schemas.microsoft.com/office/drawing/2014/main" id="{771539EC-99E6-824F-B077-7C2726E63A01}"/>
              </a:ext>
            </a:extLst>
          </p:cNvPr>
          <p:cNvPicPr>
            <a:picLocks noChangeAspect="1"/>
          </p:cNvPicPr>
          <p:nvPr/>
        </p:nvPicPr>
        <p:blipFill>
          <a:blip r:embed="rId3"/>
          <a:stretch>
            <a:fillRect/>
          </a:stretch>
        </p:blipFill>
        <p:spPr>
          <a:xfrm>
            <a:off x="9591880" y="1297845"/>
            <a:ext cx="1460672" cy="1906988"/>
          </a:xfrm>
          <a:prstGeom prst="rect">
            <a:avLst/>
          </a:prstGeom>
        </p:spPr>
      </p:pic>
      <p:cxnSp>
        <p:nvCxnSpPr>
          <p:cNvPr id="8" name="直線矢印コネクタ 7">
            <a:extLst>
              <a:ext uri="{FF2B5EF4-FFF2-40B4-BE49-F238E27FC236}">
                <a16:creationId xmlns:a16="http://schemas.microsoft.com/office/drawing/2014/main" id="{F7E1353C-500E-7649-B20C-CBEEE59E8BF3}"/>
              </a:ext>
            </a:extLst>
          </p:cNvPr>
          <p:cNvCxnSpPr>
            <a:cxnSpLocks/>
          </p:cNvCxnSpPr>
          <p:nvPr/>
        </p:nvCxnSpPr>
        <p:spPr>
          <a:xfrm>
            <a:off x="9352093" y="3763736"/>
            <a:ext cx="1195400" cy="0"/>
          </a:xfrm>
          <a:prstGeom prst="straightConnector1">
            <a:avLst/>
          </a:prstGeom>
          <a:ln w="349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11AB7D5-F866-5748-9FA8-F4B3D88FD1ED}"/>
              </a:ext>
            </a:extLst>
          </p:cNvPr>
          <p:cNvCxnSpPr/>
          <p:nvPr/>
        </p:nvCxnSpPr>
        <p:spPr>
          <a:xfrm>
            <a:off x="9940269" y="4422140"/>
            <a:ext cx="0" cy="6123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5DDD55-5279-FE4F-BC47-4A9577AD76FB}"/>
              </a:ext>
            </a:extLst>
          </p:cNvPr>
          <p:cNvCxnSpPr>
            <a:cxnSpLocks/>
          </p:cNvCxnSpPr>
          <p:nvPr/>
        </p:nvCxnSpPr>
        <p:spPr>
          <a:xfrm>
            <a:off x="9364436" y="4306830"/>
            <a:ext cx="87587" cy="74958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8F0CA85-0E62-5F43-BF61-384430CF1056}"/>
              </a:ext>
            </a:extLst>
          </p:cNvPr>
          <p:cNvSpPr txBox="1"/>
          <p:nvPr/>
        </p:nvSpPr>
        <p:spPr>
          <a:xfrm>
            <a:off x="8237765" y="4137553"/>
            <a:ext cx="3708066" cy="338554"/>
          </a:xfrm>
          <a:prstGeom prst="rect">
            <a:avLst/>
          </a:prstGeom>
          <a:noFill/>
        </p:spPr>
        <p:txBody>
          <a:bodyPr wrap="none" rtlCol="0">
            <a:spAutoFit/>
          </a:bodyPr>
          <a:lstStyle/>
          <a:p>
            <a:r>
              <a:rPr lang="ja-JP" altLang="en-US" sz="1600">
                <a:solidFill>
                  <a:srgbClr val="FF0000"/>
                </a:solidFill>
              </a:rPr>
              <a:t>母平均をココとしたときの上側</a:t>
            </a:r>
            <a:r>
              <a:rPr lang="en-US" altLang="ja-JP" sz="1600" dirty="0">
                <a:solidFill>
                  <a:srgbClr val="FF0000"/>
                </a:solidFill>
              </a:rPr>
              <a:t>2.5%</a:t>
            </a:r>
            <a:r>
              <a:rPr lang="ja-JP" altLang="en-US" sz="1600">
                <a:solidFill>
                  <a:srgbClr val="FF0000"/>
                </a:solidFill>
              </a:rPr>
              <a:t>点</a:t>
            </a:r>
            <a:endParaRPr kumimoji="1" lang="ja-JP" altLang="en-US" sz="1600">
              <a:solidFill>
                <a:srgbClr val="FF0000"/>
              </a:solidFill>
            </a:endParaRPr>
          </a:p>
        </p:txBody>
      </p:sp>
      <p:cxnSp>
        <p:nvCxnSpPr>
          <p:cNvPr id="20" name="直線矢印コネクタ 19">
            <a:extLst>
              <a:ext uri="{FF2B5EF4-FFF2-40B4-BE49-F238E27FC236}">
                <a16:creationId xmlns:a16="http://schemas.microsoft.com/office/drawing/2014/main" id="{CC376F73-E1D2-3344-B199-2FA7F35650D9}"/>
              </a:ext>
            </a:extLst>
          </p:cNvPr>
          <p:cNvCxnSpPr>
            <a:cxnSpLocks/>
          </p:cNvCxnSpPr>
          <p:nvPr/>
        </p:nvCxnSpPr>
        <p:spPr>
          <a:xfrm flipH="1" flipV="1">
            <a:off x="9949793" y="5064914"/>
            <a:ext cx="229547" cy="452585"/>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CBA8C90-CF69-614E-A659-AF9DC6839F3C}"/>
              </a:ext>
            </a:extLst>
          </p:cNvPr>
          <p:cNvCxnSpPr>
            <a:cxnSpLocks/>
          </p:cNvCxnSpPr>
          <p:nvPr/>
        </p:nvCxnSpPr>
        <p:spPr>
          <a:xfrm flipV="1">
            <a:off x="9452023" y="5042716"/>
            <a:ext cx="1107813" cy="512082"/>
          </a:xfrm>
          <a:prstGeom prst="straightConnector1">
            <a:avLst/>
          </a:prstGeom>
          <a:ln w="254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25AB1F0-BECB-2343-AF47-71FF9048F5DC}"/>
              </a:ext>
            </a:extLst>
          </p:cNvPr>
          <p:cNvSpPr txBox="1"/>
          <p:nvPr/>
        </p:nvSpPr>
        <p:spPr>
          <a:xfrm>
            <a:off x="8325307" y="5554798"/>
            <a:ext cx="3708066" cy="338554"/>
          </a:xfrm>
          <a:prstGeom prst="rect">
            <a:avLst/>
          </a:prstGeom>
          <a:noFill/>
        </p:spPr>
        <p:txBody>
          <a:bodyPr wrap="none" rtlCol="0">
            <a:spAutoFit/>
          </a:bodyPr>
          <a:lstStyle/>
          <a:p>
            <a:r>
              <a:rPr lang="ja-JP" altLang="en-US" sz="1600">
                <a:solidFill>
                  <a:srgbClr val="0070C0"/>
                </a:solidFill>
              </a:rPr>
              <a:t>母平均をココとしたときの下側</a:t>
            </a:r>
            <a:r>
              <a:rPr lang="en-US" altLang="ja-JP" sz="1600" dirty="0">
                <a:solidFill>
                  <a:srgbClr val="0070C0"/>
                </a:solidFill>
              </a:rPr>
              <a:t>2.5%</a:t>
            </a:r>
            <a:r>
              <a:rPr lang="ja-JP" altLang="en-US" sz="1600">
                <a:solidFill>
                  <a:srgbClr val="0070C0"/>
                </a:solidFill>
              </a:rPr>
              <a:t>点</a:t>
            </a:r>
            <a:endParaRPr kumimoji="1" lang="ja-JP" altLang="en-US" sz="1600">
              <a:solidFill>
                <a:srgbClr val="0070C0"/>
              </a:solidFill>
            </a:endParaRPr>
          </a:p>
        </p:txBody>
      </p:sp>
    </p:spTree>
    <p:extLst>
      <p:ext uri="{BB962C8B-B14F-4D97-AF65-F5344CB8AC3E}">
        <p14:creationId xmlns:p14="http://schemas.microsoft.com/office/powerpoint/2010/main" val="326425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A6CB5-B46A-434B-B744-FECC1881EAA1}"/>
              </a:ext>
            </a:extLst>
          </p:cNvPr>
          <p:cNvSpPr>
            <a:spLocks noGrp="1"/>
          </p:cNvSpPr>
          <p:nvPr>
            <p:ph type="title"/>
          </p:nvPr>
        </p:nvSpPr>
        <p:spPr/>
        <p:txBody>
          <a:bodyPr/>
          <a:lstStyle/>
          <a:p>
            <a:r>
              <a:rPr kumimoji="1" lang="ja-JP" altLang="en-US"/>
              <a:t>統計的仮説検定</a:t>
            </a:r>
          </a:p>
        </p:txBody>
      </p:sp>
      <p:sp>
        <p:nvSpPr>
          <p:cNvPr id="3" name="コンテンツ プレースホルダー 2">
            <a:extLst>
              <a:ext uri="{FF2B5EF4-FFF2-40B4-BE49-F238E27FC236}">
                <a16:creationId xmlns:a16="http://schemas.microsoft.com/office/drawing/2014/main" id="{52186114-62EA-944B-A076-1223085AF849}"/>
              </a:ext>
            </a:extLst>
          </p:cNvPr>
          <p:cNvSpPr>
            <a:spLocks noGrp="1"/>
          </p:cNvSpPr>
          <p:nvPr>
            <p:ph idx="1"/>
          </p:nvPr>
        </p:nvSpPr>
        <p:spPr>
          <a:xfrm>
            <a:off x="838200" y="1548384"/>
            <a:ext cx="10515600" cy="5218175"/>
          </a:xfrm>
        </p:spPr>
        <p:txBody>
          <a:bodyPr>
            <a:normAutofit/>
          </a:bodyPr>
          <a:lstStyle/>
          <a:p>
            <a:r>
              <a:rPr kumimoji="1" lang="ja-JP" altLang="en-US"/>
              <a:t>母集団はこういう性質じゃない？（例えば母平均はいくつじゃない？）という仮説を立てる。</a:t>
            </a:r>
            <a:endParaRPr kumimoji="1" lang="en-US" altLang="ja-JP" dirty="0"/>
          </a:p>
          <a:p>
            <a:pPr marL="0" indent="0">
              <a:buNone/>
            </a:pPr>
            <a:endParaRPr lang="en-US" altLang="ja-JP" dirty="0"/>
          </a:p>
          <a:p>
            <a:r>
              <a:rPr kumimoji="1" lang="ja-JP" altLang="en-US"/>
              <a:t>仮定した母集団から得られたデータが発生する確率を求め、これがあまりに低い場合、仮説が違うのでは？とする。</a:t>
            </a:r>
            <a:endParaRPr kumimoji="1" lang="en-US" altLang="ja-JP" dirty="0"/>
          </a:p>
          <a:p>
            <a:endParaRPr lang="en-US" altLang="ja-JP" dirty="0"/>
          </a:p>
          <a:p>
            <a:r>
              <a:rPr kumimoji="1" lang="ja-JP" altLang="en-US"/>
              <a:t>本来言いたいことの裏返しを仮説とし（帰無仮説という）これを棄却する。</a:t>
            </a:r>
            <a:endParaRPr kumimoji="1" lang="en-US" altLang="ja-JP" dirty="0"/>
          </a:p>
          <a:p>
            <a:pPr lvl="1"/>
            <a:r>
              <a:rPr kumimoji="1" lang="ja-JP" altLang="en-US"/>
              <a:t>例えば平均が０ではないよと言いたいときに、平均が０と仮定して、その条件のもとでサンプル</a:t>
            </a:r>
            <a:r>
              <a:rPr lang="ja-JP" altLang="en-US"/>
              <a:t>の平均値</a:t>
            </a:r>
            <a:r>
              <a:rPr kumimoji="1" lang="ja-JP" altLang="en-US"/>
              <a:t>が得られる確率が低ければ、平均が０は違う→母集団の平均値は０ではないという。</a:t>
            </a:r>
          </a:p>
        </p:txBody>
      </p:sp>
    </p:spTree>
    <p:extLst>
      <p:ext uri="{BB962C8B-B14F-4D97-AF65-F5344CB8AC3E}">
        <p14:creationId xmlns:p14="http://schemas.microsoft.com/office/powerpoint/2010/main" val="312497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DDFD00-0EE9-884F-893E-511064DCD065}"/>
              </a:ext>
            </a:extLst>
          </p:cNvPr>
          <p:cNvSpPr>
            <a:spLocks noGrp="1"/>
          </p:cNvSpPr>
          <p:nvPr>
            <p:ph type="title"/>
          </p:nvPr>
        </p:nvSpPr>
        <p:spPr>
          <a:xfrm>
            <a:off x="342901" y="365125"/>
            <a:ext cx="11558588" cy="1325563"/>
          </a:xfrm>
        </p:spPr>
        <p:txBody>
          <a:bodyPr/>
          <a:lstStyle/>
          <a:p>
            <a:r>
              <a:rPr kumimoji="1" lang="ja-JP" altLang="en-US"/>
              <a:t>数量データの２群間で母平均に差があるか？</a:t>
            </a:r>
          </a:p>
        </p:txBody>
      </p:sp>
      <p:sp>
        <p:nvSpPr>
          <p:cNvPr id="3" name="コンテンツ プレースホルダー 2">
            <a:extLst>
              <a:ext uri="{FF2B5EF4-FFF2-40B4-BE49-F238E27FC236}">
                <a16:creationId xmlns:a16="http://schemas.microsoft.com/office/drawing/2014/main" id="{3855CB0F-BF39-9C46-B4B0-1531BC4E0E90}"/>
              </a:ext>
            </a:extLst>
          </p:cNvPr>
          <p:cNvSpPr>
            <a:spLocks noGrp="1"/>
          </p:cNvSpPr>
          <p:nvPr>
            <p:ph idx="1"/>
          </p:nvPr>
        </p:nvSpPr>
        <p:spPr>
          <a:xfrm>
            <a:off x="838199" y="1825625"/>
            <a:ext cx="10842171" cy="4351338"/>
          </a:xfrm>
        </p:spPr>
        <p:txBody>
          <a:bodyPr>
            <a:normAutofit/>
          </a:bodyPr>
          <a:lstStyle/>
          <a:p>
            <a:r>
              <a:rPr lang="en-US" altLang="ja-JP" dirty="0"/>
              <a:t>t</a:t>
            </a:r>
            <a:r>
              <a:rPr kumimoji="1" lang="ja-JP" altLang="en-US"/>
              <a:t>検定；</a:t>
            </a:r>
            <a:r>
              <a:rPr kumimoji="1" lang="en-US" altLang="ja-JP" dirty="0"/>
              <a:t>2</a:t>
            </a:r>
            <a:r>
              <a:rPr kumimoji="1" lang="ja-JP" altLang="en-US"/>
              <a:t>群間母平均の差が統計的に有意なものかを検定</a:t>
            </a:r>
            <a:r>
              <a:rPr lang="ja-JP" altLang="en-US"/>
              <a:t>。</a:t>
            </a:r>
            <a:endParaRPr lang="en-US" altLang="ja-JP" dirty="0"/>
          </a:p>
          <a:p>
            <a:pPr lvl="1"/>
            <a:r>
              <a:rPr lang="ja-JP" altLang="en-US"/>
              <a:t>母平均の差がない</a:t>
            </a:r>
            <a:r>
              <a:rPr lang="en-US" altLang="ja-JP" dirty="0"/>
              <a:t>(0)</a:t>
            </a:r>
            <a:r>
              <a:rPr lang="ja-JP" altLang="en-US"/>
              <a:t>ことを帰無仮説とし、得られた</a:t>
            </a:r>
            <a:r>
              <a:rPr lang="en-US" altLang="ja-JP" dirty="0"/>
              <a:t>2</a:t>
            </a:r>
            <a:r>
              <a:rPr lang="ja-JP" altLang="en-US"/>
              <a:t>群のサンプル平均の差が得られる確率は？</a:t>
            </a:r>
            <a:endParaRPr lang="en-US" altLang="ja-JP" dirty="0"/>
          </a:p>
          <a:p>
            <a:pPr lvl="1"/>
            <a:endParaRPr kumimoji="1" lang="en-US" altLang="ja-JP" dirty="0"/>
          </a:p>
          <a:p>
            <a:pPr lvl="1"/>
            <a:endParaRPr kumimoji="1" lang="en-US" altLang="ja-JP" dirty="0"/>
          </a:p>
          <a:p>
            <a:pPr lvl="1"/>
            <a:endParaRPr kumimoji="1" lang="en-US" altLang="ja-JP" dirty="0"/>
          </a:p>
          <a:p>
            <a:r>
              <a:rPr lang="en-US" altLang="ja-JP" dirty="0"/>
              <a:t>R</a:t>
            </a:r>
            <a:r>
              <a:rPr lang="ja-JP" altLang="en-US"/>
              <a:t>では関数</a:t>
            </a:r>
            <a:r>
              <a:rPr lang="en-US" altLang="ja-JP" dirty="0"/>
              <a:t> </a:t>
            </a:r>
            <a:r>
              <a:rPr lang="en-US" altLang="ja-JP" dirty="0" err="1"/>
              <a:t>t.test</a:t>
            </a:r>
            <a:r>
              <a:rPr lang="en-US" altLang="ja-JP" dirty="0"/>
              <a:t> </a:t>
            </a:r>
            <a:r>
              <a:rPr lang="ja-JP" altLang="en-US"/>
              <a:t>を使えばすぐ。</a:t>
            </a:r>
            <a:endParaRPr lang="en-US" altLang="ja-JP" dirty="0"/>
          </a:p>
          <a:p>
            <a:endParaRPr lang="en-US" altLang="ja-JP" dirty="0"/>
          </a:p>
        </p:txBody>
      </p:sp>
      <p:pic>
        <p:nvPicPr>
          <p:cNvPr id="4" name="図 3">
            <a:extLst>
              <a:ext uri="{FF2B5EF4-FFF2-40B4-BE49-F238E27FC236}">
                <a16:creationId xmlns:a16="http://schemas.microsoft.com/office/drawing/2014/main" id="{A44CE54A-CC7F-4049-8CF4-D7BDD6484BFF}"/>
              </a:ext>
            </a:extLst>
          </p:cNvPr>
          <p:cNvPicPr>
            <a:picLocks noChangeAspect="1"/>
          </p:cNvPicPr>
          <p:nvPr/>
        </p:nvPicPr>
        <p:blipFill>
          <a:blip r:embed="rId3"/>
          <a:stretch>
            <a:fillRect/>
          </a:stretch>
        </p:blipFill>
        <p:spPr>
          <a:xfrm>
            <a:off x="6995856" y="3086246"/>
            <a:ext cx="4581275" cy="3090717"/>
          </a:xfrm>
          <a:prstGeom prst="rect">
            <a:avLst/>
          </a:prstGeom>
        </p:spPr>
      </p:pic>
      <p:sp>
        <p:nvSpPr>
          <p:cNvPr id="5" name="テキスト ボックス 4">
            <a:extLst>
              <a:ext uri="{FF2B5EF4-FFF2-40B4-BE49-F238E27FC236}">
                <a16:creationId xmlns:a16="http://schemas.microsoft.com/office/drawing/2014/main" id="{9C2C437C-5F1A-3444-8272-C43646237C13}"/>
              </a:ext>
            </a:extLst>
          </p:cNvPr>
          <p:cNvSpPr txBox="1"/>
          <p:nvPr/>
        </p:nvSpPr>
        <p:spPr>
          <a:xfrm>
            <a:off x="8216123" y="2951309"/>
            <a:ext cx="2343911" cy="369332"/>
          </a:xfrm>
          <a:prstGeom prst="rect">
            <a:avLst/>
          </a:prstGeom>
          <a:noFill/>
        </p:spPr>
        <p:txBody>
          <a:bodyPr wrap="none" rtlCol="0">
            <a:spAutoFit/>
          </a:bodyPr>
          <a:lstStyle/>
          <a:p>
            <a:r>
              <a:rPr lang="ja-JP" altLang="en-US"/>
              <a:t>中心を０とした</a:t>
            </a:r>
            <a:r>
              <a:rPr lang="en-US" altLang="ja-JP" dirty="0"/>
              <a:t>t</a:t>
            </a:r>
            <a:r>
              <a:rPr lang="ja-JP" altLang="en-US"/>
              <a:t>分布</a:t>
            </a:r>
            <a:endParaRPr kumimoji="1" lang="ja-JP" altLang="en-US"/>
          </a:p>
        </p:txBody>
      </p:sp>
      <p:cxnSp>
        <p:nvCxnSpPr>
          <p:cNvPr id="8" name="直線コネクタ 7">
            <a:extLst>
              <a:ext uri="{FF2B5EF4-FFF2-40B4-BE49-F238E27FC236}">
                <a16:creationId xmlns:a16="http://schemas.microsoft.com/office/drawing/2014/main" id="{405B6F15-CD3B-4843-8C49-1903F7D155FD}"/>
              </a:ext>
            </a:extLst>
          </p:cNvPr>
          <p:cNvCxnSpPr/>
          <p:nvPr/>
        </p:nvCxnSpPr>
        <p:spPr>
          <a:xfrm>
            <a:off x="10823210" y="4870830"/>
            <a:ext cx="0" cy="8849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13E3860-BEC7-E34F-B09A-DF60B6946BF5}"/>
              </a:ext>
            </a:extLst>
          </p:cNvPr>
          <p:cNvCxnSpPr>
            <a:cxnSpLocks/>
          </p:cNvCxnSpPr>
          <p:nvPr/>
        </p:nvCxnSpPr>
        <p:spPr>
          <a:xfrm>
            <a:off x="10823210" y="5313281"/>
            <a:ext cx="5305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247BC8A-DBB2-A749-BCD0-4EE67CA93D24}"/>
              </a:ext>
            </a:extLst>
          </p:cNvPr>
          <p:cNvSpPr/>
          <p:nvPr/>
        </p:nvSpPr>
        <p:spPr>
          <a:xfrm>
            <a:off x="10823210" y="5648632"/>
            <a:ext cx="415061" cy="107101"/>
          </a:xfrm>
          <a:prstGeom prst="rect">
            <a:avLst/>
          </a:prstGeom>
          <a:solidFill>
            <a:schemeClr val="accent1">
              <a:alpha val="6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1ADAC8B-582E-6C4B-9061-C5FA61019AD8}"/>
              </a:ext>
            </a:extLst>
          </p:cNvPr>
          <p:cNvSpPr txBox="1"/>
          <p:nvPr/>
        </p:nvSpPr>
        <p:spPr>
          <a:xfrm>
            <a:off x="5560142" y="6189147"/>
            <a:ext cx="6631858" cy="646331"/>
          </a:xfrm>
          <a:prstGeom prst="rect">
            <a:avLst/>
          </a:prstGeom>
          <a:noFill/>
        </p:spPr>
        <p:txBody>
          <a:bodyPr wrap="square" rtlCol="0">
            <a:spAutoFit/>
          </a:bodyPr>
          <a:lstStyle/>
          <a:p>
            <a:pPr algn="ctr"/>
            <a:r>
              <a:rPr lang="ja-JP" altLang="en-US"/>
              <a:t>例えば得られたサンプルの</a:t>
            </a:r>
            <a:r>
              <a:rPr lang="en-US" altLang="ja-JP" dirty="0"/>
              <a:t>t</a:t>
            </a:r>
            <a:r>
              <a:rPr lang="ja-JP" altLang="en-US"/>
              <a:t>値が４である場合、両側</a:t>
            </a:r>
            <a:r>
              <a:rPr lang="en-US" altLang="ja-JP" dirty="0"/>
              <a:t>t</a:t>
            </a:r>
            <a:r>
              <a:rPr lang="ja-JP" altLang="en-US"/>
              <a:t>検定では</a:t>
            </a:r>
            <a:endParaRPr lang="en-US" altLang="ja-JP" dirty="0"/>
          </a:p>
          <a:p>
            <a:pPr algn="ctr"/>
            <a:r>
              <a:rPr lang="ja-JP" altLang="en-US"/>
              <a:t>絶対値で</a:t>
            </a:r>
            <a:r>
              <a:rPr kumimoji="1" lang="en-US" altLang="ja-JP" dirty="0"/>
              <a:t>4</a:t>
            </a:r>
            <a:r>
              <a:rPr kumimoji="1" lang="ja-JP" altLang="en-US"/>
              <a:t>より大きい部分の面積（青塗）が知りたい確率</a:t>
            </a:r>
            <a:r>
              <a:rPr kumimoji="1" lang="en-US" altLang="ja-JP" dirty="0"/>
              <a:t>(p</a:t>
            </a:r>
            <a:r>
              <a:rPr kumimoji="1" lang="ja-JP" altLang="en-US"/>
              <a:t>値</a:t>
            </a:r>
            <a:r>
              <a:rPr kumimoji="1" lang="en-US" altLang="ja-JP" dirty="0"/>
              <a:t>)</a:t>
            </a:r>
            <a:endParaRPr kumimoji="1" lang="ja-JP" altLang="en-US"/>
          </a:p>
        </p:txBody>
      </p:sp>
      <p:cxnSp>
        <p:nvCxnSpPr>
          <p:cNvPr id="10" name="直線コネクタ 9">
            <a:extLst>
              <a:ext uri="{FF2B5EF4-FFF2-40B4-BE49-F238E27FC236}">
                <a16:creationId xmlns:a16="http://schemas.microsoft.com/office/drawing/2014/main" id="{CED97C8C-D7FB-8347-8952-3EE0E672E737}"/>
              </a:ext>
            </a:extLst>
          </p:cNvPr>
          <p:cNvCxnSpPr>
            <a:cxnSpLocks/>
          </p:cNvCxnSpPr>
          <p:nvPr/>
        </p:nvCxnSpPr>
        <p:spPr>
          <a:xfrm rot="10800000">
            <a:off x="7759628" y="4870829"/>
            <a:ext cx="0" cy="8849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F62F0E5-DD5E-1441-A58D-E460EE3ED291}"/>
              </a:ext>
            </a:extLst>
          </p:cNvPr>
          <p:cNvCxnSpPr>
            <a:cxnSpLocks/>
          </p:cNvCxnSpPr>
          <p:nvPr/>
        </p:nvCxnSpPr>
        <p:spPr>
          <a:xfrm rot="10800000">
            <a:off x="7243436" y="5313280"/>
            <a:ext cx="5305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770ECC9A-1F2D-7345-89A1-7FCDBF73C7DF}"/>
              </a:ext>
            </a:extLst>
          </p:cNvPr>
          <p:cNvSpPr/>
          <p:nvPr/>
        </p:nvSpPr>
        <p:spPr>
          <a:xfrm rot="10800000">
            <a:off x="7317176" y="5648631"/>
            <a:ext cx="415061" cy="107101"/>
          </a:xfrm>
          <a:prstGeom prst="rect">
            <a:avLst/>
          </a:prstGeom>
          <a:solidFill>
            <a:schemeClr val="accent1">
              <a:alpha val="6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346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69972-238C-CE45-A030-00BFA6DA0971}"/>
              </a:ext>
            </a:extLst>
          </p:cNvPr>
          <p:cNvSpPr>
            <a:spLocks noGrp="1"/>
          </p:cNvSpPr>
          <p:nvPr>
            <p:ph type="title"/>
          </p:nvPr>
        </p:nvSpPr>
        <p:spPr/>
        <p:txBody>
          <a:bodyPr/>
          <a:lstStyle/>
          <a:p>
            <a:r>
              <a:rPr kumimoji="1" lang="en-US" altLang="ja-JP" dirty="0" err="1"/>
              <a:t>t.test</a:t>
            </a:r>
            <a:r>
              <a:rPr kumimoji="1" lang="ja-JP" altLang="en-US"/>
              <a:t>を実行</a:t>
            </a:r>
            <a:r>
              <a:rPr kumimoji="1" lang="en-US" altLang="ja-JP" dirty="0"/>
              <a:t>&amp;</a:t>
            </a:r>
            <a:r>
              <a:rPr kumimoji="1" lang="ja-JP" altLang="en-US"/>
              <a:t>結果の保存</a:t>
            </a:r>
          </a:p>
        </p:txBody>
      </p:sp>
      <p:sp>
        <p:nvSpPr>
          <p:cNvPr id="3" name="コンテンツ プレースホルダー 2">
            <a:extLst>
              <a:ext uri="{FF2B5EF4-FFF2-40B4-BE49-F238E27FC236}">
                <a16:creationId xmlns:a16="http://schemas.microsoft.com/office/drawing/2014/main" id="{85F3B143-F1DA-784C-9F9F-88F7D5151246}"/>
              </a:ext>
            </a:extLst>
          </p:cNvPr>
          <p:cNvSpPr>
            <a:spLocks noGrp="1"/>
          </p:cNvSpPr>
          <p:nvPr>
            <p:ph idx="1"/>
          </p:nvPr>
        </p:nvSpPr>
        <p:spPr/>
        <p:txBody>
          <a:bodyPr>
            <a:normAutofit fontScale="92500" lnSpcReduction="10000"/>
          </a:bodyPr>
          <a:lstStyle/>
          <a:p>
            <a:r>
              <a:rPr lang="ja-JP" altLang="en-US"/>
              <a:t>第</a:t>
            </a:r>
            <a:r>
              <a:rPr lang="en-US" altLang="ja-JP" dirty="0"/>
              <a:t>9</a:t>
            </a:r>
            <a:r>
              <a:rPr lang="ja-JP" altLang="en-US"/>
              <a:t>回で作成した男女の身長データで検定！</a:t>
            </a:r>
            <a:endParaRPr lang="en-US" altLang="ja-JP" dirty="0"/>
          </a:p>
          <a:p>
            <a:endParaRPr lang="en-US" altLang="ja-JP" dirty="0"/>
          </a:p>
          <a:p>
            <a:r>
              <a:rPr lang="en-US" altLang="ja-JP" dirty="0" err="1"/>
              <a:t>t.test</a:t>
            </a:r>
            <a:r>
              <a:rPr lang="en-US" altLang="ja-JP" dirty="0"/>
              <a:t>(</a:t>
            </a:r>
            <a:r>
              <a:rPr lang="en-US" altLang="ja-JP" dirty="0" err="1"/>
              <a:t>height_m</a:t>
            </a:r>
            <a:r>
              <a:rPr lang="en-US" altLang="ja-JP" dirty="0"/>
              <a:t>, </a:t>
            </a:r>
            <a:r>
              <a:rPr lang="en-US" altLang="ja-JP" dirty="0" err="1"/>
              <a:t>height_f</a:t>
            </a:r>
            <a:r>
              <a:rPr lang="en-US" altLang="ja-JP" dirty="0"/>
              <a:t>)</a:t>
            </a:r>
          </a:p>
          <a:p>
            <a:endParaRPr lang="en-US" altLang="ja-JP" dirty="0"/>
          </a:p>
          <a:p>
            <a:r>
              <a:rPr lang="ja-JP" altLang="en-US"/>
              <a:t>結果を見てみる。</a:t>
            </a:r>
            <a:endParaRPr lang="en-US" altLang="ja-JP" dirty="0"/>
          </a:p>
          <a:p>
            <a:pPr lvl="1"/>
            <a:r>
              <a:rPr lang="ja-JP" altLang="en-US"/>
              <a:t>帰無仮説</a:t>
            </a:r>
            <a:endParaRPr lang="en-US" altLang="ja-JP" dirty="0"/>
          </a:p>
          <a:p>
            <a:pPr lvl="1"/>
            <a:r>
              <a:rPr lang="en-US" altLang="ja-JP" dirty="0"/>
              <a:t>t</a:t>
            </a:r>
            <a:r>
              <a:rPr lang="ja-JP" altLang="en-US"/>
              <a:t>値</a:t>
            </a:r>
            <a:endParaRPr lang="en-US" altLang="ja-JP" dirty="0"/>
          </a:p>
          <a:p>
            <a:pPr lvl="1"/>
            <a:r>
              <a:rPr lang="en-US" altLang="ja-JP" dirty="0"/>
              <a:t>p</a:t>
            </a:r>
            <a:r>
              <a:rPr lang="ja-JP" altLang="en-US"/>
              <a:t>値</a:t>
            </a:r>
            <a:endParaRPr lang="en-US" altLang="ja-JP" dirty="0"/>
          </a:p>
          <a:p>
            <a:pPr lvl="1"/>
            <a:endParaRPr lang="en-US" altLang="ja-JP" dirty="0"/>
          </a:p>
          <a:p>
            <a:r>
              <a:rPr lang="ja-JP" altLang="en-US"/>
              <a:t>結果をオブジェクトとして格納する。</a:t>
            </a:r>
            <a:endParaRPr lang="en-US" altLang="ja-JP" dirty="0"/>
          </a:p>
          <a:p>
            <a:pPr lvl="1"/>
            <a:r>
              <a:rPr lang="en-US" altLang="ja-JP" dirty="0" err="1"/>
              <a:t>res_t_test</a:t>
            </a:r>
            <a:r>
              <a:rPr lang="en-US" altLang="ja-JP" dirty="0"/>
              <a:t> &lt;- </a:t>
            </a:r>
            <a:r>
              <a:rPr lang="en-US" altLang="ja-JP" dirty="0" err="1"/>
              <a:t>t.test</a:t>
            </a:r>
            <a:r>
              <a:rPr lang="en-US" altLang="ja-JP" dirty="0"/>
              <a:t>(</a:t>
            </a:r>
            <a:r>
              <a:rPr lang="en-US" altLang="ja-JP" dirty="0" err="1"/>
              <a:t>height_m</a:t>
            </a:r>
            <a:r>
              <a:rPr lang="en-US" altLang="ja-JP" dirty="0"/>
              <a:t>, </a:t>
            </a:r>
            <a:r>
              <a:rPr lang="en-US" altLang="ja-JP" dirty="0" err="1"/>
              <a:t>height_f</a:t>
            </a:r>
            <a:r>
              <a:rPr lang="en-US" altLang="ja-JP" dirty="0"/>
              <a:t>)</a:t>
            </a:r>
          </a:p>
          <a:p>
            <a:pPr lvl="1"/>
            <a:endParaRPr lang="en-US" altLang="ja-JP" dirty="0"/>
          </a:p>
          <a:p>
            <a:endParaRPr kumimoji="1" lang="ja-JP" altLang="en-US"/>
          </a:p>
        </p:txBody>
      </p:sp>
      <p:pic>
        <p:nvPicPr>
          <p:cNvPr id="5" name="図 4">
            <a:extLst>
              <a:ext uri="{FF2B5EF4-FFF2-40B4-BE49-F238E27FC236}">
                <a16:creationId xmlns:a16="http://schemas.microsoft.com/office/drawing/2014/main" id="{EABCC161-2A84-1746-B00F-612766F9E247}"/>
              </a:ext>
            </a:extLst>
          </p:cNvPr>
          <p:cNvPicPr>
            <a:picLocks noChangeAspect="1"/>
          </p:cNvPicPr>
          <p:nvPr/>
        </p:nvPicPr>
        <p:blipFill>
          <a:blip r:embed="rId2"/>
          <a:stretch>
            <a:fillRect/>
          </a:stretch>
        </p:blipFill>
        <p:spPr>
          <a:xfrm>
            <a:off x="5139372" y="2483678"/>
            <a:ext cx="7217876" cy="2760552"/>
          </a:xfrm>
          <a:prstGeom prst="rect">
            <a:avLst/>
          </a:prstGeom>
        </p:spPr>
      </p:pic>
    </p:spTree>
    <p:extLst>
      <p:ext uri="{BB962C8B-B14F-4D97-AF65-F5344CB8AC3E}">
        <p14:creationId xmlns:p14="http://schemas.microsoft.com/office/powerpoint/2010/main" val="34172746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6041</TotalTime>
  <Words>900</Words>
  <Application>Microsoft Macintosh PowerPoint</Application>
  <PresentationFormat>ワイド画面</PresentationFormat>
  <Paragraphs>89</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R初心者講座第１１回</vt:lpstr>
      <vt:lpstr>（水産資源管理分野での）統計解析入門</vt:lpstr>
      <vt:lpstr>標本（サンプル）から全体を推し測る</vt:lpstr>
      <vt:lpstr>統計を使って見いだすこと</vt:lpstr>
      <vt:lpstr>サンプリングに伴う誤差と母平均推定</vt:lpstr>
      <vt:lpstr>点推定・区間推定・仮説検定</vt:lpstr>
      <vt:lpstr>統計的仮説検定</vt:lpstr>
      <vt:lpstr>数量データの２群間で母平均に差があるか？</vt:lpstr>
      <vt:lpstr>t.testを実行&amp;結果の保存</vt:lpstr>
      <vt:lpstr>t検定いろいろ</vt:lpstr>
      <vt:lpstr>変数間の関係を見る場合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R初心者講座第１１回</dc:title>
  <dc:creator>Fukui Shin</dc:creator>
  <cp:lastModifiedBy>福井 眞</cp:lastModifiedBy>
  <cp:revision>35</cp:revision>
  <dcterms:created xsi:type="dcterms:W3CDTF">2020-11-16T06:37:48Z</dcterms:created>
  <dcterms:modified xsi:type="dcterms:W3CDTF">2021-11-30T05:16:08Z</dcterms:modified>
</cp:coreProperties>
</file>