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7" r:id="rId3"/>
    <p:sldId id="268" r:id="rId4"/>
    <p:sldId id="270" r:id="rId5"/>
    <p:sldId id="269" r:id="rId6"/>
    <p:sldId id="27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6327"/>
  </p:normalViewPr>
  <p:slideViewPr>
    <p:cSldViewPr snapToGrid="0" snapToObjects="1">
      <p:cViewPr varScale="1">
        <p:scale>
          <a:sx n="123" d="100"/>
          <a:sy n="123"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docChgLst>
    <pc:chgData name="Fukui Shin" userId="6902ee70c48ce296" providerId="LiveId" clId="{D52BCF81-B572-AB4D-B26F-B9A5584626ED}"/>
    <pc:docChg chg="addSld modSld">
      <pc:chgData name="Fukui Shin" userId="6902ee70c48ce296" providerId="LiveId" clId="{D52BCF81-B572-AB4D-B26F-B9A5584626ED}" dt="2021-11-29T09:26:32.175" v="500" actId="20577"/>
      <pc:docMkLst>
        <pc:docMk/>
      </pc:docMkLst>
      <pc:sldChg chg="modSp new mod">
        <pc:chgData name="Fukui Shin" userId="6902ee70c48ce296" providerId="LiveId" clId="{D52BCF81-B572-AB4D-B26F-B9A5584626ED}" dt="2021-11-29T09:26:32.175" v="500" actId="20577"/>
        <pc:sldMkLst>
          <pc:docMk/>
          <pc:sldMk cId="2398466739" sldId="269"/>
        </pc:sldMkLst>
        <pc:spChg chg="mod">
          <ac:chgData name="Fukui Shin" userId="6902ee70c48ce296" providerId="LiveId" clId="{D52BCF81-B572-AB4D-B26F-B9A5584626ED}" dt="2021-11-29T09:22:09.913" v="18" actId="20577"/>
          <ac:spMkLst>
            <pc:docMk/>
            <pc:sldMk cId="2398466739" sldId="269"/>
            <ac:spMk id="2" creationId="{55DD35BD-511B-684E-8DB0-A76E37B3E267}"/>
          </ac:spMkLst>
        </pc:spChg>
        <pc:spChg chg="mod">
          <ac:chgData name="Fukui Shin" userId="6902ee70c48ce296" providerId="LiveId" clId="{D52BCF81-B572-AB4D-B26F-B9A5584626ED}" dt="2021-11-29T09:26:32.175" v="500" actId="20577"/>
          <ac:spMkLst>
            <pc:docMk/>
            <pc:sldMk cId="2398466739" sldId="269"/>
            <ac:spMk id="3" creationId="{71F17145-1FBD-1548-9E78-BAF5FB429A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C2A34-CE68-FD4E-BC01-FE443B276CDB}" type="datetimeFigureOut">
              <a:rPr kumimoji="1" lang="ja-JP" altLang="en-US" smtClean="0"/>
              <a:t>2021/11/30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8AA7F-8E32-9F43-88CC-02DD02F6000E}" type="slidenum">
              <a:rPr kumimoji="1" lang="ja-JP" altLang="en-US" smtClean="0"/>
              <a:t>‹#›</a:t>
            </a:fld>
            <a:endParaRPr kumimoji="1" lang="ja-JP" altLang="en-US"/>
          </a:p>
        </p:txBody>
      </p:sp>
    </p:spTree>
    <p:extLst>
      <p:ext uri="{BB962C8B-B14F-4D97-AF65-F5344CB8AC3E}">
        <p14:creationId xmlns:p14="http://schemas.microsoft.com/office/powerpoint/2010/main" val="2261299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5</a:t>
            </a:fld>
            <a:endParaRPr kumimoji="1" lang="ja-JP" altLang="en-US"/>
          </a:p>
        </p:txBody>
      </p:sp>
    </p:spTree>
    <p:extLst>
      <p:ext uri="{BB962C8B-B14F-4D97-AF65-F5344CB8AC3E}">
        <p14:creationId xmlns:p14="http://schemas.microsoft.com/office/powerpoint/2010/main" val="109437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初心者講座第２９回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残差ブートストラップ</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normAutofit fontScale="92500" lnSpcReduction="10000"/>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endParaRPr lang="en-US" altLang="ja-JP" dirty="0"/>
          </a:p>
          <a:p>
            <a:pPr lvl="1"/>
            <a:endParaRPr kumimoji="1" lang="en-US" altLang="ja-JP" dirty="0"/>
          </a:p>
          <a:p>
            <a:r>
              <a:rPr kumimoji="1" lang="ja-JP" altLang="en-US"/>
              <a:t>固定効果のみの場合、</a:t>
            </a:r>
            <a:r>
              <a:rPr kumimoji="1" lang="en-US" altLang="ja-JP" dirty="0"/>
              <a:t>95%CI</a:t>
            </a:r>
            <a:r>
              <a:rPr kumimoji="1" lang="ja-JP" altLang="en-US"/>
              <a:t>は</a:t>
            </a:r>
            <a:r>
              <a:rPr kumimoji="1" lang="en-US" altLang="ja-JP" dirty="0"/>
              <a:t>predict</a:t>
            </a:r>
            <a:r>
              <a:rPr kumimoji="1" lang="ja-JP" altLang="en-US"/>
              <a:t>や</a:t>
            </a:r>
            <a:r>
              <a:rPr kumimoji="1" lang="en-US" altLang="ja-JP" dirty="0" err="1"/>
              <a:t>confint</a:t>
            </a:r>
            <a:r>
              <a:rPr kumimoji="1" lang="ja-JP" altLang="en-US"/>
              <a:t>で求められたが、ランダム効果が上乗せされたばらつきは簡単に計算できない．</a:t>
            </a:r>
            <a:endParaRPr kumimoji="1" lang="en-US" altLang="ja-JP" dirty="0"/>
          </a:p>
          <a:p>
            <a:endParaRPr lang="en-US" altLang="ja-JP" dirty="0"/>
          </a:p>
          <a:p>
            <a:pPr marL="0" indent="0">
              <a:buNone/>
            </a:pPr>
            <a:r>
              <a:rPr kumimoji="1" lang="ja-JP" altLang="en-US"/>
              <a:t>→ブートストラップで多数のシミュレーションデータを生成、</a:t>
            </a:r>
            <a:r>
              <a:rPr kumimoji="1" lang="en-US" altLang="ja-JP"/>
              <a:t>	2.5</a:t>
            </a:r>
            <a:r>
              <a:rPr kumimoji="1" lang="ja-JP" altLang="en-US"/>
              <a:t>パーセンタイル、</a:t>
            </a:r>
            <a:r>
              <a:rPr lang="en-US" altLang="ja-JP" dirty="0"/>
              <a:t>97.5</a:t>
            </a:r>
            <a:r>
              <a:rPr lang="ja-JP" altLang="en-US"/>
              <a:t>パーセンタイル値を導出．</a:t>
            </a:r>
            <a:endParaRPr kumimoji="1" lang="ja-JP" altLang="en-US"/>
          </a:p>
        </p:txBody>
      </p:sp>
    </p:spTree>
    <p:extLst>
      <p:ext uri="{BB962C8B-B14F-4D97-AF65-F5344CB8AC3E}">
        <p14:creationId xmlns:p14="http://schemas.microsoft.com/office/powerpoint/2010/main" val="419001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25A31-C303-7044-A342-E70D23F7A4B4}"/>
              </a:ext>
            </a:extLst>
          </p:cNvPr>
          <p:cNvSpPr>
            <a:spLocks noGrp="1"/>
          </p:cNvSpPr>
          <p:nvPr>
            <p:ph type="title"/>
          </p:nvPr>
        </p:nvSpPr>
        <p:spPr/>
        <p:txBody>
          <a:bodyPr/>
          <a:lstStyle/>
          <a:p>
            <a:r>
              <a:rPr kumimoji="1" lang="ja-JP" altLang="en-US"/>
              <a:t>ブートストラップ法</a:t>
            </a:r>
          </a:p>
        </p:txBody>
      </p:sp>
      <p:sp>
        <p:nvSpPr>
          <p:cNvPr id="3" name="コンテンツ プレースホルダー 2">
            <a:extLst>
              <a:ext uri="{FF2B5EF4-FFF2-40B4-BE49-F238E27FC236}">
                <a16:creationId xmlns:a16="http://schemas.microsoft.com/office/drawing/2014/main" id="{62B91F8B-35C5-654E-8F5E-AEED3690D740}"/>
              </a:ext>
            </a:extLst>
          </p:cNvPr>
          <p:cNvSpPr>
            <a:spLocks noGrp="1"/>
          </p:cNvSpPr>
          <p:nvPr>
            <p:ph idx="1"/>
          </p:nvPr>
        </p:nvSpPr>
        <p:spPr>
          <a:xfrm>
            <a:off x="838200" y="1825626"/>
            <a:ext cx="10515600" cy="2569730"/>
          </a:xfrm>
        </p:spPr>
        <p:txBody>
          <a:bodyPr>
            <a:normAutofit fontScale="92500" lnSpcReduction="10000"/>
          </a:bodyPr>
          <a:lstStyle/>
          <a:p>
            <a:r>
              <a:rPr kumimoji="1" lang="ja-JP" altLang="en-US"/>
              <a:t>あるサンプル</a:t>
            </a:r>
            <a:r>
              <a:rPr kumimoji="1" lang="en-US" altLang="ja-JP" dirty="0"/>
              <a:t>A(x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n</a:t>
            </a:r>
            <a:r>
              <a:rPr kumimoji="1" lang="en-US" altLang="ja-JP" dirty="0"/>
              <a:t>)</a:t>
            </a:r>
            <a:r>
              <a:rPr kumimoji="1" lang="ja-JP" altLang="en-US"/>
              <a:t>が手元にあり、これを用いて母数（母集団に関する情報）やモデルを推定する際、</a:t>
            </a:r>
            <a:r>
              <a:rPr lang="ja-JP" altLang="en-US"/>
              <a:t>確率分布を用いて推定およびその推定の誤差を計算</a:t>
            </a:r>
            <a:r>
              <a:rPr kumimoji="1" lang="ja-JP" altLang="en-US"/>
              <a:t>．</a:t>
            </a:r>
            <a:endParaRPr kumimoji="1" lang="en-US" altLang="ja-JP" dirty="0"/>
          </a:p>
          <a:p>
            <a:r>
              <a:rPr kumimoji="1" lang="ja-JP" altLang="en-US"/>
              <a:t>確率分布を仮定できない場合は？</a:t>
            </a:r>
            <a:endParaRPr lang="en-US" altLang="ja-JP" dirty="0"/>
          </a:p>
          <a:p>
            <a:pPr lvl="1"/>
            <a:r>
              <a:rPr lang="ja-JP" altLang="en-US"/>
              <a:t>サンプルから復元抽出を繰り返して大量のサンプルを生成して推定値を計算、母集団の性質やモデルの推測の誤差などを得る．</a:t>
            </a:r>
            <a:endParaRPr lang="en-US" altLang="ja-JP" dirty="0"/>
          </a:p>
          <a:p>
            <a:pPr marL="457200" lvl="1" indent="0">
              <a:buNone/>
            </a:pPr>
            <a:r>
              <a:rPr lang="ja-JP" altLang="en-US"/>
              <a:t>→ブートストラップ法</a:t>
            </a:r>
            <a:endParaRPr kumimoji="1" lang="ja-JP" altLang="en-US"/>
          </a:p>
        </p:txBody>
      </p:sp>
      <p:sp>
        <p:nvSpPr>
          <p:cNvPr id="4" name="円/楕円 3">
            <a:extLst>
              <a:ext uri="{FF2B5EF4-FFF2-40B4-BE49-F238E27FC236}">
                <a16:creationId xmlns:a16="http://schemas.microsoft.com/office/drawing/2014/main" id="{07D1827B-085D-7F4E-BEDE-FB20C485711A}"/>
              </a:ext>
            </a:extLst>
          </p:cNvPr>
          <p:cNvSpPr/>
          <p:nvPr/>
        </p:nvSpPr>
        <p:spPr>
          <a:xfrm>
            <a:off x="116923" y="482975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5" name="直線矢印コネクタ 4">
            <a:extLst>
              <a:ext uri="{FF2B5EF4-FFF2-40B4-BE49-F238E27FC236}">
                <a16:creationId xmlns:a16="http://schemas.microsoft.com/office/drawing/2014/main" id="{3DFE6DB2-FD17-7A4E-A31B-17D26B441273}"/>
              </a:ext>
            </a:extLst>
          </p:cNvPr>
          <p:cNvCxnSpPr>
            <a:cxnSpLocks/>
          </p:cNvCxnSpPr>
          <p:nvPr/>
        </p:nvCxnSpPr>
        <p:spPr>
          <a:xfrm flipV="1">
            <a:off x="1730978" y="5068745"/>
            <a:ext cx="1705400" cy="56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A101F69-2375-6E4E-8931-F7D548F1A953}"/>
              </a:ext>
            </a:extLst>
          </p:cNvPr>
          <p:cNvPicPr>
            <a:picLocks noChangeAspect="1"/>
          </p:cNvPicPr>
          <p:nvPr/>
        </p:nvPicPr>
        <p:blipFill>
          <a:blip r:embed="rId2"/>
          <a:stretch>
            <a:fillRect/>
          </a:stretch>
        </p:blipFill>
        <p:spPr>
          <a:xfrm>
            <a:off x="3565368" y="4530294"/>
            <a:ext cx="1803567" cy="2185274"/>
          </a:xfrm>
          <a:prstGeom prst="rect">
            <a:avLst/>
          </a:prstGeom>
        </p:spPr>
      </p:pic>
      <p:sp>
        <p:nvSpPr>
          <p:cNvPr id="9" name="テキスト ボックス 8">
            <a:extLst>
              <a:ext uri="{FF2B5EF4-FFF2-40B4-BE49-F238E27FC236}">
                <a16:creationId xmlns:a16="http://schemas.microsoft.com/office/drawing/2014/main" id="{74FA9F96-8A71-F640-95D2-F4665D321DF1}"/>
              </a:ext>
            </a:extLst>
          </p:cNvPr>
          <p:cNvSpPr txBox="1"/>
          <p:nvPr/>
        </p:nvSpPr>
        <p:spPr>
          <a:xfrm>
            <a:off x="3841623" y="4395356"/>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11" name="直線矢印コネクタ 10">
            <a:extLst>
              <a:ext uri="{FF2B5EF4-FFF2-40B4-BE49-F238E27FC236}">
                <a16:creationId xmlns:a16="http://schemas.microsoft.com/office/drawing/2014/main" id="{F600F514-0452-EB45-9A8F-51C62BB12FF0}"/>
              </a:ext>
            </a:extLst>
          </p:cNvPr>
          <p:cNvCxnSpPr>
            <a:cxnSpLocks/>
            <a:stCxn id="6" idx="1"/>
          </p:cNvCxnSpPr>
          <p:nvPr/>
        </p:nvCxnSpPr>
        <p:spPr>
          <a:xfrm flipH="1">
            <a:off x="1730978" y="5622931"/>
            <a:ext cx="1834390" cy="14973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1D69ABB-BC63-E648-92E8-A9CF2EBB35C5}"/>
              </a:ext>
            </a:extLst>
          </p:cNvPr>
          <p:cNvSpPr txBox="1"/>
          <p:nvPr/>
        </p:nvSpPr>
        <p:spPr>
          <a:xfrm>
            <a:off x="1798848" y="5845703"/>
            <a:ext cx="1569660" cy="646331"/>
          </a:xfrm>
          <a:prstGeom prst="rect">
            <a:avLst/>
          </a:prstGeom>
          <a:noFill/>
        </p:spPr>
        <p:txBody>
          <a:bodyPr wrap="none" rtlCol="0">
            <a:spAutoFit/>
          </a:bodyPr>
          <a:lstStyle/>
          <a:p>
            <a:r>
              <a:rPr lang="ja-JP" altLang="en-US"/>
              <a:t>確率分布を</a:t>
            </a:r>
            <a:endParaRPr lang="en-US" altLang="ja-JP" dirty="0"/>
          </a:p>
          <a:p>
            <a:r>
              <a:rPr lang="ja-JP" altLang="en-US"/>
              <a:t>つかって推定</a:t>
            </a:r>
            <a:endParaRPr lang="en-US" altLang="ja-JP" dirty="0"/>
          </a:p>
        </p:txBody>
      </p:sp>
      <p:sp>
        <p:nvSpPr>
          <p:cNvPr id="16" name="テキスト ボックス 15">
            <a:extLst>
              <a:ext uri="{FF2B5EF4-FFF2-40B4-BE49-F238E27FC236}">
                <a16:creationId xmlns:a16="http://schemas.microsoft.com/office/drawing/2014/main" id="{5A2198E9-6B72-3F49-B532-8C8A93995ED8}"/>
              </a:ext>
            </a:extLst>
          </p:cNvPr>
          <p:cNvSpPr txBox="1"/>
          <p:nvPr/>
        </p:nvSpPr>
        <p:spPr>
          <a:xfrm>
            <a:off x="1693139" y="4619669"/>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17" name="円/楕円 16">
            <a:extLst>
              <a:ext uri="{FF2B5EF4-FFF2-40B4-BE49-F238E27FC236}">
                <a16:creationId xmlns:a16="http://schemas.microsoft.com/office/drawing/2014/main" id="{1AA63E51-AEF1-BA4C-996B-A529E3DA42A4}"/>
              </a:ext>
            </a:extLst>
          </p:cNvPr>
          <p:cNvSpPr/>
          <p:nvPr/>
        </p:nvSpPr>
        <p:spPr>
          <a:xfrm>
            <a:off x="5628360" y="420211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18" name="直線矢印コネクタ 17">
            <a:extLst>
              <a:ext uri="{FF2B5EF4-FFF2-40B4-BE49-F238E27FC236}">
                <a16:creationId xmlns:a16="http://schemas.microsoft.com/office/drawing/2014/main" id="{E7E9858D-0602-0C45-ACD3-2CC7268DC816}"/>
              </a:ext>
            </a:extLst>
          </p:cNvPr>
          <p:cNvCxnSpPr>
            <a:cxnSpLocks/>
          </p:cNvCxnSpPr>
          <p:nvPr/>
        </p:nvCxnSpPr>
        <p:spPr>
          <a:xfrm flipV="1">
            <a:off x="7203325" y="4298515"/>
            <a:ext cx="2112953" cy="53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5B9A2AC1-2FDE-0D4B-A827-92A5824C5ED1}"/>
              </a:ext>
            </a:extLst>
          </p:cNvPr>
          <p:cNvPicPr>
            <a:picLocks noChangeAspect="1"/>
          </p:cNvPicPr>
          <p:nvPr/>
        </p:nvPicPr>
        <p:blipFill>
          <a:blip r:embed="rId2"/>
          <a:stretch>
            <a:fillRect/>
          </a:stretch>
        </p:blipFill>
        <p:spPr>
          <a:xfrm>
            <a:off x="9595484" y="3672051"/>
            <a:ext cx="1553125" cy="1881829"/>
          </a:xfrm>
          <a:prstGeom prst="rect">
            <a:avLst/>
          </a:prstGeom>
        </p:spPr>
      </p:pic>
      <p:sp>
        <p:nvSpPr>
          <p:cNvPr id="20" name="テキスト ボックス 19">
            <a:extLst>
              <a:ext uri="{FF2B5EF4-FFF2-40B4-BE49-F238E27FC236}">
                <a16:creationId xmlns:a16="http://schemas.microsoft.com/office/drawing/2014/main" id="{8405E6E0-4EB2-374F-9CA1-78A4A6988F91}"/>
              </a:ext>
            </a:extLst>
          </p:cNvPr>
          <p:cNvSpPr txBox="1"/>
          <p:nvPr/>
        </p:nvSpPr>
        <p:spPr>
          <a:xfrm>
            <a:off x="10488091" y="3654303"/>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21" name="直線矢印コネクタ 20">
            <a:extLst>
              <a:ext uri="{FF2B5EF4-FFF2-40B4-BE49-F238E27FC236}">
                <a16:creationId xmlns:a16="http://schemas.microsoft.com/office/drawing/2014/main" id="{3E3A2A11-58CA-7240-AA6A-8E09FC6FCF89}"/>
              </a:ext>
            </a:extLst>
          </p:cNvPr>
          <p:cNvCxnSpPr>
            <a:cxnSpLocks/>
            <a:stCxn id="19" idx="1"/>
          </p:cNvCxnSpPr>
          <p:nvPr/>
        </p:nvCxnSpPr>
        <p:spPr>
          <a:xfrm flipH="1">
            <a:off x="8523162" y="4612966"/>
            <a:ext cx="1072322" cy="428419"/>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B4B5E0E-6E10-D84C-A90C-7082B89088F5}"/>
              </a:ext>
            </a:extLst>
          </p:cNvPr>
          <p:cNvSpPr txBox="1"/>
          <p:nvPr/>
        </p:nvSpPr>
        <p:spPr>
          <a:xfrm>
            <a:off x="7267666" y="3880060"/>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26" name="テキスト ボックス 25">
            <a:extLst>
              <a:ext uri="{FF2B5EF4-FFF2-40B4-BE49-F238E27FC236}">
                <a16:creationId xmlns:a16="http://schemas.microsoft.com/office/drawing/2014/main" id="{7C2C6332-30EC-3B43-9D85-E1F518F598CB}"/>
              </a:ext>
            </a:extLst>
          </p:cNvPr>
          <p:cNvSpPr txBox="1"/>
          <p:nvPr/>
        </p:nvSpPr>
        <p:spPr>
          <a:xfrm>
            <a:off x="8002028" y="4672739"/>
            <a:ext cx="1338828" cy="646331"/>
          </a:xfrm>
          <a:prstGeom prst="rect">
            <a:avLst/>
          </a:prstGeom>
          <a:noFill/>
        </p:spPr>
        <p:txBody>
          <a:bodyPr wrap="none" rtlCol="0">
            <a:spAutoFit/>
          </a:bodyPr>
          <a:lstStyle/>
          <a:p>
            <a:r>
              <a:rPr lang="ja-JP" altLang="en-US"/>
              <a:t>確率分布を</a:t>
            </a:r>
            <a:endParaRPr lang="en-US" altLang="ja-JP" dirty="0"/>
          </a:p>
          <a:p>
            <a:r>
              <a:rPr lang="ja-JP" altLang="en-US"/>
              <a:t>つかえない</a:t>
            </a:r>
            <a:endParaRPr lang="en-US" altLang="ja-JP" dirty="0"/>
          </a:p>
        </p:txBody>
      </p:sp>
      <p:pic>
        <p:nvPicPr>
          <p:cNvPr id="27" name="図 26">
            <a:extLst>
              <a:ext uri="{FF2B5EF4-FFF2-40B4-BE49-F238E27FC236}">
                <a16:creationId xmlns:a16="http://schemas.microsoft.com/office/drawing/2014/main" id="{B890E0DE-FA4C-9942-8809-7F4823654B6D}"/>
              </a:ext>
            </a:extLst>
          </p:cNvPr>
          <p:cNvPicPr>
            <a:picLocks noChangeAspect="1"/>
          </p:cNvPicPr>
          <p:nvPr/>
        </p:nvPicPr>
        <p:blipFill>
          <a:blip r:embed="rId3"/>
          <a:stretch>
            <a:fillRect/>
          </a:stretch>
        </p:blipFill>
        <p:spPr>
          <a:xfrm>
            <a:off x="9059323" y="5752269"/>
            <a:ext cx="1002244" cy="1214359"/>
          </a:xfrm>
          <a:prstGeom prst="rect">
            <a:avLst/>
          </a:prstGeom>
        </p:spPr>
      </p:pic>
      <p:pic>
        <p:nvPicPr>
          <p:cNvPr id="28" name="図 27">
            <a:extLst>
              <a:ext uri="{FF2B5EF4-FFF2-40B4-BE49-F238E27FC236}">
                <a16:creationId xmlns:a16="http://schemas.microsoft.com/office/drawing/2014/main" id="{66DDF4E5-3BD3-1B4F-88F7-63186977C089}"/>
              </a:ext>
            </a:extLst>
          </p:cNvPr>
          <p:cNvPicPr>
            <a:picLocks noChangeAspect="1"/>
          </p:cNvPicPr>
          <p:nvPr/>
        </p:nvPicPr>
        <p:blipFill>
          <a:blip r:embed="rId2"/>
          <a:stretch>
            <a:fillRect/>
          </a:stretch>
        </p:blipFill>
        <p:spPr>
          <a:xfrm>
            <a:off x="8052496" y="5697796"/>
            <a:ext cx="1061850" cy="1256348"/>
          </a:xfrm>
          <a:prstGeom prst="rect">
            <a:avLst/>
          </a:prstGeom>
        </p:spPr>
      </p:pic>
      <p:pic>
        <p:nvPicPr>
          <p:cNvPr id="32" name="図 31">
            <a:extLst>
              <a:ext uri="{FF2B5EF4-FFF2-40B4-BE49-F238E27FC236}">
                <a16:creationId xmlns:a16="http://schemas.microsoft.com/office/drawing/2014/main" id="{35422931-C68A-4A41-AB4B-C8A9FCD7684C}"/>
              </a:ext>
            </a:extLst>
          </p:cNvPr>
          <p:cNvPicPr>
            <a:picLocks noChangeAspect="1"/>
          </p:cNvPicPr>
          <p:nvPr/>
        </p:nvPicPr>
        <p:blipFill>
          <a:blip r:embed="rId2"/>
          <a:stretch>
            <a:fillRect/>
          </a:stretch>
        </p:blipFill>
        <p:spPr>
          <a:xfrm>
            <a:off x="9930097" y="5697796"/>
            <a:ext cx="1061850" cy="1286580"/>
          </a:xfrm>
          <a:prstGeom prst="rect">
            <a:avLst/>
          </a:prstGeom>
        </p:spPr>
      </p:pic>
      <p:pic>
        <p:nvPicPr>
          <p:cNvPr id="34" name="図 33">
            <a:extLst>
              <a:ext uri="{FF2B5EF4-FFF2-40B4-BE49-F238E27FC236}">
                <a16:creationId xmlns:a16="http://schemas.microsoft.com/office/drawing/2014/main" id="{903B2C26-67FF-8F42-AB99-63B37658B170}"/>
              </a:ext>
            </a:extLst>
          </p:cNvPr>
          <p:cNvPicPr>
            <a:picLocks noChangeAspect="1"/>
          </p:cNvPicPr>
          <p:nvPr/>
        </p:nvPicPr>
        <p:blipFill>
          <a:blip r:embed="rId2"/>
          <a:stretch>
            <a:fillRect/>
          </a:stretch>
        </p:blipFill>
        <p:spPr>
          <a:xfrm>
            <a:off x="10830200" y="5697796"/>
            <a:ext cx="1061850" cy="1286580"/>
          </a:xfrm>
          <a:prstGeom prst="rect">
            <a:avLst/>
          </a:prstGeom>
        </p:spPr>
      </p:pic>
      <p:pic>
        <p:nvPicPr>
          <p:cNvPr id="35" name="図 34">
            <a:extLst>
              <a:ext uri="{FF2B5EF4-FFF2-40B4-BE49-F238E27FC236}">
                <a16:creationId xmlns:a16="http://schemas.microsoft.com/office/drawing/2014/main" id="{A742E927-8E23-124B-A753-DD17EFD8BB10}"/>
              </a:ext>
            </a:extLst>
          </p:cNvPr>
          <p:cNvPicPr>
            <a:picLocks noChangeAspect="1"/>
          </p:cNvPicPr>
          <p:nvPr/>
        </p:nvPicPr>
        <p:blipFill>
          <a:blip r:embed="rId3"/>
          <a:stretch>
            <a:fillRect/>
          </a:stretch>
        </p:blipFill>
        <p:spPr>
          <a:xfrm>
            <a:off x="11573955" y="5752269"/>
            <a:ext cx="1002244" cy="1214359"/>
          </a:xfrm>
          <a:prstGeom prst="rect">
            <a:avLst/>
          </a:prstGeom>
        </p:spPr>
      </p:pic>
      <p:cxnSp>
        <p:nvCxnSpPr>
          <p:cNvPr id="37" name="直線矢印コネクタ 36">
            <a:extLst>
              <a:ext uri="{FF2B5EF4-FFF2-40B4-BE49-F238E27FC236}">
                <a16:creationId xmlns:a16="http://schemas.microsoft.com/office/drawing/2014/main" id="{B02A2764-81CF-A749-BCB1-70E977DC0BE1}"/>
              </a:ext>
            </a:extLst>
          </p:cNvPr>
          <p:cNvCxnSpPr>
            <a:cxnSpLocks/>
          </p:cNvCxnSpPr>
          <p:nvPr/>
        </p:nvCxnSpPr>
        <p:spPr>
          <a:xfrm flipH="1">
            <a:off x="8648045" y="5306102"/>
            <a:ext cx="1072322" cy="428419"/>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F55DBCB-8E48-AB4A-83AE-4D728E66B107}"/>
              </a:ext>
            </a:extLst>
          </p:cNvPr>
          <p:cNvCxnSpPr>
            <a:cxnSpLocks/>
          </p:cNvCxnSpPr>
          <p:nvPr/>
        </p:nvCxnSpPr>
        <p:spPr>
          <a:xfrm flipH="1">
            <a:off x="9648513" y="5415608"/>
            <a:ext cx="322534" cy="273314"/>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9670B92-353D-4549-92C8-8032D7446C76}"/>
              </a:ext>
            </a:extLst>
          </p:cNvPr>
          <p:cNvCxnSpPr>
            <a:cxnSpLocks/>
            <a:stCxn id="19" idx="2"/>
          </p:cNvCxnSpPr>
          <p:nvPr/>
        </p:nvCxnSpPr>
        <p:spPr>
          <a:xfrm>
            <a:off x="10372047" y="5553880"/>
            <a:ext cx="117033" cy="114973"/>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B17A9D4-BE99-574F-B3A9-7214787CABF4}"/>
              </a:ext>
            </a:extLst>
          </p:cNvPr>
          <p:cNvCxnSpPr>
            <a:cxnSpLocks/>
            <a:endCxn id="34" idx="0"/>
          </p:cNvCxnSpPr>
          <p:nvPr/>
        </p:nvCxnSpPr>
        <p:spPr>
          <a:xfrm>
            <a:off x="10734261" y="5520311"/>
            <a:ext cx="626864" cy="177485"/>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4DE1379D-0495-B749-9558-E68D094390C2}"/>
              </a:ext>
            </a:extLst>
          </p:cNvPr>
          <p:cNvCxnSpPr>
            <a:cxnSpLocks/>
          </p:cNvCxnSpPr>
          <p:nvPr/>
        </p:nvCxnSpPr>
        <p:spPr>
          <a:xfrm>
            <a:off x="11035677" y="5306102"/>
            <a:ext cx="918311" cy="319736"/>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左中かっこ 48">
            <a:extLst>
              <a:ext uri="{FF2B5EF4-FFF2-40B4-BE49-F238E27FC236}">
                <a16:creationId xmlns:a16="http://schemas.microsoft.com/office/drawing/2014/main" id="{DBFC1F12-31DA-1F4E-A1BC-ACE94147CFA1}"/>
              </a:ext>
            </a:extLst>
          </p:cNvPr>
          <p:cNvSpPr/>
          <p:nvPr/>
        </p:nvSpPr>
        <p:spPr>
          <a:xfrm>
            <a:off x="7585548" y="5845703"/>
            <a:ext cx="385819" cy="9876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F9875F4A-92DA-2148-B46F-7402323A9996}"/>
              </a:ext>
            </a:extLst>
          </p:cNvPr>
          <p:cNvCxnSpPr>
            <a:cxnSpLocks/>
          </p:cNvCxnSpPr>
          <p:nvPr/>
        </p:nvCxnSpPr>
        <p:spPr>
          <a:xfrm flipH="1" flipV="1">
            <a:off x="6979527" y="5688922"/>
            <a:ext cx="565457" cy="63396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C5A2FF-9FEB-3443-A0A8-60EBF139D314}"/>
              </a:ext>
            </a:extLst>
          </p:cNvPr>
          <p:cNvSpPr txBox="1"/>
          <p:nvPr/>
        </p:nvSpPr>
        <p:spPr>
          <a:xfrm>
            <a:off x="5652445" y="6036282"/>
            <a:ext cx="2031325" cy="646331"/>
          </a:xfrm>
          <a:prstGeom prst="rect">
            <a:avLst/>
          </a:prstGeom>
          <a:noFill/>
        </p:spPr>
        <p:txBody>
          <a:bodyPr wrap="none" rtlCol="0">
            <a:spAutoFit/>
          </a:bodyPr>
          <a:lstStyle/>
          <a:p>
            <a:r>
              <a:rPr lang="ja-JP" altLang="en-US"/>
              <a:t>たくさん作った</a:t>
            </a:r>
            <a:endParaRPr lang="en-US" altLang="ja-JP" dirty="0"/>
          </a:p>
          <a:p>
            <a:r>
              <a:rPr lang="ja-JP" altLang="en-US"/>
              <a:t>サンプルから推定</a:t>
            </a:r>
            <a:endParaRPr lang="en-US" altLang="ja-JP" dirty="0"/>
          </a:p>
        </p:txBody>
      </p:sp>
      <p:sp>
        <p:nvSpPr>
          <p:cNvPr id="53" name="テキスト ボックス 52">
            <a:extLst>
              <a:ext uri="{FF2B5EF4-FFF2-40B4-BE49-F238E27FC236}">
                <a16:creationId xmlns:a16="http://schemas.microsoft.com/office/drawing/2014/main" id="{7429E7BF-03E8-2442-8C70-8A8C5EC13F24}"/>
              </a:ext>
            </a:extLst>
          </p:cNvPr>
          <p:cNvSpPr txBox="1"/>
          <p:nvPr/>
        </p:nvSpPr>
        <p:spPr>
          <a:xfrm>
            <a:off x="11035677" y="4930334"/>
            <a:ext cx="1107996" cy="369332"/>
          </a:xfrm>
          <a:prstGeom prst="rect">
            <a:avLst/>
          </a:prstGeom>
          <a:noFill/>
        </p:spPr>
        <p:txBody>
          <a:bodyPr wrap="none" rtlCol="0">
            <a:spAutoFit/>
          </a:bodyPr>
          <a:lstStyle/>
          <a:p>
            <a:r>
              <a:rPr kumimoji="1" lang="ja-JP" altLang="en-US">
                <a:solidFill>
                  <a:schemeClr val="accent6">
                    <a:lumMod val="50000"/>
                  </a:schemeClr>
                </a:solidFill>
              </a:rPr>
              <a:t>復元抽出</a:t>
            </a:r>
          </a:p>
        </p:txBody>
      </p:sp>
    </p:spTree>
    <p:extLst>
      <p:ext uri="{BB962C8B-B14F-4D97-AF65-F5344CB8AC3E}">
        <p14:creationId xmlns:p14="http://schemas.microsoft.com/office/powerpoint/2010/main" val="262357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BDEE0-CCBA-7B41-AA94-850779A2743E}"/>
              </a:ext>
            </a:extLst>
          </p:cNvPr>
          <p:cNvSpPr>
            <a:spLocks noGrp="1"/>
          </p:cNvSpPr>
          <p:nvPr>
            <p:ph type="title"/>
          </p:nvPr>
        </p:nvSpPr>
        <p:spPr/>
        <p:txBody>
          <a:bodyPr/>
          <a:lstStyle/>
          <a:p>
            <a:r>
              <a:rPr kumimoji="1" lang="ja-JP" altLang="en-US"/>
              <a:t>ブートストラップの方法</a:t>
            </a:r>
          </a:p>
        </p:txBody>
      </p:sp>
      <p:sp>
        <p:nvSpPr>
          <p:cNvPr id="3" name="コンテンツ プレースホルダー 2">
            <a:extLst>
              <a:ext uri="{FF2B5EF4-FFF2-40B4-BE49-F238E27FC236}">
                <a16:creationId xmlns:a16="http://schemas.microsoft.com/office/drawing/2014/main" id="{D222E444-4FE7-FF48-85C5-193FD23C9F85}"/>
              </a:ext>
            </a:extLst>
          </p:cNvPr>
          <p:cNvSpPr>
            <a:spLocks noGrp="1"/>
          </p:cNvSpPr>
          <p:nvPr>
            <p:ph idx="1"/>
          </p:nvPr>
        </p:nvSpPr>
        <p:spPr>
          <a:xfrm>
            <a:off x="838200" y="1825624"/>
            <a:ext cx="10515600" cy="4667251"/>
          </a:xfrm>
        </p:spPr>
        <p:txBody>
          <a:bodyPr>
            <a:normAutofit fontScale="92500" lnSpcReduction="10000"/>
          </a:bodyPr>
          <a:lstStyle/>
          <a:p>
            <a:r>
              <a:rPr lang="ja-JP" altLang="en-US"/>
              <a:t>母数やモデルの推定のみならず、統計</a:t>
            </a:r>
            <a:r>
              <a:rPr kumimoji="1" lang="ja-JP" altLang="en-US"/>
              <a:t>モデルのモデル診断に用いる場合も．</a:t>
            </a:r>
            <a:endParaRPr kumimoji="1" lang="en-US" altLang="ja-JP" dirty="0"/>
          </a:p>
          <a:p>
            <a:pPr marL="0" indent="0">
              <a:buNone/>
            </a:pPr>
            <a:endParaRPr lang="en-US" altLang="ja-JP" dirty="0"/>
          </a:p>
          <a:p>
            <a:r>
              <a:rPr lang="en-US" altLang="ja-JP" dirty="0"/>
              <a:t>3</a:t>
            </a:r>
            <a:r>
              <a:rPr lang="ja-JP" altLang="en-US"/>
              <a:t>つのブートストラップ</a:t>
            </a:r>
            <a:endParaRPr lang="en-US" altLang="ja-JP" dirty="0"/>
          </a:p>
          <a:p>
            <a:pPr lvl="1"/>
            <a:r>
              <a:rPr kumimoji="1" lang="ja-JP" altLang="en-US"/>
              <a:t>パラメトリックブートストラップ</a:t>
            </a:r>
            <a:endParaRPr kumimoji="1" lang="en-US" altLang="ja-JP" dirty="0"/>
          </a:p>
          <a:p>
            <a:pPr lvl="2"/>
            <a:r>
              <a:rPr lang="ja-JP" altLang="en-US"/>
              <a:t>サンプルの分布から得られる標準誤差、正規乱数などを用いて乱数を生成してサンプルを作る方法</a:t>
            </a:r>
            <a:endParaRPr lang="en-US" altLang="ja-JP" dirty="0"/>
          </a:p>
          <a:p>
            <a:pPr lvl="2"/>
            <a:endParaRPr lang="en-US" altLang="ja-JP" dirty="0"/>
          </a:p>
          <a:p>
            <a:pPr lvl="1"/>
            <a:r>
              <a:rPr kumimoji="1" lang="ja-JP" altLang="en-US"/>
              <a:t>ノンパラメトリックブートストラップ</a:t>
            </a:r>
            <a:endParaRPr kumimoji="1" lang="en-US" altLang="ja-JP" dirty="0"/>
          </a:p>
          <a:p>
            <a:pPr lvl="2"/>
            <a:r>
              <a:rPr kumimoji="1" lang="ja-JP" altLang="en-US"/>
              <a:t>サンプルの残差を重複を許してランダムリサンプリングし、データを生成する方法</a:t>
            </a:r>
            <a:endParaRPr kumimoji="1" lang="en-US" altLang="ja-JP" dirty="0"/>
          </a:p>
          <a:p>
            <a:pPr lvl="2"/>
            <a:endParaRPr kumimoji="1" lang="en-US" altLang="ja-JP" dirty="0"/>
          </a:p>
          <a:p>
            <a:pPr lvl="1"/>
            <a:r>
              <a:rPr kumimoji="1" lang="ja-JP" altLang="en-US"/>
              <a:t>データブートストラップ</a:t>
            </a:r>
            <a:endParaRPr kumimoji="1" lang="en-US" altLang="ja-JP" dirty="0"/>
          </a:p>
          <a:p>
            <a:pPr lvl="2"/>
            <a:r>
              <a:rPr kumimoji="1" lang="ja-JP" altLang="en-US"/>
              <a:t>サンプルのデータそのものを重複を許してランダムリサンプルし、データを生成する方法</a:t>
            </a:r>
          </a:p>
        </p:txBody>
      </p:sp>
    </p:spTree>
    <p:extLst>
      <p:ext uri="{BB962C8B-B14F-4D97-AF65-F5344CB8AC3E}">
        <p14:creationId xmlns:p14="http://schemas.microsoft.com/office/powerpoint/2010/main" val="128975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D35BD-511B-684E-8DB0-A76E37B3E267}"/>
              </a:ext>
            </a:extLst>
          </p:cNvPr>
          <p:cNvSpPr>
            <a:spLocks noGrp="1"/>
          </p:cNvSpPr>
          <p:nvPr>
            <p:ph type="title"/>
          </p:nvPr>
        </p:nvSpPr>
        <p:spPr/>
        <p:txBody>
          <a:bodyPr/>
          <a:lstStyle/>
          <a:p>
            <a:r>
              <a:rPr kumimoji="1" lang="ja-JP" altLang="en-US"/>
              <a:t>パラメトリックにデータ生成</a:t>
            </a:r>
          </a:p>
        </p:txBody>
      </p:sp>
      <p:sp>
        <p:nvSpPr>
          <p:cNvPr id="3" name="コンテンツ プレースホルダー 2">
            <a:extLst>
              <a:ext uri="{FF2B5EF4-FFF2-40B4-BE49-F238E27FC236}">
                <a16:creationId xmlns:a16="http://schemas.microsoft.com/office/drawing/2014/main" id="{71F17145-1FBD-1548-9E78-BAF5FB429AED}"/>
              </a:ext>
            </a:extLst>
          </p:cNvPr>
          <p:cNvSpPr>
            <a:spLocks noGrp="1"/>
          </p:cNvSpPr>
          <p:nvPr>
            <p:ph idx="1"/>
          </p:nvPr>
        </p:nvSpPr>
        <p:spPr>
          <a:xfrm>
            <a:off x="838200" y="1825625"/>
            <a:ext cx="10515600" cy="4667250"/>
          </a:xfrm>
        </p:spPr>
        <p:txBody>
          <a:bodyPr>
            <a:normAutofit fontScale="92500" lnSpcReduction="10000"/>
          </a:bodyPr>
          <a:lstStyle/>
          <a:p>
            <a:r>
              <a:rPr kumimoji="1" lang="ja-JP" altLang="en-US"/>
              <a:t>推定した係数とその推定誤差が取り出せたなら、パラメトリックブートストラップでデータを生成．</a:t>
            </a:r>
            <a:endParaRPr kumimoji="1" lang="en-US" altLang="ja-JP" dirty="0"/>
          </a:p>
          <a:p>
            <a:endParaRPr lang="en-US" altLang="ja-JP" dirty="0"/>
          </a:p>
          <a:p>
            <a:r>
              <a:rPr kumimoji="1" lang="ja-JP" altLang="en-US"/>
              <a:t>線形予測子 → リンク関数の逆関数で予測値 → 誤差構造を追加</a:t>
            </a:r>
            <a:endParaRPr kumimoji="1" lang="en-US" altLang="ja-JP" dirty="0"/>
          </a:p>
          <a:p>
            <a:pPr lvl="1"/>
            <a:r>
              <a:rPr lang="ja-JP" altLang="en-US"/>
              <a:t>線形予測子（</a:t>
            </a:r>
            <a:r>
              <a:rPr lang="en-US" altLang="ja-JP" dirty="0"/>
              <a:t>β</a:t>
            </a:r>
            <a:r>
              <a:rPr lang="en-US" altLang="ja-JP" baseline="-25000" dirty="0"/>
              <a:t>v</a:t>
            </a:r>
            <a:r>
              <a:rPr lang="en-US" altLang="ja-JP" dirty="0"/>
              <a:t> vessel + β</a:t>
            </a:r>
            <a:r>
              <a:rPr lang="en-US" altLang="ja-JP" baseline="-25000" dirty="0"/>
              <a:t>t </a:t>
            </a:r>
            <a:r>
              <a:rPr lang="en-US" altLang="ja-JP" dirty="0"/>
              <a:t>temp + area[random] </a:t>
            </a:r>
            <a:r>
              <a:rPr lang="ja-JP" altLang="en-US"/>
              <a:t>）</a:t>
            </a:r>
            <a:endParaRPr lang="en-US" altLang="ja-JP" dirty="0"/>
          </a:p>
          <a:p>
            <a:pPr lvl="1"/>
            <a:r>
              <a:rPr lang="ja-JP" altLang="en-US"/>
              <a:t>ここでの</a:t>
            </a:r>
            <a:r>
              <a:rPr lang="en-US" altLang="ja-JP" dirty="0"/>
              <a:t>β</a:t>
            </a:r>
            <a:r>
              <a:rPr lang="ja-JP" altLang="en-US"/>
              <a:t>は推定係数＋推定誤差</a:t>
            </a:r>
            <a:endParaRPr lang="en-US" altLang="ja-JP" dirty="0"/>
          </a:p>
          <a:p>
            <a:pPr lvl="1"/>
            <a:endParaRPr lang="en-US" altLang="ja-JP" dirty="0"/>
          </a:p>
          <a:p>
            <a:pPr lvl="1"/>
            <a:r>
              <a:rPr lang="ja-JP" altLang="en-US"/>
              <a:t>予測値（リンク関数が</a:t>
            </a:r>
            <a:r>
              <a:rPr lang="en-US" altLang="ja-JP" dirty="0"/>
              <a:t>log</a:t>
            </a:r>
            <a:r>
              <a:rPr lang="ja-JP" altLang="en-US"/>
              <a:t>だったので、指数</a:t>
            </a:r>
            <a:r>
              <a:rPr lang="en-US" altLang="ja-JP" dirty="0"/>
              <a:t>exp</a:t>
            </a:r>
            <a:r>
              <a:rPr lang="ja-JP" altLang="en-US"/>
              <a:t>をとる）</a:t>
            </a:r>
            <a:endParaRPr lang="en-US" altLang="ja-JP" dirty="0"/>
          </a:p>
          <a:p>
            <a:pPr lvl="1"/>
            <a:endParaRPr kumimoji="1" lang="en-US" altLang="ja-JP" dirty="0"/>
          </a:p>
          <a:p>
            <a:pPr lvl="1"/>
            <a:r>
              <a:rPr lang="ja-JP" altLang="en-US"/>
              <a:t>誤差構造はポアソン分布</a:t>
            </a:r>
            <a:endParaRPr lang="en-US" altLang="ja-JP" dirty="0"/>
          </a:p>
          <a:p>
            <a:pPr lvl="1"/>
            <a:endParaRPr kumimoji="1" lang="en-US" altLang="ja-JP" dirty="0"/>
          </a:p>
          <a:p>
            <a:r>
              <a:rPr lang="en-US" altLang="ja-JP" dirty="0" err="1"/>
              <a:t>catch_data_boot</a:t>
            </a:r>
            <a:r>
              <a:rPr lang="ja-JP" altLang="en-US"/>
              <a:t>のリストを作成し、</a:t>
            </a:r>
            <a:r>
              <a:rPr lang="en-US" altLang="ja-JP" dirty="0"/>
              <a:t>1000</a:t>
            </a:r>
            <a:r>
              <a:rPr lang="ja-JP" altLang="en-US"/>
              <a:t>個分格納．</a:t>
            </a:r>
            <a:endParaRPr kumimoji="1" lang="ja-JP" altLang="en-US"/>
          </a:p>
        </p:txBody>
      </p:sp>
    </p:spTree>
    <p:extLst>
      <p:ext uri="{BB962C8B-B14F-4D97-AF65-F5344CB8AC3E}">
        <p14:creationId xmlns:p14="http://schemas.microsoft.com/office/powerpoint/2010/main" val="239846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6021-826A-0942-A300-5E874250BDDB}"/>
              </a:ext>
            </a:extLst>
          </p:cNvPr>
          <p:cNvSpPr>
            <a:spLocks noGrp="1"/>
          </p:cNvSpPr>
          <p:nvPr>
            <p:ph type="title"/>
          </p:nvPr>
        </p:nvSpPr>
        <p:spPr/>
        <p:txBody>
          <a:bodyPr/>
          <a:lstStyle/>
          <a:p>
            <a:r>
              <a:rPr lang="en-US" altLang="ja-JP" dirty="0"/>
              <a:t>95</a:t>
            </a:r>
            <a:r>
              <a:rPr lang="ja-JP" altLang="en-US"/>
              <a:t>％</a:t>
            </a:r>
            <a:r>
              <a:rPr lang="en-US" altLang="ja-JP" dirty="0"/>
              <a:t>CI</a:t>
            </a:r>
            <a:r>
              <a:rPr lang="ja-JP" altLang="en-US"/>
              <a:t>を求める</a:t>
            </a:r>
            <a:endParaRPr kumimoji="1" lang="ja-JP" altLang="en-US"/>
          </a:p>
        </p:txBody>
      </p:sp>
      <p:sp>
        <p:nvSpPr>
          <p:cNvPr id="3" name="コンテンツ プレースホルダー 2">
            <a:extLst>
              <a:ext uri="{FF2B5EF4-FFF2-40B4-BE49-F238E27FC236}">
                <a16:creationId xmlns:a16="http://schemas.microsoft.com/office/drawing/2014/main" id="{CDC8DD76-78D5-2C49-B9E9-B68EB5D157E7}"/>
              </a:ext>
            </a:extLst>
          </p:cNvPr>
          <p:cNvSpPr>
            <a:spLocks noGrp="1"/>
          </p:cNvSpPr>
          <p:nvPr>
            <p:ph idx="1"/>
          </p:nvPr>
        </p:nvSpPr>
        <p:spPr/>
        <p:txBody>
          <a:bodyPr/>
          <a:lstStyle/>
          <a:p>
            <a:r>
              <a:rPr lang="en-US" altLang="ja-JP" dirty="0"/>
              <a:t>catch</a:t>
            </a:r>
            <a:r>
              <a:rPr lang="ja-JP" altLang="en-US"/>
              <a:t>のデータから同一の</a:t>
            </a:r>
            <a:r>
              <a:rPr lang="en-US" altLang="ja-JP" dirty="0"/>
              <a:t>temp</a:t>
            </a:r>
            <a:r>
              <a:rPr lang="ja-JP" altLang="en-US"/>
              <a:t>に対して</a:t>
            </a:r>
            <a:r>
              <a:rPr lang="en-US" altLang="ja-JP" dirty="0"/>
              <a:t>2.5</a:t>
            </a:r>
            <a:r>
              <a:rPr lang="ja-JP" altLang="en-US"/>
              <a:t>パーセンタイル、</a:t>
            </a:r>
            <a:r>
              <a:rPr lang="en-US" altLang="ja-JP" dirty="0"/>
              <a:t>97.5</a:t>
            </a:r>
            <a:r>
              <a:rPr lang="ja-JP" altLang="en-US"/>
              <a:t>パーセンタイル値を求めて</a:t>
            </a:r>
            <a:r>
              <a:rPr lang="en-US" altLang="ja-JP" dirty="0"/>
              <a:t>95</a:t>
            </a:r>
            <a:r>
              <a:rPr lang="ja-JP" altLang="en-US"/>
              <a:t>％の信頼区間を得る．</a:t>
            </a:r>
            <a:endParaRPr lang="en-US" altLang="ja-JP" dirty="0"/>
          </a:p>
          <a:p>
            <a:endParaRPr kumimoji="1" lang="en-US" altLang="ja-JP"/>
          </a:p>
          <a:p>
            <a:endParaRPr kumimoji="1" lang="en-US" altLang="ja-JP" dirty="0"/>
          </a:p>
          <a:p>
            <a:r>
              <a:rPr lang="en-US" altLang="ja-JP" dirty="0"/>
              <a:t>1000</a:t>
            </a:r>
            <a:r>
              <a:rPr lang="ja-JP" altLang="en-US"/>
              <a:t>個のデータセットが入っているリストオブジェクトからデータを取り出して</a:t>
            </a:r>
            <a:r>
              <a:rPr lang="en-US" altLang="ja-JP" dirty="0"/>
              <a:t>95</a:t>
            </a:r>
            <a:r>
              <a:rPr lang="ja-JP" altLang="en-US"/>
              <a:t>％</a:t>
            </a:r>
            <a:r>
              <a:rPr lang="en-US" altLang="ja-JP" dirty="0"/>
              <a:t>CI</a:t>
            </a:r>
            <a:r>
              <a:rPr lang="ja-JP" altLang="en-US"/>
              <a:t>を求めてみよう．</a:t>
            </a:r>
            <a:endParaRPr kumimoji="1" lang="ja-JP" altLang="en-US"/>
          </a:p>
        </p:txBody>
      </p:sp>
    </p:spTree>
    <p:extLst>
      <p:ext uri="{BB962C8B-B14F-4D97-AF65-F5344CB8AC3E}">
        <p14:creationId xmlns:p14="http://schemas.microsoft.com/office/powerpoint/2010/main" val="1629263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428</Words>
  <Application>Microsoft Macintosh PowerPoint</Application>
  <PresentationFormat>ワイド画面</PresentationFormat>
  <Paragraphs>61</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R初心者講座第２９回</vt:lpstr>
      <vt:lpstr>GLMMの結果から効果の取り出し</vt:lpstr>
      <vt:lpstr>ブートストラップ法</vt:lpstr>
      <vt:lpstr>ブートストラップの方法</vt:lpstr>
      <vt:lpstr>パラメトリックにデータ生成</vt:lpstr>
      <vt:lpstr>95％CIを求める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福井 眞</cp:lastModifiedBy>
  <cp:revision>11</cp:revision>
  <cp:lastPrinted>2021-11-30T03:30:22Z</cp:lastPrinted>
  <dcterms:created xsi:type="dcterms:W3CDTF">2021-11-17T15:12:46Z</dcterms:created>
  <dcterms:modified xsi:type="dcterms:W3CDTF">2021-11-30T05:16:13Z</dcterms:modified>
</cp:coreProperties>
</file>