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34"/>
    <p:restoredTop sz="94663"/>
  </p:normalViewPr>
  <p:slideViewPr>
    <p:cSldViewPr snapToGrid="0" snapToObjects="1">
      <p:cViewPr varScale="1">
        <p:scale>
          <a:sx n="117" d="100"/>
          <a:sy n="117" d="100"/>
        </p:scale>
        <p:origin x="18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2021/11/29</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2021/11/29</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初心者講座第２４回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lstStyle/>
          <a:p>
            <a:r>
              <a:rPr lang="ja-JP" altLang="en-US"/>
              <a:t>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説明変数同士に相関が高い場合も気をつける．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200249" y="3163838"/>
            <a:ext cx="2852063" cy="369332"/>
          </a:xfrm>
          <a:prstGeom prst="rect">
            <a:avLst/>
          </a:prstGeom>
          <a:noFill/>
        </p:spPr>
        <p:txBody>
          <a:bodyPr wrap="none" rtlCol="0">
            <a:spAutoFit/>
          </a:bodyPr>
          <a:lstStyle/>
          <a:p>
            <a:r>
              <a:rPr kumimoji="1" lang="ja-JP" altLang="en-US"/>
              <a:t>説明変数１と</a:t>
            </a:r>
            <a:r>
              <a:rPr kumimoji="1" lang="en-US" altLang="ja-JP" dirty="0"/>
              <a:t>2</a:t>
            </a:r>
            <a:r>
              <a:rPr kumimoji="1" lang="ja-JP" altLang="en-US"/>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β1 &lt; β2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p:txBody>
          <a:bodyPr/>
          <a:lstStyle/>
          <a:p>
            <a:r>
              <a:rPr lang="en-US" altLang="ja-JP" dirty="0"/>
              <a:t>VIF (Variance Inflation Factor)</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776420" cy="2932576"/>
            <a:chOff x="2291914" y="3113382"/>
            <a:chExt cx="9164817"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flipV="1">
              <a:off x="2518087" y="5219865"/>
              <a:ext cx="5790025" cy="6116"/>
            </a:xfrm>
            <a:prstGeom prst="straightConnector1">
              <a:avLst/>
            </a:prstGeom>
            <a:ln w="12700">
              <a:solidFill>
                <a:schemeClr val="accent6">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148619" cy="369332"/>
            </a:xfrm>
            <a:prstGeom prst="rect">
              <a:avLst/>
            </a:prstGeom>
            <a:noFill/>
          </p:spPr>
          <p:txBody>
            <a:bodyPr wrap="none" rtlCol="0">
              <a:spAutoFit/>
            </a:bodyPr>
            <a:lstStyle/>
            <a:p>
              <a:r>
                <a:rPr lang="en-US" altLang="ja-JP" i="1" dirty="0">
                  <a:solidFill>
                    <a:schemeClr val="accent6">
                      <a:lumMod val="75000"/>
                    </a:schemeClr>
                  </a:solidFill>
                </a:rPr>
                <a:t>y </a:t>
              </a:r>
              <a:r>
                <a:rPr kumimoji="1" lang="ja-JP" altLang="en-US">
                  <a:solidFill>
                    <a:schemeClr val="accent6">
                      <a:lumMod val="75000"/>
                    </a:schemeClr>
                  </a:solidFill>
                </a:rPr>
                <a:t>の平均値</a:t>
              </a:r>
              <a:r>
                <a:rPr kumimoji="1" lang="en-US" altLang="ja-JP" dirty="0">
                  <a:solidFill>
                    <a:schemeClr val="accent6">
                      <a:lumMod val="75000"/>
                    </a:schemeClr>
                  </a:solidFill>
                </a:rPr>
                <a:t> (</a:t>
              </a:r>
              <a:r>
                <a:rPr kumimoji="1" lang="ja-JP" altLang="en-US">
                  <a:solidFill>
                    <a:schemeClr val="accent6">
                      <a:lumMod val="75000"/>
                    </a:schemeClr>
                  </a:solidFill>
                </a:rPr>
                <a:t>傾き０で無相関</a:t>
              </a:r>
              <a:r>
                <a:rPr kumimoji="1" lang="en-US" altLang="ja-JP" dirty="0">
                  <a:solidFill>
                    <a:schemeClr val="accent6">
                      <a:lumMod val="75000"/>
                    </a:schemeClr>
                  </a:solidFill>
                </a:rPr>
                <a:t>)</a:t>
              </a:r>
              <a:endParaRPr kumimoji="1" lang="ja-JP" altLang="en-US">
                <a:solidFill>
                  <a:schemeClr val="accent6">
                    <a:lumMod val="75000"/>
                  </a:schemeClr>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458815" cy="369332"/>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458815" cy="369332"/>
                </a:xfrm>
                <a:prstGeom prst="rect">
                  <a:avLst/>
                </a:prstGeom>
                <a:blipFill>
                  <a:blip r:embed="rId3"/>
                  <a:stretch>
                    <a:fillRect l="-2139" t="-11111" r="-2674" b="-40741"/>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646331"/>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𝑒</m:t>
                            </m:r>
                          </m:e>
                          <m:sub>
                            <m:r>
                              <a:rPr lang="en-US" altLang="ja-JP" b="0" i="1" dirty="0" smtClean="0">
                                <a:latin typeface="Cambria Math" panose="02040503050406030204" pitchFamily="18" charset="0"/>
                              </a:rPr>
                              <m:t>𝑖</m:t>
                            </m:r>
                          </m:sub>
                        </m:sSub>
                        <m:r>
                          <a:rPr lang="en-US" altLang="ja-JP" b="0" i="0"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𝑦</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smtClean="0">
                                <a:latin typeface="Cambria Math" panose="02040503050406030204" pitchFamily="18" charset="0"/>
                              </a:rPr>
                            </m:ctrlPr>
                          </m:sSubPr>
                          <m:e>
                            <m:acc>
                              <m:accPr>
                                <m:chr m:val="̂"/>
                                <m:ctrlPr>
                                  <a:rPr lang="en-US" altLang="ja-JP" i="1" dirty="0" smtClean="0">
                                    <a:latin typeface="Cambria Math" panose="02040503050406030204" pitchFamily="18" charset="0"/>
                                  </a:rPr>
                                </m:ctrlPr>
                              </m:accPr>
                              <m:e>
                                <m:r>
                                  <a:rPr lang="en-US" altLang="ja-JP" b="0" i="1" dirty="0" smtClean="0">
                                    <a:latin typeface="Cambria Math" panose="02040503050406030204" pitchFamily="18" charset="0"/>
                                  </a:rPr>
                                  <m:t>𝑦</m:t>
                                </m:r>
                              </m:e>
                            </m:acc>
                          </m:e>
                          <m:sub>
                            <m:r>
                              <a:rPr lang="en-US" altLang="ja-JP" b="0" i="1" dirty="0" smtClean="0">
                                <a:latin typeface="Cambria Math" panose="02040503050406030204" pitchFamily="18" charset="0"/>
                              </a:rPr>
                              <m:t>𝑖</m:t>
                            </m:r>
                          </m:sub>
                        </m:sSub>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646331"/>
                </a:xfrm>
                <a:prstGeom prst="rect">
                  <a:avLst/>
                </a:prstGeom>
                <a:blipFill>
                  <a:blip r:embed="rId4"/>
                  <a:stretch>
                    <a:fillRect l="-2793" t="-4255" r="-1117" b="-148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a:latin typeface="Cambria Math" panose="02040503050406030204" pitchFamily="18" charset="0"/>
                              </a:rPr>
                            </m:ctrlPr>
                          </m:sSubPr>
                          <m:e>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𝑦</m:t>
                                </m:r>
                              </m:e>
                            </m:acc>
                          </m:e>
                          <m:sub>
                            <m:r>
                              <a:rPr lang="en-US" altLang="ja-JP" i="1" dirty="0">
                                <a:latin typeface="Cambria Math" panose="02040503050406030204" pitchFamily="18" charset="0"/>
                              </a:rPr>
                              <m:t>𝑖</m:t>
                            </m:r>
                          </m:sub>
                        </m:sSub>
                        <m:r>
                          <a:rPr lang="en-US" altLang="ja-JP" i="1" dirty="0">
                            <a:latin typeface="Cambria Math" panose="02040503050406030204" pitchFamily="18" charset="0"/>
                          </a:rPr>
                          <m:t>−</m:t>
                        </m:r>
                        <m:acc>
                          <m:accPr>
                            <m:chr m:val="̅"/>
                            <m:ctrlPr>
                              <a:rPr lang="en-US" altLang="ja-JP" i="1" dirty="0" smtClean="0">
                                <a:latin typeface="Cambria Math" panose="02040503050406030204" pitchFamily="18" charset="0"/>
                              </a:rPr>
                            </m:ctrlPr>
                          </m:accPr>
                          <m:e>
                            <m:r>
                              <a:rPr lang="en-US" altLang="ja-JP" b="0" i="1" dirty="0" smtClean="0">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375872"/>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375872"/>
              </a:xfrm>
              <a:prstGeom prst="rect">
                <a:avLst/>
              </a:prstGeom>
              <a:blipFill>
                <a:blip r:embed="rId8"/>
                <a:stretch>
                  <a:fillRect l="-1375" t="-113333" b="-16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92500" lnSpcReduction="1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kumimoji="1" lang="ja-JP" altLang="en-US"/>
              <a:t>が裸地水温なので、これを気象要素</a:t>
            </a:r>
            <a:r>
              <a:rPr kumimoji="1" lang="en-US" altLang="ja-JP" dirty="0"/>
              <a:t>(</a:t>
            </a:r>
            <a:r>
              <a:rPr kumimoji="1" lang="ja-JP" altLang="en-US"/>
              <a:t>実測値、推定値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a:t>
            </a:r>
            <a:endParaRPr kumimoji="1" lang="en-US" altLang="ja-JP" dirty="0"/>
          </a:p>
          <a:p>
            <a:pPr lvl="1"/>
            <a:endParaRPr kumimoji="1" lang="en-US" altLang="ja-JP" dirty="0"/>
          </a:p>
          <a:p>
            <a:pPr lvl="1"/>
            <a:r>
              <a:rPr lang="en-US" altLang="ja-JP" dirty="0"/>
              <a:t>Tw0 ~ T + Tmax+Tmin+Pr+e+VPD+RH+RHmin+u+u10max+N+Sd+Ld</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535</Words>
  <Application>Microsoft Macintosh PowerPoint</Application>
  <PresentationFormat>ワイド画面</PresentationFormat>
  <Paragraphs>75</Paragraphs>
  <Slides>6</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R初心者講座第２４回</vt:lpstr>
      <vt:lpstr>説明変数の数と説明力・予測力</vt:lpstr>
      <vt:lpstr>多重共線性　(Multi-collinearity)</vt:lpstr>
      <vt:lpstr>VIF (Variance Inflation Factor)</vt:lpstr>
      <vt:lpstr>線形モデルの決定係数</vt:lpstr>
      <vt:lpstr>RでVIF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福井 眞</cp:lastModifiedBy>
  <cp:revision>7</cp:revision>
  <dcterms:created xsi:type="dcterms:W3CDTF">2021-11-24T15:15:52Z</dcterms:created>
  <dcterms:modified xsi:type="dcterms:W3CDTF">2021-11-29T06:07:21Z</dcterms:modified>
</cp:coreProperties>
</file>