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265" r:id="rId5"/>
    <p:sldId id="266" r:id="rId6"/>
    <p:sldId id="267"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2A17EE-4167-2B41-B996-C345E89EEFB0}" v="1" dt="2021-11-24T15:06:31.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p:restoredTop sz="96208"/>
  </p:normalViewPr>
  <p:slideViewPr>
    <p:cSldViewPr snapToGrid="0" snapToObjects="1">
      <p:cViewPr varScale="1">
        <p:scale>
          <a:sx n="115" d="100"/>
          <a:sy n="115" d="100"/>
        </p:scale>
        <p:origin x="224"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F22A17EE-4167-2B41-B996-C345E89EEFB0}"/>
    <pc:docChg chg="undo custSel modSld">
      <pc:chgData name="Fukui Shin" userId="6902ee70c48ce296" providerId="LiveId" clId="{F22A17EE-4167-2B41-B996-C345E89EEFB0}" dt="2021-11-24T15:18:30.217" v="413" actId="20577"/>
      <pc:docMkLst>
        <pc:docMk/>
      </pc:docMkLst>
      <pc:sldChg chg="modSp mod">
        <pc:chgData name="Fukui Shin" userId="6902ee70c48ce296" providerId="LiveId" clId="{F22A17EE-4167-2B41-B996-C345E89EEFB0}" dt="2021-11-24T15:18:30.217" v="413" actId="20577"/>
        <pc:sldMkLst>
          <pc:docMk/>
          <pc:sldMk cId="3669137468" sldId="256"/>
        </pc:sldMkLst>
        <pc:spChg chg="mod">
          <ac:chgData name="Fukui Shin" userId="6902ee70c48ce296" providerId="LiveId" clId="{F22A17EE-4167-2B41-B996-C345E89EEFB0}" dt="2021-11-24T15:18:30.217" v="413" actId="20577"/>
          <ac:spMkLst>
            <pc:docMk/>
            <pc:sldMk cId="3669137468" sldId="256"/>
            <ac:spMk id="2" creationId="{E042A3A6-0337-7240-9493-91CB7D731C49}"/>
          </ac:spMkLst>
        </pc:spChg>
      </pc:sldChg>
      <pc:sldChg chg="modSp mod">
        <pc:chgData name="Fukui Shin" userId="6902ee70c48ce296" providerId="LiveId" clId="{F22A17EE-4167-2B41-B996-C345E89EEFB0}" dt="2021-11-24T15:12:41.983" v="293" actId="20577"/>
        <pc:sldMkLst>
          <pc:docMk/>
          <pc:sldMk cId="2426103001" sldId="264"/>
        </pc:sldMkLst>
        <pc:spChg chg="mod">
          <ac:chgData name="Fukui Shin" userId="6902ee70c48ce296" providerId="LiveId" clId="{F22A17EE-4167-2B41-B996-C345E89EEFB0}" dt="2021-11-24T15:12:41.983" v="293" actId="20577"/>
          <ac:spMkLst>
            <pc:docMk/>
            <pc:sldMk cId="2426103001" sldId="264"/>
            <ac:spMk id="3" creationId="{6AB6596B-E717-A84A-851A-50C924979FEB}"/>
          </ac:spMkLst>
        </pc:spChg>
      </pc:sldChg>
      <pc:sldChg chg="modSp mod">
        <pc:chgData name="Fukui Shin" userId="6902ee70c48ce296" providerId="LiveId" clId="{F22A17EE-4167-2B41-B996-C345E89EEFB0}" dt="2021-11-24T15:15:26.448" v="411" actId="20577"/>
        <pc:sldMkLst>
          <pc:docMk/>
          <pc:sldMk cId="1777339200" sldId="265"/>
        </pc:sldMkLst>
        <pc:spChg chg="mod">
          <ac:chgData name="Fukui Shin" userId="6902ee70c48ce296" providerId="LiveId" clId="{F22A17EE-4167-2B41-B996-C345E89EEFB0}" dt="2021-11-24T15:15:26.448" v="411" actId="20577"/>
          <ac:spMkLst>
            <pc:docMk/>
            <pc:sldMk cId="1777339200" sldId="265"/>
            <ac:spMk id="3" creationId="{6B5549BF-3578-5C45-9242-2BFB7DB143DA}"/>
          </ac:spMkLst>
        </pc:spChg>
      </pc:sldChg>
      <pc:sldChg chg="modSp mod">
        <pc:chgData name="Fukui Shin" userId="6902ee70c48ce296" providerId="LiveId" clId="{F22A17EE-4167-2B41-B996-C345E89EEFB0}" dt="2021-11-24T15:06:37.872" v="263" actId="20577"/>
        <pc:sldMkLst>
          <pc:docMk/>
          <pc:sldMk cId="2857971315" sldId="266"/>
        </pc:sldMkLst>
        <pc:spChg chg="mod">
          <ac:chgData name="Fukui Shin" userId="6902ee70c48ce296" providerId="LiveId" clId="{F22A17EE-4167-2B41-B996-C345E89EEFB0}" dt="2021-11-24T15:06:37.872" v="263" actId="20577"/>
          <ac:spMkLst>
            <pc:docMk/>
            <pc:sldMk cId="2857971315" sldId="266"/>
            <ac:spMk id="3" creationId="{2900A259-287C-8746-BCB8-549AD2ECEA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B69B6-2E12-EF43-8558-D71A4756C8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F15A90B-D5C2-3249-9C4F-3F4C551DF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8FF354F-8F0E-D145-9061-CB9059F233AD}"/>
              </a:ext>
            </a:extLst>
          </p:cNvPr>
          <p:cNvSpPr>
            <a:spLocks noGrp="1"/>
          </p:cNvSpPr>
          <p:nvPr>
            <p:ph type="dt" sz="half" idx="10"/>
          </p:nvPr>
        </p:nvSpPr>
        <p:spPr/>
        <p:txBody>
          <a:bodyPr/>
          <a:lstStyle/>
          <a:p>
            <a:fld id="{E7AA294B-5299-B042-9CE8-0D364E0B4401}" type="datetimeFigureOut">
              <a:rPr kumimoji="1" lang="ja-JP" altLang="en-US" smtClean="0"/>
              <a:t>2021/11/27</a:t>
            </a:fld>
            <a:endParaRPr kumimoji="1" lang="ja-JP" altLang="en-US"/>
          </a:p>
        </p:txBody>
      </p:sp>
      <p:sp>
        <p:nvSpPr>
          <p:cNvPr id="5" name="フッター プレースホルダー 4">
            <a:extLst>
              <a:ext uri="{FF2B5EF4-FFF2-40B4-BE49-F238E27FC236}">
                <a16:creationId xmlns:a16="http://schemas.microsoft.com/office/drawing/2014/main" id="{97537B64-403E-1F4D-BC3D-34885EB08C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CE57B2-11D2-E946-ABE0-3FFFC52AABA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36589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C9E08-E886-E544-87E3-200F657930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9AC05B-2ADF-D14C-A692-D6D2D31B6C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AE541-19EE-1C4C-B820-D6150771BED0}"/>
              </a:ext>
            </a:extLst>
          </p:cNvPr>
          <p:cNvSpPr>
            <a:spLocks noGrp="1"/>
          </p:cNvSpPr>
          <p:nvPr>
            <p:ph type="dt" sz="half" idx="10"/>
          </p:nvPr>
        </p:nvSpPr>
        <p:spPr/>
        <p:txBody>
          <a:bodyPr/>
          <a:lstStyle/>
          <a:p>
            <a:fld id="{E7AA294B-5299-B042-9CE8-0D364E0B4401}" type="datetimeFigureOut">
              <a:rPr kumimoji="1" lang="ja-JP" altLang="en-US" smtClean="0"/>
              <a:t>2021/11/27</a:t>
            </a:fld>
            <a:endParaRPr kumimoji="1" lang="ja-JP" altLang="en-US"/>
          </a:p>
        </p:txBody>
      </p:sp>
      <p:sp>
        <p:nvSpPr>
          <p:cNvPr id="5" name="フッター プレースホルダー 4">
            <a:extLst>
              <a:ext uri="{FF2B5EF4-FFF2-40B4-BE49-F238E27FC236}">
                <a16:creationId xmlns:a16="http://schemas.microsoft.com/office/drawing/2014/main" id="{DA4FFFC4-62C6-4A4E-860F-4A45274F23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884EE-D32E-5E40-B00D-71542ED8C114}"/>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84524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5328D3-1FD6-3649-AA6C-980B2768F1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E14FB7-F4E7-9E45-BF8A-7530BB3A29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3F8D36-14D9-B842-B3CF-690D49E39BE4}"/>
              </a:ext>
            </a:extLst>
          </p:cNvPr>
          <p:cNvSpPr>
            <a:spLocks noGrp="1"/>
          </p:cNvSpPr>
          <p:nvPr>
            <p:ph type="dt" sz="half" idx="10"/>
          </p:nvPr>
        </p:nvSpPr>
        <p:spPr/>
        <p:txBody>
          <a:bodyPr/>
          <a:lstStyle/>
          <a:p>
            <a:fld id="{E7AA294B-5299-B042-9CE8-0D364E0B4401}" type="datetimeFigureOut">
              <a:rPr kumimoji="1" lang="ja-JP" altLang="en-US" smtClean="0"/>
              <a:t>2021/11/27</a:t>
            </a:fld>
            <a:endParaRPr kumimoji="1" lang="ja-JP" altLang="en-US"/>
          </a:p>
        </p:txBody>
      </p:sp>
      <p:sp>
        <p:nvSpPr>
          <p:cNvPr id="5" name="フッター プレースホルダー 4">
            <a:extLst>
              <a:ext uri="{FF2B5EF4-FFF2-40B4-BE49-F238E27FC236}">
                <a16:creationId xmlns:a16="http://schemas.microsoft.com/office/drawing/2014/main" id="{96FD9D4B-521E-954A-8DC6-323CFDA56C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C94A67-EC90-0446-8A55-CAB56CC62557}"/>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7294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AE04F-4FCE-754F-9CE2-267F605607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205C78-1F6F-0A42-92B1-4E4627EB5EE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6AF23-D31A-9442-8F0B-77E865110495}"/>
              </a:ext>
            </a:extLst>
          </p:cNvPr>
          <p:cNvSpPr>
            <a:spLocks noGrp="1"/>
          </p:cNvSpPr>
          <p:nvPr>
            <p:ph type="dt" sz="half" idx="10"/>
          </p:nvPr>
        </p:nvSpPr>
        <p:spPr/>
        <p:txBody>
          <a:bodyPr/>
          <a:lstStyle/>
          <a:p>
            <a:fld id="{E7AA294B-5299-B042-9CE8-0D364E0B4401}" type="datetimeFigureOut">
              <a:rPr kumimoji="1" lang="ja-JP" altLang="en-US" smtClean="0"/>
              <a:t>2021/11/27</a:t>
            </a:fld>
            <a:endParaRPr kumimoji="1" lang="ja-JP" altLang="en-US"/>
          </a:p>
        </p:txBody>
      </p:sp>
      <p:sp>
        <p:nvSpPr>
          <p:cNvPr id="5" name="フッター プレースホルダー 4">
            <a:extLst>
              <a:ext uri="{FF2B5EF4-FFF2-40B4-BE49-F238E27FC236}">
                <a16:creationId xmlns:a16="http://schemas.microsoft.com/office/drawing/2014/main" id="{BB4EE53A-07F8-9647-B993-8C66978AEF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A33E9-C3B9-6D41-82F9-869B5CF68372}"/>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4149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780F-8CF6-4A44-8EA8-DD57B587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E66E36-3014-B249-A7E9-B5553C149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9E4307-49BF-E646-9491-97E7E2D1F282}"/>
              </a:ext>
            </a:extLst>
          </p:cNvPr>
          <p:cNvSpPr>
            <a:spLocks noGrp="1"/>
          </p:cNvSpPr>
          <p:nvPr>
            <p:ph type="dt" sz="half" idx="10"/>
          </p:nvPr>
        </p:nvSpPr>
        <p:spPr/>
        <p:txBody>
          <a:bodyPr/>
          <a:lstStyle/>
          <a:p>
            <a:fld id="{E7AA294B-5299-B042-9CE8-0D364E0B4401}" type="datetimeFigureOut">
              <a:rPr kumimoji="1" lang="ja-JP" altLang="en-US" smtClean="0"/>
              <a:t>2021/11/27</a:t>
            </a:fld>
            <a:endParaRPr kumimoji="1" lang="ja-JP" altLang="en-US"/>
          </a:p>
        </p:txBody>
      </p:sp>
      <p:sp>
        <p:nvSpPr>
          <p:cNvPr id="5" name="フッター プレースホルダー 4">
            <a:extLst>
              <a:ext uri="{FF2B5EF4-FFF2-40B4-BE49-F238E27FC236}">
                <a16:creationId xmlns:a16="http://schemas.microsoft.com/office/drawing/2014/main" id="{09542C9F-CFC8-2943-B0DF-1C09511421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18644-808E-D947-AE37-75511CB436F0}"/>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0709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B0931-25FB-A34C-84CA-B484D474B1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4794FE-624C-F34A-8773-DC5CA6B0C3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810466B-347B-5845-965E-B8504EAF0D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A1C907F-7D05-984C-A072-4A8625AD2612}"/>
              </a:ext>
            </a:extLst>
          </p:cNvPr>
          <p:cNvSpPr>
            <a:spLocks noGrp="1"/>
          </p:cNvSpPr>
          <p:nvPr>
            <p:ph type="dt" sz="half" idx="10"/>
          </p:nvPr>
        </p:nvSpPr>
        <p:spPr/>
        <p:txBody>
          <a:bodyPr/>
          <a:lstStyle/>
          <a:p>
            <a:fld id="{E7AA294B-5299-B042-9CE8-0D364E0B4401}" type="datetimeFigureOut">
              <a:rPr kumimoji="1" lang="ja-JP" altLang="en-US" smtClean="0"/>
              <a:t>2021/11/27</a:t>
            </a:fld>
            <a:endParaRPr kumimoji="1" lang="ja-JP" altLang="en-US"/>
          </a:p>
        </p:txBody>
      </p:sp>
      <p:sp>
        <p:nvSpPr>
          <p:cNvPr id="6" name="フッター プレースホルダー 5">
            <a:extLst>
              <a:ext uri="{FF2B5EF4-FFF2-40B4-BE49-F238E27FC236}">
                <a16:creationId xmlns:a16="http://schemas.microsoft.com/office/drawing/2014/main" id="{3572BCE6-01A5-8346-A808-691A7E7F2A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32C005-93F0-954A-BBC7-E3C56947F19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6406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EDCE3-67EC-194A-B68C-E73F11BC0F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066990-BFFB-0C49-8759-7D687FCBF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673317-BF5D-7648-941A-70AC1E88B8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B565C9-56DA-C640-B174-4E2EFF1CD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93DCD0-D982-EE4D-96F6-AC9CA01673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18D9EC-000F-CD49-9D13-C6612B9A76F4}"/>
              </a:ext>
            </a:extLst>
          </p:cNvPr>
          <p:cNvSpPr>
            <a:spLocks noGrp="1"/>
          </p:cNvSpPr>
          <p:nvPr>
            <p:ph type="dt" sz="half" idx="10"/>
          </p:nvPr>
        </p:nvSpPr>
        <p:spPr/>
        <p:txBody>
          <a:bodyPr/>
          <a:lstStyle/>
          <a:p>
            <a:fld id="{E7AA294B-5299-B042-9CE8-0D364E0B4401}" type="datetimeFigureOut">
              <a:rPr kumimoji="1" lang="ja-JP" altLang="en-US" smtClean="0"/>
              <a:t>2021/11/27</a:t>
            </a:fld>
            <a:endParaRPr kumimoji="1" lang="ja-JP" altLang="en-US"/>
          </a:p>
        </p:txBody>
      </p:sp>
      <p:sp>
        <p:nvSpPr>
          <p:cNvPr id="8" name="フッター プレースホルダー 7">
            <a:extLst>
              <a:ext uri="{FF2B5EF4-FFF2-40B4-BE49-F238E27FC236}">
                <a16:creationId xmlns:a16="http://schemas.microsoft.com/office/drawing/2014/main" id="{00094C90-A595-6947-A3B5-ED0A8BB548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0A40C3-75FF-274D-B2DD-FA2A86D43D0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1089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1CF83-13A4-674E-A0B2-C1CB4662A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6B05C0-2D9F-BD46-801E-6B4F545F6B21}"/>
              </a:ext>
            </a:extLst>
          </p:cNvPr>
          <p:cNvSpPr>
            <a:spLocks noGrp="1"/>
          </p:cNvSpPr>
          <p:nvPr>
            <p:ph type="dt" sz="half" idx="10"/>
          </p:nvPr>
        </p:nvSpPr>
        <p:spPr/>
        <p:txBody>
          <a:bodyPr/>
          <a:lstStyle/>
          <a:p>
            <a:fld id="{E7AA294B-5299-B042-9CE8-0D364E0B4401}" type="datetimeFigureOut">
              <a:rPr kumimoji="1" lang="ja-JP" altLang="en-US" smtClean="0"/>
              <a:t>2021/11/27</a:t>
            </a:fld>
            <a:endParaRPr kumimoji="1" lang="ja-JP" altLang="en-US"/>
          </a:p>
        </p:txBody>
      </p:sp>
      <p:sp>
        <p:nvSpPr>
          <p:cNvPr id="4" name="フッター プレースホルダー 3">
            <a:extLst>
              <a:ext uri="{FF2B5EF4-FFF2-40B4-BE49-F238E27FC236}">
                <a16:creationId xmlns:a16="http://schemas.microsoft.com/office/drawing/2014/main" id="{053D09C5-3194-A645-A6AE-6A95026E1D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85CBE4-DDB4-784B-BFB6-6B22312A18F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10565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CF6D31-52C8-7F4F-9E0C-01C195A20F2F}"/>
              </a:ext>
            </a:extLst>
          </p:cNvPr>
          <p:cNvSpPr>
            <a:spLocks noGrp="1"/>
          </p:cNvSpPr>
          <p:nvPr>
            <p:ph type="dt" sz="half" idx="10"/>
          </p:nvPr>
        </p:nvSpPr>
        <p:spPr/>
        <p:txBody>
          <a:bodyPr/>
          <a:lstStyle/>
          <a:p>
            <a:fld id="{E7AA294B-5299-B042-9CE8-0D364E0B4401}" type="datetimeFigureOut">
              <a:rPr kumimoji="1" lang="ja-JP" altLang="en-US" smtClean="0"/>
              <a:t>2021/11/27</a:t>
            </a:fld>
            <a:endParaRPr kumimoji="1" lang="ja-JP" altLang="en-US"/>
          </a:p>
        </p:txBody>
      </p:sp>
      <p:sp>
        <p:nvSpPr>
          <p:cNvPr id="3" name="フッター プレースホルダー 2">
            <a:extLst>
              <a:ext uri="{FF2B5EF4-FFF2-40B4-BE49-F238E27FC236}">
                <a16:creationId xmlns:a16="http://schemas.microsoft.com/office/drawing/2014/main" id="{B0845F48-A9ED-0C47-A119-D650A67FF80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304AD9C-3164-544B-953B-BA4D09665CB8}"/>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502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91C9A-967C-BB49-93CA-15DA5DE4B3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6B1020-7A20-5C46-B1FA-807831FF5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44B0EE-2E81-B045-A92E-AF06A5122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4CA657-F4FC-B54B-A665-E2E43B8A556F}"/>
              </a:ext>
            </a:extLst>
          </p:cNvPr>
          <p:cNvSpPr>
            <a:spLocks noGrp="1"/>
          </p:cNvSpPr>
          <p:nvPr>
            <p:ph type="dt" sz="half" idx="10"/>
          </p:nvPr>
        </p:nvSpPr>
        <p:spPr/>
        <p:txBody>
          <a:bodyPr/>
          <a:lstStyle/>
          <a:p>
            <a:fld id="{E7AA294B-5299-B042-9CE8-0D364E0B4401}" type="datetimeFigureOut">
              <a:rPr kumimoji="1" lang="ja-JP" altLang="en-US" smtClean="0"/>
              <a:t>2021/11/27</a:t>
            </a:fld>
            <a:endParaRPr kumimoji="1" lang="ja-JP" altLang="en-US"/>
          </a:p>
        </p:txBody>
      </p:sp>
      <p:sp>
        <p:nvSpPr>
          <p:cNvPr id="6" name="フッター プレースホルダー 5">
            <a:extLst>
              <a:ext uri="{FF2B5EF4-FFF2-40B4-BE49-F238E27FC236}">
                <a16:creationId xmlns:a16="http://schemas.microsoft.com/office/drawing/2014/main" id="{21899AB9-364F-8648-992B-DD99BBAE61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99A80B-A80C-4A42-86AB-59E966BFDA05}"/>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53132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EDDCF-8717-7440-976F-0B8369F198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3CB9EC-3F4F-7344-91D8-7CB1BBC9D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D795932-5B83-E541-A74E-19EC7BDBE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25B70B-8EF6-5D41-8509-5D97FFE40A04}"/>
              </a:ext>
            </a:extLst>
          </p:cNvPr>
          <p:cNvSpPr>
            <a:spLocks noGrp="1"/>
          </p:cNvSpPr>
          <p:nvPr>
            <p:ph type="dt" sz="half" idx="10"/>
          </p:nvPr>
        </p:nvSpPr>
        <p:spPr/>
        <p:txBody>
          <a:bodyPr/>
          <a:lstStyle/>
          <a:p>
            <a:fld id="{E7AA294B-5299-B042-9CE8-0D364E0B4401}" type="datetimeFigureOut">
              <a:rPr kumimoji="1" lang="ja-JP" altLang="en-US" smtClean="0"/>
              <a:t>2021/11/27</a:t>
            </a:fld>
            <a:endParaRPr kumimoji="1" lang="ja-JP" altLang="en-US"/>
          </a:p>
        </p:txBody>
      </p:sp>
      <p:sp>
        <p:nvSpPr>
          <p:cNvPr id="6" name="フッター プレースホルダー 5">
            <a:extLst>
              <a:ext uri="{FF2B5EF4-FFF2-40B4-BE49-F238E27FC236}">
                <a16:creationId xmlns:a16="http://schemas.microsoft.com/office/drawing/2014/main" id="{79F1BE33-5EF6-3D41-82F6-A79A9CA63F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0C695F-8E93-3542-8BFA-A7FCEA6B6AD1}"/>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02877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C7FB8A-C159-F946-B3D9-96548C01C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F10F4B-F9EE-124C-838D-3273E28F7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70B3B9-BD38-9846-B8A5-1C1007EFC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A294B-5299-B042-9CE8-0D364E0B4401}" type="datetimeFigureOut">
              <a:rPr kumimoji="1" lang="ja-JP" altLang="en-US" smtClean="0"/>
              <a:t>2021/11/27</a:t>
            </a:fld>
            <a:endParaRPr kumimoji="1" lang="ja-JP" altLang="en-US"/>
          </a:p>
        </p:txBody>
      </p:sp>
      <p:sp>
        <p:nvSpPr>
          <p:cNvPr id="5" name="フッター プレースホルダー 4">
            <a:extLst>
              <a:ext uri="{FF2B5EF4-FFF2-40B4-BE49-F238E27FC236}">
                <a16:creationId xmlns:a16="http://schemas.microsoft.com/office/drawing/2014/main" id="{94B99026-2DA6-704A-8CEE-8D9A9F804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DAE232B-C096-2749-B16F-771D1E6F9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367597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dirty="0"/>
              <a:t>R</a:t>
            </a:r>
            <a:r>
              <a:rPr lang="ja-JP" altLang="en-US"/>
              <a:t>初心者講座第２８回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ja-JP" altLang="en-US"/>
              <a:t>固定効果とランダム効果</a:t>
            </a:r>
          </a:p>
        </p:txBody>
      </p:sp>
    </p:spTree>
    <p:extLst>
      <p:ext uri="{BB962C8B-B14F-4D97-AF65-F5344CB8AC3E}">
        <p14:creationId xmlns:p14="http://schemas.microsoft.com/office/powerpoint/2010/main" val="366913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8786A5-99FE-694E-8FC0-336E57357EBA}"/>
              </a:ext>
            </a:extLst>
          </p:cNvPr>
          <p:cNvSpPr>
            <a:spLocks noGrp="1"/>
          </p:cNvSpPr>
          <p:nvPr>
            <p:ph type="title"/>
          </p:nvPr>
        </p:nvSpPr>
        <p:spPr/>
        <p:txBody>
          <a:bodyPr/>
          <a:lstStyle/>
          <a:p>
            <a:r>
              <a:rPr kumimoji="1" lang="ja-JP" altLang="en-US"/>
              <a:t>固定効果とランダム</a:t>
            </a:r>
            <a:r>
              <a:rPr kumimoji="1" lang="en-US" altLang="ja-JP" dirty="0"/>
              <a:t>(</a:t>
            </a:r>
            <a:r>
              <a:rPr kumimoji="1" lang="ja-JP" altLang="en-US"/>
              <a:t>変量</a:t>
            </a:r>
            <a:r>
              <a:rPr kumimoji="1" lang="en-US" altLang="ja-JP" dirty="0"/>
              <a:t>)</a:t>
            </a:r>
            <a:r>
              <a:rPr kumimoji="1" lang="ja-JP" altLang="en-US"/>
              <a:t>効果</a:t>
            </a:r>
          </a:p>
        </p:txBody>
      </p:sp>
      <p:sp>
        <p:nvSpPr>
          <p:cNvPr id="3" name="コンテンツ プレースホルダー 2">
            <a:extLst>
              <a:ext uri="{FF2B5EF4-FFF2-40B4-BE49-F238E27FC236}">
                <a16:creationId xmlns:a16="http://schemas.microsoft.com/office/drawing/2014/main" id="{F8D71B10-550B-3D4D-B096-ED14ED9C6C0E}"/>
              </a:ext>
            </a:extLst>
          </p:cNvPr>
          <p:cNvSpPr>
            <a:spLocks noGrp="1"/>
          </p:cNvSpPr>
          <p:nvPr>
            <p:ph idx="1"/>
          </p:nvPr>
        </p:nvSpPr>
        <p:spPr>
          <a:xfrm>
            <a:off x="838199" y="1825625"/>
            <a:ext cx="10901855" cy="4351338"/>
          </a:xfrm>
        </p:spPr>
        <p:txBody>
          <a:bodyPr>
            <a:normAutofit fontScale="85000" lnSpcReduction="20000"/>
          </a:bodyPr>
          <a:lstStyle/>
          <a:p>
            <a:r>
              <a:rPr kumimoji="1" lang="ja-JP" altLang="en-US"/>
              <a:t>ここまでの</a:t>
            </a:r>
            <a:r>
              <a:rPr kumimoji="1" lang="en-US" altLang="ja-JP" dirty="0"/>
              <a:t>(</a:t>
            </a:r>
            <a:r>
              <a:rPr kumimoji="1" lang="ja-JP" altLang="en-US"/>
              <a:t>一般化</a:t>
            </a:r>
            <a:r>
              <a:rPr kumimoji="1" lang="en-US" altLang="ja-JP" dirty="0"/>
              <a:t>)</a:t>
            </a:r>
            <a:r>
              <a:rPr kumimoji="1" lang="ja-JP" altLang="en-US"/>
              <a:t>線形モデルでは、説明変数の影響を係数をかけて表した．説明変数にない</a:t>
            </a:r>
            <a:r>
              <a:rPr lang="ja-JP" altLang="en-US"/>
              <a:t>カテゴリ</a:t>
            </a:r>
            <a:r>
              <a:rPr lang="en-US" altLang="ja-JP" dirty="0" err="1"/>
              <a:t>i</a:t>
            </a:r>
            <a:r>
              <a:rPr lang="ja-JP" altLang="en-US"/>
              <a:t>について、説明変数</a:t>
            </a:r>
            <a:r>
              <a:rPr lang="en-US" altLang="ja-JP" dirty="0"/>
              <a:t>x</a:t>
            </a:r>
            <a:r>
              <a:rPr lang="en-US" altLang="ja-JP" baseline="-25000" dirty="0"/>
              <a:t>1</a:t>
            </a:r>
            <a:r>
              <a:rPr lang="ja-JP" altLang="en-US"/>
              <a:t>と</a:t>
            </a:r>
            <a:r>
              <a:rPr lang="en-US" altLang="ja-JP" dirty="0"/>
              <a:t>x</a:t>
            </a:r>
            <a:r>
              <a:rPr lang="en-US" altLang="ja-JP" baseline="-25000" dirty="0"/>
              <a:t>2</a:t>
            </a:r>
            <a:r>
              <a:rPr lang="ja-JP" altLang="en-US"/>
              <a:t>で目的変数を表す．</a:t>
            </a:r>
            <a:endParaRPr lang="en-US" altLang="ja-JP" dirty="0"/>
          </a:p>
          <a:p>
            <a:pPr lvl="1"/>
            <a:r>
              <a:rPr lang="en-US" altLang="ja-JP" dirty="0" err="1"/>
              <a:t>y</a:t>
            </a:r>
            <a:r>
              <a:rPr lang="en-US" altLang="ja-JP" baseline="-25000" dirty="0" err="1"/>
              <a:t>i</a:t>
            </a:r>
            <a:r>
              <a:rPr lang="en-US" altLang="ja-JP" dirty="0"/>
              <a:t> = g</a:t>
            </a:r>
            <a:r>
              <a:rPr lang="en-US" altLang="ja-JP" baseline="30000" dirty="0"/>
              <a:t>-1</a:t>
            </a:r>
            <a:r>
              <a:rPr lang="en-US" altLang="ja-JP" dirty="0"/>
              <a:t>(β</a:t>
            </a:r>
            <a:r>
              <a:rPr lang="en-US" altLang="ja-JP" baseline="-25000" dirty="0"/>
              <a:t>0</a:t>
            </a:r>
            <a:r>
              <a:rPr lang="ja-JP" altLang="en-US"/>
              <a:t>＋</a:t>
            </a:r>
            <a:r>
              <a:rPr lang="en-US" altLang="ja-JP" dirty="0"/>
              <a:t>β</a:t>
            </a:r>
            <a:r>
              <a:rPr lang="en-US" altLang="ja-JP" baseline="-25000" dirty="0"/>
              <a:t>1</a:t>
            </a:r>
            <a:r>
              <a:rPr lang="en-US" altLang="ja-JP" dirty="0"/>
              <a:t> x</a:t>
            </a:r>
            <a:r>
              <a:rPr lang="en-US" altLang="ja-JP" baseline="-25000" dirty="0"/>
              <a:t>1i</a:t>
            </a:r>
            <a:r>
              <a:rPr lang="en-US" altLang="ja-JP" dirty="0"/>
              <a:t> + β</a:t>
            </a:r>
            <a:r>
              <a:rPr lang="en-US" altLang="ja-JP" baseline="-25000" dirty="0"/>
              <a:t>2</a:t>
            </a:r>
            <a:r>
              <a:rPr lang="en-US" altLang="ja-JP" dirty="0"/>
              <a:t> x</a:t>
            </a:r>
            <a:r>
              <a:rPr lang="en-US" altLang="ja-JP" baseline="-25000" dirty="0"/>
              <a:t>2i</a:t>
            </a:r>
            <a:r>
              <a:rPr lang="en-US" altLang="ja-JP" dirty="0"/>
              <a:t> ) +</a:t>
            </a:r>
            <a:r>
              <a:rPr lang="en-US" altLang="ja-JP" dirty="0" err="1"/>
              <a:t>ε</a:t>
            </a:r>
            <a:r>
              <a:rPr lang="en-US" altLang="ja-JP" dirty="0"/>
              <a:t>= </a:t>
            </a:r>
            <a:r>
              <a:rPr lang="en-US" altLang="ja-JP" dirty="0" err="1"/>
              <a:t>y</a:t>
            </a:r>
            <a:r>
              <a:rPr lang="en-US" altLang="ja-JP" baseline="-25000" dirty="0" err="1"/>
              <a:t>i</a:t>
            </a:r>
            <a:r>
              <a:rPr lang="en-US" altLang="ja-JP" baseline="30000" dirty="0"/>
              <a:t>^</a:t>
            </a:r>
            <a:r>
              <a:rPr lang="en-US" altLang="ja-JP" dirty="0"/>
              <a:t> +</a:t>
            </a:r>
            <a:r>
              <a:rPr lang="en-US" altLang="ja-JP" dirty="0" err="1"/>
              <a:t>ε</a:t>
            </a:r>
            <a:endParaRPr lang="en-US" altLang="ja-JP" dirty="0"/>
          </a:p>
          <a:p>
            <a:pPr lvl="1"/>
            <a:r>
              <a:rPr kumimoji="1" lang="en-US" altLang="ja-JP" dirty="0"/>
              <a:t>g</a:t>
            </a:r>
            <a:r>
              <a:rPr kumimoji="1" lang="en-US" altLang="ja-JP" baseline="30000" dirty="0"/>
              <a:t>-1</a:t>
            </a:r>
            <a:r>
              <a:rPr kumimoji="1" lang="en-US" altLang="ja-JP" dirty="0"/>
              <a:t>()</a:t>
            </a:r>
            <a:r>
              <a:rPr kumimoji="1" lang="ja-JP" altLang="en-US"/>
              <a:t>はリンク関数の逆関数</a:t>
            </a:r>
            <a:r>
              <a:rPr lang="ja-JP" altLang="en-US"/>
              <a:t>．</a:t>
            </a:r>
            <a:endParaRPr lang="en-US" altLang="ja-JP" dirty="0"/>
          </a:p>
          <a:p>
            <a:pPr lvl="1"/>
            <a:endParaRPr kumimoji="1" lang="en-US" altLang="ja-JP" dirty="0"/>
          </a:p>
          <a:p>
            <a:r>
              <a:rPr kumimoji="1" lang="ja-JP" altLang="en-US"/>
              <a:t>カテゴリごとに係数</a:t>
            </a:r>
            <a:r>
              <a:rPr kumimoji="1" lang="en-US" altLang="ja-JP" dirty="0"/>
              <a:t>β</a:t>
            </a:r>
            <a:r>
              <a:rPr kumimoji="1" lang="en-US" altLang="ja-JP" baseline="-25000" dirty="0"/>
              <a:t>0</a:t>
            </a:r>
            <a:r>
              <a:rPr kumimoji="1" lang="en-US" altLang="ja-JP" dirty="0"/>
              <a:t>,</a:t>
            </a:r>
            <a:r>
              <a:rPr lang="en-US" altLang="ja-JP" dirty="0"/>
              <a:t>β</a:t>
            </a:r>
            <a:r>
              <a:rPr lang="en-US" altLang="ja-JP" baseline="-25000" dirty="0"/>
              <a:t>1</a:t>
            </a:r>
            <a:r>
              <a:rPr lang="en-US" altLang="ja-JP" dirty="0"/>
              <a:t>, β</a:t>
            </a:r>
            <a:r>
              <a:rPr lang="en-US" altLang="ja-JP" baseline="-25000" dirty="0"/>
              <a:t>2</a:t>
            </a:r>
            <a:r>
              <a:rPr lang="ja-JP" altLang="en-US"/>
              <a:t>が異なることはない→固定効果</a:t>
            </a:r>
            <a:r>
              <a:rPr lang="en-US" altLang="ja-JP" dirty="0"/>
              <a:t>(fixed effect)</a:t>
            </a:r>
            <a:endParaRPr kumimoji="1" lang="en-US" altLang="ja-JP" dirty="0"/>
          </a:p>
          <a:p>
            <a:endParaRPr lang="en-US" altLang="ja-JP" dirty="0"/>
          </a:p>
          <a:p>
            <a:r>
              <a:rPr kumimoji="1" lang="ja-JP" altLang="en-US"/>
              <a:t>個別の事情を考慮するとき、説明変数の影響につけくわえてカテゴリごとのデータのばらつきを考慮．</a:t>
            </a:r>
            <a:endParaRPr kumimoji="1" lang="en-US" altLang="ja-JP" dirty="0"/>
          </a:p>
          <a:p>
            <a:pPr lvl="1"/>
            <a:r>
              <a:rPr lang="en-US" altLang="ja-JP" dirty="0" err="1"/>
              <a:t>y</a:t>
            </a:r>
            <a:r>
              <a:rPr lang="en-US" altLang="ja-JP" baseline="-25000" dirty="0" err="1"/>
              <a:t>i</a:t>
            </a:r>
            <a:r>
              <a:rPr lang="en-US" altLang="ja-JP" dirty="0"/>
              <a:t> = g</a:t>
            </a:r>
            <a:r>
              <a:rPr lang="en-US" altLang="ja-JP" baseline="30000" dirty="0"/>
              <a:t>-1</a:t>
            </a:r>
            <a:r>
              <a:rPr lang="en-US" altLang="ja-JP" dirty="0"/>
              <a:t>(β</a:t>
            </a:r>
            <a:r>
              <a:rPr lang="en-US" altLang="ja-JP" baseline="-25000" dirty="0"/>
              <a:t>0</a:t>
            </a:r>
            <a:r>
              <a:rPr lang="ja-JP" altLang="en-US"/>
              <a:t>＋</a:t>
            </a:r>
            <a:r>
              <a:rPr lang="en-US" altLang="ja-JP" dirty="0"/>
              <a:t>β</a:t>
            </a:r>
            <a:r>
              <a:rPr lang="en-US" altLang="ja-JP" baseline="-25000" dirty="0"/>
              <a:t>1</a:t>
            </a:r>
            <a:r>
              <a:rPr lang="en-US" altLang="ja-JP" dirty="0"/>
              <a:t> x</a:t>
            </a:r>
            <a:r>
              <a:rPr lang="en-US" altLang="ja-JP" baseline="-25000" dirty="0"/>
              <a:t>1i</a:t>
            </a:r>
            <a:r>
              <a:rPr lang="en-US" altLang="ja-JP" dirty="0"/>
              <a:t> + β</a:t>
            </a:r>
            <a:r>
              <a:rPr lang="en-US" altLang="ja-JP" baseline="-25000" dirty="0"/>
              <a:t>2</a:t>
            </a:r>
            <a:r>
              <a:rPr lang="en-US" altLang="ja-JP" dirty="0"/>
              <a:t> x</a:t>
            </a:r>
            <a:r>
              <a:rPr lang="en-US" altLang="ja-JP" baseline="-25000" dirty="0"/>
              <a:t>2i</a:t>
            </a:r>
            <a:r>
              <a:rPr lang="en-US" altLang="ja-JP" dirty="0"/>
              <a:t> +</a:t>
            </a:r>
            <a:r>
              <a:rPr lang="en-US" altLang="ja-JP" i="1" dirty="0" err="1"/>
              <a:t>r</a:t>
            </a:r>
            <a:r>
              <a:rPr lang="en-US" altLang="ja-JP" baseline="-25000" dirty="0" err="1"/>
              <a:t>i</a:t>
            </a:r>
            <a:r>
              <a:rPr lang="en-US" altLang="ja-JP" dirty="0"/>
              <a:t>) +</a:t>
            </a:r>
            <a:r>
              <a:rPr lang="en-US" altLang="ja-JP" dirty="0" err="1"/>
              <a:t>ε</a:t>
            </a:r>
            <a:endParaRPr lang="en-US" altLang="ja-JP" dirty="0"/>
          </a:p>
          <a:p>
            <a:pPr lvl="1"/>
            <a:endParaRPr lang="en-US" altLang="ja-JP" dirty="0"/>
          </a:p>
          <a:p>
            <a:r>
              <a:rPr lang="ja-JP" altLang="en-US"/>
              <a:t>カテゴリ</a:t>
            </a:r>
            <a:r>
              <a:rPr lang="en-US" altLang="ja-JP" dirty="0" err="1"/>
              <a:t>i</a:t>
            </a:r>
            <a:r>
              <a:rPr lang="ja-JP" altLang="en-US"/>
              <a:t>ごとに目的変数のばらつきに影響する項を付加→ランダム効果</a:t>
            </a:r>
            <a:r>
              <a:rPr lang="en-US" altLang="ja-JP" dirty="0"/>
              <a:t>									(random effect)</a:t>
            </a:r>
          </a:p>
          <a:p>
            <a:endParaRPr kumimoji="1" lang="ja-JP" altLang="en-US"/>
          </a:p>
        </p:txBody>
      </p:sp>
    </p:spTree>
    <p:extLst>
      <p:ext uri="{BB962C8B-B14F-4D97-AF65-F5344CB8AC3E}">
        <p14:creationId xmlns:p14="http://schemas.microsoft.com/office/powerpoint/2010/main" val="166045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AC53A8-F8E3-0148-BB5D-FB7B69DFA21A}"/>
              </a:ext>
            </a:extLst>
          </p:cNvPr>
          <p:cNvSpPr>
            <a:spLocks noGrp="1"/>
          </p:cNvSpPr>
          <p:nvPr>
            <p:ph type="title"/>
          </p:nvPr>
        </p:nvSpPr>
        <p:spPr/>
        <p:txBody>
          <a:bodyPr/>
          <a:lstStyle/>
          <a:p>
            <a:r>
              <a:rPr kumimoji="1" lang="ja-JP" altLang="en-US"/>
              <a:t>一般化線形混合モデル</a:t>
            </a:r>
            <a:r>
              <a:rPr kumimoji="1" lang="en-US" altLang="ja-JP" dirty="0"/>
              <a:t>GLMM</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B6596B-E717-A84A-851A-50C924979FEB}"/>
                  </a:ext>
                </a:extLst>
              </p:cNvPr>
              <p:cNvSpPr>
                <a:spLocks noGrp="1"/>
              </p:cNvSpPr>
              <p:nvPr>
                <p:ph idx="1"/>
              </p:nvPr>
            </p:nvSpPr>
            <p:spPr>
              <a:xfrm>
                <a:off x="838200" y="1502979"/>
                <a:ext cx="10515600" cy="5223642"/>
              </a:xfrm>
            </p:spPr>
            <p:txBody>
              <a:bodyPr>
                <a:normAutofit fontScale="85000" lnSpcReduction="20000"/>
              </a:bodyPr>
              <a:lstStyle/>
              <a:p>
                <a:r>
                  <a:rPr kumimoji="1" lang="ja-JP" altLang="en-US"/>
                  <a:t>固定効果とランダム効果のどちらも含んだモデルを一般化線形混合モデル</a:t>
                </a:r>
                <a:r>
                  <a:rPr kumimoji="1" lang="en-US" altLang="ja-JP" dirty="0"/>
                  <a:t>(Generalized Linear Mix Model; GLMM)</a:t>
                </a:r>
                <a:r>
                  <a:rPr kumimoji="1" lang="ja-JP" altLang="en-US"/>
                  <a:t>という．</a:t>
                </a:r>
                <a:endParaRPr kumimoji="1" lang="en-US" altLang="ja-JP" dirty="0"/>
              </a:p>
              <a:p>
                <a:endParaRPr lang="en-US" altLang="ja-JP" dirty="0"/>
              </a:p>
              <a:p>
                <a:r>
                  <a:rPr kumimoji="1" lang="ja-JP" altLang="en-US"/>
                  <a:t>ランダム効果</a:t>
                </a:r>
                <a:r>
                  <a:rPr kumimoji="1" lang="en-US" altLang="ja-JP" dirty="0" err="1"/>
                  <a:t>r</a:t>
                </a:r>
                <a:r>
                  <a:rPr kumimoji="1" lang="en-US" altLang="ja-JP" baseline="-25000" dirty="0" err="1"/>
                  <a:t>i</a:t>
                </a:r>
                <a:r>
                  <a:rPr kumimoji="1" lang="ja-JP" altLang="en-US"/>
                  <a:t>は平均を０とした正規分布で表現できると仮定．</a:t>
                </a:r>
                <a:endParaRPr kumimoji="1" lang="en-US" altLang="ja-JP" dirty="0"/>
              </a:p>
              <a:p>
                <a:r>
                  <a:rPr kumimoji="1" lang="ja-JP" altLang="en-US"/>
                  <a:t>個別の事情の差</a:t>
                </a:r>
                <a:r>
                  <a:rPr kumimoji="1" lang="en-US" altLang="ja-JP" dirty="0" err="1"/>
                  <a:t>r</a:t>
                </a:r>
                <a:r>
                  <a:rPr kumimoji="1" lang="en-US" altLang="ja-JP" baseline="-25000" dirty="0" err="1"/>
                  <a:t>i</a:t>
                </a:r>
                <a:r>
                  <a:rPr kumimoji="1" lang="ja-JP" altLang="en-US"/>
                  <a:t>は</a:t>
                </a:r>
                <a:r>
                  <a:rPr lang="ja-JP" altLang="en-US"/>
                  <a:t>標準偏差</a:t>
                </a:r>
                <a:r>
                  <a:rPr lang="en-US" altLang="ja-JP" dirty="0"/>
                  <a:t>s</a:t>
                </a:r>
                <a:r>
                  <a:rPr lang="ja-JP" altLang="en-US"/>
                  <a:t>の正規分布に従う確率分布で表せる．</a:t>
                </a:r>
                <a:endParaRPr lang="en-US" altLang="ja-JP" dirty="0"/>
              </a:p>
              <a:p>
                <a:pPr lvl="1"/>
                <a14:m>
                  <m:oMath xmlns:m="http://schemas.openxmlformats.org/officeDocument/2006/math">
                    <m:r>
                      <a:rPr lang="en-US" altLang="ja-JP" b="0" i="1" smtClean="0">
                        <a:latin typeface="Cambria Math" panose="02040503050406030204" pitchFamily="18" charset="0"/>
                      </a:rPr>
                      <m:t>h</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m:t>
                            </m:r>
                          </m:sub>
                        </m:sSub>
                      </m:e>
                      <m:e>
                        <m:r>
                          <a:rPr lang="en-US" altLang="ja-JP" i="1">
                            <a:latin typeface="Cambria Math" panose="02040503050406030204" pitchFamily="18" charset="0"/>
                          </a:rPr>
                          <m:t>𝑠</m:t>
                        </m:r>
                      </m:e>
                    </m:d>
                    <m:r>
                      <a:rPr lang="ja-JP" altLang="en-US"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r>
                              <a:rPr lang="en-US" altLang="ja-JP" i="1">
                                <a:latin typeface="Cambria Math" panose="02040503050406030204" pitchFamily="18" charset="0"/>
                                <a:ea typeface="Cambria Math" panose="02040503050406030204" pitchFamily="18" charset="0"/>
                              </a:rPr>
                              <m:t>𝜋</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2</m:t>
                                </m:r>
                              </m:sup>
                            </m:sSup>
                          </m:e>
                        </m:rad>
                      </m:den>
                    </m:f>
                    <m:r>
                      <m:rPr>
                        <m:sty m:val="p"/>
                      </m:rPr>
                      <a:rPr lang="en-US" altLang="ja-JP">
                        <a:latin typeface="Cambria Math" panose="02040503050406030204" pitchFamily="18" charset="0"/>
                      </a:rPr>
                      <m:t>exp</m:t>
                    </m:r>
                    <m:r>
                      <a:rPr lang="en-US" altLang="ja-JP" i="1">
                        <a:latin typeface="Cambria Math" panose="02040503050406030204" pitchFamily="18" charset="0"/>
                      </a:rPr>
                      <m:t>⁡(−</m:t>
                    </m:r>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rPr>
                              <m:t>)</m:t>
                            </m:r>
                          </m:e>
                          <m:sup>
                            <m:r>
                              <a:rPr lang="en-US" altLang="ja-JP" i="1">
                                <a:latin typeface="Cambria Math" panose="02040503050406030204" pitchFamily="18" charset="0"/>
                              </a:rPr>
                              <m:t>2</m:t>
                            </m:r>
                          </m:sup>
                        </m:sSup>
                      </m:num>
                      <m:den>
                        <m:r>
                          <a:rPr lang="en-US" altLang="ja-JP" i="1">
                            <a:latin typeface="Cambria Math" panose="02040503050406030204" pitchFamily="18" charset="0"/>
                          </a:rPr>
                          <m:t>2 </m:t>
                        </m:r>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r>
                              <a:rPr lang="en-US" altLang="ja-JP" i="1">
                                <a:latin typeface="Cambria Math" panose="02040503050406030204" pitchFamily="18" charset="0"/>
                              </a:rPr>
                              <m:t>2</m:t>
                            </m:r>
                          </m:sup>
                        </m:sSup>
                      </m:den>
                    </m:f>
                    <m:r>
                      <a:rPr lang="en-US" altLang="ja-JP" i="1">
                        <a:latin typeface="Cambria Math" panose="02040503050406030204" pitchFamily="18" charset="0"/>
                      </a:rPr>
                      <m:t>)</m:t>
                    </m:r>
                  </m:oMath>
                </a14:m>
                <a:endParaRPr lang="en-US" altLang="ja-JP" dirty="0"/>
              </a:p>
              <a:p>
                <a:r>
                  <a:rPr lang="ja-JP" altLang="en-US"/>
                  <a:t>ランダム効果を確率分布で表現すると、具体的にカテゴリ</a:t>
                </a:r>
                <a:r>
                  <a:rPr lang="en-US" altLang="ja-JP" dirty="0" err="1"/>
                  <a:t>i</a:t>
                </a:r>
                <a:r>
                  <a:rPr lang="ja-JP" altLang="en-US"/>
                  <a:t>に対する個別の差</a:t>
                </a:r>
                <a:r>
                  <a:rPr lang="en-US" altLang="ja-JP" dirty="0" err="1"/>
                  <a:t>r</a:t>
                </a:r>
                <a:r>
                  <a:rPr lang="en-US" altLang="ja-JP" baseline="-25000" dirty="0" err="1"/>
                  <a:t>i</a:t>
                </a:r>
                <a:r>
                  <a:rPr lang="ja-JP" altLang="en-US"/>
                  <a:t>の具体的な数値を知らなくとも、カテゴリ</a:t>
                </a:r>
                <a:r>
                  <a:rPr lang="en-US" altLang="ja-JP" dirty="0" err="1"/>
                  <a:t>i</a:t>
                </a:r>
                <a:r>
                  <a:rPr lang="ja-JP" altLang="en-US"/>
                  <a:t>の尤度</a:t>
                </a:r>
                <a:r>
                  <a:rPr lang="en-US" altLang="ja-JP" i="1" dirty="0"/>
                  <a:t>L</a:t>
                </a:r>
                <a:r>
                  <a:rPr lang="en-US" altLang="ja-JP" baseline="-25000" dirty="0"/>
                  <a:t>i</a:t>
                </a:r>
                <a:r>
                  <a:rPr lang="ja-JP" altLang="en-US"/>
                  <a:t>に対してとりうる全ての</a:t>
                </a:r>
                <a:r>
                  <a:rPr lang="en-US" altLang="ja-JP" dirty="0" err="1"/>
                  <a:t>r</a:t>
                </a:r>
                <a:r>
                  <a:rPr lang="en-US" altLang="ja-JP" baseline="-25000" dirty="0" err="1"/>
                  <a:t>i</a:t>
                </a:r>
                <a:r>
                  <a:rPr lang="ja-JP" altLang="en-US"/>
                  <a:t>の期待値が計算可能．</a:t>
                </a:r>
                <a:endParaRPr lang="en-US" altLang="ja-JP" dirty="0"/>
              </a:p>
              <a:p>
                <a:pPr lvl="1"/>
                <a14:m>
                  <m:oMath xmlns:m="http://schemas.openxmlformats.org/officeDocument/2006/math">
                    <m:func>
                      <m:funcPr>
                        <m:ctrlPr>
                          <a:rPr lang="en-US" altLang="ja-JP" i="1">
                            <a:latin typeface="Cambria Math" panose="02040503050406030204" pitchFamily="18" charset="0"/>
                          </a:rPr>
                        </m:ctrlPr>
                      </m:funcPr>
                      <m:fNa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𝛽</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nary>
                          <m:naryPr>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sup>
                          <m:e>
                            <m:r>
                              <a:rPr lang="en-US" altLang="ja-JP" i="1">
                                <a:latin typeface="Cambria Math" panose="02040503050406030204" pitchFamily="18" charset="0"/>
                              </a:rPr>
                              <m:t>𝑓</m:t>
                            </m:r>
                            <m:d>
                              <m:dPr>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e>
                            </m:d>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m:t>
                                </m:r>
                              </m:sub>
                            </m:sSub>
                            <m:r>
                              <a:rPr lang="en-US" altLang="ja-JP" i="1">
                                <a:latin typeface="Cambria Math" panose="02040503050406030204" pitchFamily="18" charset="0"/>
                              </a:rPr>
                              <m:t>)</m:t>
                            </m:r>
                          </m:e>
                        </m:nary>
                      </m:fName>
                      <m:e>
                        <m:r>
                          <a:rPr lang="en-US" altLang="ja-JP" b="0" i="1" smtClean="0">
                            <a:latin typeface="Cambria Math" panose="02040503050406030204" pitchFamily="18" charset="0"/>
                          </a:rPr>
                          <m:t>h</m:t>
                        </m:r>
                        <m:d>
                          <m:dPr>
                            <m:ctrlPr>
                              <a:rPr lang="en-US" altLang="ja-JP" b="0"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e>
                          <m:e>
                            <m:r>
                              <a:rPr lang="en-US" altLang="ja-JP" b="0" i="1" smtClean="0">
                                <a:latin typeface="Cambria Math" panose="02040503050406030204" pitchFamily="18" charset="0"/>
                              </a:rPr>
                              <m:t>𝑠</m:t>
                            </m:r>
                          </m:e>
                        </m:d>
                      </m:e>
                    </m:func>
                    <m:r>
                      <a:rPr lang="en-US" altLang="ja-JP" b="0" i="1" smtClean="0">
                        <a:latin typeface="Cambria Math" panose="02040503050406030204" pitchFamily="18" charset="0"/>
                      </a:rPr>
                      <m:t>𝑑</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oMath>
                </a14:m>
                <a:endParaRPr lang="en-US" altLang="ja-JP" dirty="0"/>
              </a:p>
              <a:p>
                <a:pPr lvl="1"/>
                <a:r>
                  <a:rPr lang="ja-JP" altLang="en-US"/>
                  <a:t>関数</a:t>
                </a:r>
                <a:r>
                  <a:rPr lang="en-US" altLang="ja-JP" i="1" dirty="0">
                    <a:latin typeface="Times New Roman" panose="02020603050405020304" pitchFamily="18" charset="0"/>
                    <a:cs typeface="Times New Roman" panose="02020603050405020304" pitchFamily="18" charset="0"/>
                  </a:rPr>
                  <a:t>f</a:t>
                </a:r>
                <a:r>
                  <a:rPr lang="en-US" altLang="ja-JP" dirty="0"/>
                  <a:t>()</a:t>
                </a:r>
                <a:r>
                  <a:rPr lang="ja-JP" altLang="en-US"/>
                  <a:t>はカテゴリ</a:t>
                </a:r>
                <a:r>
                  <a:rPr lang="en-US" altLang="ja-JP" dirty="0" err="1"/>
                  <a:t>i</a:t>
                </a:r>
                <a:r>
                  <a:rPr lang="ja-JP" altLang="en-US"/>
                  <a:t>の尤度を導出</a:t>
                </a:r>
                <a:endParaRPr lang="en-US" altLang="ja-JP" dirty="0"/>
              </a:p>
              <a:p>
                <a:endParaRPr kumimoji="1" lang="en-US" altLang="ja-JP" dirty="0"/>
              </a:p>
              <a:p>
                <a:r>
                  <a:rPr kumimoji="1" lang="en-US" altLang="ja-JP" dirty="0"/>
                  <a:t>GLMM</a:t>
                </a:r>
                <a:r>
                  <a:rPr lang="ja-JP" altLang="en-US"/>
                  <a:t>を実行すると固定効果である切片と係数</a:t>
                </a:r>
                <a:r>
                  <a:rPr lang="en-US" altLang="ja-JP" dirty="0"/>
                  <a:t>β</a:t>
                </a:r>
                <a:r>
                  <a:rPr lang="en-US" altLang="ja-JP" baseline="-25000" dirty="0"/>
                  <a:t>j</a:t>
                </a:r>
                <a:r>
                  <a:rPr lang="ja-JP" altLang="en-US"/>
                  <a:t>とランダム効果の分布のばらつき</a:t>
                </a:r>
                <a:r>
                  <a:rPr lang="en-US" altLang="ja-JP" dirty="0"/>
                  <a:t>s</a:t>
                </a:r>
                <a:r>
                  <a:rPr lang="ja-JP" altLang="en-US"/>
                  <a:t>が推定される．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6AB6596B-E717-A84A-851A-50C924979FEB}"/>
                  </a:ext>
                </a:extLst>
              </p:cNvPr>
              <p:cNvSpPr>
                <a:spLocks noGrp="1" noRot="1" noChangeAspect="1" noMove="1" noResize="1" noEditPoints="1" noAdjustHandles="1" noChangeArrowheads="1" noChangeShapeType="1" noTextEdit="1"/>
              </p:cNvSpPr>
              <p:nvPr>
                <p:ph idx="1"/>
              </p:nvPr>
            </p:nvSpPr>
            <p:spPr>
              <a:xfrm>
                <a:off x="838200" y="1502979"/>
                <a:ext cx="10515600" cy="5223642"/>
              </a:xfrm>
              <a:blipFill>
                <a:blip r:embed="rId2"/>
                <a:stretch>
                  <a:fillRect l="-844" t="-2670" r="-4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2610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61BD8-DD10-8B41-BC1D-B7691DF18879}"/>
              </a:ext>
            </a:extLst>
          </p:cNvPr>
          <p:cNvSpPr>
            <a:spLocks noGrp="1"/>
          </p:cNvSpPr>
          <p:nvPr>
            <p:ph type="title"/>
          </p:nvPr>
        </p:nvSpPr>
        <p:spPr/>
        <p:txBody>
          <a:bodyPr/>
          <a:lstStyle/>
          <a:p>
            <a:r>
              <a:rPr kumimoji="1" lang="ja-JP" altLang="en-US"/>
              <a:t>どのようなランダム効果があるか？</a:t>
            </a:r>
          </a:p>
        </p:txBody>
      </p:sp>
      <p:sp>
        <p:nvSpPr>
          <p:cNvPr id="3" name="コンテンツ プレースホルダー 2">
            <a:extLst>
              <a:ext uri="{FF2B5EF4-FFF2-40B4-BE49-F238E27FC236}">
                <a16:creationId xmlns:a16="http://schemas.microsoft.com/office/drawing/2014/main" id="{6B5549BF-3578-5C45-9242-2BFB7DB143DA}"/>
              </a:ext>
            </a:extLst>
          </p:cNvPr>
          <p:cNvSpPr>
            <a:spLocks noGrp="1"/>
          </p:cNvSpPr>
          <p:nvPr>
            <p:ph idx="1"/>
          </p:nvPr>
        </p:nvSpPr>
        <p:spPr/>
        <p:txBody>
          <a:bodyPr/>
          <a:lstStyle/>
          <a:p>
            <a:r>
              <a:rPr lang="ja-JP" altLang="en-US"/>
              <a:t>個別の事情はカテゴリ</a:t>
            </a:r>
            <a:r>
              <a:rPr lang="en-US" altLang="ja-JP" dirty="0" err="1"/>
              <a:t>i</a:t>
            </a:r>
            <a:r>
              <a:rPr lang="ja-JP" altLang="en-US"/>
              <a:t>ごとの場合もあれば、カテゴリ</a:t>
            </a:r>
            <a:r>
              <a:rPr lang="en-US" altLang="ja-JP" dirty="0" err="1"/>
              <a:t>i</a:t>
            </a:r>
            <a:r>
              <a:rPr lang="ja-JP" altLang="en-US"/>
              <a:t>のさらに下の階層を含む場合もある．</a:t>
            </a:r>
            <a:endParaRPr lang="en-US" altLang="ja-JP" dirty="0"/>
          </a:p>
          <a:p>
            <a:endParaRPr lang="en-US" altLang="ja-JP" dirty="0"/>
          </a:p>
          <a:p>
            <a:pPr lvl="1"/>
            <a:r>
              <a:rPr lang="ja-JP" altLang="en-US"/>
              <a:t>船</a:t>
            </a:r>
            <a:r>
              <a:rPr kumimoji="1" lang="ja-JP" altLang="en-US"/>
              <a:t>・温度で漁獲のデータを説明するにあたって、操業した海域によって漁獲が異なる場合</a:t>
            </a:r>
            <a:endParaRPr kumimoji="1" lang="en-US" altLang="ja-JP" dirty="0"/>
          </a:p>
          <a:p>
            <a:pPr lvl="1"/>
            <a:r>
              <a:rPr kumimoji="1" lang="ja-JP" altLang="en-US"/>
              <a:t>上記の場合で、さらに操業季節や月によって漁獲が異なる場合</a:t>
            </a:r>
            <a:endParaRPr kumimoji="1" lang="en-US" altLang="ja-JP" dirty="0"/>
          </a:p>
          <a:p>
            <a:pPr lvl="1"/>
            <a:r>
              <a:rPr lang="ja-JP" altLang="en-US"/>
              <a:t>ただし、どちらも固定効果にすることが妥当でない</a:t>
            </a:r>
            <a:endParaRPr kumimoji="1" lang="en-US" altLang="ja-JP" dirty="0"/>
          </a:p>
          <a:p>
            <a:pPr lvl="1"/>
            <a:endParaRPr kumimoji="1" lang="en-US" altLang="ja-JP" dirty="0"/>
          </a:p>
          <a:p>
            <a:pPr lvl="1"/>
            <a:endParaRPr kumimoji="1" lang="en-US" altLang="ja-JP" dirty="0"/>
          </a:p>
          <a:p>
            <a:endParaRPr kumimoji="1" lang="en-US" altLang="ja-JP" dirty="0"/>
          </a:p>
          <a:p>
            <a:endParaRPr kumimoji="1" lang="ja-JP" altLang="en-US"/>
          </a:p>
        </p:txBody>
      </p:sp>
    </p:spTree>
    <p:extLst>
      <p:ext uri="{BB962C8B-B14F-4D97-AF65-F5344CB8AC3E}">
        <p14:creationId xmlns:p14="http://schemas.microsoft.com/office/powerpoint/2010/main" val="177733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C16AE0-3698-144E-98ED-A55CC938B50D}"/>
              </a:ext>
            </a:extLst>
          </p:cNvPr>
          <p:cNvSpPr>
            <a:spLocks noGrp="1"/>
          </p:cNvSpPr>
          <p:nvPr>
            <p:ph type="title"/>
          </p:nvPr>
        </p:nvSpPr>
        <p:spPr/>
        <p:txBody>
          <a:bodyPr/>
          <a:lstStyle/>
          <a:p>
            <a:r>
              <a:rPr kumimoji="1" lang="en-US" altLang="ja-JP" dirty="0"/>
              <a:t>R</a:t>
            </a:r>
            <a:r>
              <a:rPr kumimoji="1" lang="ja-JP" altLang="en-US"/>
              <a:t>で</a:t>
            </a:r>
            <a:r>
              <a:rPr kumimoji="1" lang="en-US" altLang="ja-JP" dirty="0"/>
              <a:t>GLMM</a:t>
            </a:r>
            <a:r>
              <a:rPr kumimoji="1" lang="ja-JP" altLang="en-US"/>
              <a:t>実践</a:t>
            </a:r>
          </a:p>
        </p:txBody>
      </p:sp>
      <p:sp>
        <p:nvSpPr>
          <p:cNvPr id="3" name="コンテンツ プレースホルダー 2">
            <a:extLst>
              <a:ext uri="{FF2B5EF4-FFF2-40B4-BE49-F238E27FC236}">
                <a16:creationId xmlns:a16="http://schemas.microsoft.com/office/drawing/2014/main" id="{2900A259-287C-8746-BCB8-549AD2ECEA48}"/>
              </a:ext>
            </a:extLst>
          </p:cNvPr>
          <p:cNvSpPr>
            <a:spLocks noGrp="1"/>
          </p:cNvSpPr>
          <p:nvPr>
            <p:ph idx="1"/>
          </p:nvPr>
        </p:nvSpPr>
        <p:spPr/>
        <p:txBody>
          <a:bodyPr>
            <a:normAutofit fontScale="92500" lnSpcReduction="20000"/>
          </a:bodyPr>
          <a:lstStyle/>
          <a:p>
            <a:r>
              <a:rPr kumimoji="1" lang="en-US" altLang="ja-JP" dirty="0"/>
              <a:t>GLMM</a:t>
            </a:r>
            <a:r>
              <a:rPr kumimoji="1" lang="ja-JP" altLang="en-US"/>
              <a:t>を行う関数はいろいろある．</a:t>
            </a:r>
            <a:endParaRPr kumimoji="1" lang="en-US" altLang="ja-JP" dirty="0"/>
          </a:p>
          <a:p>
            <a:pPr lvl="1"/>
            <a:r>
              <a:rPr lang="en-US" altLang="ja-JP" dirty="0" err="1"/>
              <a:t>glmmML</a:t>
            </a:r>
            <a:r>
              <a:rPr lang="ja-JP" altLang="en-US"/>
              <a:t> </a:t>
            </a:r>
            <a:r>
              <a:rPr lang="en-US" altLang="ja-JP" dirty="0"/>
              <a:t>(library </a:t>
            </a:r>
            <a:r>
              <a:rPr lang="en-US" altLang="ja-JP" dirty="0" err="1"/>
              <a:t>glmmML</a:t>
            </a:r>
            <a:r>
              <a:rPr lang="en-US" altLang="ja-JP" dirty="0"/>
              <a:t>) </a:t>
            </a:r>
            <a:r>
              <a:rPr lang="ja-JP" altLang="en-US"/>
              <a:t>二項分布とポアソン分布</a:t>
            </a:r>
            <a:endParaRPr lang="en-US" altLang="ja-JP" dirty="0"/>
          </a:p>
          <a:p>
            <a:pPr lvl="1"/>
            <a:r>
              <a:rPr lang="en-US" altLang="ja-JP" dirty="0" err="1"/>
              <a:t>glmer</a:t>
            </a:r>
            <a:r>
              <a:rPr lang="en-US" altLang="ja-JP" dirty="0"/>
              <a:t> </a:t>
            </a:r>
            <a:r>
              <a:rPr lang="ja-JP" altLang="en-US"/>
              <a:t>    </a:t>
            </a:r>
            <a:r>
              <a:rPr lang="en-US" altLang="ja-JP" dirty="0"/>
              <a:t>(library lme4)</a:t>
            </a:r>
            <a:r>
              <a:rPr lang="ja-JP" altLang="en-US"/>
              <a:t>   </a:t>
            </a:r>
            <a:r>
              <a:rPr lang="en-US" altLang="ja-JP" dirty="0"/>
              <a:t>    </a:t>
            </a:r>
            <a:r>
              <a:rPr lang="ja-JP" altLang="en-US"/>
              <a:t> ガンマ分布・正規分布</a:t>
            </a:r>
            <a:endParaRPr lang="en-US" altLang="ja-JP" dirty="0"/>
          </a:p>
          <a:p>
            <a:endParaRPr lang="en-US" altLang="ja-JP" dirty="0"/>
          </a:p>
          <a:p>
            <a:r>
              <a:rPr kumimoji="1" lang="ja-JP" altLang="en-US"/>
              <a:t>今回は</a:t>
            </a:r>
            <a:r>
              <a:rPr kumimoji="1" lang="en-US" altLang="ja-JP" dirty="0" err="1"/>
              <a:t>glmmML</a:t>
            </a:r>
            <a:r>
              <a:rPr kumimoji="1" lang="ja-JP" altLang="en-US"/>
              <a:t>で実践．</a:t>
            </a:r>
            <a:endParaRPr kumimoji="1" lang="en-US" altLang="ja-JP" dirty="0"/>
          </a:p>
          <a:p>
            <a:pPr lvl="1"/>
            <a:r>
              <a:rPr kumimoji="1" lang="en-US" altLang="ja-JP" dirty="0" err="1"/>
              <a:t>glmmML</a:t>
            </a:r>
            <a:r>
              <a:rPr kumimoji="1" lang="ja-JP" altLang="en-US"/>
              <a:t>は誤差構造に</a:t>
            </a:r>
            <a:r>
              <a:rPr lang="ja-JP" altLang="en-US"/>
              <a:t>二項分布とポアソン分布しか仮定できない．</a:t>
            </a:r>
            <a:endParaRPr lang="en-US" altLang="ja-JP" dirty="0"/>
          </a:p>
          <a:p>
            <a:pPr lvl="1"/>
            <a:r>
              <a:rPr lang="ja-JP" altLang="en-US"/>
              <a:t>ランダム効果の推定については最尤推定が難しくなるので、何らかの近似で計算する．</a:t>
            </a:r>
            <a:endParaRPr lang="en-US" altLang="ja-JP" dirty="0"/>
          </a:p>
          <a:p>
            <a:endParaRPr lang="en-US" altLang="ja-JP" dirty="0"/>
          </a:p>
          <a:p>
            <a:r>
              <a:rPr kumimoji="1" lang="ja-JP" altLang="en-US"/>
              <a:t>ランダム効果が階層的に入り込んだ複雑なモデルもたてられるが、パラメータの推定が難しくなるので</a:t>
            </a:r>
            <a:r>
              <a:rPr kumimoji="1" lang="en-US" altLang="ja-JP" dirty="0"/>
              <a:t>MCMC</a:t>
            </a:r>
            <a:r>
              <a:rPr kumimoji="1" lang="ja-JP" altLang="en-US"/>
              <a:t>などのシミュレーションを経て</a:t>
            </a:r>
            <a:r>
              <a:rPr kumimoji="1" lang="en-US" altLang="ja-JP" dirty="0"/>
              <a:t>(</a:t>
            </a:r>
            <a:r>
              <a:rPr kumimoji="1" lang="en-US" altLang="ja-JP" dirty="0" err="1"/>
              <a:t>MCMCglmm</a:t>
            </a:r>
            <a:r>
              <a:rPr kumimoji="1" lang="en-US" altLang="ja-JP" dirty="0"/>
              <a:t>)</a:t>
            </a:r>
            <a:r>
              <a:rPr kumimoji="1" lang="ja-JP" altLang="en-US"/>
              <a:t>、あるいは</a:t>
            </a:r>
            <a:r>
              <a:rPr kumimoji="1" lang="en-US" altLang="ja-JP" dirty="0"/>
              <a:t>TMB</a:t>
            </a:r>
            <a:r>
              <a:rPr kumimoji="1" lang="ja-JP" altLang="en-US"/>
              <a:t>という計算手法をもちいて</a:t>
            </a:r>
            <a:r>
              <a:rPr kumimoji="1" lang="en-US" altLang="ja-JP" dirty="0"/>
              <a:t>(</a:t>
            </a:r>
            <a:r>
              <a:rPr kumimoji="1" lang="en-US" altLang="ja-JP" dirty="0" err="1"/>
              <a:t>glmmTMB</a:t>
            </a:r>
            <a:r>
              <a:rPr kumimoji="1" lang="en-US" altLang="ja-JP"/>
              <a:t>)</a:t>
            </a:r>
            <a:r>
              <a:rPr kumimoji="1" lang="ja-JP" altLang="en-US"/>
              <a:t>パラメータを推定することとなる．</a:t>
            </a:r>
            <a:endParaRPr kumimoji="1" lang="en-US" altLang="ja-JP" dirty="0"/>
          </a:p>
          <a:p>
            <a:endParaRPr kumimoji="1" lang="ja-JP" altLang="en-US"/>
          </a:p>
        </p:txBody>
      </p:sp>
    </p:spTree>
    <p:extLst>
      <p:ext uri="{BB962C8B-B14F-4D97-AF65-F5344CB8AC3E}">
        <p14:creationId xmlns:p14="http://schemas.microsoft.com/office/powerpoint/2010/main" val="285797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DA17A-E6BA-3E46-A75B-D99F16F908E5}"/>
              </a:ext>
            </a:extLst>
          </p:cNvPr>
          <p:cNvSpPr>
            <a:spLocks noGrp="1"/>
          </p:cNvSpPr>
          <p:nvPr>
            <p:ph type="title"/>
          </p:nvPr>
        </p:nvSpPr>
        <p:spPr/>
        <p:txBody>
          <a:bodyPr/>
          <a:lstStyle/>
          <a:p>
            <a:r>
              <a:rPr kumimoji="1" lang="en-US" altLang="ja-JP" dirty="0"/>
              <a:t>GLMM</a:t>
            </a:r>
            <a:r>
              <a:rPr kumimoji="1" lang="ja-JP" altLang="en-US"/>
              <a:t>の結果から効果の取り出し</a:t>
            </a:r>
          </a:p>
        </p:txBody>
      </p:sp>
      <p:sp>
        <p:nvSpPr>
          <p:cNvPr id="3" name="コンテンツ プレースホルダー 2">
            <a:extLst>
              <a:ext uri="{FF2B5EF4-FFF2-40B4-BE49-F238E27FC236}">
                <a16:creationId xmlns:a16="http://schemas.microsoft.com/office/drawing/2014/main" id="{62F81264-F01C-B84C-8E0E-EB9C92E1FC39}"/>
              </a:ext>
            </a:extLst>
          </p:cNvPr>
          <p:cNvSpPr>
            <a:spLocks noGrp="1"/>
          </p:cNvSpPr>
          <p:nvPr>
            <p:ph idx="1"/>
          </p:nvPr>
        </p:nvSpPr>
        <p:spPr/>
        <p:txBody>
          <a:bodyPr/>
          <a:lstStyle/>
          <a:p>
            <a:r>
              <a:rPr kumimoji="1" lang="en-US" altLang="ja-JP" dirty="0"/>
              <a:t>GLMM</a:t>
            </a:r>
            <a:r>
              <a:rPr kumimoji="1" lang="ja-JP" altLang="en-US"/>
              <a:t>によって固定効果の係数</a:t>
            </a:r>
            <a:r>
              <a:rPr kumimoji="1" lang="en-US" altLang="ja-JP" dirty="0"/>
              <a:t>β</a:t>
            </a:r>
            <a:r>
              <a:rPr kumimoji="1" lang="ja-JP" altLang="en-US"/>
              <a:t>とランダム効果のばらつき</a:t>
            </a:r>
            <a:r>
              <a:rPr kumimoji="1" lang="en-US" altLang="ja-JP" i="1" dirty="0"/>
              <a:t>s</a:t>
            </a:r>
            <a:r>
              <a:rPr kumimoji="1" lang="ja-JP" altLang="en-US"/>
              <a:t>が得られる．</a:t>
            </a:r>
            <a:endParaRPr kumimoji="1" lang="en-US" altLang="ja-JP" dirty="0"/>
          </a:p>
          <a:p>
            <a:endParaRPr lang="en-US" altLang="ja-JP" dirty="0"/>
          </a:p>
          <a:p>
            <a:r>
              <a:rPr kumimoji="1" lang="ja-JP" altLang="en-US"/>
              <a:t>そこから推定結果の予測値と信頼区間を求める．</a:t>
            </a:r>
            <a:endParaRPr lang="en-US" altLang="ja-JP" dirty="0"/>
          </a:p>
          <a:p>
            <a:pPr lvl="1"/>
            <a:r>
              <a:rPr kumimoji="1" lang="ja-JP" altLang="en-US"/>
              <a:t>予測値は固定効果から求めるが、信頼区間は？</a:t>
            </a:r>
          </a:p>
        </p:txBody>
      </p:sp>
    </p:spTree>
    <p:extLst>
      <p:ext uri="{BB962C8B-B14F-4D97-AF65-F5344CB8AC3E}">
        <p14:creationId xmlns:p14="http://schemas.microsoft.com/office/powerpoint/2010/main" val="41900197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594</Words>
  <Application>Microsoft Macintosh PowerPoint</Application>
  <PresentationFormat>ワイド画面</PresentationFormat>
  <Paragraphs>47</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游ゴシック Light</vt:lpstr>
      <vt:lpstr>Arial</vt:lpstr>
      <vt:lpstr>Cambria Math</vt:lpstr>
      <vt:lpstr>Times New Roman</vt:lpstr>
      <vt:lpstr>Office テーマ</vt:lpstr>
      <vt:lpstr>R初心者講座第２８回</vt:lpstr>
      <vt:lpstr>固定効果とランダム(変量)効果</vt:lpstr>
      <vt:lpstr>一般化線形混合モデルGLMM</vt:lpstr>
      <vt:lpstr>どのようなランダム効果があるか？</vt:lpstr>
      <vt:lpstr>RでGLMM実践</vt:lpstr>
      <vt:lpstr>GLMMの結果から効果の取り出し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Fukui Shin</cp:lastModifiedBy>
  <cp:revision>8</cp:revision>
  <dcterms:created xsi:type="dcterms:W3CDTF">2021-11-17T15:12:46Z</dcterms:created>
  <dcterms:modified xsi:type="dcterms:W3CDTF">2021-11-27T13:13:18Z</dcterms:modified>
</cp:coreProperties>
</file>