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3" r:id="rId4"/>
    <p:sldId id="267" r:id="rId5"/>
    <p:sldId id="258" r:id="rId6"/>
    <p:sldId id="259" r:id="rId7"/>
    <p:sldId id="261" r:id="rId8"/>
    <p:sldId id="260"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p:restoredTop sz="86631"/>
  </p:normalViewPr>
  <p:slideViewPr>
    <p:cSldViewPr snapToGrid="0" snapToObjects="1">
      <p:cViewPr varScale="1">
        <p:scale>
          <a:sx n="98" d="100"/>
          <a:sy n="98" d="100"/>
        </p:scale>
        <p:origin x="5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3563161F-D15E-4A4A-B8D2-4F599856B73C}"/>
    <pc:docChg chg="undo redo custSel addSld delSld modSld">
      <pc:chgData name="Fukui Shin" userId="6902ee70c48ce296" providerId="LiveId" clId="{3563161F-D15E-4A4A-B8D2-4F599856B73C}" dt="2021-11-22T06:10:02.338" v="4355" actId="20577"/>
      <pc:docMkLst>
        <pc:docMk/>
      </pc:docMkLst>
      <pc:sldChg chg="modSp mod">
        <pc:chgData name="Fukui Shin" userId="6902ee70c48ce296" providerId="LiveId" clId="{3563161F-D15E-4A4A-B8D2-4F599856B73C}" dt="2021-11-17T14:54:59.137" v="4018" actId="20577"/>
        <pc:sldMkLst>
          <pc:docMk/>
          <pc:sldMk cId="571653398" sldId="257"/>
        </pc:sldMkLst>
        <pc:spChg chg="mod">
          <ac:chgData name="Fukui Shin" userId="6902ee70c48ce296" providerId="LiveId" clId="{3563161F-D15E-4A4A-B8D2-4F599856B73C}" dt="2021-11-15T04:46:05.370" v="26" actId="20577"/>
          <ac:spMkLst>
            <pc:docMk/>
            <pc:sldMk cId="571653398" sldId="257"/>
            <ac:spMk id="2" creationId="{7EEF70A2-80E1-5D42-B09A-7B3C2212747A}"/>
          </ac:spMkLst>
        </pc:spChg>
        <pc:spChg chg="mod">
          <ac:chgData name="Fukui Shin" userId="6902ee70c48ce296" providerId="LiveId" clId="{3563161F-D15E-4A4A-B8D2-4F599856B73C}" dt="2021-11-17T14:54:59.137" v="4018" actId="20577"/>
          <ac:spMkLst>
            <pc:docMk/>
            <pc:sldMk cId="571653398" sldId="257"/>
            <ac:spMk id="3" creationId="{A186CAFC-0030-2E49-8268-A98CF64FBA05}"/>
          </ac:spMkLst>
        </pc:spChg>
      </pc:sldChg>
      <pc:sldChg chg="modSp new mod">
        <pc:chgData name="Fukui Shin" userId="6902ee70c48ce296" providerId="LiveId" clId="{3563161F-D15E-4A4A-B8D2-4F599856B73C}" dt="2021-11-17T14:57:59.362" v="4052" actId="20577"/>
        <pc:sldMkLst>
          <pc:docMk/>
          <pc:sldMk cId="1216965000" sldId="258"/>
        </pc:sldMkLst>
        <pc:spChg chg="mod">
          <ac:chgData name="Fukui Shin" userId="6902ee70c48ce296" providerId="LiveId" clId="{3563161F-D15E-4A4A-B8D2-4F599856B73C}" dt="2021-11-17T08:47:26.749" v="1585" actId="20577"/>
          <ac:spMkLst>
            <pc:docMk/>
            <pc:sldMk cId="1216965000" sldId="258"/>
            <ac:spMk id="2" creationId="{7D1CB8DE-7E37-8843-9926-BCCB00963A6E}"/>
          </ac:spMkLst>
        </pc:spChg>
        <pc:spChg chg="mod">
          <ac:chgData name="Fukui Shin" userId="6902ee70c48ce296" providerId="LiveId" clId="{3563161F-D15E-4A4A-B8D2-4F599856B73C}" dt="2021-11-17T14:57:59.362" v="4052" actId="20577"/>
          <ac:spMkLst>
            <pc:docMk/>
            <pc:sldMk cId="1216965000" sldId="258"/>
            <ac:spMk id="3" creationId="{C92B07B6-339F-834A-BA51-25593D8DC76C}"/>
          </ac:spMkLst>
        </pc:spChg>
      </pc:sldChg>
      <pc:sldChg chg="modSp new mod">
        <pc:chgData name="Fukui Shin" userId="6902ee70c48ce296" providerId="LiveId" clId="{3563161F-D15E-4A4A-B8D2-4F599856B73C}" dt="2021-11-17T14:59:15.600" v="4074" actId="58"/>
        <pc:sldMkLst>
          <pc:docMk/>
          <pc:sldMk cId="672173733" sldId="259"/>
        </pc:sldMkLst>
        <pc:spChg chg="mod">
          <ac:chgData name="Fukui Shin" userId="6902ee70c48ce296" providerId="LiveId" clId="{3563161F-D15E-4A4A-B8D2-4F599856B73C}" dt="2021-11-15T07:37:34.477" v="976" actId="20577"/>
          <ac:spMkLst>
            <pc:docMk/>
            <pc:sldMk cId="672173733" sldId="259"/>
            <ac:spMk id="2" creationId="{8735B3ED-534B-9148-BE43-146E345053C2}"/>
          </ac:spMkLst>
        </pc:spChg>
        <pc:spChg chg="mod">
          <ac:chgData name="Fukui Shin" userId="6902ee70c48ce296" providerId="LiveId" clId="{3563161F-D15E-4A4A-B8D2-4F599856B73C}" dt="2021-11-17T14:59:15.600" v="4074" actId="58"/>
          <ac:spMkLst>
            <pc:docMk/>
            <pc:sldMk cId="672173733" sldId="259"/>
            <ac:spMk id="3" creationId="{53329B6A-02E6-674F-BCF0-66057978508F}"/>
          </ac:spMkLst>
        </pc:spChg>
      </pc:sldChg>
      <pc:sldChg chg="modSp new mod">
        <pc:chgData name="Fukui Shin" userId="6902ee70c48ce296" providerId="LiveId" clId="{3563161F-D15E-4A4A-B8D2-4F599856B73C}" dt="2021-11-22T06:10:02.338" v="4355" actId="20577"/>
        <pc:sldMkLst>
          <pc:docMk/>
          <pc:sldMk cId="4234602352" sldId="260"/>
        </pc:sldMkLst>
        <pc:spChg chg="mod">
          <ac:chgData name="Fukui Shin" userId="6902ee70c48ce296" providerId="LiveId" clId="{3563161F-D15E-4A4A-B8D2-4F599856B73C}" dt="2021-11-17T09:57:43.533" v="3542" actId="20577"/>
          <ac:spMkLst>
            <pc:docMk/>
            <pc:sldMk cId="4234602352" sldId="260"/>
            <ac:spMk id="2" creationId="{C09836D2-1796-FB42-A1C5-8E63CADB49EB}"/>
          </ac:spMkLst>
        </pc:spChg>
        <pc:spChg chg="mod">
          <ac:chgData name="Fukui Shin" userId="6902ee70c48ce296" providerId="LiveId" clId="{3563161F-D15E-4A4A-B8D2-4F599856B73C}" dt="2021-11-22T06:10:02.338" v="4355" actId="20577"/>
          <ac:spMkLst>
            <pc:docMk/>
            <pc:sldMk cId="4234602352" sldId="260"/>
            <ac:spMk id="3" creationId="{98987442-2918-D04B-BB5D-BD5790BC103F}"/>
          </ac:spMkLst>
        </pc:spChg>
      </pc:sldChg>
      <pc:sldChg chg="addSp delSp modSp new mod">
        <pc:chgData name="Fukui Shin" userId="6902ee70c48ce296" providerId="LiveId" clId="{3563161F-D15E-4A4A-B8D2-4F599856B73C}" dt="2021-11-17T16:16:06.152" v="4319" actId="20577"/>
        <pc:sldMkLst>
          <pc:docMk/>
          <pc:sldMk cId="3185156017" sldId="261"/>
        </pc:sldMkLst>
        <pc:spChg chg="mod">
          <ac:chgData name="Fukui Shin" userId="6902ee70c48ce296" providerId="LiveId" clId="{3563161F-D15E-4A4A-B8D2-4F599856B73C}" dt="2021-11-17T09:14:38.779" v="2269"/>
          <ac:spMkLst>
            <pc:docMk/>
            <pc:sldMk cId="3185156017" sldId="261"/>
            <ac:spMk id="2" creationId="{3C700D43-7914-8B49-B1EE-F2FE8202DB90}"/>
          </ac:spMkLst>
        </pc:spChg>
        <pc:spChg chg="del">
          <ac:chgData name="Fukui Shin" userId="6902ee70c48ce296" providerId="LiveId" clId="{3563161F-D15E-4A4A-B8D2-4F599856B73C}" dt="2021-11-17T09:05:31.683" v="2088" actId="3680"/>
          <ac:spMkLst>
            <pc:docMk/>
            <pc:sldMk cId="3185156017" sldId="261"/>
            <ac:spMk id="3" creationId="{E1DD4FF8-1667-0D46-AEC6-0B5B3DB8876A}"/>
          </ac:spMkLst>
        </pc:spChg>
        <pc:spChg chg="add del mod">
          <ac:chgData name="Fukui Shin" userId="6902ee70c48ce296" providerId="LiveId" clId="{3563161F-D15E-4A4A-B8D2-4F599856B73C}" dt="2021-11-17T09:07:59.144" v="2230"/>
          <ac:spMkLst>
            <pc:docMk/>
            <pc:sldMk cId="3185156017" sldId="261"/>
            <ac:spMk id="5" creationId="{98D531CB-25E3-8C4C-84F7-5CF85AAAF111}"/>
          </ac:spMkLst>
        </pc:spChg>
        <pc:spChg chg="add del mod">
          <ac:chgData name="Fukui Shin" userId="6902ee70c48ce296" providerId="LiveId" clId="{3563161F-D15E-4A4A-B8D2-4F599856B73C}" dt="2021-11-17T09:22:15.546" v="2622"/>
          <ac:spMkLst>
            <pc:docMk/>
            <pc:sldMk cId="3185156017" sldId="261"/>
            <ac:spMk id="6" creationId="{62BC719E-E9FF-8943-BF71-336F71B4757E}"/>
          </ac:spMkLst>
        </pc:spChg>
        <pc:spChg chg="add mod">
          <ac:chgData name="Fukui Shin" userId="6902ee70c48ce296" providerId="LiveId" clId="{3563161F-D15E-4A4A-B8D2-4F599856B73C}" dt="2021-11-17T16:16:06.152" v="4319" actId="20577"/>
          <ac:spMkLst>
            <pc:docMk/>
            <pc:sldMk cId="3185156017" sldId="261"/>
            <ac:spMk id="7" creationId="{3B3CE665-52A0-C342-89A8-B18E5AC153D9}"/>
          </ac:spMkLst>
        </pc:spChg>
        <pc:graphicFrameChg chg="add mod ord modGraphic">
          <ac:chgData name="Fukui Shin" userId="6902ee70c48ce296" providerId="LiveId" clId="{3563161F-D15E-4A4A-B8D2-4F599856B73C}" dt="2021-11-17T14:54:28.369" v="4017" actId="255"/>
          <ac:graphicFrameMkLst>
            <pc:docMk/>
            <pc:sldMk cId="3185156017" sldId="261"/>
            <ac:graphicFrameMk id="4" creationId="{407B999C-F742-4C4B-8A08-6B24FE0BC9FB}"/>
          </ac:graphicFrameMkLst>
        </pc:graphicFrameChg>
      </pc:sldChg>
      <pc:sldChg chg="modSp new mod">
        <pc:chgData name="Fukui Shin" userId="6902ee70c48ce296" providerId="LiveId" clId="{3563161F-D15E-4A4A-B8D2-4F599856B73C}" dt="2021-11-22T06:09:28.992" v="4340" actId="20577"/>
        <pc:sldMkLst>
          <pc:docMk/>
          <pc:sldMk cId="2859020871" sldId="262"/>
        </pc:sldMkLst>
        <pc:spChg chg="mod">
          <ac:chgData name="Fukui Shin" userId="6902ee70c48ce296" providerId="LiveId" clId="{3563161F-D15E-4A4A-B8D2-4F599856B73C}" dt="2021-11-17T09:59:35.240" v="3692" actId="20577"/>
          <ac:spMkLst>
            <pc:docMk/>
            <pc:sldMk cId="2859020871" sldId="262"/>
            <ac:spMk id="2" creationId="{14F383C1-F4F6-F143-BB59-4370B86BFFD5}"/>
          </ac:spMkLst>
        </pc:spChg>
        <pc:spChg chg="mod">
          <ac:chgData name="Fukui Shin" userId="6902ee70c48ce296" providerId="LiveId" clId="{3563161F-D15E-4A4A-B8D2-4F599856B73C}" dt="2021-11-22T06:09:28.992" v="4340" actId="20577"/>
          <ac:spMkLst>
            <pc:docMk/>
            <pc:sldMk cId="2859020871" sldId="262"/>
            <ac:spMk id="3" creationId="{3BC21B0A-101C-D044-A534-0DE9DD86BA80}"/>
          </ac:spMkLst>
        </pc:spChg>
      </pc:sldChg>
      <pc:sldChg chg="modSp new del mod">
        <pc:chgData name="Fukui Shin" userId="6902ee70c48ce296" providerId="LiveId" clId="{3563161F-D15E-4A4A-B8D2-4F599856B73C}" dt="2021-11-17T15:13:35.038" v="4317" actId="2696"/>
        <pc:sldMkLst>
          <pc:docMk/>
          <pc:sldMk cId="1660451074" sldId="263"/>
        </pc:sldMkLst>
        <pc:spChg chg="mod">
          <ac:chgData name="Fukui Shin" userId="6902ee70c48ce296" providerId="LiveId" clId="{3563161F-D15E-4A4A-B8D2-4F599856B73C}" dt="2021-11-17T15:02:52.051" v="4316" actId="20577"/>
          <ac:spMkLst>
            <pc:docMk/>
            <pc:sldMk cId="1660451074" sldId="263"/>
            <ac:spMk id="2" creationId="{7E8786A5-99FE-694E-8FC0-336E57357EBA}"/>
          </ac:spMkLst>
        </pc:spChg>
      </pc:sldChg>
    </pc:docChg>
  </pc:docChgLst>
  <pc:docChgLst>
    <pc:chgData name="Fukui Shin" userId="6902ee70c48ce296" providerId="LiveId" clId="{C171A0A8-2E99-C24B-9E1C-D9FFA0DC05D0}"/>
    <pc:docChg chg="undo custSel modSld">
      <pc:chgData name="Fukui Shin" userId="6902ee70c48ce296" providerId="LiveId" clId="{C171A0A8-2E99-C24B-9E1C-D9FFA0DC05D0}" dt="2021-11-18T02:26:17.784" v="297" actId="20577"/>
      <pc:docMkLst>
        <pc:docMk/>
      </pc:docMkLst>
      <pc:sldChg chg="modSp mod">
        <pc:chgData name="Fukui Shin" userId="6902ee70c48ce296" providerId="LiveId" clId="{C171A0A8-2E99-C24B-9E1C-D9FFA0DC05D0}" dt="2021-11-18T02:26:17.784" v="297" actId="20577"/>
        <pc:sldMkLst>
          <pc:docMk/>
          <pc:sldMk cId="3185156017" sldId="261"/>
        </pc:sldMkLst>
        <pc:spChg chg="mod">
          <ac:chgData name="Fukui Shin" userId="6902ee70c48ce296" providerId="LiveId" clId="{C171A0A8-2E99-C24B-9E1C-D9FFA0DC05D0}" dt="2021-11-18T02:26:17.784" v="297" actId="20577"/>
          <ac:spMkLst>
            <pc:docMk/>
            <pc:sldMk cId="3185156017" sldId="261"/>
            <ac:spMk id="2" creationId="{3C700D43-7914-8B49-B1EE-F2FE8202DB90}"/>
          </ac:spMkLst>
        </pc:spChg>
        <pc:spChg chg="mod">
          <ac:chgData name="Fukui Shin" userId="6902ee70c48ce296" providerId="LiveId" clId="{C171A0A8-2E99-C24B-9E1C-D9FFA0DC05D0}" dt="2021-11-18T02:24:43.279" v="275" actId="20577"/>
          <ac:spMkLst>
            <pc:docMk/>
            <pc:sldMk cId="3185156017" sldId="261"/>
            <ac:spMk id="7" creationId="{3B3CE665-52A0-C342-89A8-B18E5AC153D9}"/>
          </ac:spMkLst>
        </pc:spChg>
        <pc:graphicFrameChg chg="mod modGraphic">
          <ac:chgData name="Fukui Shin" userId="6902ee70c48ce296" providerId="LiveId" clId="{C171A0A8-2E99-C24B-9E1C-D9FFA0DC05D0}" dt="2021-11-18T02:16:45.210" v="12" actId="1076"/>
          <ac:graphicFrameMkLst>
            <pc:docMk/>
            <pc:sldMk cId="3185156017" sldId="261"/>
            <ac:graphicFrameMk id="4" creationId="{407B999C-F742-4C4B-8A08-6B24FE0BC9F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C64AC-381B-1940-A2A3-3BC52AC77BCA}" type="datetimeFigureOut">
              <a:rPr kumimoji="1" lang="ja-JP" altLang="en-US" smtClean="0"/>
              <a:t>2022/11/1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A6667-A6C9-A248-A58F-2989437BD211}" type="slidenum">
              <a:rPr kumimoji="1" lang="ja-JP" altLang="en-US" smtClean="0"/>
              <a:t>‹#›</a:t>
            </a:fld>
            <a:endParaRPr kumimoji="1" lang="ja-JP" altLang="en-US"/>
          </a:p>
        </p:txBody>
      </p:sp>
    </p:spTree>
    <p:extLst>
      <p:ext uri="{BB962C8B-B14F-4D97-AF65-F5344CB8AC3E}">
        <p14:creationId xmlns:p14="http://schemas.microsoft.com/office/powerpoint/2010/main" val="9903346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9FA6667-A6C9-A248-A58F-2989437BD211}" type="slidenum">
              <a:rPr kumimoji="1" lang="ja-JP" altLang="en-US" smtClean="0"/>
              <a:t>6</a:t>
            </a:fld>
            <a:endParaRPr kumimoji="1" lang="ja-JP" altLang="en-US"/>
          </a:p>
        </p:txBody>
      </p:sp>
    </p:spTree>
    <p:extLst>
      <p:ext uri="{BB962C8B-B14F-4D97-AF65-F5344CB8AC3E}">
        <p14:creationId xmlns:p14="http://schemas.microsoft.com/office/powerpoint/2010/main" val="56903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9FA6667-A6C9-A248-A58F-2989437BD211}" type="slidenum">
              <a:rPr kumimoji="1" lang="ja-JP" altLang="en-US" smtClean="0"/>
              <a:t>7</a:t>
            </a:fld>
            <a:endParaRPr kumimoji="1" lang="ja-JP" altLang="en-US"/>
          </a:p>
        </p:txBody>
      </p:sp>
    </p:spTree>
    <p:extLst>
      <p:ext uri="{BB962C8B-B14F-4D97-AF65-F5344CB8AC3E}">
        <p14:creationId xmlns:p14="http://schemas.microsoft.com/office/powerpoint/2010/main" val="406931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0570FC-1B8F-DA4C-805F-27D6AD0E8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E31D2C-82E9-9C4B-B146-1EECA1663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180BADE-8DAA-8C42-BE97-C1B4E6079DE4}"/>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22197273-5205-7A4C-815D-A12439F541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85851B-6198-B44D-84BF-C254237E8F59}"/>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40479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F9CCF-BCA7-AF48-876A-B8DA7872E27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B900FC-05F6-7843-B917-753A3C9C140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8AA086-1729-E741-A141-CE7BA4381942}"/>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6F6E0E40-3843-3D40-8398-A31C8729B1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131E5A-4119-9448-85DE-83F7F5D5DC40}"/>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17363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34FA9CA-CF6B-D048-8591-256D6FE1A9D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A7481A-C7F7-CC40-9211-5C67FA40A9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B19D48-3715-8949-A952-5709B49853EC}"/>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BBE37608-FC26-8845-AF86-4E1651EFE1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F9403D-0975-E44B-A5E5-F9B88394312F}"/>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9748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838409-1998-A945-9243-F98A6A1479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A90038-BBB6-2143-A549-A48BEAD2771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3A8E0E-9DBB-D049-A75A-3306E484E357}"/>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3CD3BDB6-B2F9-E943-A869-E97CE78EEA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867D05-7060-2240-86BF-F7D9A675B5DE}"/>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86074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488E-4363-5547-840D-24EB14DF7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7E81A1-203C-8849-B2EB-A2F00C0FD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1A84F72-57AA-9E41-A7C9-0754AC2DF2CD}"/>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EE7F14E7-3207-CF45-8DD0-2F444D5F5D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A40A7A-A412-DC4E-B1D8-F21CF5D9E69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348993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3162B-A68F-534F-B1EB-BAA8ADEEFA1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735642-BEA4-5345-8CD2-AEC19B2010A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EC377E-4895-FA41-A955-9FFFB2E910E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B3A31DB-8974-734E-A8C9-7FE173478680}"/>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6" name="フッター プレースホルダー 5">
            <a:extLst>
              <a:ext uri="{FF2B5EF4-FFF2-40B4-BE49-F238E27FC236}">
                <a16:creationId xmlns:a16="http://schemas.microsoft.com/office/drawing/2014/main" id="{86373D03-FA62-B24A-8340-D0E5586C46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7212BE-5433-F141-A4FE-A4736431E751}"/>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87699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466F3-EA94-644F-92A4-C04259812F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7A16FA-9D1B-B94A-B8D8-26B9E9E9E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6B6B40C-8343-804C-AF71-C47D77E7A7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7F6ECA0-1445-3149-93DE-2EE3A21B0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C10214D-458F-3B4A-82D3-FE7ECB326B9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5B504CC-A3B0-CD4B-BFBA-184EE2D0F517}"/>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8" name="フッター プレースホルダー 7">
            <a:extLst>
              <a:ext uri="{FF2B5EF4-FFF2-40B4-BE49-F238E27FC236}">
                <a16:creationId xmlns:a16="http://schemas.microsoft.com/office/drawing/2014/main" id="{8DA8762F-E5B8-4B4B-95FF-D9D9112B85B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3A8B584-6A29-984E-A343-F3073C76894F}"/>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38652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F27B5-CEA6-D647-9E43-096DB215F68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0CDE04-E2E2-FA42-A509-D2701F444AE9}"/>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4" name="フッター プレースホルダー 3">
            <a:extLst>
              <a:ext uri="{FF2B5EF4-FFF2-40B4-BE49-F238E27FC236}">
                <a16:creationId xmlns:a16="http://schemas.microsoft.com/office/drawing/2014/main" id="{D6D9906A-1BD4-EB45-A52F-C877DBB1A4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BB184D-A380-7C4D-A79D-912A2F8E6E39}"/>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71263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6F93D8-B1BA-D747-B056-A10538BA3C95}"/>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3" name="フッター プレースホルダー 2">
            <a:extLst>
              <a:ext uri="{FF2B5EF4-FFF2-40B4-BE49-F238E27FC236}">
                <a16:creationId xmlns:a16="http://schemas.microsoft.com/office/drawing/2014/main" id="{C20F48FD-23B5-3D43-A42E-3277FC8440F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379B4B-79A5-4B43-AD04-78361D9DB0D7}"/>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382644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7DDDD-AAB5-3446-8962-D605194396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E85080-3C1D-CF43-8B30-A2B7E2E70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D0CBF8-922B-D64F-B2C4-1D31CE2DE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4DF647-1704-FE4F-91D2-B4CF938F4A80}"/>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6" name="フッター プレースホルダー 5">
            <a:extLst>
              <a:ext uri="{FF2B5EF4-FFF2-40B4-BE49-F238E27FC236}">
                <a16:creationId xmlns:a16="http://schemas.microsoft.com/office/drawing/2014/main" id="{F09BD143-3216-FB4D-9A6F-5E1EA005A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9FC090-C2D9-E44E-ADB8-78D1D29120F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25693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B8ACE-D09F-2141-B70F-29F888EDF2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2136264-4465-3745-AC15-8B1762D91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4FA858B-AC96-3C41-858C-CAF348FAA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C6F78D-7C69-9449-97A2-159405FD9890}"/>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6" name="フッター プレースホルダー 5">
            <a:extLst>
              <a:ext uri="{FF2B5EF4-FFF2-40B4-BE49-F238E27FC236}">
                <a16:creationId xmlns:a16="http://schemas.microsoft.com/office/drawing/2014/main" id="{7ACE7FDD-D0B1-B741-82B1-C792F1A84D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7068EAA-AD71-724F-9BBF-F3793ACDD31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3821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B30FB00-7ECD-734E-87D6-30BE4EE09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97E16B-59C2-8A4C-8AA7-04B5F9F03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7E6DED-AD5D-FB4D-94C2-AEBFA3C2E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D021F-6DA5-0F41-8FDE-4263179E1E4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42187DC3-F007-3A48-86BB-4922014DF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39086E3-8628-5748-985E-D39F44335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03798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3C512-DB56-EB46-B922-040FEF89D99A}"/>
              </a:ext>
            </a:extLst>
          </p:cNvPr>
          <p:cNvSpPr>
            <a:spLocks noGrp="1"/>
          </p:cNvSpPr>
          <p:nvPr>
            <p:ph type="ctrTitle"/>
          </p:nvPr>
        </p:nvSpPr>
        <p:spPr/>
        <p:txBody>
          <a:bodyPr/>
          <a:lstStyle/>
          <a:p>
            <a:r>
              <a:rPr lang="en-US" altLang="ja-JP" dirty="0"/>
              <a:t>R</a:t>
            </a:r>
            <a:r>
              <a:rPr lang="ja-JP" altLang="en-US"/>
              <a:t>初心者講座第２８回</a:t>
            </a:r>
            <a:endParaRPr kumimoji="1" lang="ja-JP" altLang="en-US"/>
          </a:p>
        </p:txBody>
      </p:sp>
      <p:sp>
        <p:nvSpPr>
          <p:cNvPr id="3" name="字幕 2">
            <a:extLst>
              <a:ext uri="{FF2B5EF4-FFF2-40B4-BE49-F238E27FC236}">
                <a16:creationId xmlns:a16="http://schemas.microsoft.com/office/drawing/2014/main" id="{C58A6C60-930C-7D47-BB5D-98F447457DC9}"/>
              </a:ext>
            </a:extLst>
          </p:cNvPr>
          <p:cNvSpPr>
            <a:spLocks noGrp="1"/>
          </p:cNvSpPr>
          <p:nvPr>
            <p:ph type="subTitle" idx="1"/>
          </p:nvPr>
        </p:nvSpPr>
        <p:spPr/>
        <p:txBody>
          <a:bodyPr/>
          <a:lstStyle/>
          <a:p>
            <a:r>
              <a:rPr kumimoji="1" lang="ja-JP" altLang="en-US"/>
              <a:t>過分散</a:t>
            </a:r>
          </a:p>
        </p:txBody>
      </p:sp>
    </p:spTree>
    <p:extLst>
      <p:ext uri="{BB962C8B-B14F-4D97-AF65-F5344CB8AC3E}">
        <p14:creationId xmlns:p14="http://schemas.microsoft.com/office/powerpoint/2010/main" val="358819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F70A2-80E1-5D42-B09A-7B3C2212747A}"/>
              </a:ext>
            </a:extLst>
          </p:cNvPr>
          <p:cNvSpPr>
            <a:spLocks noGrp="1"/>
          </p:cNvSpPr>
          <p:nvPr>
            <p:ph type="title"/>
          </p:nvPr>
        </p:nvSpPr>
        <p:spPr/>
        <p:txBody>
          <a:bodyPr/>
          <a:lstStyle/>
          <a:p>
            <a:r>
              <a:rPr lang="ja-JP" altLang="en-US"/>
              <a:t>過分散のチェック</a:t>
            </a:r>
            <a:endParaRPr kumimoji="1" lang="ja-JP" altLang="en-US"/>
          </a:p>
        </p:txBody>
      </p:sp>
      <p:sp>
        <p:nvSpPr>
          <p:cNvPr id="3" name="コンテンツ プレースホルダー 2">
            <a:extLst>
              <a:ext uri="{FF2B5EF4-FFF2-40B4-BE49-F238E27FC236}">
                <a16:creationId xmlns:a16="http://schemas.microsoft.com/office/drawing/2014/main" id="{A186CAFC-0030-2E49-8268-A98CF64FBA05}"/>
              </a:ext>
            </a:extLst>
          </p:cNvPr>
          <p:cNvSpPr>
            <a:spLocks noGrp="1"/>
          </p:cNvSpPr>
          <p:nvPr>
            <p:ph idx="1"/>
          </p:nvPr>
        </p:nvSpPr>
        <p:spPr/>
        <p:txBody>
          <a:bodyPr/>
          <a:lstStyle/>
          <a:p>
            <a:r>
              <a:rPr lang="en-US" altLang="ja-JP" dirty="0"/>
              <a:t>GLM</a:t>
            </a:r>
            <a:r>
              <a:rPr lang="ja-JP" altLang="en-US"/>
              <a:t>で</a:t>
            </a:r>
            <a:r>
              <a:rPr kumimoji="1" lang="ja-JP" altLang="en-US"/>
              <a:t>仮定した誤差構造が、観測値の母集団が持つ誤差を表しているか？</a:t>
            </a:r>
            <a:endParaRPr kumimoji="1" lang="en-US" altLang="ja-JP" dirty="0"/>
          </a:p>
          <a:p>
            <a:endParaRPr kumimoji="1" lang="en-US" altLang="ja-JP" dirty="0"/>
          </a:p>
          <a:p>
            <a:r>
              <a:rPr kumimoji="1" lang="ja-JP" altLang="en-US"/>
              <a:t>観測値とモデルによる予測値をプロットして比較．</a:t>
            </a:r>
            <a:endParaRPr kumimoji="1" lang="en-US" altLang="ja-JP" dirty="0"/>
          </a:p>
          <a:p>
            <a:endParaRPr kumimoji="1" lang="en-US" altLang="ja-JP" dirty="0"/>
          </a:p>
          <a:p>
            <a:r>
              <a:rPr lang="ja-JP" altLang="en-US"/>
              <a:t>分散パラメータが規定の値と一致するかをチェック．</a:t>
            </a:r>
            <a:endParaRPr kumimoji="1" lang="en-US" altLang="ja-JP" dirty="0"/>
          </a:p>
          <a:p>
            <a:pPr lvl="1"/>
            <a:r>
              <a:rPr kumimoji="1" lang="ja-JP" altLang="en-US"/>
              <a:t>残差逸脱度を残差自由度で割る．（目安として便利）</a:t>
            </a:r>
            <a:endParaRPr kumimoji="1" lang="en-US" altLang="ja-JP" dirty="0"/>
          </a:p>
          <a:p>
            <a:pPr lvl="1"/>
            <a:r>
              <a:rPr lang="ja-JP" altLang="en-US"/>
              <a:t>ピアソンのカイ二乗を残差自由度で割る．（より正確）</a:t>
            </a:r>
            <a:endParaRPr lang="en-US" altLang="ja-JP" dirty="0"/>
          </a:p>
          <a:p>
            <a:pPr lvl="1"/>
            <a:endParaRPr kumimoji="1" lang="ja-JP" altLang="en-US"/>
          </a:p>
        </p:txBody>
      </p:sp>
    </p:spTree>
    <p:extLst>
      <p:ext uri="{BB962C8B-B14F-4D97-AF65-F5344CB8AC3E}">
        <p14:creationId xmlns:p14="http://schemas.microsoft.com/office/powerpoint/2010/main" val="57165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A23087-716B-7300-92FD-DB0A5A444C92}"/>
              </a:ext>
            </a:extLst>
          </p:cNvPr>
          <p:cNvSpPr>
            <a:spLocks noGrp="1"/>
          </p:cNvSpPr>
          <p:nvPr>
            <p:ph type="title"/>
          </p:nvPr>
        </p:nvSpPr>
        <p:spPr/>
        <p:txBody>
          <a:bodyPr/>
          <a:lstStyle/>
          <a:p>
            <a:r>
              <a:rPr kumimoji="1" lang="ja-JP" altLang="en-US"/>
              <a:t>モデルの予測区間</a:t>
            </a:r>
            <a:r>
              <a:rPr kumimoji="1" lang="en-US" altLang="ja-JP" dirty="0"/>
              <a:t>PI</a:t>
            </a:r>
            <a:r>
              <a:rPr kumimoji="1" lang="ja-JP" altLang="en-US"/>
              <a:t>（</a:t>
            </a:r>
            <a:r>
              <a:rPr kumimoji="1" lang="en-US" altLang="ja-JP" dirty="0"/>
              <a:t>prediction interval</a:t>
            </a:r>
            <a:r>
              <a:rPr kumimoji="1" lang="ja-JP" altLang="en-US"/>
              <a:t>）</a:t>
            </a:r>
          </a:p>
        </p:txBody>
      </p:sp>
      <p:sp>
        <p:nvSpPr>
          <p:cNvPr id="3" name="コンテンツ プレースホルダー 2">
            <a:extLst>
              <a:ext uri="{FF2B5EF4-FFF2-40B4-BE49-F238E27FC236}">
                <a16:creationId xmlns:a16="http://schemas.microsoft.com/office/drawing/2014/main" id="{2BB8D605-BC20-8BD6-D532-8E5CE0E4B8F6}"/>
              </a:ext>
            </a:extLst>
          </p:cNvPr>
          <p:cNvSpPr>
            <a:spLocks noGrp="1"/>
          </p:cNvSpPr>
          <p:nvPr>
            <p:ph idx="1"/>
          </p:nvPr>
        </p:nvSpPr>
        <p:spPr>
          <a:xfrm>
            <a:off x="838200" y="1825625"/>
            <a:ext cx="10515600" cy="4862558"/>
          </a:xfrm>
        </p:spPr>
        <p:txBody>
          <a:bodyPr>
            <a:normAutofit fontScale="92500" lnSpcReduction="20000"/>
          </a:bodyPr>
          <a:lstStyle/>
          <a:p>
            <a:r>
              <a:rPr kumimoji="1" lang="ja-JP" altLang="en-US"/>
              <a:t>回帰分析の結果の予測値と目的変数をプロットしても、仮定した誤差構造の分散とどういう関係にあるかわかりにくい。</a:t>
            </a:r>
            <a:endParaRPr kumimoji="1" lang="en-US" altLang="ja-JP" dirty="0"/>
          </a:p>
          <a:p>
            <a:pPr marL="0" indent="0">
              <a:buNone/>
            </a:pPr>
            <a:r>
              <a:rPr lang="ja-JP" altLang="en-US"/>
              <a:t>→ 予測区間（予測値のまわりに仮定した誤差を考慮して未観測の目的変数がとりうる範囲）を示す</a:t>
            </a:r>
            <a:endParaRPr lang="en-US" altLang="ja-JP" dirty="0"/>
          </a:p>
          <a:p>
            <a:endParaRPr kumimoji="1" lang="en-US" altLang="ja-JP" dirty="0"/>
          </a:p>
          <a:p>
            <a:r>
              <a:rPr kumimoji="1" lang="ja-JP" altLang="en-US"/>
              <a:t>線形モデルでは</a:t>
            </a:r>
            <a:r>
              <a:rPr kumimoji="1" lang="en-US" altLang="ja-JP" dirty="0"/>
              <a:t>predict</a:t>
            </a:r>
            <a:r>
              <a:rPr kumimoji="1" lang="ja-JP" altLang="en-US"/>
              <a:t>関数で算出可能</a:t>
            </a:r>
            <a:endParaRPr kumimoji="1" lang="en-US" altLang="ja-JP" dirty="0"/>
          </a:p>
          <a:p>
            <a:pPr lvl="1"/>
            <a:r>
              <a:rPr lang="en-US" altLang="ja-JP" dirty="0"/>
              <a:t>predict</a:t>
            </a:r>
            <a:r>
              <a:rPr lang="ja-JP" altLang="en-US"/>
              <a:t>関数は引数のオプション</a:t>
            </a:r>
            <a:r>
              <a:rPr lang="en-US" altLang="ja-JP" dirty="0"/>
              <a:t>interval=‘prediction’</a:t>
            </a:r>
            <a:r>
              <a:rPr lang="en-US" altLang="ja-JP" baseline="30000" dirty="0"/>
              <a:t>※</a:t>
            </a:r>
            <a:r>
              <a:rPr lang="ja-JP" altLang="en-US"/>
              <a:t>を選ぶと推定したモデルで説明変数の範囲における応答変数の予測区間を出力</a:t>
            </a:r>
            <a:endParaRPr lang="en-US" altLang="ja-JP" dirty="0"/>
          </a:p>
          <a:p>
            <a:pPr lvl="1"/>
            <a:r>
              <a:rPr kumimoji="1" lang="ja-JP" altLang="en-US"/>
              <a:t>予測区間の幅は</a:t>
            </a:r>
            <a:r>
              <a:rPr kumimoji="1" lang="en-US" altLang="ja-JP" dirty="0"/>
              <a:t>level</a:t>
            </a:r>
            <a:r>
              <a:rPr kumimoji="1" lang="ja-JP" altLang="en-US"/>
              <a:t>で指定（デフォルトは</a:t>
            </a:r>
            <a:r>
              <a:rPr kumimoji="1" lang="en-US" altLang="ja-JP" dirty="0"/>
              <a:t>95</a:t>
            </a:r>
            <a:r>
              <a:rPr kumimoji="1" lang="ja-JP" altLang="en-US"/>
              <a:t>％）</a:t>
            </a:r>
            <a:endParaRPr lang="en-US" altLang="ja-JP" dirty="0"/>
          </a:p>
          <a:p>
            <a:pPr marL="0" indent="0">
              <a:buNone/>
            </a:pPr>
            <a:r>
              <a:rPr lang="en-US" altLang="ja-JP" dirty="0"/>
              <a:t>  	PI95 &lt;-predict(</a:t>
            </a:r>
            <a:r>
              <a:rPr lang="en-US" altLang="ja-JP" dirty="0" err="1"/>
              <a:t>res_lm_catch</a:t>
            </a:r>
            <a:r>
              <a:rPr lang="en-US" altLang="ja-JP" dirty="0"/>
              <a:t>, interval=‘prediction’)</a:t>
            </a:r>
          </a:p>
          <a:p>
            <a:pPr lvl="1"/>
            <a:r>
              <a:rPr kumimoji="1" lang="ja-JP" altLang="en-US"/>
              <a:t>出力値は予測値、</a:t>
            </a:r>
            <a:r>
              <a:rPr kumimoji="1" lang="en-US" altLang="ja-JP" dirty="0"/>
              <a:t>95</a:t>
            </a:r>
            <a:r>
              <a:rPr kumimoji="1" lang="ja-JP" altLang="en-US"/>
              <a:t>％予測区間の下限、上限</a:t>
            </a:r>
            <a:r>
              <a:rPr kumimoji="1" lang="en-US" altLang="ja-JP" dirty="0"/>
              <a:t>(</a:t>
            </a:r>
            <a:r>
              <a:rPr lang="en-US" altLang="ja-JP" i="1" dirty="0"/>
              <a:t>fit, </a:t>
            </a:r>
            <a:r>
              <a:rPr lang="en-US" altLang="ja-JP" i="1" dirty="0" err="1"/>
              <a:t>lwr</a:t>
            </a:r>
            <a:r>
              <a:rPr lang="en-US" altLang="ja-JP" i="1" dirty="0"/>
              <a:t>, </a:t>
            </a:r>
            <a:r>
              <a:rPr lang="en-US" altLang="ja-JP" i="1" dirty="0" err="1"/>
              <a:t>upr</a:t>
            </a:r>
            <a:r>
              <a:rPr kumimoji="1" lang="en-US" altLang="ja-JP" dirty="0"/>
              <a:t>)</a:t>
            </a:r>
            <a:endParaRPr kumimoji="1" lang="ja-JP" altLang="en-US"/>
          </a:p>
          <a:p>
            <a:pPr lvl="1"/>
            <a:endParaRPr kumimoji="1" lang="en-US" altLang="ja-JP" dirty="0"/>
          </a:p>
          <a:p>
            <a:pPr marL="457200" lvl="1" indent="0">
              <a:buNone/>
            </a:pPr>
            <a:r>
              <a:rPr lang="en-US" altLang="ja-JP" dirty="0"/>
              <a:t>※</a:t>
            </a:r>
            <a:r>
              <a:rPr lang="ja-JP" altLang="en-US"/>
              <a:t>引数のオプション</a:t>
            </a:r>
            <a:r>
              <a:rPr lang="en-US" altLang="ja-JP" dirty="0"/>
              <a:t>interval=‘prediction’</a:t>
            </a:r>
            <a:r>
              <a:rPr lang="en-US" altLang="ja-JP" baseline="30000" dirty="0"/>
              <a:t>※</a:t>
            </a:r>
            <a:r>
              <a:rPr lang="ja-JP" altLang="en-US"/>
              <a:t>を選ぶと推定したモデルで説明変数の範囲における応答変数の信頼区間を出力</a:t>
            </a:r>
            <a:endParaRPr kumimoji="1" lang="ja-JP" altLang="en-US"/>
          </a:p>
        </p:txBody>
      </p:sp>
    </p:spTree>
    <p:extLst>
      <p:ext uri="{BB962C8B-B14F-4D97-AF65-F5344CB8AC3E}">
        <p14:creationId xmlns:p14="http://schemas.microsoft.com/office/powerpoint/2010/main" val="362407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362B7-F4F5-DA4C-BE18-04022AD60A3A}"/>
              </a:ext>
            </a:extLst>
          </p:cNvPr>
          <p:cNvSpPr>
            <a:spLocks noGrp="1"/>
          </p:cNvSpPr>
          <p:nvPr>
            <p:ph type="title"/>
          </p:nvPr>
        </p:nvSpPr>
        <p:spPr/>
        <p:txBody>
          <a:bodyPr/>
          <a:lstStyle/>
          <a:p>
            <a:r>
              <a:rPr kumimoji="1" lang="en-US" altLang="ja-JP" dirty="0" err="1"/>
              <a:t>glm</a:t>
            </a:r>
            <a:r>
              <a:rPr kumimoji="1" lang="ja-JP" altLang="en-US"/>
              <a:t>のオブジェクトから予測区間</a:t>
            </a:r>
          </a:p>
        </p:txBody>
      </p:sp>
      <p:sp>
        <p:nvSpPr>
          <p:cNvPr id="3" name="コンテンツ プレースホルダー 2">
            <a:extLst>
              <a:ext uri="{FF2B5EF4-FFF2-40B4-BE49-F238E27FC236}">
                <a16:creationId xmlns:a16="http://schemas.microsoft.com/office/drawing/2014/main" id="{AAA871B4-6DD8-B644-83B1-987BCCB56D30}"/>
              </a:ext>
            </a:extLst>
          </p:cNvPr>
          <p:cNvSpPr>
            <a:spLocks noGrp="1"/>
          </p:cNvSpPr>
          <p:nvPr>
            <p:ph idx="1"/>
          </p:nvPr>
        </p:nvSpPr>
        <p:spPr/>
        <p:txBody>
          <a:bodyPr>
            <a:normAutofit/>
          </a:bodyPr>
          <a:lstStyle/>
          <a:p>
            <a:r>
              <a:rPr kumimoji="1" lang="en-US" altLang="ja-JP" dirty="0"/>
              <a:t>predict</a:t>
            </a:r>
            <a:r>
              <a:rPr kumimoji="1" lang="ja-JP" altLang="en-US"/>
              <a:t>関数で</a:t>
            </a:r>
            <a:r>
              <a:rPr kumimoji="1" lang="en-US" altLang="ja-JP" dirty="0" err="1"/>
              <a:t>lm</a:t>
            </a:r>
            <a:r>
              <a:rPr kumimoji="1" lang="ja-JP" altLang="en-US"/>
              <a:t>オブジェクトの予測区間を求められるが、</a:t>
            </a:r>
            <a:r>
              <a:rPr kumimoji="1" lang="en-US" altLang="ja-JP" dirty="0" err="1"/>
              <a:t>glm</a:t>
            </a:r>
            <a:r>
              <a:rPr kumimoji="1" lang="ja-JP" altLang="en-US"/>
              <a:t>オブジェクトには非対応．</a:t>
            </a:r>
            <a:endParaRPr kumimoji="1" lang="en-US" altLang="ja-JP" dirty="0"/>
          </a:p>
          <a:p>
            <a:pPr marL="457200" lvl="1" indent="0">
              <a:buNone/>
            </a:pPr>
            <a:endParaRPr kumimoji="1" lang="en-US" altLang="ja-JP" dirty="0"/>
          </a:p>
          <a:p>
            <a:r>
              <a:rPr lang="ja-JP" altLang="en-US"/>
              <a:t>誤差構造で仮定した分布の確率点（</a:t>
            </a:r>
            <a:r>
              <a:rPr lang="en-US" altLang="ja-JP" dirty="0"/>
              <a:t>e.g. 2.5</a:t>
            </a:r>
            <a:r>
              <a:rPr lang="ja-JP" altLang="en-US"/>
              <a:t>、</a:t>
            </a:r>
            <a:r>
              <a:rPr lang="en-US" altLang="ja-JP" dirty="0"/>
              <a:t>97.5</a:t>
            </a:r>
            <a:r>
              <a:rPr lang="ja-JP" altLang="en-US"/>
              <a:t>パーセンタイル点）を計算できれば、予測区間を求めることができる．</a:t>
            </a:r>
            <a:endParaRPr lang="en-US" altLang="ja-JP" dirty="0"/>
          </a:p>
          <a:p>
            <a:endParaRPr lang="en-US" altLang="ja-JP" dirty="0"/>
          </a:p>
          <a:p>
            <a:r>
              <a:rPr lang="en-US" altLang="ja-JP" dirty="0" err="1"/>
              <a:t>glm</a:t>
            </a:r>
            <a:r>
              <a:rPr lang="ja-JP" altLang="en-US"/>
              <a:t>結果オブジェクトから</a:t>
            </a:r>
            <a:r>
              <a:rPr lang="en-US" altLang="ja-JP" dirty="0"/>
              <a:t>95%</a:t>
            </a:r>
            <a:r>
              <a:rPr lang="ja-JP" altLang="en-US"/>
              <a:t>の予測区間を計算してプロットしてみよう．</a:t>
            </a:r>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8544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1CB8DE-7E37-8843-9926-BCCB00963A6E}"/>
              </a:ext>
            </a:extLst>
          </p:cNvPr>
          <p:cNvSpPr>
            <a:spLocks noGrp="1"/>
          </p:cNvSpPr>
          <p:nvPr>
            <p:ph type="title"/>
          </p:nvPr>
        </p:nvSpPr>
        <p:spPr/>
        <p:txBody>
          <a:bodyPr/>
          <a:lstStyle/>
          <a:p>
            <a:r>
              <a:rPr kumimoji="1" lang="ja-JP" altLang="en-US"/>
              <a:t>自由度（</a:t>
            </a:r>
            <a:r>
              <a:rPr kumimoji="1" lang="en-US" altLang="ja-JP" dirty="0"/>
              <a:t>degree of freedom, df</a:t>
            </a:r>
            <a:r>
              <a:rPr kumimoji="1" lang="ja-JP" altLang="en-US"/>
              <a:t>）</a:t>
            </a:r>
          </a:p>
        </p:txBody>
      </p:sp>
      <p:sp>
        <p:nvSpPr>
          <p:cNvPr id="3" name="コンテンツ プレースホルダー 2">
            <a:extLst>
              <a:ext uri="{FF2B5EF4-FFF2-40B4-BE49-F238E27FC236}">
                <a16:creationId xmlns:a16="http://schemas.microsoft.com/office/drawing/2014/main" id="{C92B07B6-339F-834A-BA51-25593D8DC76C}"/>
              </a:ext>
            </a:extLst>
          </p:cNvPr>
          <p:cNvSpPr>
            <a:spLocks noGrp="1"/>
          </p:cNvSpPr>
          <p:nvPr>
            <p:ph idx="1"/>
          </p:nvPr>
        </p:nvSpPr>
        <p:spPr/>
        <p:txBody>
          <a:bodyPr>
            <a:normAutofit lnSpcReduction="10000"/>
          </a:bodyPr>
          <a:lstStyle/>
          <a:p>
            <a:r>
              <a:rPr lang="ja-JP" altLang="en-US"/>
              <a:t>平均値など、なんらかの統計量が与えられたとき、束縛されない標本のデータ個数（サンプルサイズ）．</a:t>
            </a:r>
            <a:endParaRPr lang="en-US" altLang="ja-JP" dirty="0"/>
          </a:p>
          <a:p>
            <a:pPr lvl="1"/>
            <a:r>
              <a:rPr kumimoji="1" lang="en-US" altLang="ja-JP" dirty="0"/>
              <a:t>Ex) </a:t>
            </a:r>
            <a:r>
              <a:rPr kumimoji="1" lang="ja-JP" altLang="en-US"/>
              <a:t>（母）平均が</a:t>
            </a:r>
            <a:r>
              <a:rPr kumimoji="1" lang="en-US" altLang="ja-JP" dirty="0"/>
              <a:t>5</a:t>
            </a:r>
            <a:r>
              <a:rPr kumimoji="1" lang="ja-JP" altLang="en-US"/>
              <a:t>であると仮定したとき、サンプルサイズが</a:t>
            </a:r>
            <a:r>
              <a:rPr kumimoji="1" lang="en-US" altLang="ja-JP" dirty="0"/>
              <a:t>10 (x</a:t>
            </a:r>
            <a:r>
              <a:rPr kumimoji="1" lang="en-US" altLang="ja-JP" baseline="-25000" dirty="0"/>
              <a:t>1</a:t>
            </a:r>
            <a:r>
              <a:rPr kumimoji="1" lang="en-US" altLang="ja-JP" dirty="0"/>
              <a:t>,x</a:t>
            </a:r>
            <a:r>
              <a:rPr kumimoji="1" lang="en-US" altLang="ja-JP" baseline="-25000" dirty="0"/>
              <a:t>2</a:t>
            </a:r>
            <a:r>
              <a:rPr kumimoji="1" lang="en-US" altLang="ja-JP" dirty="0"/>
              <a:t>,…,x</a:t>
            </a:r>
            <a:r>
              <a:rPr kumimoji="1" lang="en-US" altLang="ja-JP" baseline="-25000" dirty="0"/>
              <a:t>10</a:t>
            </a:r>
            <a:r>
              <a:rPr kumimoji="1" lang="en-US" altLang="ja-JP" dirty="0"/>
              <a:t>)</a:t>
            </a:r>
            <a:r>
              <a:rPr kumimoji="1" lang="ja-JP" altLang="en-US"/>
              <a:t>であれば、</a:t>
            </a:r>
            <a:r>
              <a:rPr lang="en-US" altLang="ja-JP" dirty="0"/>
              <a:t>x</a:t>
            </a:r>
            <a:r>
              <a:rPr lang="en-US" altLang="ja-JP" baseline="-25000" dirty="0"/>
              <a:t>1</a:t>
            </a:r>
            <a:r>
              <a:rPr lang="en-US" altLang="ja-JP" dirty="0"/>
              <a:t>〜x</a:t>
            </a:r>
            <a:r>
              <a:rPr lang="en-US" altLang="ja-JP" baseline="-25000" dirty="0"/>
              <a:t>9</a:t>
            </a:r>
            <a:r>
              <a:rPr lang="ja-JP" altLang="en-US"/>
              <a:t>までどんな値をとっても</a:t>
            </a:r>
            <a:r>
              <a:rPr lang="en-US" altLang="ja-JP" dirty="0"/>
              <a:t> x</a:t>
            </a:r>
            <a:r>
              <a:rPr lang="en-US" altLang="ja-JP" baseline="-25000" dirty="0"/>
              <a:t>10</a:t>
            </a:r>
            <a:r>
              <a:rPr lang="ja-JP" altLang="en-US"/>
              <a:t>で調整して平均を</a:t>
            </a:r>
            <a:r>
              <a:rPr lang="en-US" altLang="ja-JP" dirty="0"/>
              <a:t>5</a:t>
            </a:r>
            <a:r>
              <a:rPr lang="ja-JP" altLang="en-US"/>
              <a:t>にできる．→自由度は</a:t>
            </a:r>
            <a:r>
              <a:rPr lang="en-US" altLang="ja-JP" dirty="0"/>
              <a:t>9</a:t>
            </a:r>
            <a:r>
              <a:rPr lang="ja-JP" altLang="en-US"/>
              <a:t>（サンプルサイズー</a:t>
            </a:r>
            <a:r>
              <a:rPr lang="en-US" altLang="ja-JP" dirty="0"/>
              <a:t>1</a:t>
            </a:r>
            <a:r>
              <a:rPr lang="ja-JP" altLang="en-US"/>
              <a:t>）</a:t>
            </a:r>
            <a:endParaRPr lang="en-US" altLang="ja-JP" dirty="0"/>
          </a:p>
          <a:p>
            <a:pPr lvl="1"/>
            <a:endParaRPr kumimoji="1" lang="en-US" altLang="ja-JP" dirty="0"/>
          </a:p>
          <a:p>
            <a:r>
              <a:rPr lang="en-US" altLang="ja-JP" dirty="0"/>
              <a:t> </a:t>
            </a:r>
            <a:r>
              <a:rPr lang="ja-JP" altLang="en-US"/>
              <a:t>線形モデルでは</a:t>
            </a:r>
            <a:r>
              <a:rPr kumimoji="1" lang="ja-JP" altLang="en-US"/>
              <a:t>サンプルサイズから</a:t>
            </a:r>
            <a:r>
              <a:rPr kumimoji="1" lang="en-US" altLang="ja-JP" dirty="0"/>
              <a:t>(</a:t>
            </a:r>
            <a:r>
              <a:rPr kumimoji="1" lang="ja-JP" altLang="en-US"/>
              <a:t>切片＋推定パラメータ数</a:t>
            </a:r>
            <a:r>
              <a:rPr kumimoji="1" lang="en-US" altLang="ja-JP" dirty="0"/>
              <a:t>)</a:t>
            </a:r>
            <a:r>
              <a:rPr kumimoji="1" lang="ja-JP" altLang="en-US"/>
              <a:t> などを差し引く．</a:t>
            </a:r>
            <a:endParaRPr kumimoji="1" lang="en-US" altLang="ja-JP" dirty="0"/>
          </a:p>
          <a:p>
            <a:pPr lvl="1"/>
            <a:r>
              <a:rPr lang="ja-JP" altLang="en-US"/>
              <a:t>第</a:t>
            </a:r>
            <a:r>
              <a:rPr lang="en-US" altLang="ja-JP" dirty="0"/>
              <a:t>12</a:t>
            </a:r>
            <a:r>
              <a:rPr lang="ja-JP" altLang="en-US"/>
              <a:t>回の</a:t>
            </a:r>
            <a:r>
              <a:rPr lang="en-US" altLang="ja-JP" dirty="0" err="1"/>
              <a:t>lm</a:t>
            </a:r>
            <a:r>
              <a:rPr lang="ja-JP" altLang="en-US"/>
              <a:t>、第</a:t>
            </a:r>
            <a:r>
              <a:rPr lang="en-US" altLang="ja-JP" dirty="0"/>
              <a:t>20</a:t>
            </a:r>
            <a:r>
              <a:rPr lang="ja-JP" altLang="en-US"/>
              <a:t>回の</a:t>
            </a:r>
            <a:r>
              <a:rPr lang="en-US" altLang="ja-JP" dirty="0" err="1"/>
              <a:t>glm</a:t>
            </a:r>
            <a:r>
              <a:rPr lang="ja-JP" altLang="en-US"/>
              <a:t>解析結果で自由度をチェック</a:t>
            </a:r>
            <a:endParaRPr lang="en-US" altLang="ja-JP" dirty="0"/>
          </a:p>
          <a:p>
            <a:pPr lvl="1"/>
            <a:r>
              <a:rPr lang="en-US" altLang="ja-JP" dirty="0"/>
              <a:t>summary(</a:t>
            </a:r>
            <a:r>
              <a:rPr lang="en-US" altLang="ja-JP" dirty="0" err="1"/>
              <a:t>res_lm_catch</a:t>
            </a:r>
            <a:r>
              <a:rPr lang="en-US" altLang="ja-JP" dirty="0"/>
              <a:t>)</a:t>
            </a:r>
          </a:p>
          <a:p>
            <a:pPr lvl="1"/>
            <a:r>
              <a:rPr kumimoji="1" lang="en-US" altLang="ja-JP" dirty="0" err="1"/>
              <a:t>res_glm_gala</a:t>
            </a:r>
            <a:endParaRPr kumimoji="1" lang="ja-JP" altLang="en-US"/>
          </a:p>
        </p:txBody>
      </p:sp>
    </p:spTree>
    <p:extLst>
      <p:ext uri="{BB962C8B-B14F-4D97-AF65-F5344CB8AC3E}">
        <p14:creationId xmlns:p14="http://schemas.microsoft.com/office/powerpoint/2010/main" val="121696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35B3ED-534B-9148-BE43-146E345053C2}"/>
              </a:ext>
            </a:extLst>
          </p:cNvPr>
          <p:cNvSpPr>
            <a:spLocks noGrp="1"/>
          </p:cNvSpPr>
          <p:nvPr>
            <p:ph type="title"/>
          </p:nvPr>
        </p:nvSpPr>
        <p:spPr/>
        <p:txBody>
          <a:bodyPr/>
          <a:lstStyle/>
          <a:p>
            <a:r>
              <a:rPr kumimoji="1" lang="ja-JP" altLang="en-US"/>
              <a:t>カイ二乗（</a:t>
            </a:r>
            <a:r>
              <a:rPr kumimoji="1" lang="en-US" altLang="ja-JP" dirty="0"/>
              <a:t>Χ</a:t>
            </a:r>
            <a:r>
              <a:rPr kumimoji="1" lang="en-US" altLang="ja-JP" baseline="30000" dirty="0"/>
              <a:t>2</a:t>
            </a:r>
            <a:r>
              <a:rPr kumimoji="1" lang="ja-JP" altLang="en-US"/>
              <a:t>）と検定</a:t>
            </a:r>
          </a:p>
        </p:txBody>
      </p:sp>
      <p:sp>
        <p:nvSpPr>
          <p:cNvPr id="3" name="コンテンツ プレースホルダー 2">
            <a:extLst>
              <a:ext uri="{FF2B5EF4-FFF2-40B4-BE49-F238E27FC236}">
                <a16:creationId xmlns:a16="http://schemas.microsoft.com/office/drawing/2014/main" id="{53329B6A-02E6-674F-BCF0-66057978508F}"/>
              </a:ext>
            </a:extLst>
          </p:cNvPr>
          <p:cNvSpPr>
            <a:spLocks noGrp="1"/>
          </p:cNvSpPr>
          <p:nvPr>
            <p:ph idx="1"/>
          </p:nvPr>
        </p:nvSpPr>
        <p:spPr>
          <a:xfrm>
            <a:off x="838199" y="1825625"/>
            <a:ext cx="10863649" cy="4351338"/>
          </a:xfrm>
        </p:spPr>
        <p:txBody>
          <a:bodyPr>
            <a:normAutofit/>
          </a:bodyPr>
          <a:lstStyle/>
          <a:p>
            <a:r>
              <a:rPr kumimoji="1" lang="ja-JP" altLang="en-US"/>
              <a:t>カイ</a:t>
            </a:r>
            <a:r>
              <a:rPr kumimoji="1" lang="en-US" altLang="ja-JP" dirty="0"/>
              <a:t>2</a:t>
            </a:r>
            <a:r>
              <a:rPr kumimoji="1" lang="ja-JP" altLang="en-US"/>
              <a:t>乗とは、観測値</a:t>
            </a:r>
            <a:r>
              <a:rPr kumimoji="1" lang="en-US" altLang="ja-JP" dirty="0"/>
              <a:t>O</a:t>
            </a:r>
            <a:r>
              <a:rPr kumimoji="1" lang="ja-JP" altLang="en-US"/>
              <a:t>とモデルによる推定値（期待値）</a:t>
            </a:r>
            <a:r>
              <a:rPr kumimoji="1" lang="en-US" altLang="ja-JP" dirty="0"/>
              <a:t>E</a:t>
            </a:r>
            <a:r>
              <a:rPr kumimoji="1" lang="ja-JP" altLang="en-US"/>
              <a:t>との差分の二乗</a:t>
            </a:r>
            <a:r>
              <a:rPr kumimoji="1" lang="en-US" altLang="ja-JP" dirty="0"/>
              <a:t>(O-E)</a:t>
            </a:r>
            <a:r>
              <a:rPr kumimoji="1" lang="ja-JP" altLang="en-US"/>
              <a:t>を</a:t>
            </a:r>
            <a:r>
              <a:rPr kumimoji="1" lang="en-US" altLang="ja-JP" dirty="0"/>
              <a:t>E</a:t>
            </a:r>
            <a:r>
              <a:rPr kumimoji="1" lang="ja-JP" altLang="en-US"/>
              <a:t>で割った総和．</a:t>
            </a:r>
            <a:endParaRPr kumimoji="1" lang="en-US" altLang="ja-JP" dirty="0"/>
          </a:p>
          <a:p>
            <a:pPr lvl="1"/>
            <a:r>
              <a:rPr lang="ja-JP" altLang="en-US"/>
              <a:t>サンプルサイズが</a:t>
            </a:r>
            <a:r>
              <a:rPr lang="en-US" altLang="ja-JP" dirty="0"/>
              <a:t>n</a:t>
            </a:r>
            <a:r>
              <a:rPr lang="ja-JP" altLang="en-US"/>
              <a:t>のとき、</a:t>
            </a:r>
            <a:r>
              <a:rPr lang="en-US" altLang="ja-JP" dirty="0"/>
              <a:t>Χ</a:t>
            </a:r>
            <a:r>
              <a:rPr lang="en-US" altLang="ja-JP" baseline="30000" dirty="0"/>
              <a:t>2</a:t>
            </a:r>
            <a:r>
              <a:rPr lang="en-US" altLang="ja-JP" dirty="0"/>
              <a:t> = </a:t>
            </a:r>
            <a:r>
              <a:rPr lang="en-US" altLang="ja-JP" dirty="0" err="1"/>
              <a:t>Σ</a:t>
            </a:r>
            <a:r>
              <a:rPr lang="en-US" altLang="ja-JP" baseline="-25000" dirty="0" err="1"/>
              <a:t>i</a:t>
            </a:r>
            <a:r>
              <a:rPr lang="en-US" altLang="ja-JP" baseline="-25000" dirty="0"/>
              <a:t>=1</a:t>
            </a:r>
            <a:r>
              <a:rPr lang="en-US" altLang="ja-JP" baseline="30000" dirty="0"/>
              <a:t>n</a:t>
            </a:r>
            <a:r>
              <a:rPr lang="en-US" altLang="ja-JP" dirty="0"/>
              <a:t>(O</a:t>
            </a:r>
            <a:r>
              <a:rPr lang="en-US" altLang="ja-JP" baseline="-25000" dirty="0"/>
              <a:t>i</a:t>
            </a:r>
            <a:r>
              <a:rPr lang="en-US" altLang="ja-JP" dirty="0"/>
              <a:t>-</a:t>
            </a:r>
            <a:r>
              <a:rPr lang="en-US" altLang="ja-JP" dirty="0" err="1"/>
              <a:t>E</a:t>
            </a:r>
            <a:r>
              <a:rPr lang="en-US" altLang="ja-JP" baseline="-25000" dirty="0" err="1"/>
              <a:t>i</a:t>
            </a:r>
            <a:r>
              <a:rPr lang="en-US" altLang="ja-JP" dirty="0"/>
              <a:t>)</a:t>
            </a:r>
            <a:r>
              <a:rPr lang="en-US" altLang="ja-JP" baseline="30000" dirty="0"/>
              <a:t>^2</a:t>
            </a:r>
            <a:r>
              <a:rPr lang="en-US" altLang="ja-JP" dirty="0"/>
              <a:t>/</a:t>
            </a:r>
            <a:r>
              <a:rPr lang="en-US" altLang="ja-JP" dirty="0" err="1"/>
              <a:t>E</a:t>
            </a:r>
            <a:r>
              <a:rPr lang="en-US" altLang="ja-JP" baseline="-25000" dirty="0" err="1"/>
              <a:t>i</a:t>
            </a:r>
            <a:endParaRPr lang="en-US" altLang="ja-JP" baseline="-25000" dirty="0"/>
          </a:p>
          <a:p>
            <a:pPr lvl="1"/>
            <a:endParaRPr lang="en-US" altLang="ja-JP" dirty="0"/>
          </a:p>
          <a:p>
            <a:r>
              <a:rPr kumimoji="1" lang="ja-JP" altLang="en-US"/>
              <a:t>ジャンケンで出す手（グー、チョキ、パー）の例．</a:t>
            </a:r>
            <a:endParaRPr kumimoji="1" lang="en-US" altLang="ja-JP" dirty="0"/>
          </a:p>
          <a:p>
            <a:pPr lvl="1"/>
            <a:r>
              <a:rPr kumimoji="1" lang="ja-JP" altLang="en-US"/>
              <a:t>出す手に偏りがない場合</a:t>
            </a:r>
            <a:r>
              <a:rPr lang="ja-JP" altLang="en-US"/>
              <a:t>（確率</a:t>
            </a:r>
            <a:r>
              <a:rPr lang="en-US" altLang="ja-JP" dirty="0"/>
              <a:t>1/3</a:t>
            </a:r>
            <a:r>
              <a:rPr lang="ja-JP" altLang="en-US"/>
              <a:t>でそれぞれの手を出す場合）、</a:t>
            </a:r>
            <a:r>
              <a:rPr lang="en-US" altLang="ja-JP" dirty="0"/>
              <a:t>100</a:t>
            </a:r>
            <a:r>
              <a:rPr lang="ja-JP" altLang="en-US"/>
              <a:t>回ジャンケンをするとそれぞれの手が出る期待値は</a:t>
            </a:r>
            <a:r>
              <a:rPr lang="en-US" altLang="ja-JP" dirty="0"/>
              <a:t>(100/3, 100/3, 100/3)</a:t>
            </a:r>
            <a:r>
              <a:rPr lang="ja-JP" altLang="en-US"/>
              <a:t>．</a:t>
            </a:r>
            <a:endParaRPr lang="en-US" altLang="ja-JP" dirty="0"/>
          </a:p>
          <a:p>
            <a:pPr lvl="1"/>
            <a:r>
              <a:rPr lang="ja-JP" altLang="en-US"/>
              <a:t>これに対して</a:t>
            </a:r>
            <a:r>
              <a:rPr lang="en-US" altLang="ja-JP" dirty="0"/>
              <a:t>100</a:t>
            </a:r>
            <a:r>
              <a:rPr lang="ja-JP" altLang="en-US"/>
              <a:t>回のジャンケンで</a:t>
            </a:r>
            <a:r>
              <a:rPr lang="en-US" altLang="ja-JP" dirty="0"/>
              <a:t>(40,20,40)</a:t>
            </a:r>
            <a:r>
              <a:rPr lang="ja-JP" altLang="en-US"/>
              <a:t>が観測されたとする．</a:t>
            </a:r>
          </a:p>
          <a:p>
            <a:pPr lvl="1"/>
            <a:r>
              <a:rPr kumimoji="1" lang="ja-JP" altLang="en-US"/>
              <a:t>このとき、カイ二乗は</a:t>
            </a:r>
            <a:endParaRPr kumimoji="1" lang="en-US" altLang="ja-JP" dirty="0"/>
          </a:p>
          <a:p>
            <a:pPr marL="457200" lvl="1" indent="0">
              <a:buNone/>
            </a:pPr>
            <a:r>
              <a:rPr kumimoji="1" lang="en-US" altLang="ja-JP" dirty="0"/>
              <a:t>    [(40-100/3</a:t>
            </a:r>
            <a:r>
              <a:rPr lang="en-US" altLang="ja-JP" dirty="0"/>
              <a:t>)^2+(20-100/3) ^2+(40-100/3) ^2]/(100/3) =8</a:t>
            </a:r>
          </a:p>
          <a:p>
            <a:pPr marL="457200" lvl="1" indent="0">
              <a:buNone/>
            </a:pPr>
            <a:endParaRPr kumimoji="1" lang="en-US" altLang="ja-JP" dirty="0"/>
          </a:p>
          <a:p>
            <a:pPr lvl="1"/>
            <a:endParaRPr kumimoji="1" lang="en-US" altLang="ja-JP" dirty="0"/>
          </a:p>
        </p:txBody>
      </p:sp>
    </p:spTree>
    <p:extLst>
      <p:ext uri="{BB962C8B-B14F-4D97-AF65-F5344CB8AC3E}">
        <p14:creationId xmlns:p14="http://schemas.microsoft.com/office/powerpoint/2010/main" val="67217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00D43-7914-8B49-B1EE-F2FE8202DB90}"/>
              </a:ext>
            </a:extLst>
          </p:cNvPr>
          <p:cNvSpPr>
            <a:spLocks noGrp="1"/>
          </p:cNvSpPr>
          <p:nvPr>
            <p:ph type="title"/>
          </p:nvPr>
        </p:nvSpPr>
        <p:spPr/>
        <p:txBody>
          <a:bodyPr/>
          <a:lstStyle/>
          <a:p>
            <a:r>
              <a:rPr lang="ja-JP" altLang="en-US"/>
              <a:t>カイ二乗（</a:t>
            </a:r>
            <a:r>
              <a:rPr lang="en-US" altLang="ja-JP" dirty="0"/>
              <a:t> Χ</a:t>
            </a:r>
            <a:r>
              <a:rPr lang="en-US" altLang="ja-JP" baseline="30000" dirty="0"/>
              <a:t>2 </a:t>
            </a:r>
            <a:r>
              <a:rPr lang="ja-JP" altLang="en-US"/>
              <a:t>）検定（適合度の検定）</a:t>
            </a:r>
            <a:endParaRPr kumimoji="1" lang="ja-JP" altLang="en-US"/>
          </a:p>
        </p:txBody>
      </p:sp>
      <p:graphicFrame>
        <p:nvGraphicFramePr>
          <p:cNvPr id="4" name="表 4">
            <a:extLst>
              <a:ext uri="{FF2B5EF4-FFF2-40B4-BE49-F238E27FC236}">
                <a16:creationId xmlns:a16="http://schemas.microsoft.com/office/drawing/2014/main" id="{407B999C-F742-4C4B-8A08-6B24FE0BC9FB}"/>
              </a:ext>
            </a:extLst>
          </p:cNvPr>
          <p:cNvGraphicFramePr>
            <a:graphicFrameLocks noGrp="1"/>
          </p:cNvGraphicFramePr>
          <p:nvPr>
            <p:ph idx="1"/>
            <p:extLst>
              <p:ext uri="{D42A27DB-BD31-4B8C-83A1-F6EECF244321}">
                <p14:modId xmlns:p14="http://schemas.microsoft.com/office/powerpoint/2010/main" val="2894333901"/>
              </p:ext>
            </p:extLst>
          </p:nvPr>
        </p:nvGraphicFramePr>
        <p:xfrm>
          <a:off x="936171" y="1396774"/>
          <a:ext cx="9949544" cy="2597766"/>
        </p:xfrm>
        <a:graphic>
          <a:graphicData uri="http://schemas.openxmlformats.org/drawingml/2006/table">
            <a:tbl>
              <a:tblPr firstRow="1" bandRow="1">
                <a:tableStyleId>{5C22544A-7EE6-4342-B048-85BDC9FD1C3A}</a:tableStyleId>
              </a:tblPr>
              <a:tblGrid>
                <a:gridCol w="1998149">
                  <a:extLst>
                    <a:ext uri="{9D8B030D-6E8A-4147-A177-3AD203B41FA5}">
                      <a16:colId xmlns:a16="http://schemas.microsoft.com/office/drawing/2014/main" val="1224390897"/>
                    </a:ext>
                  </a:extLst>
                </a:gridCol>
                <a:gridCol w="1981668">
                  <a:extLst>
                    <a:ext uri="{9D8B030D-6E8A-4147-A177-3AD203B41FA5}">
                      <a16:colId xmlns:a16="http://schemas.microsoft.com/office/drawing/2014/main" val="1500877206"/>
                    </a:ext>
                  </a:extLst>
                </a:gridCol>
                <a:gridCol w="1989909">
                  <a:extLst>
                    <a:ext uri="{9D8B030D-6E8A-4147-A177-3AD203B41FA5}">
                      <a16:colId xmlns:a16="http://schemas.microsoft.com/office/drawing/2014/main" val="3912329691"/>
                    </a:ext>
                  </a:extLst>
                </a:gridCol>
                <a:gridCol w="1989909">
                  <a:extLst>
                    <a:ext uri="{9D8B030D-6E8A-4147-A177-3AD203B41FA5}">
                      <a16:colId xmlns:a16="http://schemas.microsoft.com/office/drawing/2014/main" val="3051161841"/>
                    </a:ext>
                  </a:extLst>
                </a:gridCol>
                <a:gridCol w="1989909">
                  <a:extLst>
                    <a:ext uri="{9D8B030D-6E8A-4147-A177-3AD203B41FA5}">
                      <a16:colId xmlns:a16="http://schemas.microsoft.com/office/drawing/2014/main" val="539658092"/>
                    </a:ext>
                  </a:extLst>
                </a:gridCol>
              </a:tblGrid>
              <a:tr h="530642">
                <a:tc>
                  <a:txBody>
                    <a:bodyPr/>
                    <a:lstStyle/>
                    <a:p>
                      <a:endParaRPr kumimoji="1" lang="ja-JP" altLang="en-US" sz="2000"/>
                    </a:p>
                  </a:txBody>
                  <a:tcPr anchor="ctr"/>
                </a:tc>
                <a:tc>
                  <a:txBody>
                    <a:bodyPr/>
                    <a:lstStyle/>
                    <a:p>
                      <a:pPr algn="ctr"/>
                      <a:r>
                        <a:rPr kumimoji="1" lang="ja-JP" altLang="en-US" sz="2000"/>
                        <a:t>グー</a:t>
                      </a:r>
                    </a:p>
                  </a:txBody>
                  <a:tcPr anchor="ctr"/>
                </a:tc>
                <a:tc>
                  <a:txBody>
                    <a:bodyPr/>
                    <a:lstStyle/>
                    <a:p>
                      <a:pPr algn="ctr"/>
                      <a:r>
                        <a:rPr kumimoji="1" lang="ja-JP" altLang="en-US" sz="2000"/>
                        <a:t>チョキ</a:t>
                      </a:r>
                    </a:p>
                  </a:txBody>
                  <a:tcPr anchor="ctr"/>
                </a:tc>
                <a:tc>
                  <a:txBody>
                    <a:bodyPr/>
                    <a:lstStyle/>
                    <a:p>
                      <a:pPr algn="ctr"/>
                      <a:r>
                        <a:rPr kumimoji="1" lang="ja-JP" altLang="en-US" sz="2000"/>
                        <a:t>パー</a:t>
                      </a:r>
                    </a:p>
                  </a:txBody>
                  <a:tcPr anchor="ctr"/>
                </a:tc>
                <a:tc>
                  <a:txBody>
                    <a:bodyPr/>
                    <a:lstStyle/>
                    <a:p>
                      <a:pPr algn="ctr"/>
                      <a:r>
                        <a:rPr kumimoji="1" lang="ja-JP" altLang="en-US" sz="2000"/>
                        <a:t>合計</a:t>
                      </a:r>
                    </a:p>
                  </a:txBody>
                  <a:tcPr anchor="ctr"/>
                </a:tc>
                <a:extLst>
                  <a:ext uri="{0D108BD9-81ED-4DB2-BD59-A6C34878D82A}">
                    <a16:rowId xmlns:a16="http://schemas.microsoft.com/office/drawing/2014/main" val="2444831965"/>
                  </a:ext>
                </a:extLst>
              </a:tr>
              <a:tr h="530642">
                <a:tc>
                  <a:txBody>
                    <a:bodyPr/>
                    <a:lstStyle/>
                    <a:p>
                      <a:pPr algn="ctr"/>
                      <a:r>
                        <a:rPr kumimoji="1" lang="ja-JP" altLang="en-US" sz="2000"/>
                        <a:t>観測度数</a:t>
                      </a:r>
                    </a:p>
                  </a:txBody>
                  <a:tcPr anchor="ctr"/>
                </a:tc>
                <a:tc>
                  <a:txBody>
                    <a:bodyPr/>
                    <a:lstStyle/>
                    <a:p>
                      <a:pPr algn="r"/>
                      <a:r>
                        <a:rPr kumimoji="1" lang="en-US" altLang="ja-JP" sz="2000" dirty="0"/>
                        <a:t>40</a:t>
                      </a:r>
                      <a:endParaRPr kumimoji="1" lang="ja-JP" altLang="en-US" sz="2000"/>
                    </a:p>
                  </a:txBody>
                  <a:tcPr anchor="ctr"/>
                </a:tc>
                <a:tc>
                  <a:txBody>
                    <a:bodyPr/>
                    <a:lstStyle/>
                    <a:p>
                      <a:pPr algn="r"/>
                      <a:r>
                        <a:rPr kumimoji="1" lang="en-US" altLang="ja-JP" sz="2000" dirty="0"/>
                        <a:t>20</a:t>
                      </a:r>
                      <a:endParaRPr kumimoji="1" lang="ja-JP" altLang="en-US" sz="2000"/>
                    </a:p>
                  </a:txBody>
                  <a:tcPr anchor="ctr"/>
                </a:tc>
                <a:tc>
                  <a:txBody>
                    <a:bodyPr/>
                    <a:lstStyle/>
                    <a:p>
                      <a:pPr algn="r"/>
                      <a:r>
                        <a:rPr kumimoji="1" lang="en-US" altLang="ja-JP" sz="2000" dirty="0"/>
                        <a:t>40</a:t>
                      </a:r>
                      <a:endParaRPr kumimoji="1" lang="ja-JP" altLang="en-US" sz="2000"/>
                    </a:p>
                  </a:txBody>
                  <a:tcPr anchor="ctr"/>
                </a:tc>
                <a:tc>
                  <a:txBody>
                    <a:bodyPr/>
                    <a:lstStyle/>
                    <a:p>
                      <a:pPr algn="r"/>
                      <a:r>
                        <a:rPr kumimoji="1" lang="en-US" altLang="ja-JP" sz="2000" dirty="0"/>
                        <a:t>100</a:t>
                      </a:r>
                      <a:endParaRPr kumimoji="1" lang="ja-JP" altLang="en-US" sz="2000"/>
                    </a:p>
                  </a:txBody>
                  <a:tcPr anchor="ctr"/>
                </a:tc>
                <a:extLst>
                  <a:ext uri="{0D108BD9-81ED-4DB2-BD59-A6C34878D82A}">
                    <a16:rowId xmlns:a16="http://schemas.microsoft.com/office/drawing/2014/main" val="299311301"/>
                  </a:ext>
                </a:extLst>
              </a:tr>
              <a:tr h="530642">
                <a:tc>
                  <a:txBody>
                    <a:bodyPr/>
                    <a:lstStyle/>
                    <a:p>
                      <a:pPr algn="ctr"/>
                      <a:r>
                        <a:rPr kumimoji="1" lang="ja-JP" altLang="en-US" sz="2000"/>
                        <a:t>期待度数</a:t>
                      </a:r>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a:t>
                      </a:r>
                      <a:endParaRPr kumimoji="1" lang="ja-JP" altLang="en-US" sz="2000"/>
                    </a:p>
                  </a:txBody>
                  <a:tcPr anchor="ctr"/>
                </a:tc>
                <a:extLst>
                  <a:ext uri="{0D108BD9-81ED-4DB2-BD59-A6C34878D82A}">
                    <a16:rowId xmlns:a16="http://schemas.microsoft.com/office/drawing/2014/main" val="2848846924"/>
                  </a:ext>
                </a:extLst>
              </a:tr>
              <a:tr h="984587">
                <a:tc>
                  <a:txBody>
                    <a:bodyPr/>
                    <a:lstStyle/>
                    <a:p>
                      <a:pPr algn="ctr"/>
                      <a:r>
                        <a:rPr kumimoji="1" lang="ja-JP" altLang="en-US" sz="2000"/>
                        <a:t>期待度数と観測度数とのズレ</a:t>
                      </a:r>
                      <a:endParaRPr kumimoji="1" lang="en-US" altLang="ja-JP" sz="2000" dirty="0"/>
                    </a:p>
                    <a:p>
                      <a:pPr algn="ctr"/>
                      <a:r>
                        <a:rPr kumimoji="1" lang="ja-JP" altLang="en-US" sz="2000"/>
                        <a:t>の</a:t>
                      </a:r>
                      <a:r>
                        <a:rPr kumimoji="1" lang="en-US" altLang="ja-JP" sz="2000" dirty="0"/>
                        <a:t>2</a:t>
                      </a:r>
                      <a:r>
                        <a:rPr kumimoji="1" lang="ja-JP" altLang="en-US" sz="2000"/>
                        <a:t>乗</a:t>
                      </a:r>
                    </a:p>
                  </a:txBody>
                  <a:tcPr anchor="ctr"/>
                </a:tc>
                <a:tc>
                  <a:txBody>
                    <a:bodyPr/>
                    <a:lstStyle/>
                    <a:p>
                      <a:pPr algn="r"/>
                      <a:r>
                        <a:rPr kumimoji="1" lang="en-US" altLang="ja-JP" sz="2000" dirty="0"/>
                        <a:t>(40-100/3)^2</a:t>
                      </a:r>
                      <a:endParaRPr kumimoji="1" lang="ja-JP" altLang="en-US" sz="2000"/>
                    </a:p>
                  </a:txBody>
                  <a:tcPr anchor="ctr"/>
                </a:tc>
                <a:tc>
                  <a:txBody>
                    <a:bodyPr/>
                    <a:lstStyle/>
                    <a:p>
                      <a:pPr algn="r"/>
                      <a:r>
                        <a:rPr kumimoji="1" lang="en-US" altLang="ja-JP" sz="2000" dirty="0"/>
                        <a:t>(20-100/3)^2</a:t>
                      </a:r>
                      <a:endParaRPr kumimoji="1" lang="ja-JP" altLang="en-US" sz="2000"/>
                    </a:p>
                  </a:txBody>
                  <a:tcPr anchor="ctr"/>
                </a:tc>
                <a:tc>
                  <a:txBody>
                    <a:bodyPr/>
                    <a:lstStyle/>
                    <a:p>
                      <a:pPr algn="r"/>
                      <a:r>
                        <a:rPr kumimoji="1" lang="en-US" altLang="ja-JP" sz="2000" dirty="0"/>
                        <a:t>(40-100/3) )^2</a:t>
                      </a:r>
                      <a:endParaRPr kumimoji="1" lang="ja-JP" altLang="en-US" sz="2000"/>
                    </a:p>
                  </a:txBody>
                  <a:tcPr anchor="ctr"/>
                </a:tc>
                <a:tc>
                  <a:txBody>
                    <a:bodyPr/>
                    <a:lstStyle/>
                    <a:p>
                      <a:pPr algn="r"/>
                      <a:r>
                        <a:rPr kumimoji="1" lang="en-US" altLang="ja-JP" sz="1800" b="0" i="0" kern="1200" dirty="0">
                          <a:solidFill>
                            <a:schemeClr val="dk1"/>
                          </a:solidFill>
                          <a:effectLst/>
                          <a:latin typeface="+mn-lt"/>
                          <a:ea typeface="+mn-ea"/>
                          <a:cs typeface="+mn-cs"/>
                        </a:rPr>
                        <a:t>266.6667</a:t>
                      </a:r>
                      <a:endParaRPr kumimoji="1" lang="ja-JP" altLang="en-US" sz="2000"/>
                    </a:p>
                  </a:txBody>
                  <a:tcPr anchor="ctr"/>
                </a:tc>
                <a:extLst>
                  <a:ext uri="{0D108BD9-81ED-4DB2-BD59-A6C34878D82A}">
                    <a16:rowId xmlns:a16="http://schemas.microsoft.com/office/drawing/2014/main" val="475050616"/>
                  </a:ext>
                </a:extLst>
              </a:tr>
            </a:tbl>
          </a:graphicData>
        </a:graphic>
      </p:graphicFrame>
      <p:sp>
        <p:nvSpPr>
          <p:cNvPr id="7" name="テキスト ボックス 6">
            <a:extLst>
              <a:ext uri="{FF2B5EF4-FFF2-40B4-BE49-F238E27FC236}">
                <a16:creationId xmlns:a16="http://schemas.microsoft.com/office/drawing/2014/main" id="{3B3CE665-52A0-C342-89A8-B18E5AC153D9}"/>
              </a:ext>
            </a:extLst>
          </p:cNvPr>
          <p:cNvSpPr txBox="1"/>
          <p:nvPr/>
        </p:nvSpPr>
        <p:spPr>
          <a:xfrm>
            <a:off x="658585" y="4122398"/>
            <a:ext cx="10874830"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この場合の適合度検定におけるカイ二乗検定の帰無仮説は「観測度数は異なるカテゴリ間で違いがないと仮定した期待度数と一致する」</a:t>
            </a:r>
            <a:endParaRPr lang="en-US" altLang="ja-JP" sz="2400" dirty="0"/>
          </a:p>
          <a:p>
            <a:pPr marL="342900" indent="-342900">
              <a:buFont typeface="Arial" panose="020B0604020202020204" pitchFamily="34" charset="0"/>
              <a:buChar char="•"/>
            </a:pPr>
            <a:r>
              <a:rPr kumimoji="1" lang="ja-JP" altLang="en-US" sz="2400"/>
              <a:t>カイ二乗は自由度</a:t>
            </a:r>
            <a:r>
              <a:rPr kumimoji="1" lang="en-US" altLang="ja-JP" sz="2400" dirty="0"/>
              <a:t>(df)=2(</a:t>
            </a:r>
            <a:r>
              <a:rPr kumimoji="1" lang="ja-JP" altLang="en-US" sz="2400"/>
              <a:t>グーとチョキが決まればパーは一意に決まる</a:t>
            </a:r>
            <a:r>
              <a:rPr kumimoji="1" lang="en-US" altLang="ja-JP" sz="2400" dirty="0"/>
              <a:t>)</a:t>
            </a:r>
            <a:r>
              <a:rPr kumimoji="1" lang="ja-JP" altLang="en-US" sz="2400"/>
              <a:t>のカイ二乗分布にしたがう．</a:t>
            </a:r>
            <a:r>
              <a:rPr lang="ja-JP" altLang="en-US" sz="2400"/>
              <a:t>自由度</a:t>
            </a:r>
            <a:r>
              <a:rPr lang="en-US" altLang="ja-JP" sz="2400" dirty="0"/>
              <a:t>2</a:t>
            </a:r>
            <a:r>
              <a:rPr lang="ja-JP" altLang="en-US" sz="2400"/>
              <a:t>で</a:t>
            </a:r>
            <a:r>
              <a:rPr lang="en-US" altLang="ja-JP" sz="2400" dirty="0"/>
              <a:t>χ</a:t>
            </a:r>
            <a:r>
              <a:rPr lang="en-US" altLang="ja-JP" sz="2400" baseline="30000" dirty="0"/>
              <a:t>2</a:t>
            </a:r>
            <a:r>
              <a:rPr lang="en-US" altLang="ja-JP" sz="2400" dirty="0"/>
              <a:t>=8</a:t>
            </a:r>
            <a:r>
              <a:rPr lang="ja-JP" altLang="en-US" sz="2400"/>
              <a:t>となる確率</a:t>
            </a:r>
            <a:r>
              <a:rPr lang="en-US" altLang="ja-JP" sz="2400" i="1" dirty="0"/>
              <a:t>p</a:t>
            </a:r>
            <a:r>
              <a:rPr lang="ja-JP" altLang="en-US" sz="2400"/>
              <a:t>は</a:t>
            </a:r>
            <a:r>
              <a:rPr lang="en-US" altLang="ja-JP" sz="2400" dirty="0"/>
              <a:t> 0.01832</a:t>
            </a:r>
            <a:r>
              <a:rPr lang="ja-JP" altLang="en-US" sz="2400"/>
              <a:t>．</a:t>
            </a:r>
            <a:endParaRPr lang="en-US" altLang="ja-JP" sz="2400" dirty="0"/>
          </a:p>
          <a:p>
            <a:pPr marL="342900" indent="-342900">
              <a:buFont typeface="Arial" panose="020B0604020202020204" pitchFamily="34" charset="0"/>
              <a:buChar char="•"/>
            </a:pPr>
            <a:r>
              <a:rPr lang="ja-JP" altLang="en-US" sz="2400"/>
              <a:t>この確率が有意水準より小さい場合（例えば</a:t>
            </a:r>
            <a:r>
              <a:rPr lang="en-US" altLang="ja-JP" sz="2400" dirty="0"/>
              <a:t>0.05</a:t>
            </a:r>
            <a:r>
              <a:rPr lang="ja-JP" altLang="en-US" sz="2400"/>
              <a:t>）観測値は期待値（グーチョキパーが等確率で出るというモデル）に従っていないと判断される．→モデルと観測値の適合度を検定．</a:t>
            </a:r>
            <a:endParaRPr kumimoji="1" lang="ja-JP" altLang="en-US" sz="2400"/>
          </a:p>
        </p:txBody>
      </p:sp>
    </p:spTree>
    <p:extLst>
      <p:ext uri="{BB962C8B-B14F-4D97-AF65-F5344CB8AC3E}">
        <p14:creationId xmlns:p14="http://schemas.microsoft.com/office/powerpoint/2010/main" val="318515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836D2-1796-FB42-A1C5-8E63CADB49EB}"/>
              </a:ext>
            </a:extLst>
          </p:cNvPr>
          <p:cNvSpPr>
            <a:spLocks noGrp="1"/>
          </p:cNvSpPr>
          <p:nvPr>
            <p:ph type="title"/>
          </p:nvPr>
        </p:nvSpPr>
        <p:spPr/>
        <p:txBody>
          <a:bodyPr/>
          <a:lstStyle/>
          <a:p>
            <a:r>
              <a:rPr kumimoji="1" lang="en-US" altLang="ja-JP" dirty="0"/>
              <a:t>GLM</a:t>
            </a:r>
            <a:r>
              <a:rPr kumimoji="1" lang="ja-JP" altLang="en-US"/>
              <a:t>の結果の過分散チェック</a:t>
            </a:r>
          </a:p>
        </p:txBody>
      </p:sp>
      <p:sp>
        <p:nvSpPr>
          <p:cNvPr id="3" name="コンテンツ プレースホルダー 2">
            <a:extLst>
              <a:ext uri="{FF2B5EF4-FFF2-40B4-BE49-F238E27FC236}">
                <a16:creationId xmlns:a16="http://schemas.microsoft.com/office/drawing/2014/main" id="{98987442-2918-D04B-BB5D-BD5790BC103F}"/>
              </a:ext>
            </a:extLst>
          </p:cNvPr>
          <p:cNvSpPr>
            <a:spLocks noGrp="1"/>
          </p:cNvSpPr>
          <p:nvPr>
            <p:ph idx="1"/>
          </p:nvPr>
        </p:nvSpPr>
        <p:spPr/>
        <p:txBody>
          <a:bodyPr>
            <a:normAutofit/>
          </a:bodyPr>
          <a:lstStyle/>
          <a:p>
            <a:r>
              <a:rPr kumimoji="1" lang="ja-JP" altLang="en-US"/>
              <a:t>第</a:t>
            </a:r>
            <a:r>
              <a:rPr lang="en-US" altLang="ja-JP" dirty="0"/>
              <a:t>27</a:t>
            </a:r>
            <a:r>
              <a:rPr kumimoji="1" lang="ja-JP" altLang="en-US"/>
              <a:t>回で解析した</a:t>
            </a:r>
            <a:r>
              <a:rPr kumimoji="1" lang="en-US" altLang="ja-JP" dirty="0"/>
              <a:t>GLM</a:t>
            </a:r>
            <a:r>
              <a:rPr kumimoji="1" lang="ja-JP" altLang="en-US"/>
              <a:t>の結果を船ごとに色分けしてプロット</a:t>
            </a:r>
            <a:r>
              <a:rPr lang="en-US" altLang="ja-JP" dirty="0"/>
              <a:t>	</a:t>
            </a:r>
          </a:p>
          <a:p>
            <a:endParaRPr lang="en-US" altLang="ja-JP" dirty="0"/>
          </a:p>
          <a:p>
            <a:r>
              <a:rPr lang="en-US" altLang="ja-JP" dirty="0"/>
              <a:t>GLM</a:t>
            </a:r>
            <a:r>
              <a:rPr lang="ja-JP" altLang="en-US"/>
              <a:t>による予測を実線、</a:t>
            </a:r>
            <a:r>
              <a:rPr lang="en-US" altLang="ja-JP" dirty="0"/>
              <a:t>95%PI</a:t>
            </a:r>
            <a:r>
              <a:rPr lang="ja-JP" altLang="en-US"/>
              <a:t>を破線で示して、データが</a:t>
            </a:r>
            <a:r>
              <a:rPr lang="en-US" altLang="ja-JP" dirty="0"/>
              <a:t>95</a:t>
            </a:r>
            <a:r>
              <a:rPr lang="ja-JP" altLang="en-US"/>
              <a:t>％</a:t>
            </a:r>
            <a:r>
              <a:rPr lang="en-US" altLang="ja-JP" dirty="0"/>
              <a:t>PI</a:t>
            </a:r>
            <a:r>
              <a:rPr lang="ja-JP" altLang="en-US"/>
              <a:t>範囲内にどれだけ収まっているか？</a:t>
            </a:r>
            <a:endParaRPr kumimoji="1" lang="en-US" altLang="ja-JP" dirty="0"/>
          </a:p>
          <a:p>
            <a:pPr marL="457200" lvl="1" indent="0">
              <a:buNone/>
            </a:pPr>
            <a:r>
              <a:rPr lang="ja-JP" altLang="en-US"/>
              <a:t>→誤差構造はポアソン分布に従っている？</a:t>
            </a:r>
            <a:endParaRPr lang="en-US" altLang="ja-JP" dirty="0"/>
          </a:p>
          <a:p>
            <a:pPr lvl="1"/>
            <a:endParaRPr lang="en-US" altLang="ja-JP" dirty="0"/>
          </a:p>
          <a:p>
            <a:r>
              <a:rPr kumimoji="1" lang="ja-JP" altLang="en-US"/>
              <a:t>数値としてチェック</a:t>
            </a:r>
            <a:endParaRPr kumimoji="1" lang="en-US" altLang="ja-JP" dirty="0"/>
          </a:p>
          <a:p>
            <a:pPr lvl="1"/>
            <a:r>
              <a:rPr lang="en-US" altLang="ja-JP" dirty="0"/>
              <a:t>library(performance)</a:t>
            </a:r>
            <a:r>
              <a:rPr lang="ja-JP" altLang="en-US"/>
              <a:t>の</a:t>
            </a:r>
            <a:r>
              <a:rPr lang="en-US" altLang="ja-JP" dirty="0" err="1"/>
              <a:t>check_overdispersion</a:t>
            </a:r>
            <a:r>
              <a:rPr lang="ja-JP" altLang="en-US"/>
              <a:t>関数を使う．</a:t>
            </a:r>
            <a:endParaRPr kumimoji="1" lang="ja-JP" altLang="en-US"/>
          </a:p>
        </p:txBody>
      </p:sp>
    </p:spTree>
    <p:extLst>
      <p:ext uri="{BB962C8B-B14F-4D97-AF65-F5344CB8AC3E}">
        <p14:creationId xmlns:p14="http://schemas.microsoft.com/office/powerpoint/2010/main" val="4234602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383C1-F4F6-F143-BB59-4370B86BFFD5}"/>
              </a:ext>
            </a:extLst>
          </p:cNvPr>
          <p:cNvSpPr>
            <a:spLocks noGrp="1"/>
          </p:cNvSpPr>
          <p:nvPr>
            <p:ph type="title"/>
          </p:nvPr>
        </p:nvSpPr>
        <p:spPr/>
        <p:txBody>
          <a:bodyPr/>
          <a:lstStyle/>
          <a:p>
            <a:r>
              <a:rPr kumimoji="1" lang="ja-JP" altLang="en-US"/>
              <a:t>過分散をもたらす原因</a:t>
            </a:r>
          </a:p>
        </p:txBody>
      </p:sp>
      <p:sp>
        <p:nvSpPr>
          <p:cNvPr id="3" name="コンテンツ プレースホルダー 2">
            <a:extLst>
              <a:ext uri="{FF2B5EF4-FFF2-40B4-BE49-F238E27FC236}">
                <a16:creationId xmlns:a16="http://schemas.microsoft.com/office/drawing/2014/main" id="{3BC21B0A-101C-D044-A534-0DE9DD86BA80}"/>
              </a:ext>
            </a:extLst>
          </p:cNvPr>
          <p:cNvSpPr>
            <a:spLocks noGrp="1"/>
          </p:cNvSpPr>
          <p:nvPr>
            <p:ph idx="1"/>
          </p:nvPr>
        </p:nvSpPr>
        <p:spPr/>
        <p:txBody>
          <a:bodyPr/>
          <a:lstStyle/>
          <a:p>
            <a:r>
              <a:rPr kumimoji="1" lang="ja-JP" altLang="en-US"/>
              <a:t>観測データの背景に仮定していなかった個々の事情がある</a:t>
            </a:r>
            <a:endParaRPr kumimoji="1" lang="en-US" altLang="ja-JP" dirty="0"/>
          </a:p>
          <a:p>
            <a:pPr lvl="1"/>
            <a:r>
              <a:rPr lang="ja-JP" altLang="en-US"/>
              <a:t>個体差</a:t>
            </a:r>
            <a:endParaRPr lang="en-US" altLang="ja-JP" dirty="0"/>
          </a:p>
          <a:p>
            <a:pPr lvl="1"/>
            <a:r>
              <a:rPr lang="ja-JP" altLang="en-US"/>
              <a:t>場所の差</a:t>
            </a:r>
            <a:endParaRPr lang="en-US" altLang="ja-JP" dirty="0"/>
          </a:p>
          <a:p>
            <a:endParaRPr kumimoji="1" lang="en-US" altLang="ja-JP" dirty="0"/>
          </a:p>
          <a:p>
            <a:r>
              <a:rPr kumimoji="1" lang="ja-JP" altLang="en-US"/>
              <a:t>ポアソン分布で誤差を生じる以前にそもそも個体差、操業場所の違いなどで誤差が生じる．</a:t>
            </a:r>
            <a:endParaRPr kumimoji="1" lang="en-US" altLang="ja-JP" dirty="0"/>
          </a:p>
          <a:p>
            <a:pPr marL="0" indent="0">
              <a:buNone/>
            </a:pPr>
            <a:r>
              <a:rPr lang="ja-JP" altLang="en-US"/>
              <a:t>　→ランダム効果として解析．</a:t>
            </a:r>
            <a:endParaRPr kumimoji="1" lang="en-US" altLang="ja-JP" dirty="0"/>
          </a:p>
        </p:txBody>
      </p:sp>
    </p:spTree>
    <p:extLst>
      <p:ext uri="{BB962C8B-B14F-4D97-AF65-F5344CB8AC3E}">
        <p14:creationId xmlns:p14="http://schemas.microsoft.com/office/powerpoint/2010/main" val="28590208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1450</TotalTime>
  <Words>898</Words>
  <Application>Microsoft Macintosh PowerPoint</Application>
  <PresentationFormat>ワイド画面</PresentationFormat>
  <Paragraphs>86</Paragraphs>
  <Slides>9</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R初心者講座第２８回</vt:lpstr>
      <vt:lpstr>過分散のチェック</vt:lpstr>
      <vt:lpstr>モデルの予測区間PI（prediction interval）</vt:lpstr>
      <vt:lpstr>glmのオブジェクトから予測区間</vt:lpstr>
      <vt:lpstr>自由度（degree of freedom, df）</vt:lpstr>
      <vt:lpstr>カイ二乗（Χ2）と検定</vt:lpstr>
      <vt:lpstr>カイ二乗（ Χ2 ）検定（適合度の検定）</vt:lpstr>
      <vt:lpstr>GLMの結果の過分散チェック</vt:lpstr>
      <vt:lpstr>過分散をもたらす原因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R初心者講座第２６回</dc:title>
  <dc:creator>Fukui Shin</dc:creator>
  <cp:lastModifiedBy>Shin Fukui</cp:lastModifiedBy>
  <cp:revision>18</cp:revision>
  <dcterms:created xsi:type="dcterms:W3CDTF">2021-11-08T08:18:21Z</dcterms:created>
  <dcterms:modified xsi:type="dcterms:W3CDTF">2022-11-01T02:08:41Z</dcterms:modified>
</cp:coreProperties>
</file>