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64" r:id="rId4"/>
    <p:sldId id="259" r:id="rId5"/>
    <p:sldId id="260" r:id="rId6"/>
    <p:sldId id="261" r:id="rId7"/>
    <p:sldId id="262" r:id="rId8"/>
    <p:sldId id="312" r:id="rId9"/>
    <p:sldId id="314" r:id="rId10"/>
    <p:sldId id="313" r:id="rId11"/>
    <p:sldId id="26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BC9B8-F872-344F-BEA0-144C3ED8C719}" v="28" dt="2021-06-21T17:48:05.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73"/>
    <p:restoredTop sz="94733"/>
  </p:normalViewPr>
  <p:slideViewPr>
    <p:cSldViewPr snapToGrid="0" snapToObjects="1">
      <p:cViewPr varScale="1">
        <p:scale>
          <a:sx n="104" d="100"/>
          <a:sy n="104" d="100"/>
        </p:scale>
        <p:origin x="24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DA207-ED9D-A949-B194-5D85CE552827}" type="datetimeFigureOut">
              <a:rPr kumimoji="1" lang="ja-JP" altLang="en-US" smtClean="0"/>
              <a:t>2021/7/2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4FC14-53A0-2B4A-8A08-497E95E01CD3}" type="slidenum">
              <a:rPr kumimoji="1" lang="ja-JP" altLang="en-US" smtClean="0"/>
              <a:t>‹#›</a:t>
            </a:fld>
            <a:endParaRPr kumimoji="1" lang="ja-JP" altLang="en-US"/>
          </a:p>
        </p:txBody>
      </p:sp>
    </p:spTree>
    <p:extLst>
      <p:ext uri="{BB962C8B-B14F-4D97-AF65-F5344CB8AC3E}">
        <p14:creationId xmlns:p14="http://schemas.microsoft.com/office/powerpoint/2010/main" val="22051557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44FC14-53A0-2B4A-8A08-497E95E01CD3}" type="slidenum">
              <a:rPr kumimoji="1" lang="ja-JP" altLang="en-US" smtClean="0"/>
              <a:t>3</a:t>
            </a:fld>
            <a:endParaRPr kumimoji="1" lang="ja-JP" altLang="en-US"/>
          </a:p>
        </p:txBody>
      </p:sp>
    </p:spTree>
    <p:extLst>
      <p:ext uri="{BB962C8B-B14F-4D97-AF65-F5344CB8AC3E}">
        <p14:creationId xmlns:p14="http://schemas.microsoft.com/office/powerpoint/2010/main" val="206002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639070-7296-384A-8C49-C99420867ED0}" type="slidenum">
              <a:rPr kumimoji="1" lang="ja-JP" altLang="en-US" smtClean="0"/>
              <a:t>10</a:t>
            </a:fld>
            <a:endParaRPr kumimoji="1" lang="ja-JP" altLang="en-US"/>
          </a:p>
        </p:txBody>
      </p:sp>
    </p:spTree>
    <p:extLst>
      <p:ext uri="{BB962C8B-B14F-4D97-AF65-F5344CB8AC3E}">
        <p14:creationId xmlns:p14="http://schemas.microsoft.com/office/powerpoint/2010/main" val="153068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93605E-2E03-324C-8E4B-F9E35572666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F2FAAF-D6B7-BF43-9278-7DB9E92803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5BBA702-43FA-874D-9F3F-BEA190A5DB5F}"/>
              </a:ext>
            </a:extLst>
          </p:cNvPr>
          <p:cNvSpPr>
            <a:spLocks noGrp="1"/>
          </p:cNvSpPr>
          <p:nvPr>
            <p:ph type="dt" sz="half" idx="10"/>
          </p:nvPr>
        </p:nvSpPr>
        <p:spPr/>
        <p:txBody>
          <a:bodyPr/>
          <a:lstStyle/>
          <a:p>
            <a:fld id="{6BF2A283-F953-6F4C-9F7B-B7E7DB92514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62901E11-A5B8-0140-8629-5FB792C768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B62479-E757-B741-939B-A4A0C4D66778}"/>
              </a:ext>
            </a:extLst>
          </p:cNvPr>
          <p:cNvSpPr>
            <a:spLocks noGrp="1"/>
          </p:cNvSpPr>
          <p:nvPr>
            <p:ph type="sldNum" sz="quarter" idx="12"/>
          </p:nvPr>
        </p:nvSpPr>
        <p:spPr/>
        <p:txBody>
          <a:body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984259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9DB9E-4DF8-9B4C-81DE-8AE14DFB68D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C2ABF56-08D4-A64B-A88F-CE25045DD6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32F63F-BCD6-DE41-AAB7-9EA2443172CF}"/>
              </a:ext>
            </a:extLst>
          </p:cNvPr>
          <p:cNvSpPr>
            <a:spLocks noGrp="1"/>
          </p:cNvSpPr>
          <p:nvPr>
            <p:ph type="dt" sz="half" idx="10"/>
          </p:nvPr>
        </p:nvSpPr>
        <p:spPr/>
        <p:txBody>
          <a:bodyPr/>
          <a:lstStyle/>
          <a:p>
            <a:fld id="{6BF2A283-F953-6F4C-9F7B-B7E7DB92514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BA165A7F-92B2-3841-86E9-7DD07F2E8A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F2ACAF-4AEC-EA46-A009-98A277E33971}"/>
              </a:ext>
            </a:extLst>
          </p:cNvPr>
          <p:cNvSpPr>
            <a:spLocks noGrp="1"/>
          </p:cNvSpPr>
          <p:nvPr>
            <p:ph type="sldNum" sz="quarter" idx="12"/>
          </p:nvPr>
        </p:nvSpPr>
        <p:spPr/>
        <p:txBody>
          <a:body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318903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3889B-6926-2248-AE2F-D001FC6ED54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6593A9-B5B6-B649-A23D-BD90DA23BF3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4734EA-4AFB-F440-9334-329321F18469}"/>
              </a:ext>
            </a:extLst>
          </p:cNvPr>
          <p:cNvSpPr>
            <a:spLocks noGrp="1"/>
          </p:cNvSpPr>
          <p:nvPr>
            <p:ph type="dt" sz="half" idx="10"/>
          </p:nvPr>
        </p:nvSpPr>
        <p:spPr/>
        <p:txBody>
          <a:bodyPr/>
          <a:lstStyle/>
          <a:p>
            <a:fld id="{6BF2A283-F953-6F4C-9F7B-B7E7DB92514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A965FCD7-6054-094F-90FA-8EB4940DBD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7D95DF-CEE1-A84D-B966-A3B0B74DDB1E}"/>
              </a:ext>
            </a:extLst>
          </p:cNvPr>
          <p:cNvSpPr>
            <a:spLocks noGrp="1"/>
          </p:cNvSpPr>
          <p:nvPr>
            <p:ph type="sldNum" sz="quarter" idx="12"/>
          </p:nvPr>
        </p:nvSpPr>
        <p:spPr/>
        <p:txBody>
          <a:body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228298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9155D-2CA9-BD47-8B1D-FC5CD585FA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1AAE5F-F2F8-A448-BE32-DFB536AE015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124C5E-CFAC-7C45-9CC2-EBE57A45E7D7}"/>
              </a:ext>
            </a:extLst>
          </p:cNvPr>
          <p:cNvSpPr>
            <a:spLocks noGrp="1"/>
          </p:cNvSpPr>
          <p:nvPr>
            <p:ph type="dt" sz="half" idx="10"/>
          </p:nvPr>
        </p:nvSpPr>
        <p:spPr/>
        <p:txBody>
          <a:bodyPr/>
          <a:lstStyle/>
          <a:p>
            <a:fld id="{6BF2A283-F953-6F4C-9F7B-B7E7DB92514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D770120F-1520-CC4E-9BE1-8396DE66AC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0A0DD7-108B-8945-94B9-FBDBE8B57530}"/>
              </a:ext>
            </a:extLst>
          </p:cNvPr>
          <p:cNvSpPr>
            <a:spLocks noGrp="1"/>
          </p:cNvSpPr>
          <p:nvPr>
            <p:ph type="sldNum" sz="quarter" idx="12"/>
          </p:nvPr>
        </p:nvSpPr>
        <p:spPr/>
        <p:txBody>
          <a:body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188932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A3EFD-AF41-4D41-BC64-DC6FD346F76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343C10-9486-5549-9612-58359D6778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7192B39-7837-0C46-B9E3-78048795ABEF}"/>
              </a:ext>
            </a:extLst>
          </p:cNvPr>
          <p:cNvSpPr>
            <a:spLocks noGrp="1"/>
          </p:cNvSpPr>
          <p:nvPr>
            <p:ph type="dt" sz="half" idx="10"/>
          </p:nvPr>
        </p:nvSpPr>
        <p:spPr/>
        <p:txBody>
          <a:bodyPr/>
          <a:lstStyle/>
          <a:p>
            <a:fld id="{6BF2A283-F953-6F4C-9F7B-B7E7DB92514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2A33C53B-3955-044A-A2AB-7C7FCD551B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4C4BCB-6548-EF4B-9713-06BCF9FD9E38}"/>
              </a:ext>
            </a:extLst>
          </p:cNvPr>
          <p:cNvSpPr>
            <a:spLocks noGrp="1"/>
          </p:cNvSpPr>
          <p:nvPr>
            <p:ph type="sldNum" sz="quarter" idx="12"/>
          </p:nvPr>
        </p:nvSpPr>
        <p:spPr/>
        <p:txBody>
          <a:body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422024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3428FE-F432-4E4C-B2B8-EF27911CEEB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C1C30F-FD34-5D46-B1A3-629EDEEEBC2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DF17EA6-9D06-CC4F-965F-44631C1601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7B4B58-3DC9-944E-B777-C25909A31A59}"/>
              </a:ext>
            </a:extLst>
          </p:cNvPr>
          <p:cNvSpPr>
            <a:spLocks noGrp="1"/>
          </p:cNvSpPr>
          <p:nvPr>
            <p:ph type="dt" sz="half" idx="10"/>
          </p:nvPr>
        </p:nvSpPr>
        <p:spPr/>
        <p:txBody>
          <a:bodyPr/>
          <a:lstStyle/>
          <a:p>
            <a:fld id="{6BF2A283-F953-6F4C-9F7B-B7E7DB92514E}" type="datetimeFigureOut">
              <a:rPr kumimoji="1" lang="ja-JP" altLang="en-US" smtClean="0"/>
              <a:t>2021/7/2</a:t>
            </a:fld>
            <a:endParaRPr kumimoji="1" lang="ja-JP" altLang="en-US"/>
          </a:p>
        </p:txBody>
      </p:sp>
      <p:sp>
        <p:nvSpPr>
          <p:cNvPr id="6" name="フッター プレースホルダー 5">
            <a:extLst>
              <a:ext uri="{FF2B5EF4-FFF2-40B4-BE49-F238E27FC236}">
                <a16:creationId xmlns:a16="http://schemas.microsoft.com/office/drawing/2014/main" id="{7673AEC6-C0ED-494D-AEE2-F5CEB08E18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460CF5-2D37-134F-BF29-5EFD4F286536}"/>
              </a:ext>
            </a:extLst>
          </p:cNvPr>
          <p:cNvSpPr>
            <a:spLocks noGrp="1"/>
          </p:cNvSpPr>
          <p:nvPr>
            <p:ph type="sldNum" sz="quarter" idx="12"/>
          </p:nvPr>
        </p:nvSpPr>
        <p:spPr/>
        <p:txBody>
          <a:body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13078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5BFF26-2F80-C148-8889-81F004ADB44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A8E66C-7223-FA46-B03D-A384A9E5A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410AFB-F63A-FD46-8A60-4F6F3757E37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8A74AE-5300-E347-A805-EAC1EF8F8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DA3DAB-522B-1B42-913A-11595CF6897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08B7A64-CFF5-ED48-B9EC-BA7A09D677B1}"/>
              </a:ext>
            </a:extLst>
          </p:cNvPr>
          <p:cNvSpPr>
            <a:spLocks noGrp="1"/>
          </p:cNvSpPr>
          <p:nvPr>
            <p:ph type="dt" sz="half" idx="10"/>
          </p:nvPr>
        </p:nvSpPr>
        <p:spPr/>
        <p:txBody>
          <a:bodyPr/>
          <a:lstStyle/>
          <a:p>
            <a:fld id="{6BF2A283-F953-6F4C-9F7B-B7E7DB92514E}" type="datetimeFigureOut">
              <a:rPr kumimoji="1" lang="ja-JP" altLang="en-US" smtClean="0"/>
              <a:t>2021/7/2</a:t>
            </a:fld>
            <a:endParaRPr kumimoji="1" lang="ja-JP" altLang="en-US"/>
          </a:p>
        </p:txBody>
      </p:sp>
      <p:sp>
        <p:nvSpPr>
          <p:cNvPr id="8" name="フッター プレースホルダー 7">
            <a:extLst>
              <a:ext uri="{FF2B5EF4-FFF2-40B4-BE49-F238E27FC236}">
                <a16:creationId xmlns:a16="http://schemas.microsoft.com/office/drawing/2014/main" id="{423EF9A1-51AD-2145-A891-AEA00533F11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6FBE38B-1A69-424A-88CE-804DE3A5621F}"/>
              </a:ext>
            </a:extLst>
          </p:cNvPr>
          <p:cNvSpPr>
            <a:spLocks noGrp="1"/>
          </p:cNvSpPr>
          <p:nvPr>
            <p:ph type="sldNum" sz="quarter" idx="12"/>
          </p:nvPr>
        </p:nvSpPr>
        <p:spPr/>
        <p:txBody>
          <a:body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221564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C5546C-1106-584C-A782-32BBF36F65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FA6D3A-2138-E24B-AA6C-6A32E9B6A6FA}"/>
              </a:ext>
            </a:extLst>
          </p:cNvPr>
          <p:cNvSpPr>
            <a:spLocks noGrp="1"/>
          </p:cNvSpPr>
          <p:nvPr>
            <p:ph type="dt" sz="half" idx="10"/>
          </p:nvPr>
        </p:nvSpPr>
        <p:spPr/>
        <p:txBody>
          <a:bodyPr/>
          <a:lstStyle/>
          <a:p>
            <a:fld id="{6BF2A283-F953-6F4C-9F7B-B7E7DB92514E}" type="datetimeFigureOut">
              <a:rPr kumimoji="1" lang="ja-JP" altLang="en-US" smtClean="0"/>
              <a:t>2021/7/2</a:t>
            </a:fld>
            <a:endParaRPr kumimoji="1" lang="ja-JP" altLang="en-US"/>
          </a:p>
        </p:txBody>
      </p:sp>
      <p:sp>
        <p:nvSpPr>
          <p:cNvPr id="4" name="フッター プレースホルダー 3">
            <a:extLst>
              <a:ext uri="{FF2B5EF4-FFF2-40B4-BE49-F238E27FC236}">
                <a16:creationId xmlns:a16="http://schemas.microsoft.com/office/drawing/2014/main" id="{D56D7408-293A-B241-A9D2-86FEEC2025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F5541BC-C464-8B4B-84D1-210756B6FCF3}"/>
              </a:ext>
            </a:extLst>
          </p:cNvPr>
          <p:cNvSpPr>
            <a:spLocks noGrp="1"/>
          </p:cNvSpPr>
          <p:nvPr>
            <p:ph type="sldNum" sz="quarter" idx="12"/>
          </p:nvPr>
        </p:nvSpPr>
        <p:spPr/>
        <p:txBody>
          <a:body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19475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5A139F-7646-014C-9CAF-26E7825F1D9C}"/>
              </a:ext>
            </a:extLst>
          </p:cNvPr>
          <p:cNvSpPr>
            <a:spLocks noGrp="1"/>
          </p:cNvSpPr>
          <p:nvPr>
            <p:ph type="dt" sz="half" idx="10"/>
          </p:nvPr>
        </p:nvSpPr>
        <p:spPr/>
        <p:txBody>
          <a:bodyPr/>
          <a:lstStyle/>
          <a:p>
            <a:fld id="{6BF2A283-F953-6F4C-9F7B-B7E7DB92514E}" type="datetimeFigureOut">
              <a:rPr kumimoji="1" lang="ja-JP" altLang="en-US" smtClean="0"/>
              <a:t>2021/7/2</a:t>
            </a:fld>
            <a:endParaRPr kumimoji="1" lang="ja-JP" altLang="en-US"/>
          </a:p>
        </p:txBody>
      </p:sp>
      <p:sp>
        <p:nvSpPr>
          <p:cNvPr id="3" name="フッター プレースホルダー 2">
            <a:extLst>
              <a:ext uri="{FF2B5EF4-FFF2-40B4-BE49-F238E27FC236}">
                <a16:creationId xmlns:a16="http://schemas.microsoft.com/office/drawing/2014/main" id="{181BDA02-5FB9-794C-8CA0-D46DE381C19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A9489E6-88E1-C545-92EF-6DBB842BDEA9}"/>
              </a:ext>
            </a:extLst>
          </p:cNvPr>
          <p:cNvSpPr>
            <a:spLocks noGrp="1"/>
          </p:cNvSpPr>
          <p:nvPr>
            <p:ph type="sldNum" sz="quarter" idx="12"/>
          </p:nvPr>
        </p:nvSpPr>
        <p:spPr/>
        <p:txBody>
          <a:body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70066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AD1CB-3DFE-F146-8A42-E9C8E7D43E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88B699-ED19-454B-B205-3689384C0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8F291AD-314D-5D42-BE77-2A1014676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F45EB6-8AE1-5A4F-B078-5B43EBA672EC}"/>
              </a:ext>
            </a:extLst>
          </p:cNvPr>
          <p:cNvSpPr>
            <a:spLocks noGrp="1"/>
          </p:cNvSpPr>
          <p:nvPr>
            <p:ph type="dt" sz="half" idx="10"/>
          </p:nvPr>
        </p:nvSpPr>
        <p:spPr/>
        <p:txBody>
          <a:bodyPr/>
          <a:lstStyle/>
          <a:p>
            <a:fld id="{6BF2A283-F953-6F4C-9F7B-B7E7DB92514E}" type="datetimeFigureOut">
              <a:rPr kumimoji="1" lang="ja-JP" altLang="en-US" smtClean="0"/>
              <a:t>2021/7/2</a:t>
            </a:fld>
            <a:endParaRPr kumimoji="1" lang="ja-JP" altLang="en-US"/>
          </a:p>
        </p:txBody>
      </p:sp>
      <p:sp>
        <p:nvSpPr>
          <p:cNvPr id="6" name="フッター プレースホルダー 5">
            <a:extLst>
              <a:ext uri="{FF2B5EF4-FFF2-40B4-BE49-F238E27FC236}">
                <a16:creationId xmlns:a16="http://schemas.microsoft.com/office/drawing/2014/main" id="{9EABA827-0C5B-474A-BED5-500F1F84D8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764EA4-3CB4-0C4B-B09B-2F8591646B8D}"/>
              </a:ext>
            </a:extLst>
          </p:cNvPr>
          <p:cNvSpPr>
            <a:spLocks noGrp="1"/>
          </p:cNvSpPr>
          <p:nvPr>
            <p:ph type="sldNum" sz="quarter" idx="12"/>
          </p:nvPr>
        </p:nvSpPr>
        <p:spPr/>
        <p:txBody>
          <a:body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347949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6ADC3-7531-3344-BF97-52662FB699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BDB4BCC-55DE-7942-B7D1-4210DB747D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2EB55DB-C47C-1B40-9B9C-6EDA26A81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E0EFF8-54B2-6442-B2B1-BA332A04FC54}"/>
              </a:ext>
            </a:extLst>
          </p:cNvPr>
          <p:cNvSpPr>
            <a:spLocks noGrp="1"/>
          </p:cNvSpPr>
          <p:nvPr>
            <p:ph type="dt" sz="half" idx="10"/>
          </p:nvPr>
        </p:nvSpPr>
        <p:spPr/>
        <p:txBody>
          <a:bodyPr/>
          <a:lstStyle/>
          <a:p>
            <a:fld id="{6BF2A283-F953-6F4C-9F7B-B7E7DB92514E}" type="datetimeFigureOut">
              <a:rPr kumimoji="1" lang="ja-JP" altLang="en-US" smtClean="0"/>
              <a:t>2021/7/2</a:t>
            </a:fld>
            <a:endParaRPr kumimoji="1" lang="ja-JP" altLang="en-US"/>
          </a:p>
        </p:txBody>
      </p:sp>
      <p:sp>
        <p:nvSpPr>
          <p:cNvPr id="6" name="フッター プレースホルダー 5">
            <a:extLst>
              <a:ext uri="{FF2B5EF4-FFF2-40B4-BE49-F238E27FC236}">
                <a16:creationId xmlns:a16="http://schemas.microsoft.com/office/drawing/2014/main" id="{C1078F2E-C7B3-444E-92D2-DACAC7FB5F9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E9DEF8-90CB-9045-9EC7-5C5FE1B64DC6}"/>
              </a:ext>
            </a:extLst>
          </p:cNvPr>
          <p:cNvSpPr>
            <a:spLocks noGrp="1"/>
          </p:cNvSpPr>
          <p:nvPr>
            <p:ph type="sldNum" sz="quarter" idx="12"/>
          </p:nvPr>
        </p:nvSpPr>
        <p:spPr/>
        <p:txBody>
          <a:body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220525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36B7DC-0D93-D44D-BD66-D8EC9A38CF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A308F3-29D2-8A4D-B0D9-34351438C8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D0293B-BDEC-B743-8908-F1350E47E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2A283-F953-6F4C-9F7B-B7E7DB92514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DFAF1883-D74C-6B40-8DB0-D8F0CFF22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C20D3F8-63DE-E149-BD93-3B7B3ECC16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95950-41F5-BA41-B6C2-E22070FE07D7}" type="slidenum">
              <a:rPr kumimoji="1" lang="ja-JP" altLang="en-US" smtClean="0"/>
              <a:t>‹#›</a:t>
            </a:fld>
            <a:endParaRPr kumimoji="1" lang="ja-JP" altLang="en-US"/>
          </a:p>
        </p:txBody>
      </p:sp>
    </p:spTree>
    <p:extLst>
      <p:ext uri="{BB962C8B-B14F-4D97-AF65-F5344CB8AC3E}">
        <p14:creationId xmlns:p14="http://schemas.microsoft.com/office/powerpoint/2010/main" val="3167162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a:t>R</a:t>
            </a:r>
            <a:r>
              <a:rPr kumimoji="1" lang="ja-JP" altLang="en-US"/>
              <a:t>初心者講座第２１回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kumimoji="1" lang="ja-JP" altLang="en-US"/>
              <a:t>一般化線形モデル</a:t>
            </a:r>
            <a:r>
              <a:rPr lang="ja-JP" altLang="en-US"/>
              <a:t>３</a:t>
            </a:r>
            <a:r>
              <a:rPr kumimoji="1" lang="ja-JP" altLang="en-US"/>
              <a:t>：</a:t>
            </a:r>
            <a:r>
              <a:rPr kumimoji="1" lang="en-US" altLang="ja-JP" dirty="0"/>
              <a:t>CPUE</a:t>
            </a:r>
            <a:r>
              <a:rPr kumimoji="1" lang="ja-JP" altLang="en-US"/>
              <a:t>標準化への応用</a:t>
            </a:r>
            <a:r>
              <a:rPr lang="ja-JP" altLang="en-US"/>
              <a:t>１</a:t>
            </a:r>
            <a:endParaRPr kumimoji="1" lang="ja-JP" altLang="en-US"/>
          </a:p>
        </p:txBody>
      </p:sp>
    </p:spTree>
    <p:extLst>
      <p:ext uri="{BB962C8B-B14F-4D97-AF65-F5344CB8AC3E}">
        <p14:creationId xmlns:p14="http://schemas.microsoft.com/office/powerpoint/2010/main" val="243227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812"/>
            <a:ext cx="10515600" cy="1325563"/>
          </a:xfrm>
        </p:spPr>
        <p:txBody>
          <a:bodyPr/>
          <a:lstStyle/>
          <a:p>
            <a:r>
              <a:rPr kumimoji="1" lang="en-US" altLang="ja-JP" dirty="0"/>
              <a:t>nominal CPUE</a:t>
            </a:r>
            <a:r>
              <a:rPr kumimoji="1" lang="ja-JP" altLang="en-US"/>
              <a:t>計算の関数化</a:t>
            </a:r>
            <a:endParaRPr kumimoji="1" lang="ja-JP" altLang="en-US" dirty="0"/>
          </a:p>
        </p:txBody>
      </p:sp>
      <p:sp>
        <p:nvSpPr>
          <p:cNvPr id="3" name="コンテンツ プレースホルダー 2"/>
          <p:cNvSpPr>
            <a:spLocks noGrp="1"/>
          </p:cNvSpPr>
          <p:nvPr>
            <p:ph idx="1"/>
          </p:nvPr>
        </p:nvSpPr>
        <p:spPr>
          <a:xfrm>
            <a:off x="838200" y="1101002"/>
            <a:ext cx="10515600" cy="4351338"/>
          </a:xfrm>
        </p:spPr>
        <p:txBody>
          <a:bodyPr/>
          <a:lstStyle/>
          <a:p>
            <a:r>
              <a:rPr lang="ja-JP" altLang="en-US"/>
              <a:t>年ごとの平均</a:t>
            </a:r>
            <a:r>
              <a:rPr lang="en-US" altLang="ja-JP" dirty="0"/>
              <a:t>CPUE</a:t>
            </a:r>
            <a:r>
              <a:rPr lang="ja-JP" altLang="en-US"/>
              <a:t>を取ると</a:t>
            </a:r>
            <a:r>
              <a:rPr lang="en-US" altLang="ja-JP" dirty="0"/>
              <a:t>nominal CPUE</a:t>
            </a:r>
            <a:r>
              <a:rPr lang="ja-JP" altLang="en-US"/>
              <a:t>が求められる．</a:t>
            </a:r>
            <a:endParaRPr lang="en-US" altLang="ja-JP" dirty="0"/>
          </a:p>
          <a:p>
            <a:endParaRPr lang="en-US" altLang="ja-JP" dirty="0"/>
          </a:p>
          <a:p>
            <a:r>
              <a:rPr lang="ja-JP" altLang="en-US"/>
              <a:t>今回のデータでは場所ごとに</a:t>
            </a:r>
            <a:r>
              <a:rPr lang="en-US" altLang="ja-JP" dirty="0"/>
              <a:t>CPUE</a:t>
            </a:r>
            <a:r>
              <a:rPr lang="ja-JP" altLang="en-US"/>
              <a:t>があるので、年ごとに平均を取る．</a:t>
            </a:r>
            <a:endParaRPr lang="en-US" altLang="ja-JP" dirty="0"/>
          </a:p>
          <a:p>
            <a:endParaRPr lang="en-US" altLang="ja-JP" dirty="0"/>
          </a:p>
          <a:p>
            <a:r>
              <a:rPr lang="ja-JP" altLang="en-US"/>
              <a:t>関数化してみよう．</a:t>
            </a:r>
            <a:endParaRPr kumimoji="1" lang="ja-JP" altLang="en-US" dirty="0"/>
          </a:p>
        </p:txBody>
      </p:sp>
      <p:pic>
        <p:nvPicPr>
          <p:cNvPr id="6" name="図 5"/>
          <p:cNvPicPr>
            <a:picLocks noChangeAspect="1"/>
          </p:cNvPicPr>
          <p:nvPr/>
        </p:nvPicPr>
        <p:blipFill>
          <a:blip r:embed="rId3"/>
          <a:stretch>
            <a:fillRect/>
          </a:stretch>
        </p:blipFill>
        <p:spPr>
          <a:xfrm>
            <a:off x="3998821" y="3276671"/>
            <a:ext cx="8193179" cy="4186895"/>
          </a:xfrm>
          <a:prstGeom prst="rect">
            <a:avLst/>
          </a:prstGeom>
        </p:spPr>
      </p:pic>
    </p:spTree>
    <p:extLst>
      <p:ext uri="{BB962C8B-B14F-4D97-AF65-F5344CB8AC3E}">
        <p14:creationId xmlns:p14="http://schemas.microsoft.com/office/powerpoint/2010/main" val="74585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12737-76A8-5F4C-BBC4-07EE27B8AFF1}"/>
              </a:ext>
            </a:extLst>
          </p:cNvPr>
          <p:cNvSpPr>
            <a:spLocks noGrp="1"/>
          </p:cNvSpPr>
          <p:nvPr>
            <p:ph type="title"/>
          </p:nvPr>
        </p:nvSpPr>
        <p:spPr/>
        <p:txBody>
          <a:bodyPr/>
          <a:lstStyle/>
          <a:p>
            <a:r>
              <a:rPr lang="ja-JP" altLang="en-US"/>
              <a:t>ノミナル</a:t>
            </a:r>
            <a:r>
              <a:rPr lang="en-US" altLang="ja-JP" dirty="0"/>
              <a:t>CPUE</a:t>
            </a:r>
            <a:r>
              <a:rPr lang="ja-JP" altLang="en-US"/>
              <a:t>を描画</a:t>
            </a:r>
            <a:endParaRPr kumimoji="1" lang="ja-JP" altLang="en-US"/>
          </a:p>
        </p:txBody>
      </p:sp>
      <p:sp>
        <p:nvSpPr>
          <p:cNvPr id="3" name="コンテンツ プレースホルダー 2">
            <a:extLst>
              <a:ext uri="{FF2B5EF4-FFF2-40B4-BE49-F238E27FC236}">
                <a16:creationId xmlns:a16="http://schemas.microsoft.com/office/drawing/2014/main" id="{D7E4C7EC-EC61-B346-B599-B35E9A9E3A58}"/>
              </a:ext>
            </a:extLst>
          </p:cNvPr>
          <p:cNvSpPr>
            <a:spLocks noGrp="1"/>
          </p:cNvSpPr>
          <p:nvPr>
            <p:ph idx="1"/>
          </p:nvPr>
        </p:nvSpPr>
        <p:spPr>
          <a:xfrm>
            <a:off x="838200" y="1825625"/>
            <a:ext cx="5467350" cy="4351338"/>
          </a:xfrm>
        </p:spPr>
        <p:txBody>
          <a:bodyPr>
            <a:normAutofit/>
          </a:bodyPr>
          <a:lstStyle/>
          <a:p>
            <a:r>
              <a:rPr kumimoji="1" lang="ja-JP" altLang="en-US"/>
              <a:t>ノミナル</a:t>
            </a:r>
            <a:r>
              <a:rPr kumimoji="1" lang="en-US" altLang="ja-JP" dirty="0"/>
              <a:t>CPUE</a:t>
            </a:r>
            <a:r>
              <a:rPr kumimoji="1" lang="ja-JP" altLang="en-US"/>
              <a:t>のトレンドをチェックしてみよう．</a:t>
            </a:r>
            <a:endParaRPr kumimoji="1" lang="en-US" altLang="ja-JP" dirty="0"/>
          </a:p>
          <a:p>
            <a:endParaRPr kumimoji="1" lang="en-US" altLang="ja-JP" dirty="0"/>
          </a:p>
          <a:p>
            <a:r>
              <a:rPr lang="en-US" altLang="ja-JP" dirty="0"/>
              <a:t>CPUE</a:t>
            </a:r>
            <a:r>
              <a:rPr lang="ja-JP" altLang="en-US"/>
              <a:t>はそのトレンドが意味を持ち、絶対値は意味を持たない．</a:t>
            </a:r>
            <a:endParaRPr lang="en-US" altLang="ja-JP" dirty="0"/>
          </a:p>
          <a:p>
            <a:endParaRPr lang="en-US" altLang="ja-JP" dirty="0"/>
          </a:p>
          <a:p>
            <a:r>
              <a:rPr lang="ja-JP" altLang="en-US"/>
              <a:t>次回、</a:t>
            </a:r>
            <a:r>
              <a:rPr lang="en-US" altLang="ja-JP" dirty="0"/>
              <a:t>CPUE</a:t>
            </a:r>
            <a:r>
              <a:rPr lang="ja-JP" altLang="en-US"/>
              <a:t>標準化を行い、資源のトレンドをチェック！</a:t>
            </a:r>
            <a:endParaRPr kumimoji="1" lang="ja-JP" altLang="en-US"/>
          </a:p>
        </p:txBody>
      </p:sp>
      <p:pic>
        <p:nvPicPr>
          <p:cNvPr id="4" name="図 3">
            <a:extLst>
              <a:ext uri="{FF2B5EF4-FFF2-40B4-BE49-F238E27FC236}">
                <a16:creationId xmlns:a16="http://schemas.microsoft.com/office/drawing/2014/main" id="{6A294D8F-A45D-0448-83B8-072C9F0C4273}"/>
              </a:ext>
            </a:extLst>
          </p:cNvPr>
          <p:cNvPicPr>
            <a:picLocks noChangeAspect="1"/>
          </p:cNvPicPr>
          <p:nvPr/>
        </p:nvPicPr>
        <p:blipFill>
          <a:blip r:embed="rId2"/>
          <a:stretch>
            <a:fillRect/>
          </a:stretch>
        </p:blipFill>
        <p:spPr>
          <a:xfrm>
            <a:off x="6828665" y="1690688"/>
            <a:ext cx="4898103" cy="4351338"/>
          </a:xfrm>
          <a:prstGeom prst="rect">
            <a:avLst/>
          </a:prstGeom>
        </p:spPr>
      </p:pic>
    </p:spTree>
    <p:extLst>
      <p:ext uri="{BB962C8B-B14F-4D97-AF65-F5344CB8AC3E}">
        <p14:creationId xmlns:p14="http://schemas.microsoft.com/office/powerpoint/2010/main" val="308099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C09F-F048-714C-A758-8E2318EE713C}"/>
              </a:ext>
            </a:extLst>
          </p:cNvPr>
          <p:cNvSpPr>
            <a:spLocks noGrp="1"/>
          </p:cNvSpPr>
          <p:nvPr>
            <p:ph type="title"/>
          </p:nvPr>
        </p:nvSpPr>
        <p:spPr/>
        <p:txBody>
          <a:bodyPr/>
          <a:lstStyle/>
          <a:p>
            <a:r>
              <a:rPr kumimoji="1" lang="ja-JP" altLang="en-US"/>
              <a:t>モデルの予測値の使い道</a:t>
            </a:r>
          </a:p>
        </p:txBody>
      </p:sp>
      <p:sp>
        <p:nvSpPr>
          <p:cNvPr id="3" name="コンテンツ プレースホルダー 2">
            <a:extLst>
              <a:ext uri="{FF2B5EF4-FFF2-40B4-BE49-F238E27FC236}">
                <a16:creationId xmlns:a16="http://schemas.microsoft.com/office/drawing/2014/main" id="{040883AB-0350-B64C-A0E8-9F31010DB745}"/>
              </a:ext>
            </a:extLst>
          </p:cNvPr>
          <p:cNvSpPr>
            <a:spLocks noGrp="1"/>
          </p:cNvSpPr>
          <p:nvPr>
            <p:ph idx="1"/>
          </p:nvPr>
        </p:nvSpPr>
        <p:spPr/>
        <p:txBody>
          <a:bodyPr>
            <a:normAutofit/>
          </a:bodyPr>
          <a:lstStyle/>
          <a:p>
            <a:r>
              <a:rPr kumimoji="1" lang="ja-JP" altLang="en-US"/>
              <a:t>線形モデルや一般化線形モデルを用いることで、予測値（</a:t>
            </a:r>
            <a:r>
              <a:rPr kumimoji="1" lang="en-US" altLang="ja-JP" dirty="0"/>
              <a:t>prediction</a:t>
            </a:r>
            <a:r>
              <a:rPr kumimoji="1" lang="ja-JP" altLang="en-US"/>
              <a:t>）を計算できる．</a:t>
            </a:r>
            <a:endParaRPr lang="en-US" altLang="ja-JP" dirty="0"/>
          </a:p>
          <a:p>
            <a:endParaRPr lang="en-US" altLang="ja-JP" dirty="0"/>
          </a:p>
          <a:p>
            <a:pPr marL="0" indent="0">
              <a:buNone/>
            </a:pPr>
            <a:r>
              <a:rPr lang="ja-JP" altLang="en-US"/>
              <a:t>→これまで観測していなかった状態での観測値の予測ができる．</a:t>
            </a:r>
            <a:endParaRPr lang="en-US" altLang="ja-JP" dirty="0"/>
          </a:p>
          <a:p>
            <a:pPr lvl="1"/>
            <a:r>
              <a:rPr lang="ja-JP" altLang="en-US"/>
              <a:t>状態</a:t>
            </a:r>
            <a:r>
              <a:rPr lang="en-US" altLang="ja-JP" dirty="0"/>
              <a:t>(</a:t>
            </a:r>
            <a:r>
              <a:rPr lang="en-US" altLang="ja-JP" b="1" dirty="0"/>
              <a:t>x</a:t>
            </a:r>
            <a:r>
              <a:rPr lang="en-US" altLang="ja-JP" baseline="-25000" dirty="0"/>
              <a:t>1</a:t>
            </a:r>
            <a:r>
              <a:rPr lang="en-US" altLang="ja-JP" dirty="0"/>
              <a:t>, </a:t>
            </a:r>
            <a:r>
              <a:rPr lang="en-US" altLang="ja-JP" b="1" dirty="0"/>
              <a:t>x</a:t>
            </a:r>
            <a:r>
              <a:rPr lang="en-US" altLang="ja-JP" baseline="-25000" dirty="0"/>
              <a:t>2</a:t>
            </a:r>
            <a:r>
              <a:rPr lang="en-US" altLang="ja-JP" dirty="0"/>
              <a:t>, </a:t>
            </a:r>
            <a:r>
              <a:rPr lang="en-US" altLang="ja-JP" b="1" dirty="0"/>
              <a:t>x</a:t>
            </a:r>
            <a:r>
              <a:rPr lang="en-US" altLang="ja-JP" baseline="-25000" dirty="0"/>
              <a:t>3</a:t>
            </a:r>
            <a:r>
              <a:rPr lang="en-US" altLang="ja-JP" dirty="0"/>
              <a:t>)</a:t>
            </a:r>
            <a:r>
              <a:rPr lang="ja-JP" altLang="en-US"/>
              <a:t>で観測</a:t>
            </a:r>
            <a:r>
              <a:rPr lang="en-US" altLang="ja-JP" dirty="0"/>
              <a:t>(</a:t>
            </a:r>
            <a:r>
              <a:rPr lang="en-US" altLang="ja-JP" b="1" dirty="0"/>
              <a:t>y</a:t>
            </a:r>
            <a:r>
              <a:rPr lang="en-US" altLang="ja-JP" dirty="0"/>
              <a:t>)</a:t>
            </a:r>
            <a:r>
              <a:rPr lang="ja-JP" altLang="en-US"/>
              <a:t>を得ているなら、これまで観測していなかった状態</a:t>
            </a:r>
            <a:r>
              <a:rPr lang="en-US" altLang="ja-JP" dirty="0"/>
              <a:t>j(x</a:t>
            </a:r>
            <a:r>
              <a:rPr lang="en-US" altLang="ja-JP" baseline="-25000" dirty="0"/>
              <a:t>1j</a:t>
            </a:r>
            <a:r>
              <a:rPr lang="en-US" altLang="ja-JP" dirty="0"/>
              <a:t>, x</a:t>
            </a:r>
            <a:r>
              <a:rPr lang="en-US" altLang="ja-JP" baseline="-25000" dirty="0"/>
              <a:t>2j</a:t>
            </a:r>
            <a:r>
              <a:rPr lang="en-US" altLang="ja-JP" dirty="0"/>
              <a:t>, x</a:t>
            </a:r>
            <a:r>
              <a:rPr lang="en-US" altLang="ja-JP" baseline="-25000" dirty="0"/>
              <a:t>3j</a:t>
            </a:r>
            <a:r>
              <a:rPr lang="en-US" altLang="ja-JP" dirty="0"/>
              <a:t>)</a:t>
            </a:r>
            <a:r>
              <a:rPr lang="ja-JP" altLang="en-US"/>
              <a:t>で、どんな観測</a:t>
            </a:r>
            <a:r>
              <a:rPr lang="en-US" altLang="ja-JP" dirty="0" err="1"/>
              <a:t>y</a:t>
            </a:r>
            <a:r>
              <a:rPr lang="en-US" altLang="ja-JP" baseline="-25000" dirty="0" err="1"/>
              <a:t>j</a:t>
            </a:r>
            <a:r>
              <a:rPr lang="ja-JP" altLang="en-US"/>
              <a:t>が得られるか予測．</a:t>
            </a:r>
            <a:endParaRPr lang="en-US" altLang="ja-JP" dirty="0"/>
          </a:p>
          <a:p>
            <a:pPr marL="0" indent="0">
              <a:buNone/>
            </a:pPr>
            <a:endParaRPr lang="en-US" altLang="ja-JP" dirty="0"/>
          </a:p>
          <a:p>
            <a:pPr marL="0" indent="0">
              <a:buNone/>
            </a:pPr>
            <a:r>
              <a:rPr lang="ja-JP" altLang="en-US"/>
              <a:t>→観測値の誤差や様々な説明変数の影響を差し引いた値を得る．</a:t>
            </a:r>
            <a:endParaRPr lang="en-US" altLang="ja-JP" dirty="0"/>
          </a:p>
          <a:p>
            <a:pPr lvl="1"/>
            <a:r>
              <a:rPr lang="ja-JP" altLang="en-US"/>
              <a:t>状態</a:t>
            </a:r>
            <a:r>
              <a:rPr lang="en-US" altLang="ja-JP" dirty="0"/>
              <a:t>(</a:t>
            </a:r>
            <a:r>
              <a:rPr lang="en-US" altLang="ja-JP" b="1" dirty="0"/>
              <a:t>x</a:t>
            </a:r>
            <a:r>
              <a:rPr lang="en-US" altLang="ja-JP" baseline="-25000" dirty="0"/>
              <a:t>1</a:t>
            </a:r>
            <a:r>
              <a:rPr lang="en-US" altLang="ja-JP" dirty="0"/>
              <a:t>, </a:t>
            </a:r>
            <a:r>
              <a:rPr lang="en-US" altLang="ja-JP" b="1" dirty="0"/>
              <a:t>x</a:t>
            </a:r>
            <a:r>
              <a:rPr lang="en-US" altLang="ja-JP" baseline="-25000" dirty="0"/>
              <a:t>2</a:t>
            </a:r>
            <a:r>
              <a:rPr lang="en-US" altLang="ja-JP" dirty="0"/>
              <a:t>, </a:t>
            </a:r>
            <a:r>
              <a:rPr lang="en-US" altLang="ja-JP" b="1" dirty="0"/>
              <a:t>x</a:t>
            </a:r>
            <a:r>
              <a:rPr lang="en-US" altLang="ja-JP" baseline="-25000" dirty="0"/>
              <a:t>3</a:t>
            </a:r>
            <a:r>
              <a:rPr lang="en-US" altLang="ja-JP" dirty="0"/>
              <a:t>)</a:t>
            </a:r>
            <a:r>
              <a:rPr lang="ja-JP" altLang="en-US"/>
              <a:t>で観測</a:t>
            </a:r>
            <a:r>
              <a:rPr lang="en-US" altLang="ja-JP" dirty="0"/>
              <a:t>(</a:t>
            </a:r>
            <a:r>
              <a:rPr lang="en-US" altLang="ja-JP" b="1" dirty="0"/>
              <a:t>y</a:t>
            </a:r>
            <a:r>
              <a:rPr lang="en-US" altLang="ja-JP" dirty="0"/>
              <a:t>)</a:t>
            </a:r>
            <a:r>
              <a:rPr lang="ja-JP" altLang="en-US"/>
              <a:t>を得ているが、</a:t>
            </a:r>
            <a:r>
              <a:rPr lang="en-US" altLang="ja-JP" dirty="0"/>
              <a:t>y</a:t>
            </a:r>
            <a:r>
              <a:rPr lang="ja-JP" altLang="en-US"/>
              <a:t>はさまざまな変数の影響を含むのでこれを除いた予測値</a:t>
            </a:r>
            <a:r>
              <a:rPr lang="en-US" altLang="ja-JP" b="1" dirty="0"/>
              <a:t>y</a:t>
            </a:r>
            <a:r>
              <a:rPr lang="en-US" altLang="ja-JP" b="1" baseline="30000" dirty="0"/>
              <a:t>†</a:t>
            </a:r>
            <a:r>
              <a:rPr lang="ja-JP" altLang="en-US" b="1"/>
              <a:t>（</a:t>
            </a:r>
            <a:r>
              <a:rPr lang="en-US" altLang="ja-JP" b="1" dirty="0"/>
              <a:t> x</a:t>
            </a:r>
            <a:r>
              <a:rPr lang="en-US" altLang="ja-JP" baseline="-25000" dirty="0"/>
              <a:t>1</a:t>
            </a:r>
            <a:r>
              <a:rPr lang="ja-JP" altLang="en-US" baseline="-25000"/>
              <a:t> </a:t>
            </a:r>
            <a:r>
              <a:rPr lang="ja-JP" altLang="en-US" b="1"/>
              <a:t>）</a:t>
            </a:r>
            <a:r>
              <a:rPr lang="ja-JP" altLang="en-US"/>
              <a:t>が得られる．</a:t>
            </a:r>
            <a:endParaRPr lang="en-US" altLang="ja-JP" dirty="0"/>
          </a:p>
        </p:txBody>
      </p:sp>
    </p:spTree>
    <p:extLst>
      <p:ext uri="{BB962C8B-B14F-4D97-AF65-F5344CB8AC3E}">
        <p14:creationId xmlns:p14="http://schemas.microsoft.com/office/powerpoint/2010/main" val="383362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C09F-F048-714C-A758-8E2318EE713C}"/>
              </a:ext>
            </a:extLst>
          </p:cNvPr>
          <p:cNvSpPr>
            <a:spLocks noGrp="1"/>
          </p:cNvSpPr>
          <p:nvPr>
            <p:ph type="title"/>
          </p:nvPr>
        </p:nvSpPr>
        <p:spPr/>
        <p:txBody>
          <a:bodyPr/>
          <a:lstStyle/>
          <a:p>
            <a:r>
              <a:rPr kumimoji="1" lang="ja-JP" altLang="en-US"/>
              <a:t>モデルの予測値の使い道</a:t>
            </a:r>
          </a:p>
        </p:txBody>
      </p:sp>
      <p:sp>
        <p:nvSpPr>
          <p:cNvPr id="3" name="コンテンツ プレースホルダー 2">
            <a:extLst>
              <a:ext uri="{FF2B5EF4-FFF2-40B4-BE49-F238E27FC236}">
                <a16:creationId xmlns:a16="http://schemas.microsoft.com/office/drawing/2014/main" id="{040883AB-0350-B64C-A0E8-9F31010DB745}"/>
              </a:ext>
            </a:extLst>
          </p:cNvPr>
          <p:cNvSpPr>
            <a:spLocks noGrp="1"/>
          </p:cNvSpPr>
          <p:nvPr>
            <p:ph idx="1"/>
          </p:nvPr>
        </p:nvSpPr>
        <p:spPr/>
        <p:txBody>
          <a:bodyPr>
            <a:normAutofit/>
          </a:bodyPr>
          <a:lstStyle/>
          <a:p>
            <a:r>
              <a:rPr kumimoji="1" lang="ja-JP" altLang="en-US"/>
              <a:t>線形モデルや一般化線形モデルを用いることで、予測値（</a:t>
            </a:r>
            <a:r>
              <a:rPr kumimoji="1" lang="en-US" altLang="ja-JP" dirty="0"/>
              <a:t>prediction</a:t>
            </a:r>
            <a:r>
              <a:rPr kumimoji="1" lang="ja-JP" altLang="en-US"/>
              <a:t>）を計算できる．</a:t>
            </a:r>
            <a:endParaRPr lang="en-US" altLang="ja-JP" dirty="0"/>
          </a:p>
          <a:p>
            <a:endParaRPr lang="en-US" altLang="ja-JP" dirty="0"/>
          </a:p>
          <a:p>
            <a:pPr marL="0" indent="0">
              <a:buNone/>
            </a:pPr>
            <a:r>
              <a:rPr lang="ja-JP" altLang="en-US"/>
              <a:t>→これまで観測していなかった状態での観測値の予測ができる．</a:t>
            </a:r>
            <a:endParaRPr lang="en-US" altLang="ja-JP" dirty="0"/>
          </a:p>
          <a:p>
            <a:pPr lvl="1"/>
            <a:r>
              <a:rPr lang="ja-JP" altLang="en-US"/>
              <a:t>状態</a:t>
            </a:r>
            <a:r>
              <a:rPr lang="en-US" altLang="ja-JP" dirty="0"/>
              <a:t>(</a:t>
            </a:r>
            <a:r>
              <a:rPr lang="en-US" altLang="ja-JP" b="1" dirty="0"/>
              <a:t>x</a:t>
            </a:r>
            <a:r>
              <a:rPr lang="en-US" altLang="ja-JP" baseline="-25000" dirty="0"/>
              <a:t>1</a:t>
            </a:r>
            <a:r>
              <a:rPr lang="en-US" altLang="ja-JP" dirty="0"/>
              <a:t>, </a:t>
            </a:r>
            <a:r>
              <a:rPr lang="en-US" altLang="ja-JP" b="1" dirty="0"/>
              <a:t>x</a:t>
            </a:r>
            <a:r>
              <a:rPr lang="en-US" altLang="ja-JP" baseline="-25000" dirty="0"/>
              <a:t>2</a:t>
            </a:r>
            <a:r>
              <a:rPr lang="en-US" altLang="ja-JP" dirty="0"/>
              <a:t>, </a:t>
            </a:r>
            <a:r>
              <a:rPr lang="en-US" altLang="ja-JP" b="1" dirty="0"/>
              <a:t>x</a:t>
            </a:r>
            <a:r>
              <a:rPr lang="en-US" altLang="ja-JP" baseline="-25000" dirty="0"/>
              <a:t>3</a:t>
            </a:r>
            <a:r>
              <a:rPr lang="en-US" altLang="ja-JP" dirty="0"/>
              <a:t>)</a:t>
            </a:r>
            <a:r>
              <a:rPr lang="ja-JP" altLang="en-US"/>
              <a:t>で観測</a:t>
            </a:r>
            <a:r>
              <a:rPr lang="en-US" altLang="ja-JP" dirty="0"/>
              <a:t>(</a:t>
            </a:r>
            <a:r>
              <a:rPr lang="en-US" altLang="ja-JP" b="1" dirty="0"/>
              <a:t>y</a:t>
            </a:r>
            <a:r>
              <a:rPr lang="en-US" altLang="ja-JP" dirty="0"/>
              <a:t>)</a:t>
            </a:r>
            <a:r>
              <a:rPr lang="ja-JP" altLang="en-US"/>
              <a:t>を得ているなら、これまで観測していなかった状態</a:t>
            </a:r>
            <a:r>
              <a:rPr lang="en-US" altLang="ja-JP" dirty="0"/>
              <a:t>j(x</a:t>
            </a:r>
            <a:r>
              <a:rPr lang="en-US" altLang="ja-JP" baseline="-25000" dirty="0"/>
              <a:t>1j</a:t>
            </a:r>
            <a:r>
              <a:rPr lang="en-US" altLang="ja-JP" dirty="0"/>
              <a:t>, x</a:t>
            </a:r>
            <a:r>
              <a:rPr lang="en-US" altLang="ja-JP" baseline="-25000" dirty="0"/>
              <a:t>2j</a:t>
            </a:r>
            <a:r>
              <a:rPr lang="en-US" altLang="ja-JP" dirty="0"/>
              <a:t>, x</a:t>
            </a:r>
            <a:r>
              <a:rPr lang="en-US" altLang="ja-JP" baseline="-25000" dirty="0"/>
              <a:t>3j</a:t>
            </a:r>
            <a:r>
              <a:rPr lang="en-US" altLang="ja-JP" dirty="0"/>
              <a:t>)</a:t>
            </a:r>
            <a:r>
              <a:rPr lang="ja-JP" altLang="en-US"/>
              <a:t>で、どんな観測</a:t>
            </a:r>
            <a:r>
              <a:rPr lang="en-US" altLang="ja-JP" dirty="0" err="1"/>
              <a:t>y</a:t>
            </a:r>
            <a:r>
              <a:rPr lang="en-US" altLang="ja-JP" baseline="-25000" dirty="0" err="1"/>
              <a:t>j</a:t>
            </a:r>
            <a:r>
              <a:rPr lang="ja-JP" altLang="en-US"/>
              <a:t>が得られるか予測．</a:t>
            </a:r>
            <a:endParaRPr lang="en-US" altLang="ja-JP" dirty="0"/>
          </a:p>
          <a:p>
            <a:pPr marL="0" indent="0">
              <a:buNone/>
            </a:pPr>
            <a:endParaRPr lang="en-US" altLang="ja-JP" dirty="0"/>
          </a:p>
          <a:p>
            <a:pPr marL="0" indent="0">
              <a:buNone/>
            </a:pPr>
            <a:r>
              <a:rPr lang="ja-JP" altLang="en-US"/>
              <a:t>→観測値の誤差や様々な説明変数の影響を差し引いた値を得る．</a:t>
            </a:r>
            <a:endParaRPr lang="en-US" altLang="ja-JP" dirty="0"/>
          </a:p>
          <a:p>
            <a:pPr lvl="1"/>
            <a:r>
              <a:rPr lang="ja-JP" altLang="en-US"/>
              <a:t>状態</a:t>
            </a:r>
            <a:r>
              <a:rPr lang="en-US" altLang="ja-JP" dirty="0"/>
              <a:t>(</a:t>
            </a:r>
            <a:r>
              <a:rPr lang="en-US" altLang="ja-JP" b="1" dirty="0"/>
              <a:t>x</a:t>
            </a:r>
            <a:r>
              <a:rPr lang="en-US" altLang="ja-JP" baseline="-25000" dirty="0"/>
              <a:t>1</a:t>
            </a:r>
            <a:r>
              <a:rPr lang="en-US" altLang="ja-JP" dirty="0"/>
              <a:t>, </a:t>
            </a:r>
            <a:r>
              <a:rPr lang="en-US" altLang="ja-JP" b="1" dirty="0"/>
              <a:t>x</a:t>
            </a:r>
            <a:r>
              <a:rPr lang="en-US" altLang="ja-JP" baseline="-25000" dirty="0"/>
              <a:t>2</a:t>
            </a:r>
            <a:r>
              <a:rPr lang="en-US" altLang="ja-JP" dirty="0"/>
              <a:t>, </a:t>
            </a:r>
            <a:r>
              <a:rPr lang="en-US" altLang="ja-JP" b="1" dirty="0"/>
              <a:t>x</a:t>
            </a:r>
            <a:r>
              <a:rPr lang="en-US" altLang="ja-JP" baseline="-25000" dirty="0"/>
              <a:t>3</a:t>
            </a:r>
            <a:r>
              <a:rPr lang="en-US" altLang="ja-JP" dirty="0"/>
              <a:t>)</a:t>
            </a:r>
            <a:r>
              <a:rPr lang="ja-JP" altLang="en-US"/>
              <a:t>で観測</a:t>
            </a:r>
            <a:r>
              <a:rPr lang="en-US" altLang="ja-JP" dirty="0"/>
              <a:t>(</a:t>
            </a:r>
            <a:r>
              <a:rPr lang="en-US" altLang="ja-JP" b="1" dirty="0"/>
              <a:t>y</a:t>
            </a:r>
            <a:r>
              <a:rPr lang="en-US" altLang="ja-JP" dirty="0"/>
              <a:t>)</a:t>
            </a:r>
            <a:r>
              <a:rPr lang="ja-JP" altLang="en-US"/>
              <a:t>を得ているが、</a:t>
            </a:r>
            <a:r>
              <a:rPr lang="en-US" altLang="ja-JP" dirty="0"/>
              <a:t>y</a:t>
            </a:r>
            <a:r>
              <a:rPr lang="ja-JP" altLang="en-US"/>
              <a:t>はさまざまな変数の影響を含むのでこれを除いた予測値</a:t>
            </a:r>
            <a:r>
              <a:rPr lang="en-US" altLang="ja-JP" b="1" dirty="0"/>
              <a:t>y</a:t>
            </a:r>
            <a:r>
              <a:rPr lang="en-US" altLang="ja-JP" b="1" baseline="30000" dirty="0"/>
              <a:t>†</a:t>
            </a:r>
            <a:r>
              <a:rPr lang="ja-JP" altLang="en-US" b="1"/>
              <a:t>（</a:t>
            </a:r>
            <a:r>
              <a:rPr lang="en-US" altLang="ja-JP" b="1" dirty="0"/>
              <a:t> x</a:t>
            </a:r>
            <a:r>
              <a:rPr lang="en-US" altLang="ja-JP" baseline="-25000" dirty="0"/>
              <a:t>1</a:t>
            </a:r>
            <a:r>
              <a:rPr lang="ja-JP" altLang="en-US" baseline="-25000"/>
              <a:t> </a:t>
            </a:r>
            <a:r>
              <a:rPr lang="ja-JP" altLang="en-US" b="1"/>
              <a:t>）</a:t>
            </a:r>
            <a:r>
              <a:rPr lang="ja-JP" altLang="en-US"/>
              <a:t>が得られる．</a:t>
            </a:r>
            <a:endParaRPr lang="en-US" altLang="ja-JP" dirty="0"/>
          </a:p>
          <a:p>
            <a:endParaRPr kumimoji="1" lang="ja-JP" altLang="en-US"/>
          </a:p>
        </p:txBody>
      </p:sp>
      <p:sp>
        <p:nvSpPr>
          <p:cNvPr id="4" name="正方形/長方形 3">
            <a:extLst>
              <a:ext uri="{FF2B5EF4-FFF2-40B4-BE49-F238E27FC236}">
                <a16:creationId xmlns:a16="http://schemas.microsoft.com/office/drawing/2014/main" id="{7F3A38B5-3724-B14E-8D31-34AF45F8F574}"/>
              </a:ext>
            </a:extLst>
          </p:cNvPr>
          <p:cNvSpPr/>
          <p:nvPr/>
        </p:nvSpPr>
        <p:spPr>
          <a:xfrm>
            <a:off x="695325" y="4826001"/>
            <a:ext cx="10801350" cy="1443037"/>
          </a:xfrm>
          <a:prstGeom prst="rect">
            <a:avLst/>
          </a:pr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8257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C0BA1-8CF5-8441-A96D-CA80A8417EBA}"/>
              </a:ext>
            </a:extLst>
          </p:cNvPr>
          <p:cNvSpPr>
            <a:spLocks noGrp="1"/>
          </p:cNvSpPr>
          <p:nvPr>
            <p:ph type="title"/>
          </p:nvPr>
        </p:nvSpPr>
        <p:spPr/>
        <p:txBody>
          <a:bodyPr/>
          <a:lstStyle/>
          <a:p>
            <a:r>
              <a:rPr kumimoji="1" lang="ja-JP" altLang="en-US"/>
              <a:t>資源量指標値としての</a:t>
            </a:r>
            <a:r>
              <a:rPr kumimoji="1" lang="en-US" altLang="ja-JP" dirty="0"/>
              <a:t>CPUE</a:t>
            </a:r>
            <a:endParaRPr kumimoji="1" lang="ja-JP" altLang="en-US"/>
          </a:p>
        </p:txBody>
      </p:sp>
      <p:sp>
        <p:nvSpPr>
          <p:cNvPr id="3" name="コンテンツ プレースホルダー 2">
            <a:extLst>
              <a:ext uri="{FF2B5EF4-FFF2-40B4-BE49-F238E27FC236}">
                <a16:creationId xmlns:a16="http://schemas.microsoft.com/office/drawing/2014/main" id="{2F9FA8F2-12F2-6F46-8F4F-7FB58ED38AEF}"/>
              </a:ext>
            </a:extLst>
          </p:cNvPr>
          <p:cNvSpPr>
            <a:spLocks noGrp="1"/>
          </p:cNvSpPr>
          <p:nvPr>
            <p:ph idx="1"/>
          </p:nvPr>
        </p:nvSpPr>
        <p:spPr/>
        <p:txBody>
          <a:bodyPr>
            <a:normAutofit fontScale="85000" lnSpcReduction="10000"/>
          </a:bodyPr>
          <a:lstStyle/>
          <a:p>
            <a:r>
              <a:rPr lang="ja-JP" altLang="en-US"/>
              <a:t>水産資源評価の際、資源量</a:t>
            </a:r>
            <a:r>
              <a:rPr lang="en-US" altLang="ja-JP" dirty="0"/>
              <a:t>N</a:t>
            </a:r>
            <a:r>
              <a:rPr lang="ja-JP" altLang="en-US"/>
              <a:t>を直接観測できない．しかし、漁獲量</a:t>
            </a:r>
            <a:r>
              <a:rPr lang="en-US" altLang="ja-JP" dirty="0"/>
              <a:t>C</a:t>
            </a:r>
            <a:r>
              <a:rPr lang="ja-JP" altLang="en-US"/>
              <a:t>や努力量</a:t>
            </a:r>
            <a:r>
              <a:rPr lang="en-US" altLang="ja-JP" dirty="0"/>
              <a:t>E(</a:t>
            </a:r>
            <a:r>
              <a:rPr lang="ja-JP" altLang="en-US"/>
              <a:t>時間・網・隻数など</a:t>
            </a:r>
            <a:r>
              <a:rPr lang="en-US" altLang="ja-JP" dirty="0"/>
              <a:t>)</a:t>
            </a:r>
            <a:r>
              <a:rPr lang="ja-JP" altLang="en-US"/>
              <a:t>のデータはある．</a:t>
            </a:r>
            <a:endParaRPr lang="en-US" altLang="ja-JP" dirty="0"/>
          </a:p>
          <a:p>
            <a:endParaRPr lang="en-US" altLang="ja-JP" dirty="0"/>
          </a:p>
          <a:p>
            <a:r>
              <a:rPr lang="ja-JP" altLang="en-US"/>
              <a:t>漁獲量は資源量に比例</a:t>
            </a:r>
            <a:r>
              <a:rPr lang="en-US" altLang="ja-JP" dirty="0"/>
              <a:t>(N</a:t>
            </a:r>
            <a:r>
              <a:rPr lang="ja-JP" altLang="en-US"/>
              <a:t>∝</a:t>
            </a:r>
            <a:r>
              <a:rPr lang="en-US" altLang="ja-JP" dirty="0"/>
              <a:t>C)</a:t>
            </a:r>
            <a:r>
              <a:rPr lang="ja-JP" altLang="en-US"/>
              <a:t>しているか？→必ずしもそうならない．</a:t>
            </a:r>
            <a:endParaRPr lang="en-US" altLang="ja-JP" dirty="0"/>
          </a:p>
          <a:p>
            <a:pPr lvl="1"/>
            <a:r>
              <a:rPr lang="ja-JP" altLang="en-US"/>
              <a:t>資源量はたくさんあって、市場価値はそんなにない場合、そもそも漁獲しようとしないかもしれない．（漁獲量は少ないが、資源は多い）</a:t>
            </a:r>
            <a:endParaRPr lang="en-US" altLang="ja-JP" dirty="0"/>
          </a:p>
          <a:p>
            <a:pPr lvl="1"/>
            <a:r>
              <a:rPr lang="ja-JP" altLang="en-US"/>
              <a:t>資源量は少ないが、市場価値が高いので手を尽くして漁獲量を上げているかもしれない．（漁獲量は多いが、資源は少ない）</a:t>
            </a:r>
            <a:endParaRPr lang="en-US" altLang="ja-JP" dirty="0"/>
          </a:p>
          <a:p>
            <a:pPr lvl="1"/>
            <a:r>
              <a:rPr lang="ja-JP" altLang="en-US"/>
              <a:t>努力量</a:t>
            </a:r>
            <a:r>
              <a:rPr lang="en-US" altLang="ja-JP" dirty="0"/>
              <a:t>E</a:t>
            </a:r>
            <a:r>
              <a:rPr lang="ja-JP" altLang="en-US"/>
              <a:t>と資源量</a:t>
            </a:r>
            <a:r>
              <a:rPr lang="en-US" altLang="ja-JP" dirty="0"/>
              <a:t>N</a:t>
            </a:r>
            <a:r>
              <a:rPr lang="ja-JP" altLang="en-US"/>
              <a:t>に依存して漁獲量</a:t>
            </a:r>
            <a:r>
              <a:rPr lang="en-US" altLang="ja-JP" dirty="0"/>
              <a:t>C</a:t>
            </a:r>
            <a:r>
              <a:rPr lang="ja-JP" altLang="en-US"/>
              <a:t>が決まる．</a:t>
            </a:r>
            <a:r>
              <a:rPr lang="en-US" altLang="ja-JP" dirty="0"/>
              <a:t>C = q E N </a:t>
            </a:r>
            <a:r>
              <a:rPr lang="ja-JP" altLang="en-US"/>
              <a:t>（</a:t>
            </a:r>
            <a:r>
              <a:rPr lang="en-US" altLang="ja-JP" dirty="0"/>
              <a:t>q</a:t>
            </a:r>
            <a:r>
              <a:rPr lang="ja-JP" altLang="en-US"/>
              <a:t>は漁具能率など）</a:t>
            </a:r>
            <a:endParaRPr lang="en-US" altLang="ja-JP" dirty="0"/>
          </a:p>
          <a:p>
            <a:endParaRPr lang="en-US" altLang="ja-JP" dirty="0"/>
          </a:p>
          <a:p>
            <a:r>
              <a:rPr lang="ja-JP" altLang="en-US"/>
              <a:t>努力量あたりの漁獲量（</a:t>
            </a:r>
            <a:r>
              <a:rPr lang="en-US" altLang="ja-JP" dirty="0"/>
              <a:t>Catch Per Unit Effort</a:t>
            </a:r>
            <a:r>
              <a:rPr lang="ja-JP" altLang="en-US"/>
              <a:t>）で資源量の指標とする．</a:t>
            </a:r>
            <a:endParaRPr lang="en-US" altLang="ja-JP" dirty="0"/>
          </a:p>
          <a:p>
            <a:pPr lvl="1"/>
            <a:r>
              <a:rPr lang="en-US" altLang="ja-JP" dirty="0"/>
              <a:t>CPUE=C/E=</a:t>
            </a:r>
            <a:r>
              <a:rPr lang="ja-JP" altLang="en-US"/>
              <a:t> </a:t>
            </a:r>
            <a:r>
              <a:rPr lang="en-US" altLang="ja-JP" dirty="0"/>
              <a:t>q N</a:t>
            </a:r>
            <a:r>
              <a:rPr lang="ja-JP" altLang="en-US"/>
              <a:t>　（</a:t>
            </a:r>
            <a:r>
              <a:rPr lang="en-US" altLang="ja-JP" dirty="0"/>
              <a:t>q</a:t>
            </a:r>
            <a:r>
              <a:rPr lang="ja-JP" altLang="en-US"/>
              <a:t>は漁具能率など）</a:t>
            </a:r>
            <a:endParaRPr lang="en-US" altLang="ja-JP" dirty="0"/>
          </a:p>
          <a:p>
            <a:pPr marL="457200" lvl="1" indent="0">
              <a:buNone/>
            </a:pPr>
            <a:endParaRPr lang="en-US" altLang="ja-JP" dirty="0"/>
          </a:p>
          <a:p>
            <a:pPr marL="0" indent="0">
              <a:buNone/>
            </a:pPr>
            <a:endParaRPr kumimoji="1" lang="ja-JP" altLang="en-US"/>
          </a:p>
        </p:txBody>
      </p:sp>
    </p:spTree>
    <p:extLst>
      <p:ext uri="{BB962C8B-B14F-4D97-AF65-F5344CB8AC3E}">
        <p14:creationId xmlns:p14="http://schemas.microsoft.com/office/powerpoint/2010/main" val="172111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EA9E2-14C0-B34C-B3B2-71FDDE813745}"/>
              </a:ext>
            </a:extLst>
          </p:cNvPr>
          <p:cNvSpPr>
            <a:spLocks noGrp="1"/>
          </p:cNvSpPr>
          <p:nvPr>
            <p:ph type="title"/>
          </p:nvPr>
        </p:nvSpPr>
        <p:spPr/>
        <p:txBody>
          <a:bodyPr/>
          <a:lstStyle/>
          <a:p>
            <a:r>
              <a:rPr lang="ja-JP" altLang="en-US"/>
              <a:t>ノミナル</a:t>
            </a:r>
            <a:r>
              <a:rPr kumimoji="1" lang="en-US" altLang="ja-JP" dirty="0"/>
              <a:t>CPUE</a:t>
            </a:r>
            <a:endParaRPr kumimoji="1" lang="ja-JP" altLang="en-US"/>
          </a:p>
        </p:txBody>
      </p:sp>
      <p:sp>
        <p:nvSpPr>
          <p:cNvPr id="3" name="コンテンツ プレースホルダー 2">
            <a:extLst>
              <a:ext uri="{FF2B5EF4-FFF2-40B4-BE49-F238E27FC236}">
                <a16:creationId xmlns:a16="http://schemas.microsoft.com/office/drawing/2014/main" id="{FBFBE80A-E71F-4C48-A118-ED8B609D2F4C}"/>
              </a:ext>
            </a:extLst>
          </p:cNvPr>
          <p:cNvSpPr>
            <a:spLocks noGrp="1"/>
          </p:cNvSpPr>
          <p:nvPr>
            <p:ph idx="1"/>
          </p:nvPr>
        </p:nvSpPr>
        <p:spPr/>
        <p:txBody>
          <a:bodyPr/>
          <a:lstStyle/>
          <a:p>
            <a:r>
              <a:rPr lang="ja-JP" altLang="en-US"/>
              <a:t>多くの資源評価では、資源量水準の時系列で資源量のトレンドを見る．資源量水準の指標として</a:t>
            </a:r>
            <a:r>
              <a:rPr lang="en-US" altLang="ja-JP" dirty="0"/>
              <a:t>CPUE</a:t>
            </a:r>
            <a:r>
              <a:rPr lang="ja-JP" altLang="en-US"/>
              <a:t>を用いる．</a:t>
            </a:r>
            <a:endParaRPr lang="en-US" altLang="ja-JP" dirty="0"/>
          </a:p>
          <a:p>
            <a:endParaRPr kumimoji="1" lang="en-US" altLang="ja-JP" dirty="0"/>
          </a:p>
          <a:p>
            <a:r>
              <a:rPr lang="ja-JP" altLang="en-US"/>
              <a:t>漁獲データは操業場所や操業時期、操業方法などの複数の要素がある．各場所の</a:t>
            </a:r>
            <a:r>
              <a:rPr lang="en-US" altLang="ja-JP" dirty="0"/>
              <a:t>CPUE</a:t>
            </a:r>
            <a:r>
              <a:rPr lang="ja-JP" altLang="en-US"/>
              <a:t>の年ごとの平均をノミナル</a:t>
            </a:r>
            <a:r>
              <a:rPr lang="en-US" altLang="ja-JP" dirty="0"/>
              <a:t>(nominal)CPUE</a:t>
            </a:r>
            <a:r>
              <a:rPr lang="ja-JP" altLang="en-US"/>
              <a:t>という．</a:t>
            </a:r>
            <a:endParaRPr lang="en-US" altLang="ja-JP" dirty="0"/>
          </a:p>
          <a:p>
            <a:endParaRPr lang="en-US" altLang="ja-JP" dirty="0"/>
          </a:p>
          <a:p>
            <a:r>
              <a:rPr lang="ja-JP" altLang="en-US"/>
              <a:t>このノミナル</a:t>
            </a:r>
            <a:r>
              <a:rPr kumimoji="1" lang="en-US" altLang="ja-JP" dirty="0"/>
              <a:t>CPUE</a:t>
            </a:r>
            <a:r>
              <a:rPr kumimoji="1" lang="ja-JP" altLang="en-US"/>
              <a:t>は資源量を反映しているか？</a:t>
            </a:r>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407191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2854E-4A30-354A-82D8-F59CEB11DAB2}"/>
              </a:ext>
            </a:extLst>
          </p:cNvPr>
          <p:cNvSpPr>
            <a:spLocks noGrp="1"/>
          </p:cNvSpPr>
          <p:nvPr>
            <p:ph type="title"/>
          </p:nvPr>
        </p:nvSpPr>
        <p:spPr/>
        <p:txBody>
          <a:bodyPr/>
          <a:lstStyle/>
          <a:p>
            <a:r>
              <a:rPr kumimoji="1" lang="ja-JP" altLang="en-US"/>
              <a:t>標準化</a:t>
            </a:r>
            <a:r>
              <a:rPr kumimoji="1" lang="en-US" altLang="ja-JP" dirty="0"/>
              <a:t>CPUE</a:t>
            </a:r>
            <a:endParaRPr kumimoji="1" lang="ja-JP" altLang="en-US"/>
          </a:p>
        </p:txBody>
      </p:sp>
      <p:sp>
        <p:nvSpPr>
          <p:cNvPr id="3" name="コンテンツ プレースホルダー 2">
            <a:extLst>
              <a:ext uri="{FF2B5EF4-FFF2-40B4-BE49-F238E27FC236}">
                <a16:creationId xmlns:a16="http://schemas.microsoft.com/office/drawing/2014/main" id="{B736CA77-9520-744F-84C5-8B39BF611841}"/>
              </a:ext>
            </a:extLst>
          </p:cNvPr>
          <p:cNvSpPr>
            <a:spLocks noGrp="1"/>
          </p:cNvSpPr>
          <p:nvPr>
            <p:ph idx="1"/>
          </p:nvPr>
        </p:nvSpPr>
        <p:spPr/>
        <p:txBody>
          <a:bodyPr>
            <a:normAutofit lnSpcReduction="10000"/>
          </a:bodyPr>
          <a:lstStyle/>
          <a:p>
            <a:r>
              <a:rPr kumimoji="1" lang="ja-JP" altLang="en-US"/>
              <a:t>ノミナル</a:t>
            </a:r>
            <a:r>
              <a:rPr kumimoji="1" lang="en-US" altLang="ja-JP" dirty="0"/>
              <a:t>CPUE</a:t>
            </a:r>
            <a:r>
              <a:rPr kumimoji="1" lang="ja-JP" altLang="en-US"/>
              <a:t>を用いても資源量のトレンドを正しく把握できない．</a:t>
            </a:r>
            <a:endParaRPr kumimoji="1" lang="en-US" altLang="ja-JP" dirty="0"/>
          </a:p>
          <a:p>
            <a:endParaRPr lang="en-US" altLang="ja-JP" dirty="0"/>
          </a:p>
          <a:p>
            <a:r>
              <a:rPr kumimoji="1" lang="ja-JP" altLang="en-US"/>
              <a:t>漁具能率</a:t>
            </a:r>
            <a:r>
              <a:rPr kumimoji="1" lang="en-US" altLang="ja-JP" dirty="0"/>
              <a:t>q</a:t>
            </a:r>
            <a:r>
              <a:rPr kumimoji="1" lang="ja-JP" altLang="en-US"/>
              <a:t>は時間や場所によって変わる．</a:t>
            </a:r>
            <a:endParaRPr kumimoji="1" lang="en-US" altLang="ja-JP" dirty="0"/>
          </a:p>
          <a:p>
            <a:endParaRPr lang="en-US" altLang="ja-JP" dirty="0"/>
          </a:p>
          <a:p>
            <a:r>
              <a:rPr lang="ja-JP" altLang="en-US"/>
              <a:t>もし、努力量が魚影の濃い場所に集中していたら、</a:t>
            </a:r>
            <a:r>
              <a:rPr lang="en-US" altLang="ja-JP" dirty="0"/>
              <a:t>nominal CPUE</a:t>
            </a:r>
            <a:r>
              <a:rPr lang="ja-JP" altLang="en-US"/>
              <a:t>は資源量を反映せずに過大推定してしまう．</a:t>
            </a:r>
            <a:endParaRPr lang="en-US" altLang="ja-JP" dirty="0"/>
          </a:p>
          <a:p>
            <a:endParaRPr kumimoji="1" lang="en-US" altLang="ja-JP" dirty="0"/>
          </a:p>
          <a:p>
            <a:r>
              <a:rPr lang="ja-JP" altLang="en-US"/>
              <a:t>努力量の偏りの効果を補正し、資源のトレンド部分を抽出する作業を</a:t>
            </a:r>
            <a:r>
              <a:rPr lang="en-US" altLang="ja-JP" dirty="0"/>
              <a:t>CPUE</a:t>
            </a:r>
            <a:r>
              <a:rPr lang="ja-JP" altLang="en-US"/>
              <a:t>標準化という．</a:t>
            </a:r>
            <a:endParaRPr kumimoji="1" lang="ja-JP" altLang="en-US"/>
          </a:p>
        </p:txBody>
      </p:sp>
    </p:spTree>
    <p:extLst>
      <p:ext uri="{BB962C8B-B14F-4D97-AF65-F5344CB8AC3E}">
        <p14:creationId xmlns:p14="http://schemas.microsoft.com/office/powerpoint/2010/main" val="161136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31679-3652-7D4D-B9E6-8E76307D58AD}"/>
              </a:ext>
            </a:extLst>
          </p:cNvPr>
          <p:cNvSpPr>
            <a:spLocks noGrp="1"/>
          </p:cNvSpPr>
          <p:nvPr>
            <p:ph type="title"/>
          </p:nvPr>
        </p:nvSpPr>
        <p:spPr/>
        <p:txBody>
          <a:bodyPr/>
          <a:lstStyle/>
          <a:p>
            <a:r>
              <a:rPr kumimoji="1" lang="ja-JP" altLang="en-US"/>
              <a:t>シミュレーション</a:t>
            </a:r>
            <a:r>
              <a:rPr lang="ja-JP" altLang="en-US"/>
              <a:t>データ</a:t>
            </a:r>
            <a:r>
              <a:rPr kumimoji="1" lang="ja-JP" altLang="en-US"/>
              <a:t>で検証</a:t>
            </a:r>
          </a:p>
        </p:txBody>
      </p:sp>
      <p:sp>
        <p:nvSpPr>
          <p:cNvPr id="3" name="コンテンツ プレースホルダー 2">
            <a:extLst>
              <a:ext uri="{FF2B5EF4-FFF2-40B4-BE49-F238E27FC236}">
                <a16:creationId xmlns:a16="http://schemas.microsoft.com/office/drawing/2014/main" id="{F29155C6-DB05-4D4D-B492-93DAFE4C6A84}"/>
              </a:ext>
            </a:extLst>
          </p:cNvPr>
          <p:cNvSpPr>
            <a:spLocks noGrp="1"/>
          </p:cNvSpPr>
          <p:nvPr>
            <p:ph idx="1"/>
          </p:nvPr>
        </p:nvSpPr>
        <p:spPr/>
        <p:txBody>
          <a:bodyPr>
            <a:normAutofit fontScale="92500" lnSpcReduction="10000"/>
          </a:bodyPr>
          <a:lstStyle/>
          <a:p>
            <a:r>
              <a:rPr lang="ja-JP" altLang="en-US"/>
              <a:t>シミュレーションで発生させた、</a:t>
            </a:r>
            <a:r>
              <a:rPr lang="en-US" altLang="ja-JP" dirty="0"/>
              <a:t>CPUE</a:t>
            </a:r>
            <a:r>
              <a:rPr lang="ja-JP" altLang="en-US"/>
              <a:t>、年、緯度、経度のデータでノミナル</a:t>
            </a:r>
            <a:r>
              <a:rPr lang="en-US" altLang="ja-JP" dirty="0"/>
              <a:t>CPUE</a:t>
            </a:r>
            <a:r>
              <a:rPr lang="ja-JP" altLang="en-US"/>
              <a:t>、標準化</a:t>
            </a:r>
            <a:r>
              <a:rPr lang="en-US" altLang="ja-JP" dirty="0"/>
              <a:t>CPUE</a:t>
            </a:r>
            <a:r>
              <a:rPr lang="ja-JP" altLang="en-US"/>
              <a:t>を比較してみる．</a:t>
            </a:r>
            <a:endParaRPr lang="en-US" altLang="ja-JP" dirty="0"/>
          </a:p>
          <a:p>
            <a:endParaRPr lang="en-US" altLang="ja-JP" dirty="0"/>
          </a:p>
          <a:p>
            <a:r>
              <a:rPr lang="en-US" altLang="ja-JP" dirty="0" err="1"/>
              <a:t>Github</a:t>
            </a:r>
            <a:r>
              <a:rPr lang="ja-JP" altLang="en-US"/>
              <a:t>上にデータを置いてあるので読み込んでみよう．</a:t>
            </a:r>
            <a:endParaRPr lang="en-US" altLang="ja-JP" dirty="0"/>
          </a:p>
          <a:p>
            <a:pPr lvl="1"/>
            <a:r>
              <a:rPr lang="en-US" altLang="ja-JP" dirty="0" err="1"/>
              <a:t>cpue_data</a:t>
            </a:r>
            <a:r>
              <a:rPr lang="en-US" altLang="ja-JP" dirty="0"/>
              <a:t> &lt;- </a:t>
            </a:r>
            <a:r>
              <a:rPr lang="en-US" altLang="ja-JP" dirty="0" err="1"/>
              <a:t>read.csv</a:t>
            </a:r>
            <a:r>
              <a:rPr lang="en-US" altLang="ja-JP" dirty="0"/>
              <a:t>("https://</a:t>
            </a:r>
            <a:r>
              <a:rPr lang="en-US" altLang="ja-JP" dirty="0" err="1"/>
              <a:t>raw.githubusercontent.com</a:t>
            </a:r>
            <a:r>
              <a:rPr lang="en-US" altLang="ja-JP" dirty="0"/>
              <a:t>/</a:t>
            </a:r>
            <a:r>
              <a:rPr lang="en-US" altLang="ja-JP" dirty="0" err="1"/>
              <a:t>KoHMB</a:t>
            </a:r>
            <a:r>
              <a:rPr lang="en-US" altLang="ja-JP" dirty="0"/>
              <a:t>/</a:t>
            </a:r>
            <a:r>
              <a:rPr lang="en-US" altLang="ja-JP" dirty="0" err="1"/>
              <a:t>Shigen_kensyu_FRA</a:t>
            </a:r>
            <a:r>
              <a:rPr lang="en-US" altLang="ja-JP" dirty="0"/>
              <a:t>/main/R/</a:t>
            </a:r>
            <a:r>
              <a:rPr lang="en-US" altLang="ja-JP" dirty="0" err="1"/>
              <a:t>cpuestandardization.csv</a:t>
            </a:r>
            <a:r>
              <a:rPr lang="en-US" altLang="ja-JP" dirty="0"/>
              <a:t>")</a:t>
            </a:r>
          </a:p>
          <a:p>
            <a:pPr lvl="1"/>
            <a:endParaRPr lang="en-US" altLang="ja-JP" dirty="0"/>
          </a:p>
          <a:p>
            <a:pPr lvl="1"/>
            <a:r>
              <a:rPr lang="en-US" altLang="ja-JP" dirty="0"/>
              <a:t>head(</a:t>
            </a:r>
            <a:r>
              <a:rPr lang="en-US" altLang="ja-JP" dirty="0" err="1"/>
              <a:t>cpue_data</a:t>
            </a:r>
            <a:r>
              <a:rPr lang="en-US" altLang="ja-JP" dirty="0"/>
              <a:t>)</a:t>
            </a:r>
          </a:p>
          <a:p>
            <a:pPr lvl="1"/>
            <a:endParaRPr kumimoji="1" lang="en-US" altLang="ja-JP" dirty="0"/>
          </a:p>
          <a:p>
            <a:r>
              <a:rPr kumimoji="1" lang="ja-JP" altLang="en-US"/>
              <a:t>どんな感じにデータが分布しているかプロットしてチェック．</a:t>
            </a:r>
            <a:r>
              <a:rPr lang="ja-JP" altLang="en-US"/>
              <a:t>（データが重いのですこし時間がかかります）</a:t>
            </a:r>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327349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22737" y="1815860"/>
            <a:ext cx="5569881" cy="3785652"/>
          </a:xfrm>
          <a:prstGeom prst="rect">
            <a:avLst/>
          </a:prstGeom>
          <a:noFill/>
        </p:spPr>
        <p:txBody>
          <a:bodyPr wrap="square" rtlCol="0">
            <a:spAutoFit/>
          </a:bodyPr>
          <a:lstStyle/>
          <a:p>
            <a:pPr marL="285750" indent="-285750">
              <a:buFont typeface="Arial" charset="0"/>
              <a:buChar char="•"/>
            </a:pPr>
            <a:endParaRPr lang="en-US" altLang="ja-JP" sz="2400" dirty="0"/>
          </a:p>
          <a:p>
            <a:pPr marL="285750" indent="-285750">
              <a:buFont typeface="Arial" charset="0"/>
              <a:buChar char="•"/>
            </a:pPr>
            <a:r>
              <a:rPr kumimoji="1" lang="en-US" altLang="ja-JP" sz="2400" dirty="0"/>
              <a:t>CPUE vs. </a:t>
            </a:r>
            <a:r>
              <a:rPr kumimoji="1" lang="en-US" altLang="ja-JP" sz="2400" dirty="0" err="1"/>
              <a:t>lon</a:t>
            </a:r>
            <a:r>
              <a:rPr kumimoji="1" lang="ja-JP" altLang="en-US" sz="2400" dirty="0"/>
              <a:t>と</a:t>
            </a:r>
            <a:r>
              <a:rPr kumimoji="1" lang="en-US" altLang="ja-JP" sz="2400" dirty="0"/>
              <a:t>CPUE vs. </a:t>
            </a:r>
            <a:r>
              <a:rPr kumimoji="1" lang="en-US" altLang="ja-JP" sz="2400" dirty="0" err="1"/>
              <a:t>lat</a:t>
            </a:r>
            <a:r>
              <a:rPr kumimoji="1" lang="ja-JP" altLang="en-US" sz="2400" dirty="0"/>
              <a:t>は上に凸の関係</a:t>
            </a:r>
            <a:endParaRPr kumimoji="1" lang="en-US" altLang="ja-JP" sz="2400" dirty="0"/>
          </a:p>
          <a:p>
            <a:pPr marL="285750" indent="-285750">
              <a:buFont typeface="Arial" charset="0"/>
              <a:buChar char="•"/>
            </a:pPr>
            <a:endParaRPr lang="en-US" altLang="ja-JP" sz="2400" dirty="0"/>
          </a:p>
          <a:p>
            <a:pPr marL="285750" indent="-285750">
              <a:buFont typeface="Arial" charset="0"/>
              <a:buChar char="•"/>
            </a:pPr>
            <a:r>
              <a:rPr kumimoji="1" lang="ja-JP" altLang="en-US" sz="2400" dirty="0"/>
              <a:t>つまり、魚の密度に濃淡あり</a:t>
            </a:r>
            <a:endParaRPr kumimoji="1" lang="en-US" altLang="ja-JP" sz="2400" dirty="0"/>
          </a:p>
          <a:p>
            <a:pPr marL="285750" indent="-285750">
              <a:buFont typeface="Arial" charset="0"/>
              <a:buChar char="•"/>
            </a:pPr>
            <a:endParaRPr lang="en-US" altLang="ja-JP" sz="2400" dirty="0"/>
          </a:p>
          <a:p>
            <a:pPr marL="285750" indent="-285750">
              <a:buFont typeface="Arial" charset="0"/>
              <a:buChar char="•"/>
            </a:pPr>
            <a:r>
              <a:rPr lang="ja-JP" altLang="en-US" sz="2400" dirty="0"/>
              <a:t>年々、漁場は東に移動</a:t>
            </a:r>
            <a:endParaRPr lang="en-US" altLang="ja-JP" sz="2400" dirty="0"/>
          </a:p>
          <a:p>
            <a:pPr marL="285750" indent="-285750">
              <a:buFont typeface="Arial" charset="0"/>
              <a:buChar char="•"/>
            </a:pPr>
            <a:endParaRPr lang="en-US" altLang="ja-JP" sz="2400" dirty="0"/>
          </a:p>
          <a:p>
            <a:pPr marL="285750" indent="-285750">
              <a:buFont typeface="Arial" charset="0"/>
              <a:buChar char="•"/>
            </a:pPr>
            <a:r>
              <a:rPr kumimoji="1" lang="en-US" altLang="ja-JP" sz="2400" dirty="0"/>
              <a:t>CPUE</a:t>
            </a:r>
            <a:r>
              <a:rPr lang="ja-JP" altLang="en-US" sz="2400" dirty="0"/>
              <a:t>は</a:t>
            </a:r>
            <a:r>
              <a:rPr kumimoji="1" lang="ja-JP" altLang="en-US" sz="2400" dirty="0"/>
              <a:t>上に凸トレンド</a:t>
            </a:r>
            <a:endParaRPr kumimoji="1" lang="en-US" altLang="ja-JP" sz="2400" dirty="0"/>
          </a:p>
          <a:p>
            <a:pPr marL="285750" indent="-285750">
              <a:buFont typeface="Arial" charset="0"/>
              <a:buChar char="•"/>
            </a:pPr>
            <a:endParaRPr lang="en-US" altLang="ja-JP" sz="2400" dirty="0"/>
          </a:p>
        </p:txBody>
      </p:sp>
      <p:pic>
        <p:nvPicPr>
          <p:cNvPr id="3" name="図 2">
            <a:extLst>
              <a:ext uri="{FF2B5EF4-FFF2-40B4-BE49-F238E27FC236}">
                <a16:creationId xmlns:a16="http://schemas.microsoft.com/office/drawing/2014/main" id="{DC426F9E-BB1A-B549-B021-C5A8C0A858B8}"/>
              </a:ext>
            </a:extLst>
          </p:cNvPr>
          <p:cNvPicPr>
            <a:picLocks noChangeAspect="1"/>
          </p:cNvPicPr>
          <p:nvPr/>
        </p:nvPicPr>
        <p:blipFill>
          <a:blip r:embed="rId2"/>
          <a:stretch>
            <a:fillRect/>
          </a:stretch>
        </p:blipFill>
        <p:spPr>
          <a:xfrm>
            <a:off x="5762060" y="1270111"/>
            <a:ext cx="6290032" cy="5587889"/>
          </a:xfrm>
          <a:prstGeom prst="rect">
            <a:avLst/>
          </a:prstGeom>
        </p:spPr>
      </p:pic>
    </p:spTree>
    <p:extLst>
      <p:ext uri="{BB962C8B-B14F-4D97-AF65-F5344CB8AC3E}">
        <p14:creationId xmlns:p14="http://schemas.microsoft.com/office/powerpoint/2010/main" val="77683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C0BCDE9-8430-8A45-AC7A-4CBDCD5AF4D7}"/>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ja-JP" altLang="en-US" sz="5200" kern="1200">
                <a:solidFill>
                  <a:schemeClr val="tx1"/>
                </a:solidFill>
                <a:latin typeface="+mj-lt"/>
                <a:ea typeface="+mj-ea"/>
                <a:cs typeface="+mj-cs"/>
              </a:rPr>
              <a:t>年ごとに場所ごとの</a:t>
            </a:r>
            <a:r>
              <a:rPr lang="en-US" altLang="ja-JP" sz="5200" kern="1200" dirty="0">
                <a:solidFill>
                  <a:schemeClr val="tx1"/>
                </a:solidFill>
                <a:latin typeface="+mj-lt"/>
                <a:ea typeface="+mj-ea"/>
                <a:cs typeface="+mj-cs"/>
              </a:rPr>
              <a:t>CPUE</a:t>
            </a:r>
            <a:endParaRPr kumimoji="1" lang="en-US" altLang="ja-JP" sz="5200" kern="1200" dirty="0">
              <a:solidFill>
                <a:schemeClr val="tx1"/>
              </a:solidFill>
              <a:latin typeface="+mj-lt"/>
              <a:ea typeface="+mj-ea"/>
              <a:cs typeface="+mj-cs"/>
            </a:endParaRPr>
          </a:p>
        </p:txBody>
      </p:sp>
      <p:sp>
        <p:nvSpPr>
          <p:cNvPr id="41" name="テキスト ボックス 40">
            <a:extLst>
              <a:ext uri="{FF2B5EF4-FFF2-40B4-BE49-F238E27FC236}">
                <a16:creationId xmlns:a16="http://schemas.microsoft.com/office/drawing/2014/main" id="{04D14387-46FD-6645-B790-C021CCF63081}"/>
              </a:ext>
            </a:extLst>
          </p:cNvPr>
          <p:cNvSpPr txBox="1"/>
          <p:nvPr/>
        </p:nvSpPr>
        <p:spPr>
          <a:xfrm>
            <a:off x="9542301" y="5607338"/>
            <a:ext cx="2492990" cy="923330"/>
          </a:xfrm>
          <a:prstGeom prst="rect">
            <a:avLst/>
          </a:prstGeom>
          <a:noFill/>
        </p:spPr>
        <p:txBody>
          <a:bodyPr wrap="none" rtlCol="0">
            <a:spAutoFit/>
          </a:bodyPr>
          <a:lstStyle/>
          <a:p>
            <a:r>
              <a:rPr kumimoji="1" lang="ja-JP" altLang="en-US"/>
              <a:t>経度が</a:t>
            </a:r>
            <a:r>
              <a:rPr kumimoji="1" lang="en-US" altLang="ja-JP" dirty="0"/>
              <a:t>180</a:t>
            </a:r>
            <a:r>
              <a:rPr kumimoji="1" lang="ja-JP" altLang="en-US"/>
              <a:t>度超えて</a:t>
            </a:r>
            <a:endParaRPr kumimoji="1" lang="en-US" altLang="ja-JP" dirty="0"/>
          </a:p>
          <a:p>
            <a:r>
              <a:rPr kumimoji="1" lang="ja-JP" altLang="en-US"/>
              <a:t>ますが、計算しやすさ</a:t>
            </a:r>
            <a:endParaRPr kumimoji="1" lang="en-US" altLang="ja-JP" dirty="0"/>
          </a:p>
          <a:p>
            <a:r>
              <a:rPr kumimoji="1" lang="ja-JP" altLang="en-US"/>
              <a:t>のためです</a:t>
            </a:r>
          </a:p>
        </p:txBody>
      </p:sp>
      <p:pic>
        <p:nvPicPr>
          <p:cNvPr id="6" name="コンテンツ プレースホルダー 5" descr="グラフ&#10;&#10;自動的に生成された説明">
            <a:extLst>
              <a:ext uri="{FF2B5EF4-FFF2-40B4-BE49-F238E27FC236}">
                <a16:creationId xmlns:a16="http://schemas.microsoft.com/office/drawing/2014/main" id="{6CBC96CF-478A-4F42-A58C-63D8DD16093C}"/>
              </a:ext>
            </a:extLst>
          </p:cNvPr>
          <p:cNvPicPr>
            <a:picLocks noGrp="1" noChangeAspect="1"/>
          </p:cNvPicPr>
          <p:nvPr>
            <p:ph idx="1"/>
          </p:nvPr>
        </p:nvPicPr>
        <p:blipFill>
          <a:blip r:embed="rId2"/>
          <a:stretch>
            <a:fillRect/>
          </a:stretch>
        </p:blipFill>
        <p:spPr>
          <a:xfrm>
            <a:off x="209943" y="1304240"/>
            <a:ext cx="3048000" cy="3048000"/>
          </a:xfrm>
        </p:spPr>
      </p:pic>
      <p:pic>
        <p:nvPicPr>
          <p:cNvPr id="8" name="図 7" descr="グラフ&#10;&#10;自動的に生成された説明">
            <a:extLst>
              <a:ext uri="{FF2B5EF4-FFF2-40B4-BE49-F238E27FC236}">
                <a16:creationId xmlns:a16="http://schemas.microsoft.com/office/drawing/2014/main" id="{E3762B38-5B86-7444-A131-872144B7239E}"/>
              </a:ext>
            </a:extLst>
          </p:cNvPr>
          <p:cNvPicPr>
            <a:picLocks noChangeAspect="1"/>
          </p:cNvPicPr>
          <p:nvPr/>
        </p:nvPicPr>
        <p:blipFill>
          <a:blip r:embed="rId3"/>
          <a:stretch>
            <a:fillRect/>
          </a:stretch>
        </p:blipFill>
        <p:spPr>
          <a:xfrm>
            <a:off x="3292640" y="1304240"/>
            <a:ext cx="3048000" cy="3048000"/>
          </a:xfrm>
          <a:prstGeom prst="rect">
            <a:avLst/>
          </a:prstGeom>
        </p:spPr>
      </p:pic>
      <p:pic>
        <p:nvPicPr>
          <p:cNvPr id="10" name="図 9" descr="グラフ&#10;&#10;自動的に生成された説明">
            <a:extLst>
              <a:ext uri="{FF2B5EF4-FFF2-40B4-BE49-F238E27FC236}">
                <a16:creationId xmlns:a16="http://schemas.microsoft.com/office/drawing/2014/main" id="{42471209-28B9-274A-9B26-38A26B80E6E3}"/>
              </a:ext>
            </a:extLst>
          </p:cNvPr>
          <p:cNvPicPr>
            <a:picLocks noChangeAspect="1"/>
          </p:cNvPicPr>
          <p:nvPr/>
        </p:nvPicPr>
        <p:blipFill>
          <a:blip r:embed="rId4"/>
          <a:stretch>
            <a:fillRect/>
          </a:stretch>
        </p:blipFill>
        <p:spPr>
          <a:xfrm>
            <a:off x="6337592" y="1304240"/>
            <a:ext cx="3048000" cy="3048000"/>
          </a:xfrm>
          <a:prstGeom prst="rect">
            <a:avLst/>
          </a:prstGeom>
        </p:spPr>
      </p:pic>
      <p:pic>
        <p:nvPicPr>
          <p:cNvPr id="12" name="図 11" descr="グラフ&#10;&#10;自動的に生成された説明">
            <a:extLst>
              <a:ext uri="{FF2B5EF4-FFF2-40B4-BE49-F238E27FC236}">
                <a16:creationId xmlns:a16="http://schemas.microsoft.com/office/drawing/2014/main" id="{EA3E0028-59ED-9E40-84B9-FDD03F505959}"/>
              </a:ext>
            </a:extLst>
          </p:cNvPr>
          <p:cNvPicPr>
            <a:picLocks noChangeAspect="1"/>
          </p:cNvPicPr>
          <p:nvPr/>
        </p:nvPicPr>
        <p:blipFill>
          <a:blip r:embed="rId5"/>
          <a:stretch>
            <a:fillRect/>
          </a:stretch>
        </p:blipFill>
        <p:spPr>
          <a:xfrm>
            <a:off x="247688" y="3917156"/>
            <a:ext cx="3048000" cy="3048000"/>
          </a:xfrm>
          <a:prstGeom prst="rect">
            <a:avLst/>
          </a:prstGeom>
        </p:spPr>
      </p:pic>
      <p:pic>
        <p:nvPicPr>
          <p:cNvPr id="14" name="図 13" descr="グラフ&#10;&#10;自動的に生成された説明">
            <a:extLst>
              <a:ext uri="{FF2B5EF4-FFF2-40B4-BE49-F238E27FC236}">
                <a16:creationId xmlns:a16="http://schemas.microsoft.com/office/drawing/2014/main" id="{F5B181EC-57B2-A04A-8C53-0AC3F17818C3}"/>
              </a:ext>
            </a:extLst>
          </p:cNvPr>
          <p:cNvPicPr>
            <a:picLocks noChangeAspect="1"/>
          </p:cNvPicPr>
          <p:nvPr/>
        </p:nvPicPr>
        <p:blipFill>
          <a:blip r:embed="rId6"/>
          <a:stretch>
            <a:fillRect/>
          </a:stretch>
        </p:blipFill>
        <p:spPr>
          <a:xfrm>
            <a:off x="3292640" y="3917156"/>
            <a:ext cx="3048000" cy="3048000"/>
          </a:xfrm>
          <a:prstGeom prst="rect">
            <a:avLst/>
          </a:prstGeom>
        </p:spPr>
      </p:pic>
      <p:pic>
        <p:nvPicPr>
          <p:cNvPr id="16" name="図 15" descr="グラフ&#10;&#10;自動的に生成された説明">
            <a:extLst>
              <a:ext uri="{FF2B5EF4-FFF2-40B4-BE49-F238E27FC236}">
                <a16:creationId xmlns:a16="http://schemas.microsoft.com/office/drawing/2014/main" id="{C3CE4760-DD10-FC47-8007-2C1A565716DA}"/>
              </a:ext>
            </a:extLst>
          </p:cNvPr>
          <p:cNvPicPr>
            <a:picLocks noChangeAspect="1"/>
          </p:cNvPicPr>
          <p:nvPr/>
        </p:nvPicPr>
        <p:blipFill>
          <a:blip r:embed="rId7"/>
          <a:stretch>
            <a:fillRect/>
          </a:stretch>
        </p:blipFill>
        <p:spPr>
          <a:xfrm>
            <a:off x="6340640" y="3917156"/>
            <a:ext cx="3048000" cy="3048000"/>
          </a:xfrm>
          <a:prstGeom prst="rect">
            <a:avLst/>
          </a:prstGeom>
        </p:spPr>
      </p:pic>
      <p:pic>
        <p:nvPicPr>
          <p:cNvPr id="18" name="図 17" descr="グラフ, 散布図&#10;&#10;自動的に生成された説明">
            <a:extLst>
              <a:ext uri="{FF2B5EF4-FFF2-40B4-BE49-F238E27FC236}">
                <a16:creationId xmlns:a16="http://schemas.microsoft.com/office/drawing/2014/main" id="{1659C1D9-30C8-F245-8434-B7F27DE06D80}"/>
              </a:ext>
            </a:extLst>
          </p:cNvPr>
          <p:cNvPicPr>
            <a:picLocks noChangeAspect="1"/>
          </p:cNvPicPr>
          <p:nvPr/>
        </p:nvPicPr>
        <p:blipFill>
          <a:blip r:embed="rId8"/>
          <a:stretch>
            <a:fillRect/>
          </a:stretch>
        </p:blipFill>
        <p:spPr>
          <a:xfrm>
            <a:off x="9217783" y="2122334"/>
            <a:ext cx="3048000" cy="3048000"/>
          </a:xfrm>
          <a:prstGeom prst="rect">
            <a:avLst/>
          </a:prstGeom>
        </p:spPr>
      </p:pic>
    </p:spTree>
    <p:extLst>
      <p:ext uri="{BB962C8B-B14F-4D97-AF65-F5344CB8AC3E}">
        <p14:creationId xmlns:p14="http://schemas.microsoft.com/office/powerpoint/2010/main" val="24596386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861</Words>
  <Application>Microsoft Macintosh PowerPoint</Application>
  <PresentationFormat>ワイド画面</PresentationFormat>
  <Paragraphs>77</Paragraphs>
  <Slides>11</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R初心者講座第２１回</vt:lpstr>
      <vt:lpstr>モデルの予測値の使い道</vt:lpstr>
      <vt:lpstr>モデルの予測値の使い道</vt:lpstr>
      <vt:lpstr>資源量指標値としてのCPUE</vt:lpstr>
      <vt:lpstr>ノミナルCPUE</vt:lpstr>
      <vt:lpstr>標準化CPUE</vt:lpstr>
      <vt:lpstr>シミュレーションデータで検証</vt:lpstr>
      <vt:lpstr>PowerPoint プレゼンテーション</vt:lpstr>
      <vt:lpstr>年ごとに場所ごとのCPUE</vt:lpstr>
      <vt:lpstr>nominal CPUE計算の関数化</vt:lpstr>
      <vt:lpstr>ノミナルCPUEを描画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R初心者講座第１x回</dc:title>
  <dc:creator>Fukui Shin</dc:creator>
  <cp:lastModifiedBy>Fukui Shin</cp:lastModifiedBy>
  <cp:revision>21</cp:revision>
  <dcterms:created xsi:type="dcterms:W3CDTF">2021-05-13T08:55:51Z</dcterms:created>
  <dcterms:modified xsi:type="dcterms:W3CDTF">2021-07-02T11:03:29Z</dcterms:modified>
</cp:coreProperties>
</file>