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sldIdLst>
    <p:sldId id="256" r:id="rId4"/>
    <p:sldId id="257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29"/>
    <p:restoredTop sz="94663"/>
  </p:normalViewPr>
  <p:slideViewPr>
    <p:cSldViewPr snapToGrid="0" snapToObjects="1" showGuides="1">
      <p:cViewPr varScale="1">
        <p:scale>
          <a:sx n="114" d="100"/>
          <a:sy n="114" d="100"/>
        </p:scale>
        <p:origin x="200" y="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microsoft.com/office/2016/11/relationships/changesInfo" Target="changesInfos/changesInfo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n Fukui" userId="6902ee70c48ce296" providerId="LiveId" clId="{ED8F50AF-6CB5-8549-B3FB-B20AA126E923}"/>
    <pc:docChg chg="modSld">
      <pc:chgData name="Shin Fukui" userId="6902ee70c48ce296" providerId="LiveId" clId="{ED8F50AF-6CB5-8549-B3FB-B20AA126E923}" dt="2024-10-13T05:25:39.090" v="91" actId="1037"/>
      <pc:docMkLst>
        <pc:docMk/>
      </pc:docMkLst>
      <pc:sldChg chg="modSp mod">
        <pc:chgData name="Shin Fukui" userId="6902ee70c48ce296" providerId="LiveId" clId="{ED8F50AF-6CB5-8549-B3FB-B20AA126E923}" dt="2024-10-13T05:22:02.615" v="73" actId="14100"/>
        <pc:sldMkLst>
          <pc:docMk/>
          <pc:sldMk cId="3245474714" sldId="256"/>
        </pc:sldMkLst>
        <pc:spChg chg="mod">
          <ac:chgData name="Shin Fukui" userId="6902ee70c48ce296" providerId="LiveId" clId="{ED8F50AF-6CB5-8549-B3FB-B20AA126E923}" dt="2024-10-13T05:22:02.615" v="73" actId="14100"/>
          <ac:spMkLst>
            <pc:docMk/>
            <pc:sldMk cId="3245474714" sldId="256"/>
            <ac:spMk id="4" creationId="{B7F49622-F931-2048-9FBD-763B5374F17C}"/>
          </ac:spMkLst>
        </pc:spChg>
      </pc:sldChg>
      <pc:sldChg chg="modSp mod">
        <pc:chgData name="Shin Fukui" userId="6902ee70c48ce296" providerId="LiveId" clId="{ED8F50AF-6CB5-8549-B3FB-B20AA126E923}" dt="2024-10-12T03:14:43.910" v="3" actId="20577"/>
        <pc:sldMkLst>
          <pc:docMk/>
          <pc:sldMk cId="3801857510" sldId="257"/>
        </pc:sldMkLst>
        <pc:spChg chg="mod">
          <ac:chgData name="Shin Fukui" userId="6902ee70c48ce296" providerId="LiveId" clId="{ED8F50AF-6CB5-8549-B3FB-B20AA126E923}" dt="2024-10-12T03:14:43.910" v="3" actId="20577"/>
          <ac:spMkLst>
            <pc:docMk/>
            <pc:sldMk cId="3801857510" sldId="257"/>
            <ac:spMk id="3" creationId="{D13EA196-59E2-944B-B283-C43F9F7A7322}"/>
          </ac:spMkLst>
        </pc:spChg>
      </pc:sldChg>
      <pc:sldChg chg="modSp mod">
        <pc:chgData name="Shin Fukui" userId="6902ee70c48ce296" providerId="LiveId" clId="{ED8F50AF-6CB5-8549-B3FB-B20AA126E923}" dt="2024-10-13T05:22:36.075" v="87" actId="20577"/>
        <pc:sldMkLst>
          <pc:docMk/>
          <pc:sldMk cId="4010112933" sldId="261"/>
        </pc:sldMkLst>
        <pc:spChg chg="mod">
          <ac:chgData name="Shin Fukui" userId="6902ee70c48ce296" providerId="LiveId" clId="{ED8F50AF-6CB5-8549-B3FB-B20AA126E923}" dt="2024-10-13T05:22:36.075" v="87" actId="20577"/>
          <ac:spMkLst>
            <pc:docMk/>
            <pc:sldMk cId="4010112933" sldId="261"/>
            <ac:spMk id="3" creationId="{506FB465-FA31-174A-9D5D-3DC5D69A436F}"/>
          </ac:spMkLst>
        </pc:spChg>
      </pc:sldChg>
      <pc:sldChg chg="modSp mod">
        <pc:chgData name="Shin Fukui" userId="6902ee70c48ce296" providerId="LiveId" clId="{ED8F50AF-6CB5-8549-B3FB-B20AA126E923}" dt="2024-10-13T05:25:39.090" v="91" actId="1037"/>
        <pc:sldMkLst>
          <pc:docMk/>
          <pc:sldMk cId="1114545485" sldId="262"/>
        </pc:sldMkLst>
        <pc:spChg chg="mod">
          <ac:chgData name="Shin Fukui" userId="6902ee70c48ce296" providerId="LiveId" clId="{ED8F50AF-6CB5-8549-B3FB-B20AA126E923}" dt="2024-10-13T05:19:04.272" v="31" actId="1076"/>
          <ac:spMkLst>
            <pc:docMk/>
            <pc:sldMk cId="1114545485" sldId="262"/>
            <ac:spMk id="2" creationId="{A7539A6A-1E38-69B2-B154-1A9476D0AB0C}"/>
          </ac:spMkLst>
        </pc:spChg>
        <pc:spChg chg="mod">
          <ac:chgData name="Shin Fukui" userId="6902ee70c48ce296" providerId="LiveId" clId="{ED8F50AF-6CB5-8549-B3FB-B20AA126E923}" dt="2024-10-13T05:19:06.610" v="32" actId="14100"/>
          <ac:spMkLst>
            <pc:docMk/>
            <pc:sldMk cId="1114545485" sldId="262"/>
            <ac:spMk id="3" creationId="{0B85D1B6-2887-0E99-D443-988AE9966B72}"/>
          </ac:spMkLst>
        </pc:spChg>
        <pc:spChg chg="mod">
          <ac:chgData name="Shin Fukui" userId="6902ee70c48ce296" providerId="LiveId" clId="{ED8F50AF-6CB5-8549-B3FB-B20AA126E923}" dt="2024-10-13T05:20:18.391" v="40" actId="1038"/>
          <ac:spMkLst>
            <pc:docMk/>
            <pc:sldMk cId="1114545485" sldId="262"/>
            <ac:spMk id="8" creationId="{41FC609C-597D-6140-8A28-7A9D4E80EFEC}"/>
          </ac:spMkLst>
        </pc:spChg>
        <pc:spChg chg="mod">
          <ac:chgData name="Shin Fukui" userId="6902ee70c48ce296" providerId="LiveId" clId="{ED8F50AF-6CB5-8549-B3FB-B20AA126E923}" dt="2024-10-13T05:20:13.881" v="35" actId="1035"/>
          <ac:spMkLst>
            <pc:docMk/>
            <pc:sldMk cId="1114545485" sldId="262"/>
            <ac:spMk id="16" creationId="{7A21325B-2D62-3E49-8992-DC99E5AE5A06}"/>
          </ac:spMkLst>
        </pc:spChg>
        <pc:spChg chg="mod">
          <ac:chgData name="Shin Fukui" userId="6902ee70c48ce296" providerId="LiveId" clId="{ED8F50AF-6CB5-8549-B3FB-B20AA126E923}" dt="2024-10-13T05:20:44.421" v="43" actId="14100"/>
          <ac:spMkLst>
            <pc:docMk/>
            <pc:sldMk cId="1114545485" sldId="262"/>
            <ac:spMk id="24" creationId="{CB9FE235-EB31-D749-9E69-9797A19E75E5}"/>
          </ac:spMkLst>
        </pc:spChg>
        <pc:spChg chg="mod">
          <ac:chgData name="Shin Fukui" userId="6902ee70c48ce296" providerId="LiveId" clId="{ED8F50AF-6CB5-8549-B3FB-B20AA126E923}" dt="2024-10-13T05:18:43.034" v="24" actId="14100"/>
          <ac:spMkLst>
            <pc:docMk/>
            <pc:sldMk cId="1114545485" sldId="262"/>
            <ac:spMk id="30" creationId="{FD61B3ED-757B-A771-B5B3-46DB1C745E33}"/>
          </ac:spMkLst>
        </pc:spChg>
        <pc:spChg chg="mod">
          <ac:chgData name="Shin Fukui" userId="6902ee70c48ce296" providerId="LiveId" clId="{ED8F50AF-6CB5-8549-B3FB-B20AA126E923}" dt="2024-10-13T05:25:39.090" v="91" actId="1037"/>
          <ac:spMkLst>
            <pc:docMk/>
            <pc:sldMk cId="1114545485" sldId="262"/>
            <ac:spMk id="37" creationId="{51B34F86-CA42-B6AF-8092-12662B04242B}"/>
          </ac:spMkLst>
        </pc:spChg>
        <pc:spChg chg="mod">
          <ac:chgData name="Shin Fukui" userId="6902ee70c48ce296" providerId="LiveId" clId="{ED8F50AF-6CB5-8549-B3FB-B20AA126E923}" dt="2024-10-13T05:25:39.090" v="91" actId="1037"/>
          <ac:spMkLst>
            <pc:docMk/>
            <pc:sldMk cId="1114545485" sldId="262"/>
            <ac:spMk id="39" creationId="{8A88BE99-8A01-CEDB-429E-D5DC9754615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C3B4F-447E-914E-8C52-271B32267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9CB26CA-E438-4A47-BB36-F635FF2E4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D9C724-CDEA-3946-A083-67E27EFC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9080-4FAF-D147-BC85-2217B5458138}" type="datetimeFigureOut">
              <a:rPr kumimoji="1" lang="ja-JP" altLang="en-US" smtClean="0"/>
              <a:t>2024/10/12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43182A-638E-8C40-A820-B9E186ED2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8191CD-8BB6-924F-BBF2-38CA946F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BC11-6541-F94A-86C1-5E0894D65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07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F7EF06-EECD-6248-95AD-0BE498B2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1BDD71-D6DB-6E41-95EB-C47E57EBF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C56CC3-BE0B-C443-AB91-01EEC5799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9080-4FAF-D147-BC85-2217B5458138}" type="datetimeFigureOut">
              <a:rPr kumimoji="1" lang="ja-JP" altLang="en-US" smtClean="0"/>
              <a:t>2024/10/12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B95BF4-EE79-1445-8D2B-D796F7CB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605669-4752-564B-8D95-09CF4E20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BC11-6541-F94A-86C1-5E0894D65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95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5F185E-CD90-A946-93FF-FDBCFF4DD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477A34-3541-E444-8AB0-96B736FDD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ECE429-FC40-664F-B0E2-29902A58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9080-4FAF-D147-BC85-2217B5458138}" type="datetimeFigureOut">
              <a:rPr kumimoji="1" lang="ja-JP" altLang="en-US" smtClean="0"/>
              <a:t>2024/10/12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8F31D9-ADCC-2C48-8CB8-37083F41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21EFEE-1F9D-4649-8333-95F59560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BC11-6541-F94A-86C1-5E0894D65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1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61DFA8-49CB-D44D-8079-31F56DEE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C9A709-6702-2843-BE18-C411CA2D3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00E711-2BE7-D244-877A-7DCB8791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9080-4FAF-D147-BC85-2217B5458138}" type="datetimeFigureOut">
              <a:rPr kumimoji="1" lang="ja-JP" altLang="en-US" smtClean="0"/>
              <a:t>2024/10/12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0BC206-CF65-9948-AB6F-630C32F4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A688ED-13E3-354C-B97A-AA2F946E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BC11-6541-F94A-86C1-5E0894D65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2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AAA674-7DB9-A345-98F7-E73D2304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058F8F-19B4-E441-AB4D-7B93342B3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081A72-4E56-6D48-A4D1-A7F2DE287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9080-4FAF-D147-BC85-2217B5458138}" type="datetimeFigureOut">
              <a:rPr kumimoji="1" lang="ja-JP" altLang="en-US" smtClean="0"/>
              <a:t>2024/10/12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B9574F-AF71-424B-A536-BBA6FCC7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BF0976-B174-BB4F-97E3-652AAFB2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BC11-6541-F94A-86C1-5E0894D65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21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A431DE-59DD-5749-B453-3B6A13F8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7FA84A-072F-4A4C-B6E3-442157F7E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3498F0-9F5F-BD46-BF42-AB105A729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902CB7-407C-254B-B0C2-B94C65D00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9080-4FAF-D147-BC85-2217B5458138}" type="datetimeFigureOut">
              <a:rPr kumimoji="1" lang="ja-JP" altLang="en-US" smtClean="0"/>
              <a:t>2024/10/12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DC6F0C-9F4B-5F45-8D73-92E78B2C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306727-3081-8A4A-9772-3F2D591F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BC11-6541-F94A-86C1-5E0894D65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12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21E9CA-8096-604A-9223-16F83BA78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EB6DB3-6CBA-224C-9AB5-BDA7C077A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44B2C9-9BE9-E24E-A26B-E53788298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5C02841-03BA-134E-91D2-0D99A1BEF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9191E3B-8BD7-344C-9E82-E241F1E47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E830615-FCD9-A241-94C7-A7429AD0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9080-4FAF-D147-BC85-2217B5458138}" type="datetimeFigureOut">
              <a:rPr kumimoji="1" lang="ja-JP" altLang="en-US" smtClean="0"/>
              <a:t>2024/10/12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22C3BBC-1299-034F-A6B9-0F327716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AEC8783-1F06-AA42-B564-B9F7A3CE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BC11-6541-F94A-86C1-5E0894D65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4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AE0885-B477-7444-A86E-34217F4E0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674C236-4835-0A40-9744-CF2757B9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9080-4FAF-D147-BC85-2217B5458138}" type="datetimeFigureOut">
              <a:rPr kumimoji="1" lang="ja-JP" altLang="en-US" smtClean="0"/>
              <a:t>2024/10/12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DA7AF79-88DF-C449-B1A7-290B4FC3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7345ACA-F919-1B40-9587-EAF0ABC53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BC11-6541-F94A-86C1-5E0894D65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87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786AA9A-B6A6-5D4F-822C-359B8979D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9080-4FAF-D147-BC85-2217B5458138}" type="datetimeFigureOut">
              <a:rPr kumimoji="1" lang="ja-JP" altLang="en-US" smtClean="0"/>
              <a:t>2024/10/12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B788DD5-EC09-9144-B9CA-41413718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4C636E-020E-1B4F-8E16-CC6A3077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BC11-6541-F94A-86C1-5E0894D65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27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71FC5-1EBB-4F48-99C5-034CA599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35EAFB-F9FC-0C41-AF60-795A2EC6D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2DF677-0FE0-A948-B887-59E87D0B8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5B762E-6F8E-A646-A65F-2B5CA8541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9080-4FAF-D147-BC85-2217B5458138}" type="datetimeFigureOut">
              <a:rPr kumimoji="1" lang="ja-JP" altLang="en-US" smtClean="0"/>
              <a:t>2024/10/12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740B31-0EF8-2C4C-83DB-C10CCD6B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84B300-82BD-5A4D-B8D2-D990AFF3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BC11-6541-F94A-86C1-5E0894D65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676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2075DD-B50A-334F-98D5-3D52DAA0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81A632C-8951-FF4A-9C46-ECA1DE705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652B5C-36F3-F14E-BBE2-691B5B3AC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153DCF-DAF4-314E-8D5E-E46B12388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9080-4FAF-D147-BC85-2217B5458138}" type="datetimeFigureOut">
              <a:rPr kumimoji="1" lang="ja-JP" altLang="en-US" smtClean="0"/>
              <a:t>2024/10/12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C800B2-E71B-5545-ABEE-F12945A45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649843-6A10-5344-A5E1-1528926D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BC11-6541-F94A-86C1-5E0894D65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02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5D6EF51-03A6-A147-AA15-69FBB2EA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9C1C7A-F52E-C249-BD5A-0DF6CE7C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7A1517-6C7E-F149-890F-1D5AB3F72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69080-4FAF-D147-BC85-2217B5458138}" type="datetimeFigureOut">
              <a:rPr kumimoji="1" lang="ja-JP" altLang="en-US" smtClean="0"/>
              <a:t>2024/10/12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5FF39A-1929-E842-9B19-08650231D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1B1809-DDB1-6944-9B08-E5F226FF1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7BC11-6541-F94A-86C1-5E0894D65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2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245D4F-363D-324D-9056-ED88028806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R</a:t>
            </a:r>
            <a:r>
              <a:rPr kumimoji="1" lang="ja-JP" altLang="en-US"/>
              <a:t>初心者講座</a:t>
            </a:r>
            <a:br>
              <a:rPr kumimoji="1" lang="en-US" altLang="ja-JP" dirty="0"/>
            </a:br>
            <a:r>
              <a:rPr kumimoji="1" lang="ja-JP" altLang="en-US"/>
              <a:t>イントロダクション</a:t>
            </a:r>
            <a:r>
              <a:rPr kumimoji="1" lang="en-US" altLang="ja-JP" dirty="0"/>
              <a:t>2024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4EA35D-5D75-FD4D-B1B7-1E606437C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7F49622-F931-2048-9FBD-763B5374F17C}"/>
              </a:ext>
            </a:extLst>
          </p:cNvPr>
          <p:cNvSpPr txBox="1"/>
          <p:nvPr/>
        </p:nvSpPr>
        <p:spPr>
          <a:xfrm>
            <a:off x="4326673" y="3836386"/>
            <a:ext cx="7360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水産資源研究所</a:t>
            </a:r>
            <a:endParaRPr kumimoji="1"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研究管理部／</a:t>
            </a:r>
            <a:r>
              <a:rPr kumimoji="1" lang="ja-JP" altLang="en-US"/>
              <a:t>漁業情報解析部 資源解析グループ　福井 眞　　</a:t>
            </a:r>
            <a:r>
              <a:rPr kumimoji="1" lang="en-US" altLang="ja-JP" dirty="0"/>
              <a:t> </a:t>
            </a:r>
          </a:p>
          <a:p>
            <a:pPr algn="r"/>
            <a:r>
              <a:rPr kumimoji="1" lang="en-US" altLang="ja-JP" dirty="0"/>
              <a:t>(fukui_shin87@fra.go.jp)</a:t>
            </a:r>
          </a:p>
          <a:p>
            <a:r>
              <a:rPr kumimoji="1" lang="en-US" altLang="ja-JP" dirty="0"/>
              <a:t>	</a:t>
            </a:r>
            <a:r>
              <a:rPr kumimoji="1" lang="ja-JP" altLang="en-US"/>
              <a:t>広域性資源部</a:t>
            </a:r>
            <a:r>
              <a:rPr lang="ja-JP" altLang="en-US"/>
              <a:t> 外洋資源グループ　　中山 新一朗</a:t>
            </a:r>
            <a:endParaRPr lang="en-US" altLang="ja-JP" dirty="0"/>
          </a:p>
          <a:p>
            <a:pPr algn="r"/>
            <a:r>
              <a:rPr lang="en-US" altLang="ja-JP" dirty="0"/>
              <a:t>(nakayama_shinichiro16@fra.go.jp)</a:t>
            </a:r>
          </a:p>
          <a:p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61EAC1C-EDC3-174F-AFAD-42B4102E3032}"/>
              </a:ext>
            </a:extLst>
          </p:cNvPr>
          <p:cNvSpPr txBox="1"/>
          <p:nvPr/>
        </p:nvSpPr>
        <p:spPr>
          <a:xfrm>
            <a:off x="107576" y="204395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Rintro-05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47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F74778-F352-EF43-AFD9-DF899538A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この講座のねらい</a:t>
            </a:r>
            <a:r>
              <a:rPr kumimoji="1" lang="en-US" altLang="ja-JP" dirty="0"/>
              <a:t> (Rintoro-01</a:t>
            </a:r>
            <a:r>
              <a:rPr kumimoji="1" lang="ja-JP" altLang="en-US"/>
              <a:t>参照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3EA196-59E2-944B-B283-C43F9F7A7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1843"/>
          </a:xfrm>
        </p:spPr>
        <p:txBody>
          <a:bodyPr>
            <a:normAutofit fontScale="92500"/>
          </a:bodyPr>
          <a:lstStyle/>
          <a:p>
            <a:r>
              <a:rPr lang="ja-JP" altLang="en-US"/>
              <a:t>資源評価対象種数が拡大されます。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資源評価計算をする人が足りなくなります、というか足りないです。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水研や水試の内部で計算できる人材を育てていく必要があります。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資源評価計算にはプログラミング言語「</a:t>
            </a:r>
            <a:r>
              <a:rPr lang="en-US" altLang="ja-JP" dirty="0"/>
              <a:t>R</a:t>
            </a:r>
            <a:r>
              <a:rPr lang="ja-JP" altLang="en-US"/>
              <a:t>」が使われています。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R</a:t>
            </a:r>
            <a:r>
              <a:rPr lang="ja-JP" altLang="en-US"/>
              <a:t>の初学者が自習できるよう、この動画を配信することにしました。</a:t>
            </a:r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85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7E57F-719C-F24F-82F3-651E1409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本年度コンテンツ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6FB465-FA31-174A-9D5D-3DC5D69A4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0021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多変量解析・分類</a:t>
            </a:r>
            <a:endParaRPr lang="en-US" altLang="ja-JP" dirty="0"/>
          </a:p>
          <a:p>
            <a:pPr lvl="1"/>
            <a:r>
              <a:rPr lang="ja-JP" altLang="en-US"/>
              <a:t>多次元尺度構成法</a:t>
            </a:r>
            <a:endParaRPr lang="en-US" altLang="ja-JP" dirty="0"/>
          </a:p>
          <a:p>
            <a:pPr lvl="1"/>
            <a:r>
              <a:rPr lang="ja-JP" altLang="en-US"/>
              <a:t>線形判別分析</a:t>
            </a:r>
            <a:endParaRPr lang="en-US" altLang="ja-JP" dirty="0"/>
          </a:p>
          <a:p>
            <a:pPr lvl="1"/>
            <a:r>
              <a:rPr lang="ja-JP" altLang="en-US"/>
              <a:t>冗長性分析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/>
              <a:t>一般化加法モデル</a:t>
            </a:r>
            <a:endParaRPr lang="en-US" altLang="ja-JP" dirty="0"/>
          </a:p>
          <a:p>
            <a:pPr lvl="1"/>
            <a:r>
              <a:rPr lang="ja-JP" altLang="en-US"/>
              <a:t>一般化加法モデル理論</a:t>
            </a:r>
            <a:endParaRPr lang="en-US" altLang="ja-JP" dirty="0"/>
          </a:p>
          <a:p>
            <a:pPr lvl="1"/>
            <a:r>
              <a:rPr lang="ja-JP" altLang="en-US"/>
              <a:t>一般化加法モデル実践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392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3CC1E3A7-2D4D-234E-3E2C-148DC0F56206}"/>
              </a:ext>
            </a:extLst>
          </p:cNvPr>
          <p:cNvGrpSpPr/>
          <p:nvPr/>
        </p:nvGrpSpPr>
        <p:grpSpPr>
          <a:xfrm>
            <a:off x="-35092" y="2573662"/>
            <a:ext cx="12188512" cy="4245162"/>
            <a:chOff x="3485850" y="-136805"/>
            <a:chExt cx="11819007" cy="4245162"/>
          </a:xfrm>
        </p:grpSpPr>
        <p:sp>
          <p:nvSpPr>
            <p:cNvPr id="19" name="角丸四角形 18">
              <a:extLst>
                <a:ext uri="{FF2B5EF4-FFF2-40B4-BE49-F238E27FC236}">
                  <a16:creationId xmlns:a16="http://schemas.microsoft.com/office/drawing/2014/main" id="{28C7CBF7-9D2F-A44D-BF74-14381E8A510D}"/>
                </a:ext>
              </a:extLst>
            </p:cNvPr>
            <p:cNvSpPr/>
            <p:nvPr/>
          </p:nvSpPr>
          <p:spPr>
            <a:xfrm>
              <a:off x="3561497" y="-136805"/>
              <a:ext cx="11743360" cy="4245162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BDC72568-02E4-70B6-6020-7F00C646FDE5}"/>
                </a:ext>
              </a:extLst>
            </p:cNvPr>
            <p:cNvGrpSpPr/>
            <p:nvPr/>
          </p:nvGrpSpPr>
          <p:grpSpPr>
            <a:xfrm>
              <a:off x="3485850" y="1185083"/>
              <a:ext cx="3986589" cy="2737525"/>
              <a:chOff x="3485850" y="1185083"/>
              <a:chExt cx="3986589" cy="2737525"/>
            </a:xfrm>
          </p:grpSpPr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2994C2C-5C48-6C40-9DEE-2DBC05554754}"/>
                  </a:ext>
                </a:extLst>
              </p:cNvPr>
              <p:cNvSpPr txBox="1"/>
              <p:nvPr/>
            </p:nvSpPr>
            <p:spPr>
              <a:xfrm>
                <a:off x="3485850" y="1394891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/>
                  <a:t>仮説検定</a:t>
                </a:r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41D20823-B3FA-8248-8656-4D96251DF444}"/>
                  </a:ext>
                </a:extLst>
              </p:cNvPr>
              <p:cNvSpPr/>
              <p:nvPr/>
            </p:nvSpPr>
            <p:spPr>
              <a:xfrm>
                <a:off x="4577488" y="1185083"/>
                <a:ext cx="2812774" cy="6047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/>
                  <a:t>複数集団を比べよう</a:t>
                </a:r>
              </a:p>
            </p:txBody>
          </p:sp>
          <p:sp>
            <p:nvSpPr>
              <p:cNvPr id="21" name="角丸四角形 20">
                <a:extLst>
                  <a:ext uri="{FF2B5EF4-FFF2-40B4-BE49-F238E27FC236}">
                    <a16:creationId xmlns:a16="http://schemas.microsoft.com/office/drawing/2014/main" id="{AB344685-011D-0640-800C-EAC7A29ECDD6}"/>
                  </a:ext>
                </a:extLst>
              </p:cNvPr>
              <p:cNvSpPr/>
              <p:nvPr/>
            </p:nvSpPr>
            <p:spPr>
              <a:xfrm>
                <a:off x="3695455" y="1815441"/>
                <a:ext cx="3776984" cy="2107167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ja-JP" altLang="en-US"/>
                  <a:t>・仮説検定</a:t>
                </a:r>
                <a:endParaRPr lang="en-US" altLang="ja-JP" dirty="0"/>
              </a:p>
              <a:p>
                <a:r>
                  <a:rPr lang="en-US" altLang="ja-JP" dirty="0"/>
                  <a:t>(</a:t>
                </a:r>
                <a:r>
                  <a:rPr kumimoji="1" lang="ja-JP" altLang="en-US"/>
                  <a:t>帰無仮説・対立仮説・有意水準</a:t>
                </a:r>
                <a:r>
                  <a:rPr kumimoji="1" lang="en-US" altLang="ja-JP" dirty="0"/>
                  <a:t>)</a:t>
                </a:r>
              </a:p>
              <a:p>
                <a:r>
                  <a:rPr lang="ja-JP" altLang="en-US"/>
                  <a:t>・</a:t>
                </a:r>
                <a:r>
                  <a:rPr lang="en-US" altLang="ja-JP" dirty="0"/>
                  <a:t>t</a:t>
                </a:r>
                <a:r>
                  <a:rPr lang="ja-JP" altLang="en-US"/>
                  <a:t>検定</a:t>
                </a:r>
                <a:endParaRPr lang="en-US" altLang="ja-JP" sz="1400" dirty="0"/>
              </a:p>
              <a:p>
                <a:r>
                  <a:rPr kumimoji="1" lang="ja-JP" altLang="en-US"/>
                  <a:t>・カイ２乗検定</a:t>
                </a:r>
                <a:endParaRPr lang="en-US" altLang="ja-JP" dirty="0"/>
              </a:p>
              <a:p>
                <a:r>
                  <a:rPr lang="ja-JP" altLang="en-US"/>
                  <a:t>・</a:t>
                </a:r>
                <a:r>
                  <a:rPr kumimoji="1" lang="en-US" altLang="ja-JP" dirty="0"/>
                  <a:t>U</a:t>
                </a:r>
                <a:r>
                  <a:rPr kumimoji="1" lang="ja-JP" altLang="en-US"/>
                  <a:t>検定</a:t>
                </a:r>
                <a:endParaRPr kumimoji="1" lang="en-US" altLang="ja-JP" dirty="0"/>
              </a:p>
              <a:p>
                <a:r>
                  <a:rPr kumimoji="1" lang="ja-JP" altLang="en-US"/>
                  <a:t>・分散分析</a:t>
                </a:r>
                <a:endParaRPr kumimoji="1" lang="en-US" altLang="ja-JP" dirty="0"/>
              </a:p>
              <a:p>
                <a:r>
                  <a:rPr lang="ja-JP" altLang="en-US"/>
                  <a:t>・多重比較</a:t>
                </a:r>
                <a:endParaRPr kumimoji="1" lang="en-US" altLang="ja-JP" dirty="0"/>
              </a:p>
            </p:txBody>
          </p: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D747DAB6-BD24-003F-E55A-B4F603CA460E}"/>
                </a:ext>
              </a:extLst>
            </p:cNvPr>
            <p:cNvGrpSpPr/>
            <p:nvPr/>
          </p:nvGrpSpPr>
          <p:grpSpPr>
            <a:xfrm>
              <a:off x="7589558" y="-68599"/>
              <a:ext cx="4035246" cy="3516332"/>
              <a:chOff x="7589558" y="-68599"/>
              <a:chExt cx="4035246" cy="3516332"/>
            </a:xfrm>
          </p:grpSpPr>
          <p:sp>
            <p:nvSpPr>
              <p:cNvPr id="23" name="角丸四角形 22">
                <a:extLst>
                  <a:ext uri="{FF2B5EF4-FFF2-40B4-BE49-F238E27FC236}">
                    <a16:creationId xmlns:a16="http://schemas.microsoft.com/office/drawing/2014/main" id="{3502635B-654C-0C4A-836B-CA6BC9BE8ED4}"/>
                  </a:ext>
                </a:extLst>
              </p:cNvPr>
              <p:cNvSpPr/>
              <p:nvPr/>
            </p:nvSpPr>
            <p:spPr>
              <a:xfrm>
                <a:off x="7707258" y="-68599"/>
                <a:ext cx="3866448" cy="287003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/>
                  <a:t>・回帰</a:t>
                </a:r>
                <a:endParaRPr lang="en-US" altLang="ja-JP" dirty="0"/>
              </a:p>
              <a:p>
                <a:r>
                  <a:rPr lang="ja-JP" altLang="en-US"/>
                  <a:t>（説明変数で目的変数を説明）</a:t>
                </a:r>
                <a:endParaRPr lang="en-US" altLang="ja-JP" dirty="0"/>
              </a:p>
              <a:p>
                <a:r>
                  <a:rPr lang="ja-JP" altLang="en-US"/>
                  <a:t>・線形モデル</a:t>
                </a:r>
                <a:r>
                  <a:rPr lang="en-US" altLang="ja-JP" dirty="0"/>
                  <a:t>(LM)</a:t>
                </a:r>
                <a:r>
                  <a:rPr lang="ja-JP" altLang="en-US"/>
                  <a:t> </a:t>
                </a:r>
                <a:endParaRPr lang="en-US" altLang="ja-JP" sz="1400" dirty="0"/>
              </a:p>
              <a:p>
                <a:r>
                  <a:rPr kumimoji="1" lang="ja-JP" altLang="en-US"/>
                  <a:t>・</a:t>
                </a:r>
                <a:r>
                  <a:rPr lang="ja-JP" altLang="en-US"/>
                  <a:t>一般化線形モデル</a:t>
                </a:r>
                <a:r>
                  <a:rPr lang="en-US" altLang="ja-JP" dirty="0"/>
                  <a:t>(GLM)</a:t>
                </a:r>
              </a:p>
              <a:p>
                <a:r>
                  <a:rPr lang="ja-JP" altLang="en-US"/>
                  <a:t>・一般化線形混合モデル</a:t>
                </a:r>
                <a:r>
                  <a:rPr lang="en-US" altLang="ja-JP" dirty="0"/>
                  <a:t>(GLMM)</a:t>
                </a:r>
              </a:p>
              <a:p>
                <a:r>
                  <a:rPr lang="ja-JP" altLang="en-US"/>
                  <a:t>・一般化加法モデル</a:t>
                </a:r>
                <a:r>
                  <a:rPr lang="en-US" altLang="ja-JP" dirty="0"/>
                  <a:t>(GAM)</a:t>
                </a:r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3C342B2-EE94-CD4D-AB4C-D6B0244C532F}"/>
                  </a:ext>
                </a:extLst>
              </p:cNvPr>
              <p:cNvSpPr txBox="1"/>
              <p:nvPr/>
            </p:nvSpPr>
            <p:spPr>
              <a:xfrm>
                <a:off x="7589558" y="2966624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/>
                  <a:t>回帰分析</a:t>
                </a: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C2997754-0A4A-8942-A1F5-D934A9C3C9C8}"/>
                  </a:ext>
                </a:extLst>
              </p:cNvPr>
              <p:cNvSpPr/>
              <p:nvPr/>
            </p:nvSpPr>
            <p:spPr>
              <a:xfrm>
                <a:off x="8769187" y="2843030"/>
                <a:ext cx="2855617" cy="6047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/>
                  <a:t>複数変数の関係を調べよう</a:t>
                </a:r>
              </a:p>
            </p:txBody>
          </p:sp>
        </p:grp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789D7A15-EE01-0742-9EF0-78F03417ED4F}"/>
                </a:ext>
              </a:extLst>
            </p:cNvPr>
            <p:cNvSpPr txBox="1"/>
            <p:nvPr/>
          </p:nvSpPr>
          <p:spPr>
            <a:xfrm>
              <a:off x="3780213" y="121905"/>
              <a:ext cx="33837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b="1"/>
                <a:t>推測統計</a:t>
              </a:r>
              <a:endParaRPr kumimoji="1" lang="en-US" altLang="ja-JP" sz="2000" b="1" dirty="0"/>
            </a:p>
            <a:p>
              <a:r>
                <a:rPr kumimoji="1" lang="ja-JP" altLang="en-US" sz="2000"/>
                <a:t>（</a:t>
              </a:r>
              <a:r>
                <a:rPr lang="ja-JP" altLang="en-US" sz="2000"/>
                <a:t>母集団を標本から推測・</a:t>
              </a:r>
              <a:endParaRPr lang="en-US" altLang="ja-JP" sz="2000" dirty="0"/>
            </a:p>
            <a:p>
              <a:r>
                <a:rPr lang="ja-JP" altLang="en-US" sz="2000"/>
                <a:t>　不確実性あり</a:t>
              </a:r>
              <a:r>
                <a:rPr kumimoji="1" lang="ja-JP" altLang="en-US" sz="2000"/>
                <a:t>）</a:t>
              </a:r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355C768A-F1A0-D65B-9DC7-067FEA6FB3D9}"/>
              </a:ext>
            </a:extLst>
          </p:cNvPr>
          <p:cNvGrpSpPr/>
          <p:nvPr/>
        </p:nvGrpSpPr>
        <p:grpSpPr>
          <a:xfrm>
            <a:off x="3238484" y="1574801"/>
            <a:ext cx="4922543" cy="1713022"/>
            <a:chOff x="1799475" y="5231809"/>
            <a:chExt cx="3472502" cy="1713022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41FC609C-597D-6140-8A28-7A9D4E80EFEC}"/>
                </a:ext>
              </a:extLst>
            </p:cNvPr>
            <p:cNvSpPr txBox="1"/>
            <p:nvPr/>
          </p:nvSpPr>
          <p:spPr>
            <a:xfrm>
              <a:off x="2056149" y="5231809"/>
              <a:ext cx="11245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/>
                <a:t>多変量解析</a:t>
              </a: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7A21325B-2D62-3E49-8992-DC99E5AE5A06}"/>
                </a:ext>
              </a:extLst>
            </p:cNvPr>
            <p:cNvSpPr/>
            <p:nvPr/>
          </p:nvSpPr>
          <p:spPr>
            <a:xfrm>
              <a:off x="1799475" y="5591769"/>
              <a:ext cx="1592959" cy="6047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複数変数から重要なものを取り出そう</a:t>
              </a:r>
            </a:p>
          </p:txBody>
        </p:sp>
        <p:sp>
          <p:nvSpPr>
            <p:cNvPr id="24" name="角丸四角形 23">
              <a:extLst>
                <a:ext uri="{FF2B5EF4-FFF2-40B4-BE49-F238E27FC236}">
                  <a16:creationId xmlns:a16="http://schemas.microsoft.com/office/drawing/2014/main" id="{CB9FE235-EB31-D749-9E69-9797A19E75E5}"/>
                </a:ext>
              </a:extLst>
            </p:cNvPr>
            <p:cNvSpPr/>
            <p:nvPr/>
          </p:nvSpPr>
          <p:spPr>
            <a:xfrm>
              <a:off x="3409962" y="5307938"/>
              <a:ext cx="1862015" cy="1636893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/>
                <a:t>・主成分分析</a:t>
              </a:r>
              <a:endParaRPr lang="en-US" altLang="ja-JP" dirty="0"/>
            </a:p>
            <a:p>
              <a:r>
                <a:rPr kumimoji="1" lang="ja-JP" altLang="en-US"/>
                <a:t>・因子分析</a:t>
              </a:r>
              <a:endParaRPr kumimoji="1" lang="en-US" altLang="ja-JP" dirty="0"/>
            </a:p>
            <a:p>
              <a:r>
                <a:rPr lang="ja-JP" altLang="en-US"/>
                <a:t>・多次元尺度構成法</a:t>
              </a:r>
              <a:endParaRPr kumimoji="1" lang="en-US" altLang="ja-JP" dirty="0"/>
            </a:p>
            <a:p>
              <a:r>
                <a:rPr lang="ja-JP" altLang="en-US">
                  <a:solidFill>
                    <a:schemeClr val="bg2">
                      <a:lumMod val="75000"/>
                    </a:schemeClr>
                  </a:solidFill>
                </a:rPr>
                <a:t>・</a:t>
              </a:r>
              <a:r>
                <a:rPr lang="en-US" altLang="ja-JP" dirty="0">
                  <a:solidFill>
                    <a:schemeClr val="bg2">
                      <a:lumMod val="75000"/>
                    </a:schemeClr>
                  </a:solidFill>
                </a:rPr>
                <a:t>(</a:t>
              </a:r>
              <a:r>
                <a:rPr lang="ja-JP" altLang="en-US">
                  <a:solidFill>
                    <a:schemeClr val="bg2">
                      <a:lumMod val="75000"/>
                    </a:schemeClr>
                  </a:solidFill>
                </a:rPr>
                <a:t>重回帰分析</a:t>
              </a:r>
              <a:r>
                <a:rPr lang="en-US" altLang="ja-JP" dirty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</a:p>
            <a:p>
              <a:r>
                <a:rPr lang="ja-JP" altLang="en-US">
                  <a:solidFill>
                    <a:schemeClr val="tx1"/>
                  </a:solidFill>
                </a:rPr>
                <a:t>・冗長性分析</a:t>
              </a:r>
              <a:endParaRPr lang="en-US" altLang="ja-JP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DBFC228-AE4D-F8AF-B717-809916FC1191}"/>
              </a:ext>
            </a:extLst>
          </p:cNvPr>
          <p:cNvGrpSpPr/>
          <p:nvPr/>
        </p:nvGrpSpPr>
        <p:grpSpPr>
          <a:xfrm>
            <a:off x="12505" y="-35640"/>
            <a:ext cx="3037034" cy="2539190"/>
            <a:chOff x="120595" y="250108"/>
            <a:chExt cx="3151043" cy="2658211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AC4C68D4-E47A-3A4B-AB03-A9EDEC9DC35D}"/>
                </a:ext>
              </a:extLst>
            </p:cNvPr>
            <p:cNvSpPr txBox="1"/>
            <p:nvPr/>
          </p:nvSpPr>
          <p:spPr>
            <a:xfrm>
              <a:off x="1149863" y="250108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/>
                <a:t>記述統計</a:t>
              </a: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CB52AAA8-C4B5-3449-BD84-31971647D816}"/>
                </a:ext>
              </a:extLst>
            </p:cNvPr>
            <p:cNvSpPr/>
            <p:nvPr/>
          </p:nvSpPr>
          <p:spPr>
            <a:xfrm>
              <a:off x="297474" y="599562"/>
              <a:ext cx="2812774" cy="6047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データを要約しよう</a:t>
              </a:r>
            </a:p>
          </p:txBody>
        </p:sp>
        <p:sp>
          <p:nvSpPr>
            <p:cNvPr id="13" name="角丸四角形 12">
              <a:extLst>
                <a:ext uri="{FF2B5EF4-FFF2-40B4-BE49-F238E27FC236}">
                  <a16:creationId xmlns:a16="http://schemas.microsoft.com/office/drawing/2014/main" id="{99A50EF0-0C54-0745-923B-1DC88321F9E0}"/>
                </a:ext>
              </a:extLst>
            </p:cNvPr>
            <p:cNvSpPr/>
            <p:nvPr/>
          </p:nvSpPr>
          <p:spPr>
            <a:xfrm>
              <a:off x="120595" y="1242287"/>
              <a:ext cx="3151043" cy="166603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/>
                <a:t>・要約</a:t>
              </a:r>
              <a:r>
                <a:rPr kumimoji="1" lang="ja-JP" altLang="en-US"/>
                <a:t>統計量（代表値）</a:t>
              </a:r>
              <a:endParaRPr kumimoji="1" lang="en-US" altLang="ja-JP" dirty="0"/>
            </a:p>
            <a:p>
              <a:pPr algn="ctr"/>
              <a:r>
                <a:rPr lang="ja-JP" altLang="en-US" sz="1400"/>
                <a:t>平均値／中央値／四分位</a:t>
              </a:r>
              <a:endParaRPr lang="en-US" altLang="ja-JP" sz="1400" dirty="0"/>
            </a:p>
            <a:p>
              <a:pPr algn="ctr"/>
              <a:r>
                <a:rPr lang="ja-JP" altLang="en-US" sz="1400"/>
                <a:t>最大値／最小値／最頻値</a:t>
              </a:r>
              <a:endParaRPr lang="en-US" altLang="ja-JP" sz="1400" dirty="0"/>
            </a:p>
            <a:p>
              <a:pPr algn="ctr"/>
              <a:r>
                <a:rPr lang="ja-JP" altLang="en-US" sz="1400"/>
                <a:t>分散／標準偏差</a:t>
              </a:r>
              <a:endParaRPr lang="en-US" altLang="ja-JP" sz="1400" dirty="0"/>
            </a:p>
            <a:p>
              <a:r>
                <a:rPr kumimoji="1" lang="ja-JP" altLang="en-US"/>
                <a:t>・変動係数</a:t>
              </a:r>
              <a:endParaRPr kumimoji="1" lang="en-US" altLang="ja-JP" dirty="0"/>
            </a:p>
            <a:p>
              <a:r>
                <a:rPr lang="ja-JP" altLang="en-US"/>
                <a:t>・相関係数</a:t>
              </a:r>
              <a:endParaRPr kumimoji="1" lang="en-US" altLang="ja-JP" dirty="0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93BAD086-AABD-CC1E-9F14-97B209135E21}"/>
              </a:ext>
            </a:extLst>
          </p:cNvPr>
          <p:cNvGrpSpPr/>
          <p:nvPr/>
        </p:nvGrpSpPr>
        <p:grpSpPr>
          <a:xfrm>
            <a:off x="7558837" y="1098"/>
            <a:ext cx="4565759" cy="1054587"/>
            <a:chOff x="4822878" y="5294717"/>
            <a:chExt cx="3891779" cy="947164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97E6946-3727-9240-9A1A-5F18F5AA921C}"/>
                </a:ext>
              </a:extLst>
            </p:cNvPr>
            <p:cNvSpPr txBox="1"/>
            <p:nvPr/>
          </p:nvSpPr>
          <p:spPr>
            <a:xfrm>
              <a:off x="5297812" y="529471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/>
                <a:t>分類</a:t>
              </a: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6B3D7831-161E-6448-92D4-CE1680355403}"/>
                </a:ext>
              </a:extLst>
            </p:cNvPr>
            <p:cNvSpPr/>
            <p:nvPr/>
          </p:nvSpPr>
          <p:spPr>
            <a:xfrm>
              <a:off x="4822878" y="5617970"/>
              <a:ext cx="1554009" cy="6047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集団をグループ</a:t>
              </a:r>
              <a:endParaRPr kumimoji="1" lang="en-US" altLang="ja-JP" dirty="0"/>
            </a:p>
            <a:p>
              <a:pPr algn="ctr"/>
              <a:r>
                <a:rPr kumimoji="1" lang="ja-JP" altLang="en-US"/>
                <a:t>分けしよう</a:t>
              </a:r>
            </a:p>
          </p:txBody>
        </p:sp>
        <p:sp>
          <p:nvSpPr>
            <p:cNvPr id="25" name="角丸四角形 24">
              <a:extLst>
                <a:ext uri="{FF2B5EF4-FFF2-40B4-BE49-F238E27FC236}">
                  <a16:creationId xmlns:a16="http://schemas.microsoft.com/office/drawing/2014/main" id="{D9F99DBF-89B8-0B4E-96BE-FD8CF610B795}"/>
                </a:ext>
              </a:extLst>
            </p:cNvPr>
            <p:cNvSpPr/>
            <p:nvPr/>
          </p:nvSpPr>
          <p:spPr>
            <a:xfrm>
              <a:off x="6410687" y="5322170"/>
              <a:ext cx="2303970" cy="919711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/>
                <a:t>・クラスター分析</a:t>
              </a:r>
              <a:endParaRPr lang="en-US" altLang="ja-JP" dirty="0"/>
            </a:p>
            <a:p>
              <a:r>
                <a:rPr kumimoji="1" lang="ja-JP" altLang="en-US"/>
                <a:t>・</a:t>
              </a:r>
              <a:r>
                <a:rPr kumimoji="1" lang="en-US" altLang="ja-JP" dirty="0"/>
                <a:t>(</a:t>
              </a:r>
              <a:r>
                <a:rPr kumimoji="1" lang="ja-JP" altLang="en-US"/>
                <a:t>線形</a:t>
              </a:r>
              <a:r>
                <a:rPr kumimoji="1" lang="en-US" altLang="ja-JP" dirty="0"/>
                <a:t>)</a:t>
              </a:r>
              <a:r>
                <a:rPr kumimoji="1" lang="ja-JP" altLang="en-US"/>
                <a:t>判別分析</a:t>
              </a:r>
              <a:endParaRPr kumimoji="1" lang="en-US" altLang="ja-JP" dirty="0"/>
            </a:p>
            <a:p>
              <a:r>
                <a:rPr lang="ja-JP" altLang="en-US"/>
                <a:t>・決定木</a:t>
              </a:r>
              <a:endParaRPr kumimoji="1" lang="en-US" altLang="ja-JP" dirty="0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4A9A9C9D-BF35-9FD7-27E6-7FD0EDBFA3DD}"/>
              </a:ext>
            </a:extLst>
          </p:cNvPr>
          <p:cNvGrpSpPr/>
          <p:nvPr/>
        </p:nvGrpSpPr>
        <p:grpSpPr>
          <a:xfrm>
            <a:off x="8461188" y="1103770"/>
            <a:ext cx="3746106" cy="1438832"/>
            <a:chOff x="8199655" y="5372533"/>
            <a:chExt cx="3746106" cy="1438832"/>
          </a:xfrm>
        </p:grpSpPr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39F75092-31B3-5541-864F-886FF38E7C51}"/>
                </a:ext>
              </a:extLst>
            </p:cNvPr>
            <p:cNvSpPr txBox="1"/>
            <p:nvPr/>
          </p:nvSpPr>
          <p:spPr>
            <a:xfrm>
              <a:off x="8613759" y="5420482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/>
                <a:t>機械学習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68723DFE-4AE8-094E-BCE7-21E5F60217D0}"/>
                </a:ext>
              </a:extLst>
            </p:cNvPr>
            <p:cNvSpPr/>
            <p:nvPr/>
          </p:nvSpPr>
          <p:spPr>
            <a:xfrm>
              <a:off x="9860709" y="5372533"/>
              <a:ext cx="1686163" cy="49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予測しよう</a:t>
              </a:r>
            </a:p>
          </p:txBody>
        </p:sp>
        <p:sp>
          <p:nvSpPr>
            <p:cNvPr id="26" name="角丸四角形 25">
              <a:extLst>
                <a:ext uri="{FF2B5EF4-FFF2-40B4-BE49-F238E27FC236}">
                  <a16:creationId xmlns:a16="http://schemas.microsoft.com/office/drawing/2014/main" id="{DE1C9D27-0F45-2640-BF70-AEBC454EA1AE}"/>
                </a:ext>
              </a:extLst>
            </p:cNvPr>
            <p:cNvSpPr/>
            <p:nvPr/>
          </p:nvSpPr>
          <p:spPr>
            <a:xfrm>
              <a:off x="8199655" y="5900387"/>
              <a:ext cx="3746106" cy="910978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/>
                <a:t>・深層学習（ニューラルネット）</a:t>
              </a:r>
              <a:endParaRPr lang="en-US" altLang="ja-JP" dirty="0"/>
            </a:p>
            <a:p>
              <a:r>
                <a:rPr kumimoji="1" lang="ja-JP" altLang="en-US"/>
                <a:t>・サポートベクターマシン</a:t>
              </a:r>
              <a:endParaRPr kumimoji="1" lang="en-US" altLang="ja-JP" dirty="0"/>
            </a:p>
            <a:p>
              <a:r>
                <a:rPr lang="ja-JP" altLang="en-US"/>
                <a:t>・ランダムフォレスト</a:t>
              </a:r>
              <a:endParaRPr kumimoji="1" lang="en-US" altLang="ja-JP" dirty="0"/>
            </a:p>
          </p:txBody>
        </p:sp>
      </p:grp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B7315C2-715E-42D3-39C7-8EE6DBA95941}"/>
              </a:ext>
            </a:extLst>
          </p:cNvPr>
          <p:cNvSpPr txBox="1"/>
          <p:nvPr/>
        </p:nvSpPr>
        <p:spPr>
          <a:xfrm>
            <a:off x="8632527" y="3012346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時系列</a:t>
            </a:r>
            <a:endParaRPr kumimoji="1" lang="en-US" altLang="ja-JP" dirty="0"/>
          </a:p>
          <a:p>
            <a:r>
              <a:rPr kumimoji="1" lang="ja-JP" altLang="en-US"/>
              <a:t>解析</a:t>
            </a:r>
            <a:endParaRPr kumimoji="1" lang="en-US" altLang="ja-JP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CACCD40-C6F8-051E-7DAD-84C92718178D}"/>
              </a:ext>
            </a:extLst>
          </p:cNvPr>
          <p:cNvSpPr/>
          <p:nvPr/>
        </p:nvSpPr>
        <p:spPr>
          <a:xfrm>
            <a:off x="9489023" y="2986603"/>
            <a:ext cx="2557346" cy="661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時間に沿って得られるデータを解析しよう</a:t>
            </a:r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883FC98A-FEE9-4D36-6CB5-FD7C670E3D73}"/>
              </a:ext>
            </a:extLst>
          </p:cNvPr>
          <p:cNvSpPr/>
          <p:nvPr/>
        </p:nvSpPr>
        <p:spPr>
          <a:xfrm>
            <a:off x="8362710" y="3693113"/>
            <a:ext cx="3746106" cy="115900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/>
              <a:t>・自己相関</a:t>
            </a:r>
            <a:r>
              <a:rPr lang="en-US" altLang="ja-JP" dirty="0"/>
              <a:t>/</a:t>
            </a:r>
            <a:r>
              <a:rPr lang="ja-JP" altLang="en-US"/>
              <a:t>自己回帰</a:t>
            </a:r>
            <a:endParaRPr lang="en-US" altLang="ja-JP" dirty="0"/>
          </a:p>
          <a:p>
            <a:r>
              <a:rPr kumimoji="1" lang="ja-JP" altLang="en-US"/>
              <a:t>・スムージング・フィルタリング</a:t>
            </a:r>
            <a:endParaRPr kumimoji="1" lang="en-US" altLang="ja-JP" dirty="0"/>
          </a:p>
          <a:p>
            <a:r>
              <a:rPr lang="ja-JP" altLang="en-US"/>
              <a:t>・</a:t>
            </a:r>
            <a:r>
              <a:rPr lang="ja-JP" altLang="en-US">
                <a:solidFill>
                  <a:schemeClr val="tx1"/>
                </a:solidFill>
              </a:rPr>
              <a:t>状態空間モデル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/>
              <a:t>・生存時間解析</a:t>
            </a:r>
            <a:endParaRPr kumimoji="1" lang="en-US" altLang="ja-JP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9FC65B9-F951-E01B-DEEE-ACFABE6FB48A}"/>
              </a:ext>
            </a:extLst>
          </p:cNvPr>
          <p:cNvSpPr txBox="1"/>
          <p:nvPr/>
        </p:nvSpPr>
        <p:spPr>
          <a:xfrm>
            <a:off x="8835854" y="4942058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空間解析</a:t>
            </a:r>
            <a:endParaRPr kumimoji="1" lang="en-US" altLang="ja-JP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1B34F86-CA42-B6AF-8092-12662B04242B}"/>
              </a:ext>
            </a:extLst>
          </p:cNvPr>
          <p:cNvSpPr txBox="1"/>
          <p:nvPr/>
        </p:nvSpPr>
        <p:spPr>
          <a:xfrm>
            <a:off x="10662937" y="59404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時空間解析</a:t>
            </a:r>
            <a:endParaRPr kumimoji="1" lang="en-US" altLang="ja-JP" dirty="0"/>
          </a:p>
        </p:txBody>
      </p:sp>
      <p:sp>
        <p:nvSpPr>
          <p:cNvPr id="38" name="角丸四角形 37">
            <a:extLst>
              <a:ext uri="{FF2B5EF4-FFF2-40B4-BE49-F238E27FC236}">
                <a16:creationId xmlns:a16="http://schemas.microsoft.com/office/drawing/2014/main" id="{708FA18E-5F3E-16FC-C390-CCBC7899F8DC}"/>
              </a:ext>
            </a:extLst>
          </p:cNvPr>
          <p:cNvSpPr/>
          <p:nvPr/>
        </p:nvSpPr>
        <p:spPr>
          <a:xfrm>
            <a:off x="8541586" y="5896405"/>
            <a:ext cx="1943604" cy="61172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/>
              <a:t>・空間自己相関</a:t>
            </a:r>
          </a:p>
          <a:p>
            <a:r>
              <a:rPr kumimoji="1" lang="ja-JP" altLang="en-US"/>
              <a:t>・</a:t>
            </a:r>
            <a:r>
              <a:rPr lang="ja-JP" altLang="en-US"/>
              <a:t>空間因子分析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7539A6A-1E38-69B2-B154-1A9476D0AB0C}"/>
              </a:ext>
            </a:extLst>
          </p:cNvPr>
          <p:cNvSpPr txBox="1"/>
          <p:nvPr/>
        </p:nvSpPr>
        <p:spPr>
          <a:xfrm>
            <a:off x="3210297" y="1313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因果推論</a:t>
            </a:r>
            <a:endParaRPr kumimoji="1"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B85D1B6-2887-0E99-D443-988AE9966B72}"/>
              </a:ext>
            </a:extLst>
          </p:cNvPr>
          <p:cNvSpPr/>
          <p:nvPr/>
        </p:nvSpPr>
        <p:spPr>
          <a:xfrm>
            <a:off x="3166565" y="529284"/>
            <a:ext cx="1236857" cy="574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因果関係を示そう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D61B3ED-757B-A771-B5B3-46DB1C745E33}"/>
              </a:ext>
            </a:extLst>
          </p:cNvPr>
          <p:cNvSpPr/>
          <p:nvPr/>
        </p:nvSpPr>
        <p:spPr>
          <a:xfrm>
            <a:off x="4451710" y="39176"/>
            <a:ext cx="3067474" cy="114247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/>
              <a:t>・共分散分析</a:t>
            </a:r>
          </a:p>
          <a:p>
            <a:r>
              <a:rPr kumimoji="1" lang="ja-JP" altLang="en-US"/>
              <a:t>・ベイジア</a:t>
            </a:r>
            <a:r>
              <a:rPr lang="ja-JP" altLang="en-US"/>
              <a:t>ン</a:t>
            </a:r>
            <a:r>
              <a:rPr kumimoji="1" lang="ja-JP" altLang="en-US"/>
              <a:t>ネットワーク</a:t>
            </a:r>
            <a:endParaRPr kumimoji="1" lang="en-US" altLang="ja-JP" dirty="0"/>
          </a:p>
          <a:p>
            <a:r>
              <a:rPr kumimoji="1" lang="ja-JP" altLang="en-US"/>
              <a:t>・</a:t>
            </a:r>
            <a:r>
              <a:rPr kumimoji="1" lang="en-US" altLang="ja-JP" dirty="0"/>
              <a:t>EDM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8A88BE99-8A01-CEDB-429E-D5DC97546154}"/>
              </a:ext>
            </a:extLst>
          </p:cNvPr>
          <p:cNvSpPr/>
          <p:nvPr/>
        </p:nvSpPr>
        <p:spPr>
          <a:xfrm>
            <a:off x="10780322" y="6287279"/>
            <a:ext cx="1107996" cy="3693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/>
              <a:t>・</a:t>
            </a:r>
            <a:r>
              <a:rPr lang="en-US" altLang="ja-JP" dirty="0"/>
              <a:t>VAST</a:t>
            </a:r>
            <a:endParaRPr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76A9E8EA-3514-35F7-90B3-806E4D879C00}"/>
              </a:ext>
            </a:extLst>
          </p:cNvPr>
          <p:cNvSpPr/>
          <p:nvPr/>
        </p:nvSpPr>
        <p:spPr>
          <a:xfrm>
            <a:off x="8422704" y="5293032"/>
            <a:ext cx="2486229" cy="55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空間的に繋がりのあるデータを解析しよう</a:t>
            </a:r>
          </a:p>
        </p:txBody>
      </p:sp>
    </p:spTree>
    <p:extLst>
      <p:ext uri="{BB962C8B-B14F-4D97-AF65-F5344CB8AC3E}">
        <p14:creationId xmlns:p14="http://schemas.microsoft.com/office/powerpoint/2010/main" val="111454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7E57F-719C-F24F-82F3-651E1409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2020~2023</a:t>
            </a:r>
            <a:r>
              <a:rPr lang="ja-JP" altLang="en-US"/>
              <a:t>年度動画（全</a:t>
            </a:r>
            <a:r>
              <a:rPr lang="en-US" altLang="ja-JP" dirty="0"/>
              <a:t>37</a:t>
            </a:r>
            <a:r>
              <a:rPr lang="ja-JP" altLang="en-US"/>
              <a:t>回）の内容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6FB465-FA31-174A-9D5D-3DC5D69A4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5107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ja-JP" dirty="0"/>
              <a:t>R</a:t>
            </a:r>
            <a:r>
              <a:rPr kumimoji="1" lang="ja-JP" altLang="en-US"/>
              <a:t>と</a:t>
            </a:r>
            <a:r>
              <a:rPr kumimoji="1" lang="en-US" altLang="ja-JP" dirty="0" err="1"/>
              <a:t>Rstudio</a:t>
            </a:r>
            <a:r>
              <a:rPr kumimoji="1" lang="ja-JP" altLang="en-US"/>
              <a:t>のインストール、基本的な使い方</a:t>
            </a:r>
            <a:endParaRPr kumimoji="1" lang="en-US" altLang="ja-JP" dirty="0"/>
          </a:p>
          <a:p>
            <a:r>
              <a:rPr lang="ja-JP" altLang="en-US"/>
              <a:t>変数や演算子について理解する</a:t>
            </a:r>
            <a:endParaRPr lang="en-US" altLang="ja-JP" dirty="0"/>
          </a:p>
          <a:p>
            <a:r>
              <a:rPr kumimoji="1" lang="ja-JP" altLang="en-US"/>
              <a:t>繰り返し処理、条件分岐、関数について理解する</a:t>
            </a:r>
            <a:endParaRPr kumimoji="1" lang="en-US" altLang="ja-JP" dirty="0"/>
          </a:p>
          <a:p>
            <a:r>
              <a:rPr lang="ja-JP" altLang="en-US"/>
              <a:t>データ入出力</a:t>
            </a:r>
            <a:endParaRPr lang="en-US" altLang="ja-JP" dirty="0"/>
          </a:p>
          <a:p>
            <a:r>
              <a:rPr kumimoji="1" lang="ja-JP" altLang="en-US"/>
              <a:t>描画の練習（ヒストグラム、箱ひげ図、散布図）</a:t>
            </a:r>
            <a:endParaRPr kumimoji="1" lang="en-US" altLang="ja-JP" dirty="0"/>
          </a:p>
          <a:p>
            <a:r>
              <a:rPr lang="ja-JP" altLang="en-US"/>
              <a:t>仮説検定（</a:t>
            </a:r>
            <a:r>
              <a:rPr lang="en-US" altLang="ja-JP" dirty="0"/>
              <a:t>t</a:t>
            </a:r>
            <a:r>
              <a:rPr lang="ja-JP" altLang="en-US"/>
              <a:t>検定）</a:t>
            </a:r>
            <a:endParaRPr kumimoji="1" lang="en-US" altLang="ja-JP" dirty="0"/>
          </a:p>
          <a:p>
            <a:r>
              <a:rPr lang="ja-JP" altLang="en-US"/>
              <a:t>線形モデル</a:t>
            </a:r>
            <a:endParaRPr lang="en-US" altLang="ja-JP" dirty="0"/>
          </a:p>
          <a:p>
            <a:r>
              <a:rPr lang="ja-JP" altLang="en-US"/>
              <a:t>最小二乗推定・最尤推定</a:t>
            </a:r>
            <a:endParaRPr lang="en-US" altLang="ja-JP" dirty="0"/>
          </a:p>
          <a:p>
            <a:r>
              <a:rPr lang="ja-JP" altLang="en-US"/>
              <a:t>一般化線形モデル</a:t>
            </a:r>
            <a:endParaRPr lang="en-US" altLang="ja-JP" dirty="0"/>
          </a:p>
          <a:p>
            <a:r>
              <a:rPr lang="ja-JP" altLang="en-US"/>
              <a:t>一般化線形モデルを応用した</a:t>
            </a:r>
            <a:r>
              <a:rPr lang="en-US" altLang="ja-JP" dirty="0"/>
              <a:t>CPUE</a:t>
            </a:r>
            <a:r>
              <a:rPr lang="ja-JP" altLang="en-US"/>
              <a:t>標準化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一般化</a:t>
            </a:r>
            <a:r>
              <a:rPr lang="en-US" altLang="ja-JP" dirty="0"/>
              <a:t>)</a:t>
            </a:r>
            <a:r>
              <a:rPr lang="ja-JP" altLang="en-US"/>
              <a:t>線形モデルのモデル診断</a:t>
            </a:r>
            <a:endParaRPr lang="en-US" altLang="ja-JP" dirty="0"/>
          </a:p>
          <a:p>
            <a:r>
              <a:rPr lang="ja-JP" altLang="en-US"/>
              <a:t>一般化線形混合モデルの紹介</a:t>
            </a:r>
            <a:endParaRPr lang="en-US" altLang="ja-JP" dirty="0"/>
          </a:p>
          <a:p>
            <a:r>
              <a:rPr lang="ja-JP" altLang="en-US"/>
              <a:t>正則化の紹介</a:t>
            </a:r>
            <a:endParaRPr lang="en-US" altLang="ja-JP" dirty="0"/>
          </a:p>
          <a:p>
            <a:r>
              <a:rPr lang="ja-JP" altLang="en-US"/>
              <a:t>多変量解析の紹介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10112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9E7653AFCF07C478C8F2E80DEEE7C66" ma:contentTypeVersion="15" ma:contentTypeDescription="新しいドキュメントを作成します。" ma:contentTypeScope="" ma:versionID="bb5f725dd4da60391f4ad03531296fcd">
  <xsd:schema xmlns:xsd="http://www.w3.org/2001/XMLSchema" xmlns:xs="http://www.w3.org/2001/XMLSchema" xmlns:p="http://schemas.microsoft.com/office/2006/metadata/properties" xmlns:ns2="1e66e9eb-7008-4f36-9f12-2720d07fd813" xmlns:ns3="85d2109b-5d35-441a-b750-2f7776d10148" targetNamespace="http://schemas.microsoft.com/office/2006/metadata/properties" ma:root="true" ma:fieldsID="4689b999e6b921b7c8885a3dd5f3954c" ns2:_="" ns3:_="">
    <xsd:import namespace="1e66e9eb-7008-4f36-9f12-2720d07fd813"/>
    <xsd:import namespace="85d2109b-5d35-441a-b750-2f7776d101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66e9eb-7008-4f36-9f12-2720d07fd8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画像タグ" ma:readOnly="false" ma:fieldId="{5cf76f15-5ced-4ddc-b409-7134ff3c332f}" ma:taxonomyMulti="true" ma:sspId="081499c7-1a20-4903-917e-2c993b925ca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d2109b-5d35-441a-b750-2f7776d10148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d4f18e3d-be66-4821-bbc9-b3727414b1b5}" ma:internalName="TaxCatchAll" ma:showField="CatchAllData" ma:web="85d2109b-5d35-441a-b750-2f7776d1014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53E462-FB8C-4D42-B15D-8759B8F210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66e9eb-7008-4f36-9f12-2720d07fd813"/>
    <ds:schemaRef ds:uri="85d2109b-5d35-441a-b750-2f7776d101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FF4280-9B3C-4BDB-8B13-24404EF33D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7664</TotalTime>
  <Words>508</Words>
  <Application>Microsoft Macintosh PowerPoint</Application>
  <PresentationFormat>ワイド画面</PresentationFormat>
  <Paragraphs>109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R初心者講座 イントロダクション2024</vt:lpstr>
      <vt:lpstr>この講座のねらい (Rintoro-01参照)</vt:lpstr>
      <vt:lpstr>本年度コンテンツ</vt:lpstr>
      <vt:lpstr>PowerPoint プレゼンテーション</vt:lpstr>
      <vt:lpstr>2020~2023年度動画（全37回）の内容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R初心者講座第０回</dc:title>
  <dc:creator>Microsoft Office User</dc:creator>
  <cp:lastModifiedBy>Shin Fukui</cp:lastModifiedBy>
  <cp:revision>34</cp:revision>
  <dcterms:created xsi:type="dcterms:W3CDTF">2020-03-26T08:14:23Z</dcterms:created>
  <dcterms:modified xsi:type="dcterms:W3CDTF">2024-10-13T05:25:48Z</dcterms:modified>
</cp:coreProperties>
</file>