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59" r:id="rId4"/>
    <p:sldId id="284" r:id="rId5"/>
    <p:sldId id="269" r:id="rId6"/>
    <p:sldId id="270" r:id="rId7"/>
    <p:sldId id="282" r:id="rId8"/>
    <p:sldId id="271" r:id="rId9"/>
    <p:sldId id="272" r:id="rId10"/>
    <p:sldId id="273" r:id="rId11"/>
    <p:sldId id="274" r:id="rId12"/>
    <p:sldId id="275" r:id="rId13"/>
    <p:sldId id="276" r:id="rId14"/>
    <p:sldId id="277" r:id="rId15"/>
    <p:sldId id="278" r:id="rId16"/>
    <p:sldId id="279" r:id="rId17"/>
    <p:sldId id="280" r:id="rId18"/>
    <p:sldId id="283" r:id="rId19"/>
    <p:sldId id="28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37"/>
    <p:restoredTop sz="86803"/>
  </p:normalViewPr>
  <p:slideViewPr>
    <p:cSldViewPr snapToGrid="0">
      <p:cViewPr varScale="1">
        <p:scale>
          <a:sx n="110" d="100"/>
          <a:sy n="110"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16F11BA0-E917-7B43-B45F-5804FB52050A}"/>
    <pc:docChg chg="modSld">
      <pc:chgData name="Shin Fukui" userId="6902ee70c48ce296" providerId="LiveId" clId="{16F11BA0-E917-7B43-B45F-5804FB52050A}" dt="2024-10-01T07:00:38.391" v="4" actId="20577"/>
      <pc:docMkLst>
        <pc:docMk/>
      </pc:docMkLst>
      <pc:sldChg chg="modNotesTx">
        <pc:chgData name="Shin Fukui" userId="6902ee70c48ce296" providerId="LiveId" clId="{16F11BA0-E917-7B43-B45F-5804FB52050A}" dt="2024-10-01T07:00:14.844" v="0" actId="20577"/>
        <pc:sldMkLst>
          <pc:docMk/>
          <pc:sldMk cId="3662875377" sldId="258"/>
        </pc:sldMkLst>
      </pc:sldChg>
      <pc:sldChg chg="modNotesTx">
        <pc:chgData name="Shin Fukui" userId="6902ee70c48ce296" providerId="LiveId" clId="{16F11BA0-E917-7B43-B45F-5804FB52050A}" dt="2024-10-01T07:00:23.055" v="1" actId="20577"/>
        <pc:sldMkLst>
          <pc:docMk/>
          <pc:sldMk cId="2251174560" sldId="270"/>
        </pc:sldMkLst>
      </pc:sldChg>
      <pc:sldChg chg="modNotesTx">
        <pc:chgData name="Shin Fukui" userId="6902ee70c48ce296" providerId="LiveId" clId="{16F11BA0-E917-7B43-B45F-5804FB52050A}" dt="2024-10-01T07:00:29.866" v="2" actId="20577"/>
        <pc:sldMkLst>
          <pc:docMk/>
          <pc:sldMk cId="3179451906" sldId="272"/>
        </pc:sldMkLst>
      </pc:sldChg>
      <pc:sldChg chg="modNotesTx">
        <pc:chgData name="Shin Fukui" userId="6902ee70c48ce296" providerId="LiveId" clId="{16F11BA0-E917-7B43-B45F-5804FB52050A}" dt="2024-10-01T07:00:32.218" v="3" actId="20577"/>
        <pc:sldMkLst>
          <pc:docMk/>
          <pc:sldMk cId="803930850" sldId="273"/>
        </pc:sldMkLst>
      </pc:sldChg>
      <pc:sldChg chg="modNotesTx">
        <pc:chgData name="Shin Fukui" userId="6902ee70c48ce296" providerId="LiveId" clId="{16F11BA0-E917-7B43-B45F-5804FB52050A}" dt="2024-10-01T07:00:38.391" v="4" actId="20577"/>
        <pc:sldMkLst>
          <pc:docMk/>
          <pc:sldMk cId="2150872268"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4200F-657B-4C47-AD1A-9D4065BDDEBA}" type="datetimeFigureOut">
              <a:rPr kumimoji="1" lang="ja-JP" altLang="en-US" smtClean="0"/>
              <a:t>2024/10/13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9BC5E-47CA-454B-819E-F5BD9B38F76F}" type="slidenum">
              <a:rPr kumimoji="1" lang="ja-JP" altLang="en-US" smtClean="0"/>
              <a:t>‹#›</a:t>
            </a:fld>
            <a:endParaRPr kumimoji="1" lang="ja-JP" altLang="en-US"/>
          </a:p>
        </p:txBody>
      </p:sp>
    </p:spTree>
    <p:extLst>
      <p:ext uri="{BB962C8B-B14F-4D97-AF65-F5344CB8AC3E}">
        <p14:creationId xmlns:p14="http://schemas.microsoft.com/office/powerpoint/2010/main" val="1710667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1</a:t>
            </a:fld>
            <a:endParaRPr kumimoji="1" lang="ja-JP" altLang="en-US"/>
          </a:p>
        </p:txBody>
      </p:sp>
    </p:spTree>
    <p:extLst>
      <p:ext uri="{BB962C8B-B14F-4D97-AF65-F5344CB8AC3E}">
        <p14:creationId xmlns:p14="http://schemas.microsoft.com/office/powerpoint/2010/main" val="285477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2</a:t>
            </a:fld>
            <a:endParaRPr kumimoji="1" lang="ja-JP" altLang="en-US"/>
          </a:p>
        </p:txBody>
      </p:sp>
    </p:spTree>
    <p:extLst>
      <p:ext uri="{BB962C8B-B14F-4D97-AF65-F5344CB8AC3E}">
        <p14:creationId xmlns:p14="http://schemas.microsoft.com/office/powerpoint/2010/main" val="1398065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6</a:t>
            </a:fld>
            <a:endParaRPr kumimoji="1" lang="ja-JP" altLang="en-US"/>
          </a:p>
        </p:txBody>
      </p:sp>
    </p:spTree>
    <p:extLst>
      <p:ext uri="{BB962C8B-B14F-4D97-AF65-F5344CB8AC3E}">
        <p14:creationId xmlns:p14="http://schemas.microsoft.com/office/powerpoint/2010/main" val="164634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9</a:t>
            </a:fld>
            <a:endParaRPr kumimoji="1" lang="ja-JP" altLang="en-US"/>
          </a:p>
        </p:txBody>
      </p:sp>
    </p:spTree>
    <p:extLst>
      <p:ext uri="{BB962C8B-B14F-4D97-AF65-F5344CB8AC3E}">
        <p14:creationId xmlns:p14="http://schemas.microsoft.com/office/powerpoint/2010/main" val="3434608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10</a:t>
            </a:fld>
            <a:endParaRPr kumimoji="1" lang="ja-JP" altLang="en-US"/>
          </a:p>
        </p:txBody>
      </p:sp>
    </p:spTree>
    <p:extLst>
      <p:ext uri="{BB962C8B-B14F-4D97-AF65-F5344CB8AC3E}">
        <p14:creationId xmlns:p14="http://schemas.microsoft.com/office/powerpoint/2010/main" val="1829104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14</a:t>
            </a:fld>
            <a:endParaRPr kumimoji="1" lang="ja-JP" altLang="en-US"/>
          </a:p>
        </p:txBody>
      </p:sp>
    </p:spTree>
    <p:extLst>
      <p:ext uri="{BB962C8B-B14F-4D97-AF65-F5344CB8AC3E}">
        <p14:creationId xmlns:p14="http://schemas.microsoft.com/office/powerpoint/2010/main" val="343670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E071D5-CB5A-0D71-AEB4-310D9CEC69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08A110D-CEF0-7037-6AE4-551062360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8BAE918-0434-1D1E-737D-D753B715CD5E}"/>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5" name="フッター プレースホルダー 4">
            <a:extLst>
              <a:ext uri="{FF2B5EF4-FFF2-40B4-BE49-F238E27FC236}">
                <a16:creationId xmlns:a16="http://schemas.microsoft.com/office/drawing/2014/main" id="{0DD75996-03B8-CAC2-EF6E-96D04FE594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63D4DA-EFD1-1168-EB22-E9A0EA6C66C2}"/>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52649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AEA2F-286F-8131-79B6-FA98034EAFB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3BF13D-A6BA-19FA-57E2-04075B76D37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493D27-4B1E-DD17-B6D5-BF7979AC9FFE}"/>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5" name="フッター プレースホルダー 4">
            <a:extLst>
              <a:ext uri="{FF2B5EF4-FFF2-40B4-BE49-F238E27FC236}">
                <a16:creationId xmlns:a16="http://schemas.microsoft.com/office/drawing/2014/main" id="{80D35400-3E85-4F17-2FAA-3EDF7679DE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919D3F-1D12-B13D-3CE5-0EB59E2C67AF}"/>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386214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D4E9E0-4AE2-1CA0-C556-A4C0D502381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8F0B35-6AD1-0E92-8AB7-C59DE5515D4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18AA4D-A891-9A47-9335-83232EF076AE}"/>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5" name="フッター プレースホルダー 4">
            <a:extLst>
              <a:ext uri="{FF2B5EF4-FFF2-40B4-BE49-F238E27FC236}">
                <a16:creationId xmlns:a16="http://schemas.microsoft.com/office/drawing/2014/main" id="{C54301ED-F766-96B0-DBEA-52A438F422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F1B045-EC0C-2C18-C9A0-EF8408D683AD}"/>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422827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F2D77-2C1B-9019-9CDA-FC2A49660A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076470-FD56-D97C-ED83-A9D0AFC5ED4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FA79AA-35C5-8B16-C871-4D7DD2EE7F64}"/>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5" name="フッター プレースホルダー 4">
            <a:extLst>
              <a:ext uri="{FF2B5EF4-FFF2-40B4-BE49-F238E27FC236}">
                <a16:creationId xmlns:a16="http://schemas.microsoft.com/office/drawing/2014/main" id="{7EC31DD3-F321-FB97-6E9C-160EE1AD1A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8612BE-B364-A11D-FECC-9F34792BDFF1}"/>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32480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8C40B-07CB-5C1B-AB85-B67B87D144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123FA-74D7-0A13-DF3E-71D326272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CDEAB6C-FF6E-55E5-2268-51E056065722}"/>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5" name="フッター プレースホルダー 4">
            <a:extLst>
              <a:ext uri="{FF2B5EF4-FFF2-40B4-BE49-F238E27FC236}">
                <a16:creationId xmlns:a16="http://schemas.microsoft.com/office/drawing/2014/main" id="{50F0ED8B-4FEE-28E2-AC33-1ED32F3CE0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302034-D385-CD94-C8F9-357FDDCA823A}"/>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44638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7A823-1FEC-DACF-0D90-CA181972A2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C59FBF-BFAA-10C6-FFCA-FC1D85D2053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D3161B-52BE-523E-69D0-0463633B71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C1337B6-9E34-389B-8CDA-172FA92D02ED}"/>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6" name="フッター プレースホルダー 5">
            <a:extLst>
              <a:ext uri="{FF2B5EF4-FFF2-40B4-BE49-F238E27FC236}">
                <a16:creationId xmlns:a16="http://schemas.microsoft.com/office/drawing/2014/main" id="{AD7CFFF2-2B5A-6806-63FF-511B1CBF4A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15617D-FCAC-7516-CFD0-229DB86B442F}"/>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69562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D3815-79DC-C9AC-DC9E-71023A894A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F7972A-2C71-F641-61CA-A238E39C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626B543-B158-E110-61AD-3A6BC823E2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36B342-1830-2CED-1666-C8AFC3D5C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AD2745-34C8-56F6-55BB-2EEDEF6D63E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1818D0-9BD6-4EC9-21E2-B24240DA20DF}"/>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8" name="フッター プレースホルダー 7">
            <a:extLst>
              <a:ext uri="{FF2B5EF4-FFF2-40B4-BE49-F238E27FC236}">
                <a16:creationId xmlns:a16="http://schemas.microsoft.com/office/drawing/2014/main" id="{36543495-9242-1FCC-1249-DB9D7AC707F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6E062E-7500-A982-F154-E27A4B48C1FE}"/>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100814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6799A-C125-456B-6021-372549E3135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087F64-8F13-C11B-DC80-36B9086597F9}"/>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4" name="フッター プレースホルダー 3">
            <a:extLst>
              <a:ext uri="{FF2B5EF4-FFF2-40B4-BE49-F238E27FC236}">
                <a16:creationId xmlns:a16="http://schemas.microsoft.com/office/drawing/2014/main" id="{8A2804B0-0E30-47D1-EE54-2213963982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E206D4-E872-A893-9E7A-AF1F2A9089C5}"/>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148131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FF9ECD-D567-1C15-2866-5ADB65985CA5}"/>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3" name="フッター プレースホルダー 2">
            <a:extLst>
              <a:ext uri="{FF2B5EF4-FFF2-40B4-BE49-F238E27FC236}">
                <a16:creationId xmlns:a16="http://schemas.microsoft.com/office/drawing/2014/main" id="{E62DB5F8-07D0-6022-E610-5178B60664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9F6B47-BF40-23BC-6F6F-03E91EA934DC}"/>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11381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833749-2671-462C-2FE2-1085A3D6E0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0A93B7-B016-6801-6198-9386F12E0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3A7A5-862D-C280-25B8-55B0C9CFF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B1EA-EB47-F21E-CEBF-F2FB26813EC4}"/>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6" name="フッター プレースホルダー 5">
            <a:extLst>
              <a:ext uri="{FF2B5EF4-FFF2-40B4-BE49-F238E27FC236}">
                <a16:creationId xmlns:a16="http://schemas.microsoft.com/office/drawing/2014/main" id="{C1FCF3EC-DC18-1F77-2D4D-0335155D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6646BC-592F-6B19-897F-287E0EA31F75}"/>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69044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5852D-A293-6F55-F7FB-CF28FA882A9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8DB0891-3831-D4DC-1779-5B5E24F03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AE048BE-A6D5-9A8C-1C6D-51EEA84B8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ECC6D7-04EC-3481-FEC1-19F8D23C9AE0}"/>
              </a:ext>
            </a:extLst>
          </p:cNvPr>
          <p:cNvSpPr>
            <a:spLocks noGrp="1"/>
          </p:cNvSpPr>
          <p:nvPr>
            <p:ph type="dt" sz="half" idx="10"/>
          </p:nvPr>
        </p:nvSpPr>
        <p:spPr/>
        <p:txBody>
          <a:bodyPr/>
          <a:lstStyle/>
          <a:p>
            <a:fld id="{A174F155-98B7-6C49-9B2A-096DDD09CD71}" type="datetimeFigureOut">
              <a:rPr kumimoji="1" lang="ja-JP" altLang="en-US" smtClean="0"/>
              <a:t>2024/10/13</a:t>
            </a:fld>
            <a:endParaRPr kumimoji="1" lang="ja-JP" altLang="en-US"/>
          </a:p>
        </p:txBody>
      </p:sp>
      <p:sp>
        <p:nvSpPr>
          <p:cNvPr id="6" name="フッター プレースホルダー 5">
            <a:extLst>
              <a:ext uri="{FF2B5EF4-FFF2-40B4-BE49-F238E27FC236}">
                <a16:creationId xmlns:a16="http://schemas.microsoft.com/office/drawing/2014/main" id="{26D2DFD8-4CDA-6828-CB2A-2FF1F7EC46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8D0F8D4-44C5-F978-92B3-9813DD4107EA}"/>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359533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96D3203-F334-B9A4-3EF3-BB6A194F9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7741C5-9ADD-53EA-F66D-7D138E548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FF33FA-86F9-AE43-8745-2B70E8C34D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74F155-98B7-6C49-9B2A-096DDD09CD71}" type="datetimeFigureOut">
              <a:rPr kumimoji="1" lang="ja-JP" altLang="en-US" smtClean="0"/>
              <a:t>2024/10/13</a:t>
            </a:fld>
            <a:endParaRPr kumimoji="1" lang="ja-JP" altLang="en-US"/>
          </a:p>
        </p:txBody>
      </p:sp>
      <p:sp>
        <p:nvSpPr>
          <p:cNvPr id="5" name="フッター プレースホルダー 4">
            <a:extLst>
              <a:ext uri="{FF2B5EF4-FFF2-40B4-BE49-F238E27FC236}">
                <a16:creationId xmlns:a16="http://schemas.microsoft.com/office/drawing/2014/main" id="{4600012C-EC60-C18A-CD7F-0AC52E977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58CF6FD-DD73-62E3-F146-3AC309B3C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1899450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B6343-E12A-E326-4F84-5D20A87FBB1F}"/>
              </a:ext>
            </a:extLst>
          </p:cNvPr>
          <p:cNvSpPr>
            <a:spLocks noGrp="1"/>
          </p:cNvSpPr>
          <p:nvPr>
            <p:ph type="ctrTitle"/>
          </p:nvPr>
        </p:nvSpPr>
        <p:spPr/>
        <p:txBody>
          <a:bodyPr/>
          <a:lstStyle/>
          <a:p>
            <a:r>
              <a:rPr kumimoji="1" lang="en-US" altLang="ja-JP"/>
              <a:t>R</a:t>
            </a:r>
            <a:r>
              <a:rPr kumimoji="1" lang="ja-JP" altLang="en-US"/>
              <a:t>初心者講座第</a:t>
            </a:r>
            <a:r>
              <a:rPr lang="ja-JP" altLang="en-US"/>
              <a:t>３８</a:t>
            </a:r>
            <a:r>
              <a:rPr kumimoji="1" lang="ja-JP" altLang="en-US"/>
              <a:t>回</a:t>
            </a:r>
          </a:p>
        </p:txBody>
      </p:sp>
      <p:sp>
        <p:nvSpPr>
          <p:cNvPr id="3" name="字幕 2">
            <a:extLst>
              <a:ext uri="{FF2B5EF4-FFF2-40B4-BE49-F238E27FC236}">
                <a16:creationId xmlns:a16="http://schemas.microsoft.com/office/drawing/2014/main" id="{922555B7-7788-671F-425D-D23E87B234C0}"/>
              </a:ext>
            </a:extLst>
          </p:cNvPr>
          <p:cNvSpPr>
            <a:spLocks noGrp="1"/>
          </p:cNvSpPr>
          <p:nvPr>
            <p:ph type="subTitle" idx="1"/>
          </p:nvPr>
        </p:nvSpPr>
        <p:spPr/>
        <p:txBody>
          <a:bodyPr/>
          <a:lstStyle/>
          <a:p>
            <a:r>
              <a:rPr lang="ja-JP" altLang="en-US"/>
              <a:t>行列から軸を取り直す；</a:t>
            </a:r>
            <a:r>
              <a:rPr kumimoji="1" lang="en-US" altLang="ja-JP" dirty="0"/>
              <a:t>MDS</a:t>
            </a:r>
            <a:r>
              <a:rPr kumimoji="1" lang="ja-JP" altLang="en-US"/>
              <a:t>・</a:t>
            </a:r>
            <a:r>
              <a:rPr kumimoji="1" lang="en-US" altLang="ja-JP" dirty="0"/>
              <a:t>LDA</a:t>
            </a:r>
            <a:r>
              <a:rPr kumimoji="1" lang="ja-JP" altLang="en-US"/>
              <a:t>の紹介</a:t>
            </a:r>
          </a:p>
        </p:txBody>
      </p:sp>
    </p:spTree>
    <p:extLst>
      <p:ext uri="{BB962C8B-B14F-4D97-AF65-F5344CB8AC3E}">
        <p14:creationId xmlns:p14="http://schemas.microsoft.com/office/powerpoint/2010/main" val="30525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E8DA8-A724-6EAC-2417-F66F4493E737}"/>
              </a:ext>
            </a:extLst>
          </p:cNvPr>
          <p:cNvSpPr>
            <a:spLocks noGrp="1"/>
          </p:cNvSpPr>
          <p:nvPr>
            <p:ph type="title"/>
          </p:nvPr>
        </p:nvSpPr>
        <p:spPr/>
        <p:txBody>
          <a:bodyPr/>
          <a:lstStyle/>
          <a:p>
            <a:r>
              <a:rPr lang="ja-JP" altLang="en-US"/>
              <a:t>線形判別分析</a:t>
            </a:r>
            <a:br>
              <a:rPr lang="en-US" altLang="ja-JP" dirty="0"/>
            </a:br>
            <a:r>
              <a:rPr lang="ja-JP" altLang="en-US"/>
              <a:t>（</a:t>
            </a:r>
            <a:r>
              <a:rPr lang="en-US" altLang="ja-JP" dirty="0"/>
              <a:t>Linear Discriminant Analysis, LDA</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51479C8B-8B0F-1770-71B3-96F73F9F3A34}"/>
              </a:ext>
            </a:extLst>
          </p:cNvPr>
          <p:cNvSpPr>
            <a:spLocks noGrp="1"/>
          </p:cNvSpPr>
          <p:nvPr>
            <p:ph idx="1"/>
          </p:nvPr>
        </p:nvSpPr>
        <p:spPr>
          <a:xfrm>
            <a:off x="838200" y="1825625"/>
            <a:ext cx="6584577" cy="4351338"/>
          </a:xfrm>
        </p:spPr>
        <p:txBody>
          <a:bodyPr/>
          <a:lstStyle/>
          <a:p>
            <a:r>
              <a:rPr lang="ja-JP" altLang="en-US"/>
              <a:t>ある</a:t>
            </a:r>
            <a:r>
              <a:rPr kumimoji="1" lang="ja-JP" altLang="en-US"/>
              <a:t>多変量</a:t>
            </a:r>
            <a:r>
              <a:rPr lang="ja-JP" altLang="en-US"/>
              <a:t>データセットに対して、いくつかの異なるカテゴリに分類できそうな、あるいは分類できるとき、どんな境界線が一番合理的か？</a:t>
            </a:r>
            <a:endParaRPr lang="en-US" altLang="ja-JP"/>
          </a:p>
          <a:p>
            <a:endParaRPr kumimoji="1" lang="en-US" altLang="ja-JP"/>
          </a:p>
          <a:p>
            <a:r>
              <a:rPr lang="ja-JP" altLang="en-US"/>
              <a:t>与えられた多変量データにおいて、すでに分類したいカテゴリが存在する．</a:t>
            </a:r>
            <a:endParaRPr lang="en-US" altLang="ja-JP"/>
          </a:p>
          <a:p>
            <a:pPr marL="0" indent="0">
              <a:buNone/>
            </a:pPr>
            <a:r>
              <a:rPr kumimoji="1" lang="ja-JP" altLang="en-US"/>
              <a:t>→教師あり</a:t>
            </a:r>
          </a:p>
        </p:txBody>
      </p:sp>
      <p:pic>
        <p:nvPicPr>
          <p:cNvPr id="4" name="図 3">
            <a:extLst>
              <a:ext uri="{FF2B5EF4-FFF2-40B4-BE49-F238E27FC236}">
                <a16:creationId xmlns:a16="http://schemas.microsoft.com/office/drawing/2014/main" id="{CD705D5B-3D8D-7E4A-548E-D8100FE6C351}"/>
              </a:ext>
            </a:extLst>
          </p:cNvPr>
          <p:cNvPicPr>
            <a:picLocks noChangeAspect="1"/>
          </p:cNvPicPr>
          <p:nvPr/>
        </p:nvPicPr>
        <p:blipFill>
          <a:blip r:embed="rId3"/>
          <a:stretch>
            <a:fillRect/>
          </a:stretch>
        </p:blipFill>
        <p:spPr>
          <a:xfrm>
            <a:off x="7422777" y="1690688"/>
            <a:ext cx="4275000" cy="5130000"/>
          </a:xfrm>
          <a:prstGeom prst="rect">
            <a:avLst/>
          </a:prstGeom>
        </p:spPr>
      </p:pic>
      <p:cxnSp>
        <p:nvCxnSpPr>
          <p:cNvPr id="5" name="直線コネクタ 4">
            <a:extLst>
              <a:ext uri="{FF2B5EF4-FFF2-40B4-BE49-F238E27FC236}">
                <a16:creationId xmlns:a16="http://schemas.microsoft.com/office/drawing/2014/main" id="{8BA52929-BF74-32D5-CDD4-1944017B9A1E}"/>
              </a:ext>
            </a:extLst>
          </p:cNvPr>
          <p:cNvCxnSpPr>
            <a:cxnSpLocks/>
          </p:cNvCxnSpPr>
          <p:nvPr/>
        </p:nvCxnSpPr>
        <p:spPr>
          <a:xfrm flipV="1">
            <a:off x="7882759" y="3310759"/>
            <a:ext cx="3026978" cy="93016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38FFBC9B-2595-29CE-2D0C-05768C4F67C6}"/>
              </a:ext>
            </a:extLst>
          </p:cNvPr>
          <p:cNvCxnSpPr>
            <a:cxnSpLocks/>
          </p:cNvCxnSpPr>
          <p:nvPr/>
        </p:nvCxnSpPr>
        <p:spPr>
          <a:xfrm>
            <a:off x="7882759" y="3671666"/>
            <a:ext cx="302697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93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95528-3A89-6FEF-E8AA-550014B3EA85}"/>
              </a:ext>
            </a:extLst>
          </p:cNvPr>
          <p:cNvSpPr>
            <a:spLocks noGrp="1"/>
          </p:cNvSpPr>
          <p:nvPr>
            <p:ph type="title"/>
          </p:nvPr>
        </p:nvSpPr>
        <p:spPr/>
        <p:txBody>
          <a:bodyPr/>
          <a:lstStyle/>
          <a:p>
            <a:r>
              <a:rPr lang="ja-JP" altLang="en-US"/>
              <a:t>多変量変数</a:t>
            </a:r>
            <a:r>
              <a:rPr kumimoji="1" lang="ja-JP" altLang="en-US"/>
              <a:t>の軸を取り直す</a:t>
            </a:r>
          </a:p>
        </p:txBody>
      </p:sp>
      <p:sp>
        <p:nvSpPr>
          <p:cNvPr id="3" name="コンテンツ プレースホルダー 2">
            <a:extLst>
              <a:ext uri="{FF2B5EF4-FFF2-40B4-BE49-F238E27FC236}">
                <a16:creationId xmlns:a16="http://schemas.microsoft.com/office/drawing/2014/main" id="{7C7067C0-6861-6D43-661C-9FAB6DD0CE3E}"/>
              </a:ext>
            </a:extLst>
          </p:cNvPr>
          <p:cNvSpPr>
            <a:spLocks noGrp="1"/>
          </p:cNvSpPr>
          <p:nvPr>
            <p:ph idx="1"/>
          </p:nvPr>
        </p:nvSpPr>
        <p:spPr/>
        <p:txBody>
          <a:bodyPr/>
          <a:lstStyle/>
          <a:p>
            <a:r>
              <a:rPr kumimoji="1" lang="en-US" altLang="ja-JP" dirty="0"/>
              <a:t>PCA</a:t>
            </a:r>
            <a:r>
              <a:rPr kumimoji="1" lang="ja-JP" altLang="en-US"/>
              <a:t>では相関行列、</a:t>
            </a:r>
            <a:r>
              <a:rPr kumimoji="1" lang="en-US" altLang="ja-JP" dirty="0"/>
              <a:t>MDS</a:t>
            </a:r>
            <a:r>
              <a:rPr kumimoji="1" lang="ja-JP" altLang="en-US"/>
              <a:t>では距離行列から特徴を浮き彫りにする</a:t>
            </a:r>
            <a:r>
              <a:rPr lang="ja-JP" altLang="en-US"/>
              <a:t>軸</a:t>
            </a:r>
            <a:r>
              <a:rPr kumimoji="1" lang="ja-JP" altLang="en-US"/>
              <a:t>を取り直した．</a:t>
            </a:r>
            <a:endParaRPr kumimoji="1" lang="en-US" altLang="ja-JP" dirty="0"/>
          </a:p>
          <a:p>
            <a:endParaRPr lang="en-US" altLang="ja-JP" dirty="0"/>
          </a:p>
          <a:p>
            <a:r>
              <a:rPr kumimoji="1" lang="ja-JP" altLang="en-US"/>
              <a:t>判別分析では分散比を大きくする軸をとる．</a:t>
            </a:r>
            <a:endParaRPr kumimoji="1" lang="en-US" altLang="ja-JP" dirty="0"/>
          </a:p>
          <a:p>
            <a:endParaRPr kumimoji="1" lang="en-US" altLang="ja-JP" dirty="0"/>
          </a:p>
          <a:p>
            <a:r>
              <a:rPr lang="ja-JP" altLang="en-US"/>
              <a:t>分散分析でこの考え方が使われる．</a:t>
            </a:r>
            <a:endParaRPr kumimoji="1" lang="en-US" altLang="ja-JP" dirty="0"/>
          </a:p>
        </p:txBody>
      </p:sp>
    </p:spTree>
    <p:extLst>
      <p:ext uri="{BB962C8B-B14F-4D97-AF65-F5344CB8AC3E}">
        <p14:creationId xmlns:p14="http://schemas.microsoft.com/office/powerpoint/2010/main" val="308259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49B3D1-5CDB-6BD5-CA28-5D34D1C08041}"/>
              </a:ext>
            </a:extLst>
          </p:cNvPr>
          <p:cNvSpPr>
            <a:spLocks noGrp="1"/>
          </p:cNvSpPr>
          <p:nvPr>
            <p:ph type="title"/>
          </p:nvPr>
        </p:nvSpPr>
        <p:spPr/>
        <p:txBody>
          <a:bodyPr/>
          <a:lstStyle/>
          <a:p>
            <a:r>
              <a:rPr kumimoji="1" lang="ja-JP" altLang="en-US"/>
              <a:t>分散分析</a:t>
            </a:r>
            <a:r>
              <a:rPr kumimoji="1" lang="en-US" altLang="ja-JP" dirty="0"/>
              <a:t>(Analysis of Variance, ANOVA)</a:t>
            </a:r>
            <a:br>
              <a:rPr kumimoji="1" lang="en-US" altLang="ja-JP" dirty="0"/>
            </a:br>
            <a:r>
              <a:rPr kumimoji="1" lang="ja-JP" altLang="en-US"/>
              <a:t>の考え方</a:t>
            </a:r>
          </a:p>
        </p:txBody>
      </p:sp>
      <p:sp>
        <p:nvSpPr>
          <p:cNvPr id="3" name="コンテンツ プレースホルダー 2">
            <a:extLst>
              <a:ext uri="{FF2B5EF4-FFF2-40B4-BE49-F238E27FC236}">
                <a16:creationId xmlns:a16="http://schemas.microsoft.com/office/drawing/2014/main" id="{75A4970D-7A17-6AC5-E967-C7BB56441B76}"/>
              </a:ext>
            </a:extLst>
          </p:cNvPr>
          <p:cNvSpPr>
            <a:spLocks noGrp="1"/>
          </p:cNvSpPr>
          <p:nvPr>
            <p:ph idx="1"/>
          </p:nvPr>
        </p:nvSpPr>
        <p:spPr/>
        <p:txBody>
          <a:bodyPr/>
          <a:lstStyle/>
          <a:p>
            <a:r>
              <a:rPr kumimoji="1" lang="ja-JP" altLang="en-US"/>
              <a:t>分散分析は３つ以上の群間に差があるかを仮説検定する</a:t>
            </a:r>
            <a:r>
              <a:rPr kumimoji="1" lang="en-US" altLang="ja-JP"/>
              <a:t>.</a:t>
            </a:r>
          </a:p>
          <a:p>
            <a:pPr lvl="1"/>
            <a:r>
              <a:rPr lang="ja-JP" altLang="en-US"/>
              <a:t>２つの群に差があるかを検定したのが</a:t>
            </a:r>
            <a:r>
              <a:rPr lang="en-US" altLang="ja-JP"/>
              <a:t>t</a:t>
            </a:r>
            <a:r>
              <a:rPr lang="ja-JP" altLang="en-US"/>
              <a:t>検定（第</a:t>
            </a:r>
            <a:r>
              <a:rPr lang="en-US" altLang="ja-JP"/>
              <a:t>11</a:t>
            </a:r>
            <a:r>
              <a:rPr lang="ja-JP" altLang="en-US"/>
              <a:t>回参照）</a:t>
            </a:r>
            <a:endParaRPr lang="en-US" altLang="ja-JP"/>
          </a:p>
          <a:p>
            <a:endParaRPr kumimoji="1" lang="en-US" altLang="ja-JP"/>
          </a:p>
          <a:p>
            <a:r>
              <a:rPr lang="ja-JP" altLang="en-US"/>
              <a:t>この時の帰無仮説は「群間に差はない」．</a:t>
            </a:r>
            <a:endParaRPr lang="en-US" altLang="ja-JP"/>
          </a:p>
          <a:p>
            <a:endParaRPr kumimoji="1" lang="en-US" altLang="ja-JP"/>
          </a:p>
          <a:p>
            <a:r>
              <a:rPr lang="ja-JP" altLang="en-US"/>
              <a:t>群間に差がない分布と差がある分布、なにが違うかか？</a:t>
            </a:r>
            <a:endParaRPr kumimoji="1" lang="ja-JP" altLang="en-US"/>
          </a:p>
        </p:txBody>
      </p:sp>
    </p:spTree>
    <p:extLst>
      <p:ext uri="{BB962C8B-B14F-4D97-AF65-F5344CB8AC3E}">
        <p14:creationId xmlns:p14="http://schemas.microsoft.com/office/powerpoint/2010/main" val="248437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0FE1F-EBAC-7FDA-F5FC-71AB3F3DCBB0}"/>
              </a:ext>
            </a:extLst>
          </p:cNvPr>
          <p:cNvSpPr>
            <a:spLocks noGrp="1"/>
          </p:cNvSpPr>
          <p:nvPr>
            <p:ph type="title"/>
          </p:nvPr>
        </p:nvSpPr>
        <p:spPr/>
        <p:txBody>
          <a:bodyPr/>
          <a:lstStyle/>
          <a:p>
            <a:r>
              <a:rPr kumimoji="1" lang="ja-JP" altLang="en-US"/>
              <a:t>群内の分散と群間の分散</a:t>
            </a:r>
          </a:p>
        </p:txBody>
      </p:sp>
      <p:sp>
        <p:nvSpPr>
          <p:cNvPr id="3" name="コンテンツ プレースホルダー 2">
            <a:extLst>
              <a:ext uri="{FF2B5EF4-FFF2-40B4-BE49-F238E27FC236}">
                <a16:creationId xmlns:a16="http://schemas.microsoft.com/office/drawing/2014/main" id="{1645CA65-6727-9BD1-22CD-0CE92ABAB045}"/>
              </a:ext>
            </a:extLst>
          </p:cNvPr>
          <p:cNvSpPr>
            <a:spLocks noGrp="1"/>
          </p:cNvSpPr>
          <p:nvPr>
            <p:ph idx="1"/>
          </p:nvPr>
        </p:nvSpPr>
        <p:spPr/>
        <p:txBody>
          <a:bodyPr/>
          <a:lstStyle/>
          <a:p>
            <a:r>
              <a:rPr kumimoji="1" lang="ja-JP" altLang="en-US"/>
              <a:t>３つのカテゴリに数量変数の分布が正規分布で与えられるとき、どのような場合に３群間に違いがあるといえるか？</a:t>
            </a:r>
            <a:endParaRPr kumimoji="1" lang="en-US" altLang="ja-JP" dirty="0"/>
          </a:p>
          <a:p>
            <a:pPr marL="0" indent="0">
              <a:buNone/>
            </a:pPr>
            <a:r>
              <a:rPr lang="ja-JP" altLang="en-US"/>
              <a:t>→群内の分布と、群間の分布を比較する</a:t>
            </a:r>
            <a:endParaRPr lang="en-US" altLang="ja-JP" dirty="0"/>
          </a:p>
          <a:p>
            <a:r>
              <a:rPr kumimoji="1" lang="ja-JP" altLang="en-US"/>
              <a:t>下の３つはどれも各群の平均値が同じで（群間分散が同じ）、群内分散が異なる．各群</a:t>
            </a:r>
            <a:r>
              <a:rPr lang="ja-JP" altLang="en-US"/>
              <a:t>内</a:t>
            </a:r>
            <a:r>
              <a:rPr kumimoji="1" lang="ja-JP" altLang="en-US"/>
              <a:t>の分散が大きいと、各群にはっきりとした違いが見出し辛くなる．つまり「各群データは同じ母集団からとってきたもの」を否定できない。</a:t>
            </a:r>
            <a:endParaRPr kumimoji="1" lang="en-US" altLang="ja-JP" dirty="0"/>
          </a:p>
          <a:p>
            <a:endParaRPr kumimoji="1" lang="ja-JP" altLang="en-US"/>
          </a:p>
        </p:txBody>
      </p:sp>
      <p:pic>
        <p:nvPicPr>
          <p:cNvPr id="12" name="図 11">
            <a:extLst>
              <a:ext uri="{FF2B5EF4-FFF2-40B4-BE49-F238E27FC236}">
                <a16:creationId xmlns:a16="http://schemas.microsoft.com/office/drawing/2014/main" id="{D9CBD74E-C2E4-53B5-756F-826D061B329B}"/>
              </a:ext>
            </a:extLst>
          </p:cNvPr>
          <p:cNvPicPr>
            <a:picLocks noChangeAspect="1"/>
          </p:cNvPicPr>
          <p:nvPr/>
        </p:nvPicPr>
        <p:blipFill>
          <a:blip r:embed="rId2"/>
          <a:stretch>
            <a:fillRect/>
          </a:stretch>
        </p:blipFill>
        <p:spPr>
          <a:xfrm>
            <a:off x="838200" y="5127100"/>
            <a:ext cx="1452832" cy="1365775"/>
          </a:xfrm>
          <a:prstGeom prst="rect">
            <a:avLst/>
          </a:prstGeom>
        </p:spPr>
      </p:pic>
      <p:pic>
        <p:nvPicPr>
          <p:cNvPr id="13" name="図 12">
            <a:extLst>
              <a:ext uri="{FF2B5EF4-FFF2-40B4-BE49-F238E27FC236}">
                <a16:creationId xmlns:a16="http://schemas.microsoft.com/office/drawing/2014/main" id="{F0B3ED7A-F968-0168-E3E2-CAE2F1E783EB}"/>
              </a:ext>
            </a:extLst>
          </p:cNvPr>
          <p:cNvPicPr>
            <a:picLocks noChangeAspect="1"/>
          </p:cNvPicPr>
          <p:nvPr/>
        </p:nvPicPr>
        <p:blipFill>
          <a:blip r:embed="rId2"/>
          <a:stretch>
            <a:fillRect/>
          </a:stretch>
        </p:blipFill>
        <p:spPr>
          <a:xfrm>
            <a:off x="1564616" y="5127100"/>
            <a:ext cx="1452832" cy="1365775"/>
          </a:xfrm>
          <a:prstGeom prst="rect">
            <a:avLst/>
          </a:prstGeom>
        </p:spPr>
      </p:pic>
      <p:pic>
        <p:nvPicPr>
          <p:cNvPr id="17" name="図 16">
            <a:extLst>
              <a:ext uri="{FF2B5EF4-FFF2-40B4-BE49-F238E27FC236}">
                <a16:creationId xmlns:a16="http://schemas.microsoft.com/office/drawing/2014/main" id="{06948545-720C-A3D2-CE39-A429420242B2}"/>
              </a:ext>
            </a:extLst>
          </p:cNvPr>
          <p:cNvPicPr>
            <a:picLocks noChangeAspect="1"/>
          </p:cNvPicPr>
          <p:nvPr/>
        </p:nvPicPr>
        <p:blipFill>
          <a:blip r:embed="rId2"/>
          <a:stretch>
            <a:fillRect/>
          </a:stretch>
        </p:blipFill>
        <p:spPr>
          <a:xfrm>
            <a:off x="2291032" y="5127100"/>
            <a:ext cx="1452832" cy="1365775"/>
          </a:xfrm>
          <a:prstGeom prst="rect">
            <a:avLst/>
          </a:prstGeom>
        </p:spPr>
      </p:pic>
      <p:cxnSp>
        <p:nvCxnSpPr>
          <p:cNvPr id="18" name="直線矢印コネクタ 17">
            <a:extLst>
              <a:ext uri="{FF2B5EF4-FFF2-40B4-BE49-F238E27FC236}">
                <a16:creationId xmlns:a16="http://schemas.microsoft.com/office/drawing/2014/main" id="{02274057-ABDE-EF0E-4D34-A67261EE07A2}"/>
              </a:ext>
            </a:extLst>
          </p:cNvPr>
          <p:cNvCxnSpPr>
            <a:cxnSpLocks/>
          </p:cNvCxnSpPr>
          <p:nvPr/>
        </p:nvCxnSpPr>
        <p:spPr>
          <a:xfrm>
            <a:off x="1564616" y="5200742"/>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14B0B73-BEF3-8D13-A521-3F8B373083A8}"/>
              </a:ext>
            </a:extLst>
          </p:cNvPr>
          <p:cNvCxnSpPr>
            <a:cxnSpLocks/>
          </p:cNvCxnSpPr>
          <p:nvPr/>
        </p:nvCxnSpPr>
        <p:spPr>
          <a:xfrm>
            <a:off x="2291032" y="5200742"/>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D9C90B9-EE4A-FDF7-643E-45EB84010C95}"/>
              </a:ext>
            </a:extLst>
          </p:cNvPr>
          <p:cNvCxnSpPr>
            <a:cxnSpLocks/>
          </p:cNvCxnSpPr>
          <p:nvPr/>
        </p:nvCxnSpPr>
        <p:spPr>
          <a:xfrm>
            <a:off x="3017448" y="5200742"/>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 name="図 21">
            <a:extLst>
              <a:ext uri="{FF2B5EF4-FFF2-40B4-BE49-F238E27FC236}">
                <a16:creationId xmlns:a16="http://schemas.microsoft.com/office/drawing/2014/main" id="{0C1AA145-9DD4-0A7C-B205-9402D8BD2FA7}"/>
              </a:ext>
            </a:extLst>
          </p:cNvPr>
          <p:cNvPicPr>
            <a:picLocks noChangeAspect="1"/>
          </p:cNvPicPr>
          <p:nvPr/>
        </p:nvPicPr>
        <p:blipFill>
          <a:blip r:embed="rId2"/>
          <a:stretch>
            <a:fillRect/>
          </a:stretch>
        </p:blipFill>
        <p:spPr>
          <a:xfrm>
            <a:off x="4185249" y="5046804"/>
            <a:ext cx="851785" cy="1365775"/>
          </a:xfrm>
          <a:prstGeom prst="rect">
            <a:avLst/>
          </a:prstGeom>
        </p:spPr>
      </p:pic>
      <p:pic>
        <p:nvPicPr>
          <p:cNvPr id="23" name="図 22">
            <a:extLst>
              <a:ext uri="{FF2B5EF4-FFF2-40B4-BE49-F238E27FC236}">
                <a16:creationId xmlns:a16="http://schemas.microsoft.com/office/drawing/2014/main" id="{C2292DFC-C0BD-497D-1857-D133009D77BE}"/>
              </a:ext>
            </a:extLst>
          </p:cNvPr>
          <p:cNvPicPr>
            <a:picLocks noChangeAspect="1"/>
          </p:cNvPicPr>
          <p:nvPr/>
        </p:nvPicPr>
        <p:blipFill>
          <a:blip r:embed="rId2"/>
          <a:stretch>
            <a:fillRect/>
          </a:stretch>
        </p:blipFill>
        <p:spPr>
          <a:xfrm>
            <a:off x="4875160" y="5046803"/>
            <a:ext cx="924797" cy="1365775"/>
          </a:xfrm>
          <a:prstGeom prst="rect">
            <a:avLst/>
          </a:prstGeom>
        </p:spPr>
      </p:pic>
      <p:pic>
        <p:nvPicPr>
          <p:cNvPr id="24" name="図 23">
            <a:extLst>
              <a:ext uri="{FF2B5EF4-FFF2-40B4-BE49-F238E27FC236}">
                <a16:creationId xmlns:a16="http://schemas.microsoft.com/office/drawing/2014/main" id="{09CB8B14-361F-B52F-B12F-CAB4EF2E13D6}"/>
              </a:ext>
            </a:extLst>
          </p:cNvPr>
          <p:cNvPicPr>
            <a:picLocks noChangeAspect="1"/>
          </p:cNvPicPr>
          <p:nvPr/>
        </p:nvPicPr>
        <p:blipFill>
          <a:blip r:embed="rId2"/>
          <a:stretch>
            <a:fillRect/>
          </a:stretch>
        </p:blipFill>
        <p:spPr>
          <a:xfrm>
            <a:off x="5601574" y="5057742"/>
            <a:ext cx="924797" cy="1365775"/>
          </a:xfrm>
          <a:prstGeom prst="rect">
            <a:avLst/>
          </a:prstGeom>
        </p:spPr>
      </p:pic>
      <p:cxnSp>
        <p:nvCxnSpPr>
          <p:cNvPr id="25" name="直線矢印コネクタ 24">
            <a:extLst>
              <a:ext uri="{FF2B5EF4-FFF2-40B4-BE49-F238E27FC236}">
                <a16:creationId xmlns:a16="http://schemas.microsoft.com/office/drawing/2014/main" id="{407879D5-EBB7-86D2-F0F2-C057B5949243}"/>
              </a:ext>
            </a:extLst>
          </p:cNvPr>
          <p:cNvCxnSpPr>
            <a:cxnSpLocks/>
          </p:cNvCxnSpPr>
          <p:nvPr/>
        </p:nvCxnSpPr>
        <p:spPr>
          <a:xfrm>
            <a:off x="4611143" y="5100246"/>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DC0EF7E-4538-125C-8115-1DA8479BC73F}"/>
              </a:ext>
            </a:extLst>
          </p:cNvPr>
          <p:cNvCxnSpPr>
            <a:cxnSpLocks/>
          </p:cNvCxnSpPr>
          <p:nvPr/>
        </p:nvCxnSpPr>
        <p:spPr>
          <a:xfrm>
            <a:off x="5337559" y="5100246"/>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DFC4FBD-F25A-84AE-728C-AFB6347CE3E2}"/>
              </a:ext>
            </a:extLst>
          </p:cNvPr>
          <p:cNvCxnSpPr>
            <a:cxnSpLocks/>
          </p:cNvCxnSpPr>
          <p:nvPr/>
        </p:nvCxnSpPr>
        <p:spPr>
          <a:xfrm>
            <a:off x="6063975" y="5100246"/>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DA32C594-B3BA-5B44-B559-04FC98D75D4F}"/>
              </a:ext>
            </a:extLst>
          </p:cNvPr>
          <p:cNvPicPr>
            <a:picLocks noChangeAspect="1"/>
          </p:cNvPicPr>
          <p:nvPr/>
        </p:nvPicPr>
        <p:blipFill>
          <a:blip r:embed="rId2"/>
          <a:stretch>
            <a:fillRect/>
          </a:stretch>
        </p:blipFill>
        <p:spPr>
          <a:xfrm>
            <a:off x="6891307" y="5110487"/>
            <a:ext cx="3416734" cy="1365775"/>
          </a:xfrm>
          <a:prstGeom prst="rect">
            <a:avLst/>
          </a:prstGeom>
        </p:spPr>
      </p:pic>
      <p:pic>
        <p:nvPicPr>
          <p:cNvPr id="30" name="図 29">
            <a:extLst>
              <a:ext uri="{FF2B5EF4-FFF2-40B4-BE49-F238E27FC236}">
                <a16:creationId xmlns:a16="http://schemas.microsoft.com/office/drawing/2014/main" id="{98E003BF-DF4F-1803-9502-211E4776190E}"/>
              </a:ext>
            </a:extLst>
          </p:cNvPr>
          <p:cNvPicPr>
            <a:picLocks noChangeAspect="1"/>
          </p:cNvPicPr>
          <p:nvPr/>
        </p:nvPicPr>
        <p:blipFill>
          <a:blip r:embed="rId2"/>
          <a:stretch>
            <a:fillRect/>
          </a:stretch>
        </p:blipFill>
        <p:spPr>
          <a:xfrm>
            <a:off x="8276268" y="5119112"/>
            <a:ext cx="3532102" cy="1365775"/>
          </a:xfrm>
          <a:prstGeom prst="rect">
            <a:avLst/>
          </a:prstGeom>
        </p:spPr>
      </p:pic>
      <p:pic>
        <p:nvPicPr>
          <p:cNvPr id="31" name="図 30">
            <a:extLst>
              <a:ext uri="{FF2B5EF4-FFF2-40B4-BE49-F238E27FC236}">
                <a16:creationId xmlns:a16="http://schemas.microsoft.com/office/drawing/2014/main" id="{75BEF551-01B8-7ACA-65AD-AABA08C39901}"/>
              </a:ext>
            </a:extLst>
          </p:cNvPr>
          <p:cNvPicPr>
            <a:picLocks noChangeAspect="1"/>
          </p:cNvPicPr>
          <p:nvPr/>
        </p:nvPicPr>
        <p:blipFill>
          <a:blip r:embed="rId2"/>
          <a:stretch>
            <a:fillRect/>
          </a:stretch>
        </p:blipFill>
        <p:spPr>
          <a:xfrm>
            <a:off x="7725099" y="5127100"/>
            <a:ext cx="3218835" cy="1365775"/>
          </a:xfrm>
          <a:prstGeom prst="rect">
            <a:avLst/>
          </a:prstGeom>
        </p:spPr>
      </p:pic>
      <p:cxnSp>
        <p:nvCxnSpPr>
          <p:cNvPr id="32" name="直線矢印コネクタ 31">
            <a:extLst>
              <a:ext uri="{FF2B5EF4-FFF2-40B4-BE49-F238E27FC236}">
                <a16:creationId xmlns:a16="http://schemas.microsoft.com/office/drawing/2014/main" id="{FFB58EBD-0948-1EFF-F5EF-C7D813BE38A9}"/>
              </a:ext>
            </a:extLst>
          </p:cNvPr>
          <p:cNvCxnSpPr>
            <a:cxnSpLocks/>
          </p:cNvCxnSpPr>
          <p:nvPr/>
        </p:nvCxnSpPr>
        <p:spPr>
          <a:xfrm>
            <a:off x="8592378" y="5192754"/>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3E78543-C96F-3D38-FEA8-9D1F4CB02695}"/>
              </a:ext>
            </a:extLst>
          </p:cNvPr>
          <p:cNvCxnSpPr>
            <a:cxnSpLocks/>
          </p:cNvCxnSpPr>
          <p:nvPr/>
        </p:nvCxnSpPr>
        <p:spPr>
          <a:xfrm>
            <a:off x="9318794" y="5192754"/>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E423D9C-524B-EEF9-BCCA-1BF14A93AC1F}"/>
              </a:ext>
            </a:extLst>
          </p:cNvPr>
          <p:cNvCxnSpPr>
            <a:cxnSpLocks/>
          </p:cNvCxnSpPr>
          <p:nvPr/>
        </p:nvCxnSpPr>
        <p:spPr>
          <a:xfrm>
            <a:off x="10045210" y="5192754"/>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47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723622-C1DA-B785-041D-FE95261F8B05}"/>
              </a:ext>
            </a:extLst>
          </p:cNvPr>
          <p:cNvSpPr>
            <a:spLocks noGrp="1"/>
          </p:cNvSpPr>
          <p:nvPr>
            <p:ph type="title"/>
          </p:nvPr>
        </p:nvSpPr>
        <p:spPr/>
        <p:txBody>
          <a:bodyPr/>
          <a:lstStyle/>
          <a:p>
            <a:r>
              <a:rPr kumimoji="1" lang="ja-JP" altLang="en-US"/>
              <a:t>分散比と検定統計量</a:t>
            </a:r>
            <a:r>
              <a:rPr kumimoji="1" lang="en-US" altLang="ja-JP"/>
              <a:t>F</a:t>
            </a:r>
            <a:endParaRPr kumimoji="1" lang="ja-JP" altLang="en-US"/>
          </a:p>
        </p:txBody>
      </p:sp>
      <p:sp>
        <p:nvSpPr>
          <p:cNvPr id="3" name="コンテンツ プレースホルダー 2">
            <a:extLst>
              <a:ext uri="{FF2B5EF4-FFF2-40B4-BE49-F238E27FC236}">
                <a16:creationId xmlns:a16="http://schemas.microsoft.com/office/drawing/2014/main" id="{43CF9ED2-E221-5A8A-3B50-07D31149ECDF}"/>
              </a:ext>
            </a:extLst>
          </p:cNvPr>
          <p:cNvSpPr>
            <a:spLocks noGrp="1"/>
          </p:cNvSpPr>
          <p:nvPr>
            <p:ph idx="1"/>
          </p:nvPr>
        </p:nvSpPr>
        <p:spPr/>
        <p:txBody>
          <a:bodyPr>
            <a:normAutofit fontScale="70000" lnSpcReduction="20000"/>
          </a:bodyPr>
          <a:lstStyle/>
          <a:p>
            <a:r>
              <a:rPr lang="ja-JP" altLang="en-US"/>
              <a:t>群内のばらつきと群間のばらつきを比較し、一つの指標で表現したい</a:t>
            </a:r>
            <a:endParaRPr lang="en-US" altLang="ja-JP" dirty="0"/>
          </a:p>
          <a:p>
            <a:pPr marL="0" indent="0">
              <a:buNone/>
            </a:pPr>
            <a:r>
              <a:rPr lang="ja-JP" altLang="en-US"/>
              <a:t>→群内のばらつきに対する群間のばらつきの比、つまり割り算をして、ばらつきの大きさの比とする．これを</a:t>
            </a:r>
            <a:r>
              <a:rPr lang="en-US" altLang="ja-JP" dirty="0"/>
              <a:t>F</a:t>
            </a:r>
            <a:r>
              <a:rPr lang="ja-JP" altLang="en-US"/>
              <a:t>値という．</a:t>
            </a:r>
            <a:endParaRPr lang="en-US" altLang="ja-JP" dirty="0"/>
          </a:p>
          <a:p>
            <a:endParaRPr lang="en-US" altLang="ja-JP" dirty="0"/>
          </a:p>
          <a:p>
            <a:r>
              <a:rPr lang="ja-JP" altLang="en-US"/>
              <a:t>この際、群内のデータ数より、群そのものの数は小さいことが多いので、自由度を考慮する．</a:t>
            </a:r>
            <a:endParaRPr lang="en-US" altLang="ja-JP" dirty="0"/>
          </a:p>
          <a:p>
            <a:pPr lvl="1"/>
            <a:r>
              <a:rPr lang="ja-JP" altLang="en-US"/>
              <a:t>群内の自由度は、</a:t>
            </a:r>
            <a:r>
              <a:rPr lang="en-US" altLang="ja-JP" dirty="0"/>
              <a:t>(</a:t>
            </a:r>
            <a:r>
              <a:rPr lang="ja-JP" altLang="en-US"/>
              <a:t>群内のサンプル数</a:t>
            </a:r>
            <a:r>
              <a:rPr lang="en-US" altLang="ja-JP" dirty="0"/>
              <a:t>− 1)×</a:t>
            </a:r>
            <a:r>
              <a:rPr lang="ja-JP" altLang="en-US"/>
              <a:t>群の数</a:t>
            </a:r>
            <a:endParaRPr lang="en-US" altLang="ja-JP" dirty="0"/>
          </a:p>
          <a:p>
            <a:pPr lvl="1"/>
            <a:r>
              <a:rPr lang="ja-JP" altLang="en-US"/>
              <a:t>群間の自由度は、群の数</a:t>
            </a:r>
            <a:r>
              <a:rPr lang="en-US" altLang="ja-JP" dirty="0"/>
              <a:t>−</a:t>
            </a:r>
            <a:r>
              <a:rPr lang="ja-JP" altLang="en-US"/>
              <a:t>１</a:t>
            </a:r>
            <a:endParaRPr lang="en-US" altLang="ja-JP" dirty="0"/>
          </a:p>
          <a:p>
            <a:pPr lvl="1"/>
            <a:r>
              <a:rPr lang="ja-JP" altLang="en-US"/>
              <a:t>全体の自由度は、サンプル数</a:t>
            </a:r>
            <a:r>
              <a:rPr lang="en-US" altLang="ja-JP" dirty="0"/>
              <a:t>−</a:t>
            </a:r>
            <a:r>
              <a:rPr lang="ja-JP" altLang="en-US"/>
              <a:t>１</a:t>
            </a:r>
            <a:endParaRPr lang="en-US" altLang="ja-JP" dirty="0"/>
          </a:p>
          <a:p>
            <a:endParaRPr lang="en-US" altLang="ja-JP" dirty="0"/>
          </a:p>
          <a:p>
            <a:r>
              <a:rPr kumimoji="1" lang="en-US" altLang="ja-JP" dirty="0"/>
              <a:t>F</a:t>
            </a:r>
            <a:r>
              <a:rPr kumimoji="1" lang="ja-JP" altLang="en-US"/>
              <a:t>値</a:t>
            </a:r>
            <a:r>
              <a:rPr kumimoji="1" lang="en-US" altLang="ja-JP" dirty="0"/>
              <a:t>=(</a:t>
            </a:r>
            <a:r>
              <a:rPr kumimoji="1" lang="ja-JP" altLang="en-US"/>
              <a:t>群間の平方和</a:t>
            </a:r>
            <a:r>
              <a:rPr kumimoji="1" lang="en-US" altLang="ja-JP" dirty="0"/>
              <a:t>/</a:t>
            </a:r>
            <a:r>
              <a:rPr kumimoji="1" lang="ja-JP" altLang="en-US"/>
              <a:t>群間自由度</a:t>
            </a:r>
            <a:r>
              <a:rPr kumimoji="1" lang="en-US" altLang="ja-JP" dirty="0"/>
              <a:t>)/(</a:t>
            </a:r>
            <a:r>
              <a:rPr kumimoji="1" lang="ja-JP" altLang="en-US"/>
              <a:t>群内の平方和</a:t>
            </a:r>
            <a:r>
              <a:rPr lang="en-US" altLang="ja-JP" dirty="0"/>
              <a:t>/</a:t>
            </a:r>
            <a:r>
              <a:rPr lang="ja-JP" altLang="en-US"/>
              <a:t>群間自由度</a:t>
            </a:r>
            <a:r>
              <a:rPr lang="en-US" altLang="ja-JP" dirty="0"/>
              <a:t>)</a:t>
            </a:r>
          </a:p>
          <a:p>
            <a:endParaRPr lang="en-US" altLang="ja-JP" dirty="0"/>
          </a:p>
          <a:p>
            <a:r>
              <a:rPr kumimoji="1" lang="ja-JP" altLang="en-US"/>
              <a:t>自由度（サンプル数ー１）の</a:t>
            </a:r>
            <a:r>
              <a:rPr kumimoji="1" lang="en-US" altLang="ja-JP" dirty="0"/>
              <a:t>F</a:t>
            </a:r>
            <a:r>
              <a:rPr kumimoji="1" lang="ja-JP" altLang="en-US"/>
              <a:t>分布で</a:t>
            </a:r>
            <a:r>
              <a:rPr lang="ja-JP" altLang="en-US"/>
              <a:t>ある</a:t>
            </a:r>
            <a:r>
              <a:rPr kumimoji="1" lang="ja-JP" altLang="en-US"/>
              <a:t>有意水準において一つの</a:t>
            </a:r>
            <a:r>
              <a:rPr kumimoji="1" lang="en-US" altLang="ja-JP" dirty="0"/>
              <a:t>F</a:t>
            </a:r>
            <a:r>
              <a:rPr kumimoji="1" lang="ja-JP" altLang="en-US"/>
              <a:t>値が定められるので、これより計算された</a:t>
            </a:r>
            <a:r>
              <a:rPr kumimoji="1" lang="en-US" altLang="ja-JP" dirty="0"/>
              <a:t>F</a:t>
            </a:r>
            <a:r>
              <a:rPr kumimoji="1" lang="ja-JP" altLang="en-US"/>
              <a:t>が大きければ帰無仮説を棄却．群間で同じ母集団からサンプルしたものとは言えない（群間に違いがある）</a:t>
            </a:r>
            <a:r>
              <a:rPr lang="ja-JP" altLang="en-US"/>
              <a:t>．</a:t>
            </a:r>
            <a:endParaRPr kumimoji="1" lang="en-US" altLang="ja-JP" dirty="0"/>
          </a:p>
        </p:txBody>
      </p:sp>
    </p:spTree>
    <p:extLst>
      <p:ext uri="{BB962C8B-B14F-4D97-AF65-F5344CB8AC3E}">
        <p14:creationId xmlns:p14="http://schemas.microsoft.com/office/powerpoint/2010/main" val="215087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7DB533-CC99-CCF7-36E8-1229E893DEAD}"/>
              </a:ext>
            </a:extLst>
          </p:cNvPr>
          <p:cNvSpPr>
            <a:spLocks noGrp="1"/>
          </p:cNvSpPr>
          <p:nvPr>
            <p:ph type="title"/>
          </p:nvPr>
        </p:nvSpPr>
        <p:spPr/>
        <p:txBody>
          <a:bodyPr/>
          <a:lstStyle/>
          <a:p>
            <a:r>
              <a:rPr kumimoji="1" lang="ja-JP" altLang="en-US"/>
              <a:t>次元を削減して分散を算出</a:t>
            </a:r>
          </a:p>
        </p:txBody>
      </p:sp>
      <p:sp>
        <p:nvSpPr>
          <p:cNvPr id="3" name="コンテンツ プレースホルダー 2">
            <a:extLst>
              <a:ext uri="{FF2B5EF4-FFF2-40B4-BE49-F238E27FC236}">
                <a16:creationId xmlns:a16="http://schemas.microsoft.com/office/drawing/2014/main" id="{0F6C0E06-8EDD-C1C0-3FF4-3DA78C3C8130}"/>
              </a:ext>
            </a:extLst>
          </p:cNvPr>
          <p:cNvSpPr>
            <a:spLocks noGrp="1"/>
          </p:cNvSpPr>
          <p:nvPr>
            <p:ph idx="1"/>
          </p:nvPr>
        </p:nvSpPr>
        <p:spPr>
          <a:xfrm>
            <a:off x="838200" y="1825625"/>
            <a:ext cx="6351155" cy="4351338"/>
          </a:xfrm>
        </p:spPr>
        <p:txBody>
          <a:bodyPr>
            <a:normAutofit fontScale="92500" lnSpcReduction="10000"/>
          </a:bodyPr>
          <a:lstStyle/>
          <a:p>
            <a:r>
              <a:rPr kumimoji="1" lang="ja-JP" altLang="en-US"/>
              <a:t>たとえば</a:t>
            </a:r>
            <a:r>
              <a:rPr kumimoji="1" lang="en-US" altLang="ja-JP"/>
              <a:t>2</a:t>
            </a:r>
            <a:r>
              <a:rPr kumimoji="1" lang="ja-JP" altLang="en-US"/>
              <a:t>変数（平面）から</a:t>
            </a:r>
            <a:r>
              <a:rPr kumimoji="1" lang="en-US" altLang="ja-JP"/>
              <a:t>1</a:t>
            </a:r>
            <a:r>
              <a:rPr kumimoji="1" lang="ja-JP" altLang="en-US"/>
              <a:t>変数（直線）にデータを射影して、一つの軸の上での分散を計算．</a:t>
            </a:r>
            <a:endParaRPr kumimoji="1" lang="en-US" altLang="ja-JP"/>
          </a:p>
          <a:p>
            <a:endParaRPr lang="en-US" altLang="ja-JP"/>
          </a:p>
          <a:p>
            <a:r>
              <a:rPr kumimoji="1" lang="ja-JP" altLang="en-US"/>
              <a:t>すると２つのカテゴリそれぞれに分散、カテゴリ間の分散が計算できる．</a:t>
            </a:r>
            <a:endParaRPr kumimoji="1" lang="en-US" altLang="ja-JP"/>
          </a:p>
          <a:p>
            <a:endParaRPr lang="en-US" altLang="ja-JP"/>
          </a:p>
          <a:p>
            <a:r>
              <a:rPr kumimoji="1" lang="ja-JP" altLang="en-US"/>
              <a:t>この分散の比が大きくなる</a:t>
            </a:r>
            <a:r>
              <a:rPr kumimoji="1" lang="en-US" altLang="ja-JP"/>
              <a:t>(</a:t>
            </a:r>
            <a:r>
              <a:rPr kumimoji="1" lang="ja-JP" altLang="en-US"/>
              <a:t>カテゴリ間の分散が大きく、同じカテゴリ内の分散が小さい</a:t>
            </a:r>
            <a:r>
              <a:rPr kumimoji="1" lang="en-US" altLang="ja-JP"/>
              <a:t>)</a:t>
            </a:r>
            <a:r>
              <a:rPr kumimoji="1" lang="ja-JP" altLang="en-US"/>
              <a:t>ような軸をとることができる．</a:t>
            </a:r>
            <a:endParaRPr kumimoji="1" lang="en-US" altLang="ja-JP"/>
          </a:p>
          <a:p>
            <a:pPr marL="0" indent="0">
              <a:buNone/>
            </a:pPr>
            <a:endParaRPr kumimoji="1" lang="ja-JP" altLang="en-US"/>
          </a:p>
        </p:txBody>
      </p:sp>
      <p:pic>
        <p:nvPicPr>
          <p:cNvPr id="4" name="図 3">
            <a:extLst>
              <a:ext uri="{FF2B5EF4-FFF2-40B4-BE49-F238E27FC236}">
                <a16:creationId xmlns:a16="http://schemas.microsoft.com/office/drawing/2014/main" id="{44E13AFC-1FE1-8C81-CA0C-569570156732}"/>
              </a:ext>
            </a:extLst>
          </p:cNvPr>
          <p:cNvPicPr>
            <a:picLocks noChangeAspect="1"/>
          </p:cNvPicPr>
          <p:nvPr/>
        </p:nvPicPr>
        <p:blipFill>
          <a:blip r:embed="rId2"/>
          <a:stretch>
            <a:fillRect/>
          </a:stretch>
        </p:blipFill>
        <p:spPr>
          <a:xfrm>
            <a:off x="7422777" y="1690688"/>
            <a:ext cx="4275000" cy="5130000"/>
          </a:xfrm>
          <a:prstGeom prst="rect">
            <a:avLst/>
          </a:prstGeom>
        </p:spPr>
      </p:pic>
      <p:cxnSp>
        <p:nvCxnSpPr>
          <p:cNvPr id="5" name="直線コネクタ 4">
            <a:extLst>
              <a:ext uri="{FF2B5EF4-FFF2-40B4-BE49-F238E27FC236}">
                <a16:creationId xmlns:a16="http://schemas.microsoft.com/office/drawing/2014/main" id="{33F0AEB2-CFC4-9EF4-9BD0-241815227A21}"/>
              </a:ext>
            </a:extLst>
          </p:cNvPr>
          <p:cNvCxnSpPr>
            <a:cxnSpLocks/>
          </p:cNvCxnSpPr>
          <p:nvPr/>
        </p:nvCxnSpPr>
        <p:spPr>
          <a:xfrm>
            <a:off x="7882759" y="3671666"/>
            <a:ext cx="302697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8BDFD52F-EBB8-F3ED-B556-B5B67DBD5806}"/>
              </a:ext>
            </a:extLst>
          </p:cNvPr>
          <p:cNvCxnSpPr>
            <a:cxnSpLocks/>
          </p:cNvCxnSpPr>
          <p:nvPr/>
        </p:nvCxnSpPr>
        <p:spPr>
          <a:xfrm flipV="1">
            <a:off x="7422777" y="3310759"/>
            <a:ext cx="3486960" cy="116911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04668D7F-33A6-BDF3-737E-9B0105781256}"/>
              </a:ext>
            </a:extLst>
          </p:cNvPr>
          <p:cNvCxnSpPr>
            <a:cxnSpLocks/>
          </p:cNvCxnSpPr>
          <p:nvPr/>
        </p:nvCxnSpPr>
        <p:spPr>
          <a:xfrm>
            <a:off x="8469125" y="2359333"/>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8D160DB-B4E0-4A04-FC54-AADDD26E86F6}"/>
              </a:ext>
            </a:extLst>
          </p:cNvPr>
          <p:cNvCxnSpPr>
            <a:cxnSpLocks/>
          </p:cNvCxnSpPr>
          <p:nvPr/>
        </p:nvCxnSpPr>
        <p:spPr>
          <a:xfrm flipV="1">
            <a:off x="8262710" y="3671666"/>
            <a:ext cx="0" cy="2161975"/>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52FC4FA6-EDD5-019A-98CF-0BFFE4E9BBE3}"/>
              </a:ext>
            </a:extLst>
          </p:cNvPr>
          <p:cNvCxnSpPr>
            <a:cxnSpLocks/>
          </p:cNvCxnSpPr>
          <p:nvPr/>
        </p:nvCxnSpPr>
        <p:spPr>
          <a:xfrm>
            <a:off x="10513985" y="2453833"/>
            <a:ext cx="0" cy="12178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C3ECE56-C967-DE28-72A3-0111CD81080C}"/>
              </a:ext>
            </a:extLst>
          </p:cNvPr>
          <p:cNvCxnSpPr>
            <a:cxnSpLocks/>
          </p:cNvCxnSpPr>
          <p:nvPr/>
        </p:nvCxnSpPr>
        <p:spPr>
          <a:xfrm flipV="1">
            <a:off x="9177423" y="3671666"/>
            <a:ext cx="0" cy="1560091"/>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08070348-773B-2A6B-446E-601C668CF426}"/>
              </a:ext>
            </a:extLst>
          </p:cNvPr>
          <p:cNvCxnSpPr>
            <a:cxnSpLocks/>
          </p:cNvCxnSpPr>
          <p:nvPr/>
        </p:nvCxnSpPr>
        <p:spPr>
          <a:xfrm flipV="1">
            <a:off x="9410846" y="3671666"/>
            <a:ext cx="0" cy="2505297"/>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D6984B-2ABC-B335-27D6-CEE7998252F7}"/>
              </a:ext>
            </a:extLst>
          </p:cNvPr>
          <p:cNvCxnSpPr>
            <a:cxnSpLocks/>
          </p:cNvCxnSpPr>
          <p:nvPr/>
        </p:nvCxnSpPr>
        <p:spPr>
          <a:xfrm flipV="1">
            <a:off x="9908557" y="3671666"/>
            <a:ext cx="0" cy="865610"/>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2A6211DC-0D75-C20E-BDB4-E42D2B2F92F0}"/>
              </a:ext>
            </a:extLst>
          </p:cNvPr>
          <p:cNvCxnSpPr>
            <a:cxnSpLocks/>
          </p:cNvCxnSpPr>
          <p:nvPr/>
        </p:nvCxnSpPr>
        <p:spPr>
          <a:xfrm>
            <a:off x="8469125" y="2453833"/>
            <a:ext cx="535979" cy="1469985"/>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8502BE3-12D3-FABF-D92D-304D340DCE7F}"/>
              </a:ext>
            </a:extLst>
          </p:cNvPr>
          <p:cNvCxnSpPr>
            <a:cxnSpLocks/>
          </p:cNvCxnSpPr>
          <p:nvPr/>
        </p:nvCxnSpPr>
        <p:spPr>
          <a:xfrm>
            <a:off x="10575965" y="2430185"/>
            <a:ext cx="314638" cy="880574"/>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B72A7FC-5760-0D50-40AD-EA32C347C4C3}"/>
              </a:ext>
            </a:extLst>
          </p:cNvPr>
          <p:cNvCxnSpPr>
            <a:cxnSpLocks/>
          </p:cNvCxnSpPr>
          <p:nvPr/>
        </p:nvCxnSpPr>
        <p:spPr>
          <a:xfrm flipH="1" flipV="1">
            <a:off x="8687157" y="4088787"/>
            <a:ext cx="405255" cy="1091093"/>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58D3484-BB13-A8E3-E16A-A3BFF4E76BBA}"/>
              </a:ext>
            </a:extLst>
          </p:cNvPr>
          <p:cNvCxnSpPr>
            <a:cxnSpLocks/>
          </p:cNvCxnSpPr>
          <p:nvPr/>
        </p:nvCxnSpPr>
        <p:spPr>
          <a:xfrm flipH="1" flipV="1">
            <a:off x="8610991" y="4088787"/>
            <a:ext cx="791008" cy="2053759"/>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5092D24-F1FE-C4E2-890A-5CF75F5E94D1}"/>
              </a:ext>
            </a:extLst>
          </p:cNvPr>
          <p:cNvCxnSpPr>
            <a:cxnSpLocks/>
          </p:cNvCxnSpPr>
          <p:nvPr/>
        </p:nvCxnSpPr>
        <p:spPr>
          <a:xfrm flipH="1" flipV="1">
            <a:off x="9560277" y="3806604"/>
            <a:ext cx="359539" cy="816488"/>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9D4C90B6-777A-4361-1BF6-E8D4FFAD80FC}"/>
              </a:ext>
            </a:extLst>
          </p:cNvPr>
          <p:cNvCxnSpPr>
            <a:cxnSpLocks/>
          </p:cNvCxnSpPr>
          <p:nvPr/>
        </p:nvCxnSpPr>
        <p:spPr>
          <a:xfrm flipH="1" flipV="1">
            <a:off x="7755787" y="4451712"/>
            <a:ext cx="433660" cy="1281490"/>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716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1F9A8-FAB1-3926-7FD3-039A004FCA6F}"/>
              </a:ext>
            </a:extLst>
          </p:cNvPr>
          <p:cNvSpPr>
            <a:spLocks noGrp="1"/>
          </p:cNvSpPr>
          <p:nvPr>
            <p:ph type="title"/>
          </p:nvPr>
        </p:nvSpPr>
        <p:spPr/>
        <p:txBody>
          <a:bodyPr/>
          <a:lstStyle/>
          <a:p>
            <a:r>
              <a:rPr kumimoji="1" lang="ja-JP" altLang="en-US"/>
              <a:t>フィッシャーの判別基準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F24DBC-3863-8EAD-C1EC-8E736E3E0FAF}"/>
                  </a:ext>
                </a:extLst>
              </p:cNvPr>
              <p:cNvSpPr>
                <a:spLocks noGrp="1"/>
              </p:cNvSpPr>
              <p:nvPr>
                <p:ph idx="1"/>
              </p:nvPr>
            </p:nvSpPr>
            <p:spPr/>
            <p:txBody>
              <a:bodyPr>
                <a:normAutofit fontScale="92500" lnSpcReduction="20000"/>
              </a:bodyPr>
              <a:lstStyle/>
              <a:p>
                <a:r>
                  <a:rPr lang="ja-JP" altLang="en-US"/>
                  <a:t>ある軸方向に対する射影のカテゴリ毎の平均・分散を求める．</a:t>
                </a:r>
                <a:r>
                  <a:rPr lang="en-US" altLang="ja-JP" dirty="0"/>
                  <a:t>2</a:t>
                </a:r>
                <a:r>
                  <a:rPr lang="ja-JP" altLang="en-US"/>
                  <a:t>カテゴリの場合、</a:t>
                </a:r>
                <a:endParaRPr lang="en-US" altLang="ja-JP" dirty="0"/>
              </a:p>
              <a:p>
                <a:pPr lvl="1"/>
                <a:r>
                  <a:rPr lang="ja-JP" altLang="en-US"/>
                  <a:t>軸方向に射影後のカテゴリ毎の平均値の差を</a:t>
                </a:r>
                <a:r>
                  <a:rPr lang="en-US" altLang="ja-JP" dirty="0" err="1"/>
                  <a:t>Δm</a:t>
                </a:r>
                <a:r>
                  <a:rPr lang="en-US" altLang="ja-JP" dirty="0"/>
                  <a:t>’</a:t>
                </a:r>
              </a:p>
              <a:p>
                <a:pPr lvl="1"/>
                <a:r>
                  <a:rPr lang="ja-JP" altLang="en-US"/>
                  <a:t>軸方向に射影後の各カテゴリ内の分散を</a:t>
                </a:r>
                <a:r>
                  <a:rPr lang="en-US" altLang="ja-JP" dirty="0"/>
                  <a:t>s</a:t>
                </a:r>
                <a:r>
                  <a:rPr lang="en-US" altLang="ja-JP" baseline="-25000" dirty="0"/>
                  <a:t>k</a:t>
                </a:r>
                <a:r>
                  <a:rPr lang="en-US" altLang="ja-JP" baseline="30000" dirty="0"/>
                  <a:t>2</a:t>
                </a:r>
                <a:r>
                  <a:rPr lang="ja-JP" altLang="en-US"/>
                  <a:t>とすれば</a:t>
                </a:r>
                <a:endParaRPr lang="en-US" altLang="ja-JP" dirty="0"/>
              </a:p>
              <a:p>
                <a:endParaRPr lang="en-US" altLang="ja-JP" dirty="0"/>
              </a:p>
              <a:p>
                <a:r>
                  <a:rPr lang="ja-JP" altLang="en-US"/>
                  <a:t>群間平均差</a:t>
                </a:r>
                <a:r>
                  <a:rPr lang="en-US" altLang="ja-JP" dirty="0"/>
                  <a:t>(</a:t>
                </a:r>
                <a:r>
                  <a:rPr lang="ja-JP" altLang="en-US"/>
                  <a:t>群間分散</a:t>
                </a:r>
                <a:r>
                  <a:rPr lang="en-US" altLang="ja-JP" dirty="0"/>
                  <a:t>)</a:t>
                </a:r>
                <a:r>
                  <a:rPr lang="ja-JP" altLang="en-US"/>
                  <a:t>を群内分散で割った値</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num>
                      <m:den>
                        <m:r>
                          <a:rPr lang="ja-JP" altLang="en-US" b="0" i="1" smtClean="0">
                            <a:latin typeface="Cambria Math" panose="02040503050406030204" pitchFamily="18" charset="0"/>
                            <a:ea typeface="Cambria Math" panose="02040503050406030204" pitchFamily="18" charset="0"/>
                          </a:rPr>
                          <m:t> </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den>
                    </m:f>
                  </m:oMath>
                </a14:m>
                <a:r>
                  <a:rPr lang="ja-JP" altLang="en-US"/>
                  <a:t>を最大化するような方向の軸を見つけると合理的に判別できる．</a:t>
                </a:r>
                <a:endParaRPr lang="en-US" altLang="ja-JP" dirty="0"/>
              </a:p>
              <a:p>
                <a:r>
                  <a:rPr lang="ja-JP" altLang="en-US"/>
                  <a:t>分子の</a:t>
                </a:r>
                <a:r>
                  <a:rPr lang="en-US" altLang="ja-JP" dirty="0" err="1"/>
                  <a:t>Δm</a:t>
                </a:r>
                <a:r>
                  <a:rPr lang="en-US" altLang="ja-JP" dirty="0"/>
                  <a:t>’</a:t>
                </a:r>
                <a:r>
                  <a:rPr lang="ja-JP" altLang="en-US"/>
                  <a:t>を</a:t>
                </a:r>
                <a:r>
                  <a:rPr lang="en-US" altLang="ja-JP" dirty="0"/>
                  <a:t>2</a:t>
                </a:r>
                <a:r>
                  <a:rPr lang="ja-JP" altLang="en-US"/>
                  <a:t>乗しても最小化する軸は同じ（分散と同じ単位）．</a:t>
                </a:r>
                <a:endParaRPr lang="en-US" altLang="ja-JP" dirty="0"/>
              </a:p>
              <a:p>
                <a:endParaRPr lang="en-US" altLang="ja-JP" dirty="0"/>
              </a:p>
              <a:p>
                <a:r>
                  <a:rPr lang="ja-JP" altLang="en-US"/>
                  <a:t>これ（</a:t>
                </a:r>
                <a:r>
                  <a:rPr lang="en-US" altLang="ja-JP" b="0" dirty="0">
                    <a:ea typeface="Cambria Math" panose="02040503050406030204" pitchFamily="18" charset="0"/>
                  </a:rPr>
                  <a:t> </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e>
                          <m:sup>
                            <m:r>
                              <a:rPr lang="en-US" altLang="ja-JP" b="0" i="1" smtClean="0">
                                <a:latin typeface="Cambria Math" panose="02040503050406030204" pitchFamily="18" charset="0"/>
                                <a:ea typeface="Cambria Math" panose="02040503050406030204" pitchFamily="18" charset="0"/>
                              </a:rPr>
                              <m:t>2</m:t>
                            </m:r>
                          </m:sup>
                        </m:sSup>
                      </m:num>
                      <m:den>
                        <m:r>
                          <a:rPr lang="ja-JP" altLang="en-US" b="0" i="1" smtClean="0">
                            <a:latin typeface="Cambria Math" panose="02040503050406030204" pitchFamily="18" charset="0"/>
                            <a:ea typeface="Cambria Math" panose="02040503050406030204" pitchFamily="18" charset="0"/>
                          </a:rPr>
                          <m:t> </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den>
                    </m:f>
                    <m:r>
                      <a:rPr lang="en-US" altLang="ja-JP" i="1">
                        <a:latin typeface="Cambria Math" panose="02040503050406030204" pitchFamily="18" charset="0"/>
                        <a:ea typeface="Cambria Math" panose="02040503050406030204" pitchFamily="18" charset="0"/>
                      </a:rPr>
                      <m:t> </m:t>
                    </m:r>
                  </m:oMath>
                </a14:m>
                <a:r>
                  <a:rPr lang="ja-JP" altLang="en-US"/>
                  <a:t>）をフィッシャーの判別基準という．</a:t>
                </a:r>
                <a:endParaRPr lang="en-US" altLang="ja-JP" dirty="0"/>
              </a:p>
              <a:p>
                <a:pPr lvl="1"/>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69F24DBC-3863-8EAD-C1EC-8E736E3E0FAF}"/>
                  </a:ext>
                </a:extLst>
              </p:cNvPr>
              <p:cNvSpPr>
                <a:spLocks noGrp="1" noRot="1" noChangeAspect="1" noMove="1" noResize="1" noEditPoints="1" noAdjustHandles="1" noChangeArrowheads="1" noChangeShapeType="1" noTextEdit="1"/>
              </p:cNvSpPr>
              <p:nvPr>
                <p:ph idx="1"/>
              </p:nvPr>
            </p:nvSpPr>
            <p:spPr>
              <a:blipFill>
                <a:blip r:embed="rId2"/>
                <a:stretch>
                  <a:fillRect l="-965" t="-3488" r="-8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1656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1F9A8-FAB1-3926-7FD3-039A004FCA6F}"/>
              </a:ext>
            </a:extLst>
          </p:cNvPr>
          <p:cNvSpPr>
            <a:spLocks noGrp="1"/>
          </p:cNvSpPr>
          <p:nvPr>
            <p:ph type="title"/>
          </p:nvPr>
        </p:nvSpPr>
        <p:spPr/>
        <p:txBody>
          <a:bodyPr/>
          <a:lstStyle/>
          <a:p>
            <a:r>
              <a:rPr kumimoji="1" lang="ja-JP" altLang="en-US"/>
              <a:t>フィッシャーの判別基準（数式）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F24DBC-3863-8EAD-C1EC-8E736E3E0FAF}"/>
                  </a:ext>
                </a:extLst>
              </p:cNvPr>
              <p:cNvSpPr>
                <a:spLocks noGrp="1"/>
              </p:cNvSpPr>
              <p:nvPr>
                <p:ph idx="1"/>
              </p:nvPr>
            </p:nvSpPr>
            <p:spPr/>
            <p:txBody>
              <a:bodyPr>
                <a:normAutofit fontScale="62500" lnSpcReduction="20000"/>
              </a:bodyPr>
              <a:lstStyle/>
              <a:p>
                <a:r>
                  <a:rPr lang="ja-JP" altLang="en-US"/>
                  <a:t>あるカテゴリ</a:t>
                </a:r>
                <a:r>
                  <a:rPr lang="en-US" altLang="ja-JP" dirty="0"/>
                  <a:t>k</a:t>
                </a:r>
                <a:r>
                  <a:rPr lang="ja-JP" altLang="en-US"/>
                  <a:t>に含まれるデータ数を</a:t>
                </a:r>
                <a:r>
                  <a:rPr lang="en-US" altLang="ja-JP" dirty="0" err="1"/>
                  <a:t>N</a:t>
                </a:r>
                <a:r>
                  <a:rPr lang="en-US" altLang="ja-JP" baseline="-25000" dirty="0" err="1"/>
                  <a:t>k</a:t>
                </a:r>
                <a:r>
                  <a:rPr lang="ja-JP" altLang="en-US"/>
                  <a:t>として、ある軸方向に対する射影の平均・分散を求める．</a:t>
                </a:r>
                <a:endParaRPr lang="en-US" altLang="ja-JP" dirty="0"/>
              </a:p>
              <a:p>
                <a:pPr lvl="1"/>
                <a:r>
                  <a:rPr lang="ja-JP" altLang="en-US"/>
                  <a:t>サンプルとして与えられた変数に対してその平均値</a:t>
                </a:r>
                <a:r>
                  <a:rPr lang="en-US" altLang="ja-JP" dirty="0" err="1"/>
                  <a:t>m</a:t>
                </a:r>
                <a:r>
                  <a:rPr lang="en-US" altLang="ja-JP" baseline="-25000" dirty="0" err="1"/>
                  <a:t>k</a:t>
                </a:r>
                <a:r>
                  <a:rPr lang="ja-JP" altLang="en-US"/>
                  <a:t>は</a:t>
                </a:r>
                <a:endParaRPr lang="en-US" altLang="ja-JP" dirty="0"/>
              </a:p>
              <a:p>
                <a:pPr lvl="1"/>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𝑚</m:t>
                        </m:r>
                      </m:e>
                      <m:sub>
                        <m:r>
                          <a:rPr lang="en-US" altLang="ja-JP" b="0" i="1" dirty="0" smtClean="0">
                            <a:latin typeface="Cambria Math" panose="02040503050406030204" pitchFamily="18" charset="0"/>
                          </a:rPr>
                          <m:t>𝑘</m:t>
                        </m:r>
                      </m:sub>
                    </m:sSub>
                    <m:r>
                      <a:rPr lang="ja-JP" altLang="en-US" i="1" dirty="0">
                        <a:latin typeface="Cambria Math" panose="02040503050406030204" pitchFamily="18" charset="0"/>
                      </a:rPr>
                      <m:t>＝</m:t>
                    </m:r>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𝑁</m:t>
                            </m:r>
                          </m:e>
                          <m:sub>
                            <m:r>
                              <a:rPr lang="en-US" altLang="ja-JP" b="0" i="1" dirty="0" smtClean="0">
                                <a:latin typeface="Cambria Math" panose="02040503050406030204" pitchFamily="18" charset="0"/>
                              </a:rPr>
                              <m:t>𝑘</m:t>
                            </m:r>
                          </m:sub>
                        </m:sSub>
                      </m:den>
                    </m:f>
                    <m:nary>
                      <m:naryPr>
                        <m:chr m:val="∑"/>
                        <m:supHide m:val="on"/>
                        <m:ctrlPr>
                          <a:rPr lang="en-US" altLang="ja-JP" i="1" dirty="0" smtClean="0">
                            <a:latin typeface="Cambria Math" panose="02040503050406030204" pitchFamily="18" charset="0"/>
                          </a:rPr>
                        </m:ctrlPr>
                      </m:naryPr>
                      <m:sub>
                        <m:r>
                          <a:rPr lang="en-US" altLang="ja-JP" i="1" dirty="0" smtClean="0">
                            <a:latin typeface="Cambria Math" panose="02040503050406030204" pitchFamily="18" charset="0"/>
                          </a:rPr>
                          <m:t>𝑛</m:t>
                        </m:r>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𝑘</m:t>
                        </m:r>
                      </m:sub>
                      <m:sup/>
                      <m:e>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𝑛</m:t>
                            </m:r>
                          </m:sub>
                        </m:sSub>
                      </m:e>
                    </m:nary>
                  </m:oMath>
                </a14:m>
                <a:endParaRPr lang="en-US" altLang="ja-JP" dirty="0"/>
              </a:p>
              <a:p>
                <a:pPr lvl="1"/>
                <a:r>
                  <a:rPr lang="ja-JP" altLang="en-US"/>
                  <a:t>カテゴリが２つだとして、</a:t>
                </a:r>
                <a:r>
                  <a:rPr lang="en-US" altLang="ja-JP" dirty="0"/>
                  <a:t>k=1</a:t>
                </a:r>
                <a:r>
                  <a:rPr lang="ja-JP" altLang="en-US"/>
                  <a:t>と</a:t>
                </a:r>
                <a:r>
                  <a:rPr lang="en-US" altLang="ja-JP" dirty="0"/>
                  <a:t>k=2</a:t>
                </a:r>
                <a:r>
                  <a:rPr lang="ja-JP" altLang="en-US"/>
                  <a:t>の平均値差は</a:t>
                </a:r>
                <a:r>
                  <a:rPr lang="en-US" altLang="ja-JP" b="1" dirty="0"/>
                  <a:t>m</a:t>
                </a:r>
                <a:r>
                  <a:rPr lang="en-US" altLang="ja-JP" baseline="-25000" dirty="0"/>
                  <a:t>1</a:t>
                </a:r>
                <a:r>
                  <a:rPr lang="en-US" altLang="ja-JP" dirty="0"/>
                  <a:t>−</a:t>
                </a:r>
                <a:r>
                  <a:rPr lang="en-US" altLang="ja-JP" b="1" dirty="0"/>
                  <a:t>m</a:t>
                </a:r>
                <a:r>
                  <a:rPr lang="en-US" altLang="ja-JP" baseline="-25000" dirty="0"/>
                  <a:t>2</a:t>
                </a:r>
                <a:r>
                  <a:rPr lang="ja-JP" altLang="en-US"/>
                  <a:t>（射影していない）</a:t>
                </a:r>
                <a:endParaRPr lang="en-US" altLang="ja-JP" dirty="0"/>
              </a:p>
              <a:p>
                <a:pPr lvl="1"/>
                <a:r>
                  <a:rPr lang="ja-JP" altLang="en-US"/>
                  <a:t>ある軸への射影を行列</a:t>
                </a:r>
                <a:r>
                  <a:rPr lang="en-US" altLang="ja-JP" i="1" dirty="0" err="1"/>
                  <a:t>w</a:t>
                </a:r>
                <a:r>
                  <a:rPr lang="en-US" altLang="ja-JP" baseline="30000" dirty="0" err="1"/>
                  <a:t>T</a:t>
                </a:r>
                <a:r>
                  <a:rPr lang="ja-JP" altLang="en-US"/>
                  <a:t>で与えると、その軸での平均値差は</a:t>
                </a:r>
                <a:r>
                  <a:rPr lang="en-US" altLang="ja-JP" dirty="0" err="1"/>
                  <a:t>Δm</a:t>
                </a:r>
                <a:r>
                  <a:rPr lang="en-US" altLang="ja-JP" dirty="0"/>
                  <a:t>’</a:t>
                </a:r>
                <a:r>
                  <a:rPr lang="ja-JP" altLang="en-US"/>
                  <a:t>は</a:t>
                </a:r>
                <a:endParaRPr lang="en-US" altLang="ja-JP" dirty="0"/>
              </a:p>
              <a:p>
                <a:pPr lvl="1"/>
                <a14:m>
                  <m:oMath xmlns:m="http://schemas.openxmlformats.org/officeDocument/2006/math">
                    <m:r>
                      <a:rPr lang="en-US" altLang="ja-JP"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𝑚</m:t>
                        </m:r>
                      </m:e>
                      <m:sup>
                        <m:r>
                          <a:rPr lang="en-US" altLang="ja-JP" b="0" i="1" smtClean="0">
                            <a:latin typeface="Cambria Math" panose="02040503050406030204" pitchFamily="18" charset="0"/>
                            <a:ea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𝑤</m:t>
                        </m:r>
                      </m:e>
                      <m:sup>
                        <m:r>
                          <a:rPr lang="en-US" altLang="ja-JP" b="0" i="1" smtClean="0">
                            <a:latin typeface="Cambria Math" panose="02040503050406030204" pitchFamily="18" charset="0"/>
                            <a:ea typeface="Cambria Math" panose="02040503050406030204" pitchFamily="18" charset="0"/>
                          </a:rPr>
                          <m:t>𝑇</m:t>
                        </m:r>
                      </m:sup>
                    </m:sSup>
                    <m:r>
                      <a:rPr lang="en-US" altLang="ja-JP" b="0" i="1" smtClean="0">
                        <a:latin typeface="Cambria Math" panose="02040503050406030204" pitchFamily="18" charset="0"/>
                        <a:ea typeface="Cambria Math" panose="02040503050406030204" pitchFamily="18" charset="0"/>
                      </a:rPr>
                      <m:t> </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𝒎</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𝒎</m:t>
                            </m:r>
                          </m:e>
                          <m:sub>
                            <m:r>
                              <a:rPr lang="en-US" altLang="ja-JP" b="0" i="1" smtClean="0">
                                <a:latin typeface="Cambria Math" panose="02040503050406030204" pitchFamily="18" charset="0"/>
                                <a:ea typeface="Cambria Math" panose="02040503050406030204" pitchFamily="18" charset="0"/>
                              </a:rPr>
                              <m:t>2</m:t>
                            </m:r>
                          </m:sub>
                        </m:sSub>
                      </m:e>
                    </m:d>
                    <m:r>
                      <a:rPr lang="en-US" altLang="ja-JP" b="0"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 </m:t>
                    </m:r>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𝑇</m:t>
                        </m:r>
                      </m:sup>
                    </m:sSup>
                    <m:r>
                      <a:rPr lang="en-US" altLang="ja-JP" b="0" i="1" smtClean="0">
                        <a:latin typeface="Cambria Math" panose="02040503050406030204" pitchFamily="18" charset="0"/>
                        <a:ea typeface="Cambria Math" panose="02040503050406030204" pitchFamily="18" charset="0"/>
                      </a:rPr>
                      <m:t>𝑤</m:t>
                    </m:r>
                  </m:oMath>
                </a14:m>
                <a:endParaRPr lang="en-US" altLang="ja-JP" dirty="0"/>
              </a:p>
              <a:p>
                <a:pPr lvl="1"/>
                <a14:m>
                  <m:oMath xmlns:m="http://schemas.openxmlformats.org/officeDocument/2006/math">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e>
                      <m:sup>
                        <m:r>
                          <a:rPr lang="en-US" altLang="ja-JP" b="0" i="1" smtClean="0">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r>
                      <a:rPr lang="en-US" altLang="ja-JP" i="1">
                        <a:latin typeface="Cambria Math" panose="02040503050406030204" pitchFamily="18" charset="0"/>
                        <a:ea typeface="Cambria Math" panose="02040503050406030204" pitchFamily="18" charset="0"/>
                      </a:rPr>
                      <m:t> </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e>
                    </m:d>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𝑇</m:t>
                        </m:r>
                      </m:sup>
                    </m:sSup>
                    <m:r>
                      <a:rPr lang="en-US" altLang="ja-JP" i="1">
                        <a:latin typeface="Cambria Math" panose="02040503050406030204" pitchFamily="18" charset="0"/>
                        <a:ea typeface="Cambria Math" panose="02040503050406030204" pitchFamily="18" charset="0"/>
                      </a:rPr>
                      <m:t>𝑤</m:t>
                    </m:r>
                  </m:oMath>
                </a14:m>
                <a:endParaRPr lang="en-US" altLang="ja-JP" dirty="0"/>
              </a:p>
              <a:p>
                <a:pPr lvl="1"/>
                <a:r>
                  <a:rPr lang="ja-JP" altLang="en-US"/>
                  <a:t>ここでカテゴリ間分散分散</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𝑆</m:t>
                        </m:r>
                      </m:e>
                      <m:sub>
                        <m:r>
                          <a:rPr lang="en-US" altLang="ja-JP" b="0" i="1" dirty="0" smtClean="0">
                            <a:latin typeface="Cambria Math" panose="02040503050406030204" pitchFamily="18" charset="0"/>
                          </a:rPr>
                          <m:t>𝐵</m:t>
                        </m:r>
                      </m:sub>
                    </m:sSub>
                    <m:r>
                      <a:rPr lang="en-US" altLang="ja-JP" i="1" dirty="0">
                        <a:latin typeface="Cambria Math" panose="02040503050406030204" pitchFamily="18" charset="0"/>
                      </a:rPr>
                      <m:t> </m:t>
                    </m:r>
                    <m:r>
                      <a:rPr lang="ja-JP" altLang="en-US" i="1" dirty="0">
                        <a:latin typeface="Cambria Math" panose="02040503050406030204" pitchFamily="18" charset="0"/>
                      </a:rPr>
                      <m:t>＝</m:t>
                    </m:r>
                    <m:r>
                      <a:rPr lang="ja-JP" altLang="en-US" i="1" dirty="0">
                        <a:latin typeface="Cambria Math" panose="02040503050406030204" pitchFamily="18" charset="0"/>
                      </a:rPr>
                      <m:t> </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e>
                    </m:d>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𝑇</m:t>
                        </m:r>
                      </m:sup>
                    </m:sSup>
                  </m:oMath>
                </a14:m>
                <a:r>
                  <a:rPr lang="ja-JP" altLang="en-US"/>
                  <a:t>とおくと</a:t>
                </a:r>
                <a14:m>
                  <m:oMath xmlns:m="http://schemas.openxmlformats.org/officeDocument/2006/math">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e>
                      <m:sup>
                        <m:r>
                          <a:rPr lang="en-US" altLang="ja-JP" i="1">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𝑠</m:t>
                        </m:r>
                      </m:e>
                      <m:sub>
                        <m:r>
                          <a:rPr lang="en-US" altLang="ja-JP" b="0" i="1" dirty="0" smtClean="0">
                            <a:latin typeface="Cambria Math" panose="02040503050406030204" pitchFamily="18" charset="0"/>
                          </a:rPr>
                          <m:t>𝐵</m:t>
                        </m:r>
                      </m:sub>
                      <m:sup>
                        <m:r>
                          <a:rPr lang="en-US" altLang="ja-JP" i="1" dirty="0">
                            <a:latin typeface="Cambria Math" panose="02040503050406030204" pitchFamily="18" charset="0"/>
                          </a:rPr>
                          <m:t>2</m:t>
                        </m:r>
                      </m:sup>
                    </m:sSubSup>
                    <m:r>
                      <a:rPr lang="en-US" altLang="ja-JP" i="1" dirty="0">
                        <a:latin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𝑤</m:t>
                    </m:r>
                  </m:oMath>
                </a14:m>
                <a:endParaRPr lang="en-US" altLang="ja-JP" dirty="0"/>
              </a:p>
              <a:p>
                <a:pPr lvl="1"/>
                <a:r>
                  <a:rPr lang="ja-JP" altLang="en-US"/>
                  <a:t>さらに、軸方向に射影後の各値を</a:t>
                </a:r>
                <a:r>
                  <a:rPr lang="en-US" altLang="ja-JP" dirty="0" err="1"/>
                  <a:t>y</a:t>
                </a:r>
                <a:r>
                  <a:rPr lang="en-US" altLang="ja-JP" baseline="-25000" dirty="0" err="1"/>
                  <a:t>k</a:t>
                </a:r>
                <a:r>
                  <a:rPr lang="en-US" altLang="ja-JP" dirty="0"/>
                  <a:t> (=</a:t>
                </a:r>
                <a:r>
                  <a:rPr lang="en-US" altLang="ja-JP" i="1" dirty="0" err="1"/>
                  <a:t>w</a:t>
                </a:r>
                <a:r>
                  <a:rPr lang="en-US" altLang="ja-JP" baseline="30000" dirty="0" err="1"/>
                  <a:t>T</a:t>
                </a:r>
                <a:r>
                  <a:rPr lang="en-US" altLang="ja-JP" dirty="0" err="1"/>
                  <a:t>x</a:t>
                </a:r>
                <a:r>
                  <a:rPr lang="en-US" altLang="ja-JP" dirty="0"/>
                  <a:t>) </a:t>
                </a:r>
                <a:r>
                  <a:rPr lang="ja-JP" altLang="en-US"/>
                  <a:t>、カテゴリ内の平均を</a:t>
                </a:r>
                <a:r>
                  <a:rPr lang="en-US" altLang="ja-JP" dirty="0" err="1"/>
                  <a:t>μ</a:t>
                </a:r>
                <a:r>
                  <a:rPr lang="en-US" altLang="ja-JP" baseline="-25000" dirty="0" err="1"/>
                  <a:t>k</a:t>
                </a:r>
                <a:r>
                  <a:rPr lang="en-US" altLang="ja-JP" dirty="0"/>
                  <a:t>(=</a:t>
                </a:r>
                <a:r>
                  <a:rPr lang="en-US" altLang="ja-JP" i="1" dirty="0" err="1"/>
                  <a:t>w</a:t>
                </a:r>
                <a:r>
                  <a:rPr lang="en-US" altLang="ja-JP" baseline="30000" dirty="0" err="1"/>
                  <a:t>T</a:t>
                </a:r>
                <a:r>
                  <a:rPr lang="en-US" altLang="ja-JP" dirty="0" err="1"/>
                  <a:t>m</a:t>
                </a:r>
                <a:r>
                  <a:rPr lang="en-US" altLang="ja-JP" baseline="-25000" dirty="0" err="1"/>
                  <a:t>k</a:t>
                </a:r>
                <a:r>
                  <a:rPr lang="en-US" altLang="ja-JP" dirty="0"/>
                  <a:t>)</a:t>
                </a:r>
                <a:r>
                  <a:rPr lang="ja-JP" altLang="en-US"/>
                  <a:t>とすれば分散</a:t>
                </a:r>
                <a:r>
                  <a:rPr lang="en-US" altLang="ja-JP" dirty="0"/>
                  <a:t>s</a:t>
                </a:r>
                <a:r>
                  <a:rPr lang="en-US" altLang="ja-JP" baseline="-25000" dirty="0"/>
                  <a:t>k</a:t>
                </a:r>
                <a:r>
                  <a:rPr lang="en-US" altLang="ja-JP" baseline="30000" dirty="0"/>
                  <a:t>2</a:t>
                </a:r>
                <a:r>
                  <a:rPr lang="ja-JP" altLang="en-US"/>
                  <a:t>は</a:t>
                </a:r>
                <a:r>
                  <a:rPr lang="en-US" altLang="ja-JP" dirty="0"/>
                  <a:t>(k=1,2)</a:t>
                </a:r>
              </a:p>
              <a:p>
                <a:pPr lvl="1"/>
                <a14:m>
                  <m:oMath xmlns:m="http://schemas.openxmlformats.org/officeDocument/2006/math">
                    <m:sSubSup>
                      <m:sSubSupPr>
                        <m:ctrlPr>
                          <a:rPr lang="en-US" altLang="ja-JP" i="1" dirty="0" smtClean="0">
                            <a:latin typeface="Cambria Math" panose="02040503050406030204" pitchFamily="18" charset="0"/>
                          </a:rPr>
                        </m:ctrlPr>
                      </m:sSubSupPr>
                      <m:e>
                        <m:r>
                          <a:rPr lang="en-US" altLang="ja-JP" i="1" dirty="0">
                            <a:latin typeface="Cambria Math" panose="02040503050406030204" pitchFamily="18" charset="0"/>
                          </a:rPr>
                          <m:t>𝑠</m:t>
                        </m:r>
                      </m:e>
                      <m:sub>
                        <m:r>
                          <a:rPr lang="en-US" altLang="ja-JP" b="0" i="1" dirty="0" smtClean="0">
                            <a:latin typeface="Cambria Math" panose="02040503050406030204" pitchFamily="18" charset="0"/>
                          </a:rPr>
                          <m:t>𝑘</m:t>
                        </m:r>
                      </m:sub>
                      <m:sup>
                        <m:r>
                          <a:rPr lang="en-US" altLang="ja-JP" i="1" dirty="0">
                            <a:latin typeface="Cambria Math" panose="02040503050406030204" pitchFamily="18" charset="0"/>
                          </a:rPr>
                          <m:t>2</m:t>
                        </m:r>
                      </m:sup>
                    </m:sSubSup>
                    <m:r>
                      <a:rPr lang="en-US" altLang="ja-JP" i="1" dirty="0">
                        <a:latin typeface="Cambria Math" panose="02040503050406030204" pitchFamily="18" charset="0"/>
                      </a:rPr>
                      <m:t> </m:t>
                    </m:r>
                    <m:r>
                      <a:rPr lang="ja-JP" altLang="en-US" i="1" dirty="0">
                        <a:latin typeface="Cambria Math" panose="02040503050406030204" pitchFamily="18" charset="0"/>
                      </a:rPr>
                      <m:t>＝</m:t>
                    </m:r>
                    <m:r>
                      <a:rPr lang="ja-JP" altLang="en-US" i="1" dirty="0">
                        <a:latin typeface="Cambria Math" panose="02040503050406030204" pitchFamily="18" charset="0"/>
                      </a:rPr>
                      <m:t> </m:t>
                    </m:r>
                    <m:nary>
                      <m:naryPr>
                        <m:chr m:val="∑"/>
                        <m:supHide m:val="on"/>
                        <m:ctrlPr>
                          <a:rPr lang="en-US" altLang="ja-JP" i="1" dirty="0" smtClean="0">
                            <a:latin typeface="Cambria Math" panose="02040503050406030204" pitchFamily="18" charset="0"/>
                          </a:rPr>
                        </m:ctrlPr>
                      </m:naryPr>
                      <m:sub>
                        <m:r>
                          <a:rPr lang="en-US" altLang="ja-JP" i="1" dirty="0" smtClean="0">
                            <a:latin typeface="Cambria Math" panose="02040503050406030204" pitchFamily="18" charset="0"/>
                          </a:rPr>
                          <m:t>𝑛</m:t>
                        </m:r>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𝑘</m:t>
                        </m:r>
                      </m:sub>
                      <m:sup/>
                      <m:e>
                        <m:sSup>
                          <m:sSupPr>
                            <m:ctrlPr>
                              <a:rPr lang="en-US" altLang="ja-JP" b="0" i="1" dirty="0" smtClean="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𝑦</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b="0" i="1" dirty="0" smtClean="0">
                                <a:latin typeface="Cambria Math" panose="02040503050406030204" pitchFamily="18" charset="0"/>
                                <a:ea typeface="Cambria Math" panose="02040503050406030204" pitchFamily="18" charset="0"/>
                              </a:rPr>
                              <m:t>2</m:t>
                            </m:r>
                          </m:sup>
                        </m:sSup>
                        <m:r>
                          <a:rPr lang="en-US" altLang="ja-JP" b="0" i="1" dirty="0" smtClean="0">
                            <a:latin typeface="Cambria Math" panose="02040503050406030204" pitchFamily="18" charset="0"/>
                            <a:ea typeface="Cambria Math" panose="02040503050406030204" pitchFamily="18" charset="0"/>
                          </a:rPr>
                          <m:t> </m:t>
                        </m:r>
                      </m:e>
                    </m:nary>
                    <m:r>
                      <a:rPr lang="en-US" altLang="ja-JP" i="1" dirty="0">
                        <a:latin typeface="Cambria Math" panose="02040503050406030204" pitchFamily="18" charset="0"/>
                        <a:ea typeface="Cambria Math" panose="02040503050406030204" pitchFamily="18" charset="0"/>
                      </a:rPr>
                      <m:t>=</m:t>
                    </m:r>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m:rPr>
                            <m:brk m:alnAt="9"/>
                          </m:rPr>
                          <a:rPr lang="en-US" altLang="ja-JP" i="1" dirty="0">
                            <a:latin typeface="Cambria Math" panose="02040503050406030204" pitchFamily="18" charset="0"/>
                            <a:ea typeface="Cambria Math" panose="02040503050406030204" pitchFamily="18" charset="0"/>
                          </a:rPr>
                          <m:t>𝑘</m:t>
                        </m:r>
                      </m:sub>
                      <m:sup/>
                      <m:e>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a:rPr lang="en-US" altLang="ja-JP" i="1" dirty="0">
                                <a:latin typeface="Cambria Math" panose="02040503050406030204" pitchFamily="18" charset="0"/>
                              </a:rPr>
                              <m:t>𝑛</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𝑘</m:t>
                            </m:r>
                          </m:sub>
                          <m:sup/>
                          <m:e>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i="1" dirty="0">
                                    <a:latin typeface="Cambria Math" panose="02040503050406030204" pitchFamily="18" charset="0"/>
                                    <a:ea typeface="Cambria Math" panose="02040503050406030204" pitchFamily="18" charset="0"/>
                                  </a:rPr>
                                  <m:t>𝑇</m:t>
                                </m:r>
                              </m:sup>
                            </m:sSup>
                            <m:r>
                              <a:rPr lang="en-US" altLang="ja-JP" i="1" dirty="0">
                                <a:latin typeface="Cambria Math" panose="02040503050406030204" pitchFamily="18" charset="0"/>
                                <a:ea typeface="Cambria Math" panose="02040503050406030204" pitchFamily="18" charset="0"/>
                              </a:rPr>
                              <m:t>𝑤</m:t>
                            </m:r>
                          </m:e>
                        </m:nary>
                      </m:e>
                    </m:nary>
                    <m:r>
                      <a:rPr lang="en-US" altLang="ja-JP" b="0" i="1" dirty="0" smtClean="0">
                        <a:latin typeface="Cambria Math" panose="02040503050406030204" pitchFamily="18" charset="0"/>
                        <a:ea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r>
                      <a:rPr lang="en-US" altLang="ja-JP" i="1" dirty="0">
                        <a:latin typeface="Cambria Math" panose="02040503050406030204" pitchFamily="18" charset="0"/>
                        <a:ea typeface="Cambria Math" panose="02040503050406030204" pitchFamily="18" charset="0"/>
                      </a:rPr>
                      <m:t>{</m:t>
                    </m:r>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m:rPr>
                            <m:brk m:alnAt="9"/>
                          </m:rPr>
                          <a:rPr lang="en-US" altLang="ja-JP" i="1" dirty="0">
                            <a:latin typeface="Cambria Math" panose="02040503050406030204" pitchFamily="18" charset="0"/>
                            <a:ea typeface="Cambria Math" panose="02040503050406030204" pitchFamily="18" charset="0"/>
                          </a:rPr>
                          <m:t>𝐾</m:t>
                        </m:r>
                      </m:sub>
                      <m:sup/>
                      <m:e>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a:rPr lang="en-US" altLang="ja-JP" i="1" dirty="0">
                                <a:latin typeface="Cambria Math" panose="02040503050406030204" pitchFamily="18" charset="0"/>
                              </a:rPr>
                              <m:t>𝑛</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𝑘</m:t>
                            </m:r>
                          </m:sub>
                          <m:sup/>
                          <m:e>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i="1" dirty="0">
                                    <a:latin typeface="Cambria Math" panose="02040503050406030204" pitchFamily="18" charset="0"/>
                                    <a:ea typeface="Cambria Math" panose="02040503050406030204" pitchFamily="18" charset="0"/>
                                  </a:rPr>
                                  <m:t>𝑇</m:t>
                                </m:r>
                              </m:sup>
                            </m:sSup>
                          </m:e>
                        </m:nary>
                      </m:e>
                    </m:nary>
                    <m:r>
                      <a:rPr lang="en-US" altLang="ja-JP" i="1" dirty="0">
                        <a:latin typeface="Cambria Math" panose="02040503050406030204" pitchFamily="18" charset="0"/>
                        <a:ea typeface="Cambria Math" panose="02040503050406030204" pitchFamily="18" charset="0"/>
                      </a:rPr>
                      <m:t>} </m:t>
                    </m:r>
                    <m:r>
                      <a:rPr lang="en-US" altLang="ja-JP" i="1" dirty="0">
                        <a:latin typeface="Cambria Math" panose="02040503050406030204" pitchFamily="18" charset="0"/>
                        <a:ea typeface="Cambria Math" panose="02040503050406030204" pitchFamily="18" charset="0"/>
                      </a:rPr>
                      <m:t>𝑤</m:t>
                    </m:r>
                  </m:oMath>
                </a14:m>
                <a:endParaRPr lang="en-US" altLang="ja-JP" dirty="0"/>
              </a:p>
              <a:p>
                <a:pPr lvl="1"/>
                <a:r>
                  <a:rPr lang="ja-JP" altLang="en-US"/>
                  <a:t>ここで</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b="0" i="1" dirty="0" smtClean="0">
                        <a:latin typeface="Cambria Math" panose="02040503050406030204" pitchFamily="18" charset="0"/>
                      </a:rPr>
                      <m:t>=</m:t>
                    </m:r>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m:rPr>
                            <m:brk m:alnAt="9"/>
                          </m:rPr>
                          <a:rPr lang="en-US" altLang="ja-JP" i="1" dirty="0">
                            <a:latin typeface="Cambria Math" panose="02040503050406030204" pitchFamily="18" charset="0"/>
                            <a:ea typeface="Cambria Math" panose="02040503050406030204" pitchFamily="18" charset="0"/>
                          </a:rPr>
                          <m:t>𝐾</m:t>
                        </m:r>
                      </m:sub>
                      <m:sup/>
                      <m:e>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a:rPr lang="en-US" altLang="ja-JP" i="1" dirty="0">
                                <a:latin typeface="Cambria Math" panose="02040503050406030204" pitchFamily="18" charset="0"/>
                              </a:rPr>
                              <m:t>𝑛</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𝑘</m:t>
                            </m:r>
                          </m:sub>
                          <m:sup/>
                          <m:e>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i="1" dirty="0">
                                    <a:latin typeface="Cambria Math" panose="02040503050406030204" pitchFamily="18" charset="0"/>
                                    <a:ea typeface="Cambria Math" panose="02040503050406030204" pitchFamily="18" charset="0"/>
                                  </a:rPr>
                                  <m:t>𝑇</m:t>
                                </m:r>
                              </m:sup>
                            </m:sSup>
                          </m:e>
                        </m:nary>
                      </m:e>
                    </m:nary>
                    <m:r>
                      <a:rPr lang="ja-JP" altLang="en-US" i="1" dirty="0">
                        <a:latin typeface="Cambria Math" panose="02040503050406030204" pitchFamily="18" charset="0"/>
                        <a:ea typeface="Cambria Math" panose="02040503050406030204" pitchFamily="18" charset="0"/>
                      </a:rPr>
                      <m:t>とおくと</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𝑠</m:t>
                        </m:r>
                      </m:e>
                      <m:sub>
                        <m:r>
                          <a:rPr lang="en-US" altLang="ja-JP" i="1" dirty="0">
                            <a:latin typeface="Cambria Math" panose="02040503050406030204" pitchFamily="18" charset="0"/>
                          </a:rPr>
                          <m:t>𝑘</m:t>
                        </m:r>
                      </m:sub>
                      <m:sup>
                        <m:r>
                          <a:rPr lang="en-US" altLang="ja-JP" i="1" dirty="0">
                            <a:latin typeface="Cambria Math" panose="02040503050406030204" pitchFamily="18" charset="0"/>
                          </a:rPr>
                          <m:t>2</m:t>
                        </m:r>
                      </m:sup>
                    </m:sSubSup>
                    <m:r>
                      <a:rPr lang="en-US" altLang="ja-JP" i="1" dirty="0">
                        <a:latin typeface="Cambria Math" panose="02040503050406030204" pitchFamily="18" charset="0"/>
                      </a:rPr>
                      <m:t> </m:t>
                    </m:r>
                    <m:r>
                      <a:rPr lang="ja-JP" altLang="en-US" i="1" dirty="0">
                        <a:latin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oMath>
                </a14:m>
                <a:endParaRPr lang="en-US" altLang="ja-JP" dirty="0"/>
              </a:p>
              <a:p>
                <a:pPr lvl="1"/>
                <a:endParaRPr lang="en-US" altLang="ja-JP" dirty="0"/>
              </a:p>
              <a:p>
                <a:r>
                  <a:rPr lang="ja-JP" altLang="en-US"/>
                  <a:t>群間分散を群内分散で割った値（フィッシャーの判別基準）は</a:t>
                </a:r>
                <a:endParaRPr lang="en-US" altLang="ja-JP" dirty="0"/>
              </a:p>
              <a:p>
                <a:pPr lvl="1"/>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𝑤</m:t>
                        </m:r>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rPr>
                          <m:t> </m:t>
                        </m:r>
                      </m:num>
                      <m:den>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m:rPr>
                            <m:nor/>
                          </m:rPr>
                          <a:rPr lang="en-US" altLang="ja-JP" dirty="0"/>
                          <m:t> </m:t>
                        </m:r>
                      </m:den>
                    </m:f>
                  </m:oMath>
                </a14:m>
                <a:endParaRPr lang="en-US" altLang="ja-JP" dirty="0"/>
              </a:p>
              <a:p>
                <a:r>
                  <a:rPr lang="ja-JP" altLang="en-US"/>
                  <a:t>で表され、これを最大化する</a:t>
                </a:r>
                <a:r>
                  <a:rPr lang="en-US" altLang="ja-JP" dirty="0"/>
                  <a:t>w</a:t>
                </a:r>
                <a:r>
                  <a:rPr lang="ja-JP" altLang="en-US"/>
                  <a:t>を求める．</a:t>
                </a:r>
                <a:endParaRPr lang="en-US" altLang="ja-JP" dirty="0"/>
              </a:p>
              <a:p>
                <a:pPr lvl="1"/>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69F24DBC-3863-8EAD-C1EC-8E736E3E0FAF}"/>
                  </a:ext>
                </a:extLst>
              </p:cNvPr>
              <p:cNvSpPr>
                <a:spLocks noGrp="1" noRot="1" noChangeAspect="1" noMove="1" noResize="1" noEditPoints="1" noAdjustHandles="1" noChangeArrowheads="1" noChangeShapeType="1" noTextEdit="1"/>
              </p:cNvSpPr>
              <p:nvPr>
                <p:ph idx="1"/>
              </p:nvPr>
            </p:nvSpPr>
            <p:spPr>
              <a:blipFill>
                <a:blip r:embed="rId2"/>
                <a:stretch>
                  <a:fillRect l="-483"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0971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07A09-3865-8EA3-2EE8-8708B8F985F5}"/>
              </a:ext>
            </a:extLst>
          </p:cNvPr>
          <p:cNvSpPr>
            <a:spLocks noGrp="1"/>
          </p:cNvSpPr>
          <p:nvPr>
            <p:ph type="title"/>
          </p:nvPr>
        </p:nvSpPr>
        <p:spPr/>
        <p:txBody>
          <a:bodyPr/>
          <a:lstStyle/>
          <a:p>
            <a:r>
              <a:rPr lang="ja-JP" altLang="en-US"/>
              <a:t>フィッシャーの判別基準の最大化</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3DFE65-75B5-D265-338F-74FD36A342C1}"/>
                  </a:ext>
                </a:extLst>
              </p:cNvPr>
              <p:cNvSpPr>
                <a:spLocks noGrp="1"/>
              </p:cNvSpPr>
              <p:nvPr>
                <p:ph idx="1"/>
              </p:nvPr>
            </p:nvSpPr>
            <p:spPr/>
            <p:txBody>
              <a:bodyPr>
                <a:normAutofit fontScale="70000" lnSpcReduction="20000"/>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𝑤</m:t>
                        </m:r>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rPr>
                          <m:t> </m:t>
                        </m:r>
                      </m:num>
                      <m:den>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m:rPr>
                            <m:nor/>
                          </m:rPr>
                          <a:rPr lang="en-US" altLang="ja-JP" dirty="0"/>
                          <m:t> </m:t>
                        </m:r>
                      </m:den>
                    </m:f>
                    <m:r>
                      <a:rPr lang="en-US" altLang="ja-JP" b="0" i="0" dirty="0" smtClean="0">
                        <a:latin typeface="Cambria Math" panose="02040503050406030204" pitchFamily="18" charset="0"/>
                      </a:rPr>
                      <m:t>  </m:t>
                    </m:r>
                  </m:oMath>
                </a14:m>
                <a:r>
                  <a:rPr lang="ja-JP" altLang="en-US" b="0"/>
                  <a:t>について、これを最大化する</a:t>
                </a:r>
                <a:r>
                  <a:rPr lang="en-US" altLang="ja-JP" b="0" i="1" dirty="0"/>
                  <a:t>w</a:t>
                </a:r>
                <a:r>
                  <a:rPr lang="ja-JP" altLang="en-US" b="0"/>
                  <a:t>を</a:t>
                </a:r>
                <a:r>
                  <a:rPr lang="en-US" altLang="ja-JP" b="0" i="1" dirty="0"/>
                  <a:t>w</a:t>
                </a:r>
                <a:r>
                  <a:rPr lang="en-US" altLang="ja-JP" b="0" dirty="0"/>
                  <a:t>’</a:t>
                </a:r>
                <a:r>
                  <a:rPr lang="ja-JP" altLang="en-US" b="0"/>
                  <a:t>とすると</a:t>
                </a:r>
                <a:endParaRPr lang="en-US" altLang="ja-JP" b="0" dirty="0"/>
              </a:p>
              <a:p>
                <a:pPr marL="0" indent="0">
                  <a:buNone/>
                </a:pPr>
                <a:r>
                  <a:rPr lang="ja-JP" altLang="en-US" b="0"/>
                  <a:t>　このスカラー</a:t>
                </a:r>
                <a:r>
                  <a:rPr lang="en-US" altLang="ja-JP" b="0" dirty="0" err="1"/>
                  <a:t>κ</a:t>
                </a:r>
                <a:r>
                  <a:rPr lang="ja-JP" altLang="en-US" b="0"/>
                  <a:t>倍の</a:t>
                </a:r>
                <a:r>
                  <a:rPr lang="en-US" altLang="ja-JP" dirty="0" err="1"/>
                  <a:t>κ</a:t>
                </a:r>
                <a:r>
                  <a:rPr lang="en-US" altLang="ja-JP" i="1" dirty="0" err="1"/>
                  <a:t>w</a:t>
                </a:r>
                <a:r>
                  <a:rPr lang="en-US" altLang="ja-JP" dirty="0"/>
                  <a:t>’</a:t>
                </a:r>
                <a:r>
                  <a:rPr lang="ja-JP" altLang="en-US" b="0"/>
                  <a:t>も</a:t>
                </a:r>
                <a:r>
                  <a:rPr lang="en-US" altLang="ja-JP" b="0" i="1" dirty="0"/>
                  <a:t>J</a:t>
                </a:r>
                <a:r>
                  <a:rPr lang="ja-JP" altLang="en-US" i="1"/>
                  <a:t> </a:t>
                </a:r>
                <a:r>
                  <a:rPr lang="en-US" altLang="ja-JP" b="0" dirty="0"/>
                  <a:t>(</a:t>
                </a:r>
                <a:r>
                  <a:rPr lang="en-US" altLang="ja-JP" b="0" i="1" dirty="0"/>
                  <a:t>w</a:t>
                </a:r>
                <a:r>
                  <a:rPr lang="en-US" altLang="ja-JP" b="0" dirty="0"/>
                  <a:t>)</a:t>
                </a:r>
                <a:r>
                  <a:rPr lang="ja-JP" altLang="en-US" b="0"/>
                  <a:t>を最大化する．</a:t>
                </a:r>
                <a:endParaRPr lang="en-US" altLang="ja-JP" b="0" dirty="0"/>
              </a:p>
              <a:p>
                <a:r>
                  <a:rPr lang="ja-JP" altLang="en-US"/>
                  <a:t>ここで分母を</a:t>
                </a:r>
                <a:r>
                  <a:rPr lang="en-US" altLang="ja-JP" dirty="0"/>
                  <a:t>1</a:t>
                </a:r>
                <a:r>
                  <a:rPr lang="ja-JP" altLang="en-US"/>
                  <a:t>と制約を設ける（</a:t>
                </a:r>
                <a:r>
                  <a:rPr lang="en-US" altLang="ja-JP" dirty="0">
                    <a:ea typeface="Cambria Math" panose="02040503050406030204" pitchFamily="18" charset="0"/>
                  </a:rPr>
                  <a:t> </a:t>
                </a:r>
                <a14:m>
                  <m:oMath xmlns:m="http://schemas.openxmlformats.org/officeDocument/2006/math">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 </m:t>
                    </m:r>
                  </m:oMath>
                </a14:m>
                <a:r>
                  <a:rPr lang="ja-JP" altLang="en-US"/>
                  <a:t>）．</a:t>
                </a:r>
                <a:endParaRPr lang="en-US" altLang="ja-JP" dirty="0"/>
              </a:p>
              <a:p>
                <a:endParaRPr lang="en-US" altLang="ja-JP" dirty="0"/>
              </a:p>
              <a:p>
                <a:r>
                  <a:rPr lang="ja-JP" altLang="en-US" b="0"/>
                  <a:t>ラグランジュの未定常数法で最大化問題を解く．</a:t>
                </a:r>
                <a:endParaRPr lang="en-US" altLang="ja-JP" b="0" dirty="0"/>
              </a:p>
              <a:p>
                <a:pPr lvl="1"/>
                <a14:m>
                  <m:oMath xmlns:m="http://schemas.openxmlformats.org/officeDocument/2006/math">
                    <m:r>
                      <a:rPr lang="en-US" altLang="ja-JP" b="0" i="1" smtClean="0">
                        <a:latin typeface="Cambria Math" panose="02040503050406030204" pitchFamily="18" charset="0"/>
                        <a:ea typeface="Cambria Math" panose="02040503050406030204" pitchFamily="18" charset="0"/>
                      </a:rPr>
                      <m:t>𝐿</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𝑤</m:t>
                        </m:r>
                      </m:e>
                    </m:d>
                    <m:r>
                      <a:rPr lang="en-US" altLang="ja-JP" i="1">
                        <a:latin typeface="Cambria Math" panose="02040503050406030204" pitchFamily="18" charset="0"/>
                        <a:ea typeface="Cambria Math" panose="02040503050406030204" pitchFamily="18" charset="0"/>
                      </a:rPr>
                      <m:t>=</m:t>
                    </m:r>
                  </m:oMath>
                </a14:m>
                <a:r>
                  <a:rPr lang="en-US" altLang="ja-JP" dirty="0">
                    <a:ea typeface="Cambria Math" panose="02040503050406030204" pitchFamily="18" charset="0"/>
                  </a:rPr>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i="1" dirty="0">
                        <a:latin typeface="Cambria Math" panose="02040503050406030204" pitchFamily="18" charset="0"/>
                      </a:rPr>
                      <m:t>𝑤</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𝜆</m:t>
                    </m:r>
                    <m:r>
                      <a:rPr lang="en-US" altLang="ja-JP" b="0" i="1" dirty="0" smtClean="0">
                        <a:latin typeface="Cambria Math" panose="02040503050406030204" pitchFamily="18" charset="0"/>
                        <a:ea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−1)</m:t>
                    </m:r>
                  </m:oMath>
                </a14:m>
                <a:endParaRPr lang="en-US" altLang="ja-JP" dirty="0"/>
              </a:p>
              <a:p>
                <a:r>
                  <a:rPr lang="en-US" altLang="ja-JP" i="1" dirty="0"/>
                  <a:t>w</a:t>
                </a:r>
                <a:r>
                  <a:rPr lang="ja-JP" altLang="en-US" b="0"/>
                  <a:t>について偏微分して</a:t>
                </a:r>
                <a:r>
                  <a:rPr lang="en-US" altLang="ja-JP" b="0" dirty="0"/>
                  <a:t>0</a:t>
                </a:r>
                <a:r>
                  <a:rPr lang="ja-JP" altLang="en-US" b="0"/>
                  <a:t>とおくと</a:t>
                </a:r>
                <a:endParaRPr lang="en-US" altLang="ja-JP" b="0" dirty="0"/>
              </a:p>
              <a:p>
                <a:pPr lvl="1"/>
                <a14:m>
                  <m:oMath xmlns:m="http://schemas.openxmlformats.org/officeDocument/2006/math">
                    <m:f>
                      <m:fPr>
                        <m:ctrlPr>
                          <a:rPr lang="en-US" altLang="ja-JP" i="1" dirty="0" smtClean="0">
                            <a:latin typeface="Cambria Math" panose="02040503050406030204" pitchFamily="18" charset="0"/>
                            <a:ea typeface="Cambria Math" panose="02040503050406030204" pitchFamily="18" charset="0"/>
                          </a:rPr>
                        </m:ctrlPr>
                      </m:fPr>
                      <m:num>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 </m:t>
                        </m:r>
                        <m:r>
                          <a:rPr lang="en-US" altLang="ja-JP" b="0" i="1" dirty="0" smtClean="0">
                            <a:latin typeface="Cambria Math" panose="02040503050406030204" pitchFamily="18" charset="0"/>
                            <a:ea typeface="Cambria Math" panose="02040503050406030204" pitchFamily="18" charset="0"/>
                          </a:rPr>
                          <m:t>𝐿</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num>
                      <m:den>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𝑤</m:t>
                        </m:r>
                      </m:den>
                    </m:f>
                    <m:r>
                      <a:rPr lang="en-US" altLang="ja-JP" b="0" i="1" dirty="0" smtClean="0">
                        <a:latin typeface="Cambria Math" panose="02040503050406030204" pitchFamily="18" charset="0"/>
                        <a:ea typeface="Cambria Math" panose="02040503050406030204" pitchFamily="18" charset="0"/>
                      </a:rPr>
                      <m:t>=</m:t>
                    </m:r>
                    <m:sSup>
                      <m:sSupPr>
                        <m:ctrlPr>
                          <a:rPr lang="en-US" altLang="ja-JP" i="1" dirty="0" smtClean="0">
                            <a:latin typeface="Cambria Math" panose="02040503050406030204" pitchFamily="18" charset="0"/>
                            <a:ea typeface="Cambria Math" panose="02040503050406030204" pitchFamily="18" charset="0"/>
                          </a:rPr>
                        </m:ctrlPr>
                      </m:sSupPr>
                      <m:e>
                        <m:f>
                          <m:fPr>
                            <m:ctrlPr>
                              <a:rPr lang="en-US" altLang="ja-JP" i="1" dirty="0" smtClean="0">
                                <a:latin typeface="Cambria Math" panose="02040503050406030204" pitchFamily="18" charset="0"/>
                                <a:ea typeface="Cambria Math" panose="02040503050406030204" pitchFamily="18" charset="0"/>
                              </a:rPr>
                            </m:ctrlPr>
                          </m:fPr>
                          <m:num>
                            <m:r>
                              <a:rPr lang="en-US" altLang="ja-JP" i="1" dirty="0" smtClean="0">
                                <a:latin typeface="Cambria Math" panose="02040503050406030204" pitchFamily="18" charset="0"/>
                                <a:ea typeface="Cambria Math" panose="02040503050406030204" pitchFamily="18" charset="0"/>
                              </a:rPr>
                              <m:t>𝜕</m:t>
                            </m:r>
                          </m:num>
                          <m:den>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𝑤</m:t>
                            </m:r>
                          </m:den>
                        </m:f>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𝜆</m:t>
                    </m:r>
                    <m:r>
                      <a:rPr lang="en-US" altLang="ja-JP" i="1" dirty="0">
                        <a:latin typeface="Cambria Math" panose="02040503050406030204" pitchFamily="18" charset="0"/>
                        <a:ea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m:t>
                    </m:r>
                    <m:f>
                      <m:fPr>
                        <m:ctrlPr>
                          <a:rPr lang="en-US" altLang="ja-JP" i="1" dirty="0">
                            <a:latin typeface="Cambria Math" panose="02040503050406030204" pitchFamily="18" charset="0"/>
                            <a:ea typeface="Cambria Math" panose="02040503050406030204" pitchFamily="18" charset="0"/>
                          </a:rPr>
                        </m:ctrlPr>
                      </m:fPr>
                      <m:num>
                        <m:r>
                          <a:rPr lang="en-US" altLang="ja-JP" i="1" dirty="0">
                            <a:latin typeface="Cambria Math" panose="02040503050406030204" pitchFamily="18" charset="0"/>
                            <a:ea typeface="Cambria Math" panose="02040503050406030204" pitchFamily="18" charset="0"/>
                          </a:rPr>
                          <m:t>𝜕</m:t>
                        </m:r>
                      </m:num>
                      <m:den>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𝑤</m:t>
                        </m:r>
                      </m:den>
                    </m:f>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r>
                      <a:rPr lang="en-US" altLang="ja-JP" b="0" i="1" dirty="0" smtClean="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𝜆</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0</m:t>
                    </m:r>
                  </m:oMath>
                </a14:m>
                <a:endParaRPr lang="en-US" altLang="ja-JP" dirty="0">
                  <a:ea typeface="Cambria Math" panose="02040503050406030204" pitchFamily="18" charset="0"/>
                </a:endParaRPr>
              </a:p>
              <a:p>
                <a:pPr lvl="1"/>
                <a:r>
                  <a:rPr lang="ja-JP" altLang="en-US" dirty="0"/>
                  <a:t>よって　</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ea typeface="Cambria Math" panose="02040503050406030204" pitchFamily="18" charset="0"/>
                      </a:rPr>
                      <m:t>=</m:t>
                    </m:r>
                    <m:r>
                      <a:rPr lang="en-US" altLang="ja-JP" i="1" dirty="0" smtClean="0">
                        <a:latin typeface="Cambria Math" panose="02040503050406030204" pitchFamily="18" charset="0"/>
                        <a:ea typeface="Cambria Math" panose="02040503050406030204" pitchFamily="18" charset="0"/>
                      </a:rPr>
                      <m:t>𝜆</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 </m:t>
                        </m:r>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b="0" i="1" dirty="0" smtClean="0">
                        <a:latin typeface="Cambria Math" panose="02040503050406030204" pitchFamily="18" charset="0"/>
                      </a:rPr>
                      <m:t>𝑤</m:t>
                    </m:r>
                  </m:oMath>
                </a14:m>
                <a:endParaRPr lang="en-US" altLang="ja-JP" dirty="0">
                  <a:ea typeface="Cambria Math" panose="02040503050406030204" pitchFamily="18" charset="0"/>
                </a:endParaRPr>
              </a:p>
              <a:p>
                <a:pPr lvl="1"/>
                <a:r>
                  <a:rPr lang="ja-JP" altLang="en-US"/>
                  <a:t>両辺に左から</a:t>
                </a:r>
                <a14:m>
                  <m:oMath xmlns:m="http://schemas.openxmlformats.org/officeDocument/2006/math">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𝑆</m:t>
                        </m:r>
                      </m:e>
                      <m:sub>
                        <m:r>
                          <a:rPr lang="en-US" altLang="ja-JP" i="1" dirty="0">
                            <a:latin typeface="Cambria Math" panose="02040503050406030204" pitchFamily="18" charset="0"/>
                          </a:rPr>
                          <m:t>𝑊</m:t>
                        </m:r>
                      </m:sub>
                      <m:sup>
                        <m:r>
                          <a:rPr lang="en-US" altLang="ja-JP" i="1" dirty="0">
                            <a:latin typeface="Cambria Math" panose="02040503050406030204" pitchFamily="18" charset="0"/>
                          </a:rPr>
                          <m:t>−1</m:t>
                        </m:r>
                      </m:sup>
                    </m:sSubSup>
                  </m:oMath>
                </a14:m>
                <a:r>
                  <a:rPr lang="ja-JP" altLang="en-US"/>
                  <a:t>を</a:t>
                </a:r>
                <a:r>
                  <a:rPr lang="ja-JP" altLang="en-US" dirty="0"/>
                  <a:t>かけて　</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𝑆</m:t>
                            </m:r>
                          </m:e>
                          <m:sub>
                            <m:r>
                              <a:rPr lang="en-US" altLang="ja-JP" b="0" i="1" dirty="0" smtClean="0">
                                <a:latin typeface="Cambria Math" panose="02040503050406030204" pitchFamily="18" charset="0"/>
                              </a:rPr>
                              <m:t>𝑊</m:t>
                            </m:r>
                          </m:sub>
                          <m:sup>
                            <m:r>
                              <a:rPr lang="en-US" altLang="ja-JP" b="0" i="1" dirty="0" smtClean="0">
                                <a:latin typeface="Cambria Math" panose="02040503050406030204" pitchFamily="18" charset="0"/>
                              </a:rPr>
                              <m:t>−1</m:t>
                            </m:r>
                          </m:sup>
                        </m:sSubSup>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ea typeface="Cambria Math" panose="02040503050406030204" pitchFamily="18" charset="0"/>
                      </a:rPr>
                      <m:t>=</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𝑆</m:t>
                        </m:r>
                      </m:e>
                      <m:sub>
                        <m:r>
                          <a:rPr lang="en-US" altLang="ja-JP" i="1" dirty="0">
                            <a:latin typeface="Cambria Math" panose="02040503050406030204" pitchFamily="18" charset="0"/>
                          </a:rPr>
                          <m:t>𝑊</m:t>
                        </m:r>
                      </m:sub>
                      <m:sup>
                        <m:r>
                          <a:rPr lang="en-US" altLang="ja-JP" i="1" dirty="0">
                            <a:latin typeface="Cambria Math" panose="02040503050406030204" pitchFamily="18" charset="0"/>
                          </a:rPr>
                          <m:t>−1</m:t>
                        </m:r>
                      </m:sup>
                    </m:sSubSup>
                    <m:r>
                      <a:rPr lang="en-US" altLang="ja-JP" i="1" dirty="0" smtClean="0">
                        <a:latin typeface="Cambria Math" panose="02040503050406030204" pitchFamily="18" charset="0"/>
                        <a:ea typeface="Cambria Math" panose="02040503050406030204" pitchFamily="18" charset="0"/>
                      </a:rPr>
                      <m:t>𝜆</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 </m:t>
                        </m:r>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b="0" i="1" dirty="0" smtClean="0">
                        <a:latin typeface="Cambria Math" panose="02040503050406030204" pitchFamily="18" charset="0"/>
                      </a:rPr>
                      <m:t>𝑤</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𝜆</m:t>
                    </m:r>
                    <m:r>
                      <a:rPr lang="en-US" altLang="ja-JP" b="0" i="1" dirty="0" smtClean="0">
                        <a:latin typeface="Cambria Math" panose="02040503050406030204" pitchFamily="18" charset="0"/>
                        <a:ea typeface="Cambria Math" panose="02040503050406030204" pitchFamily="18" charset="0"/>
                      </a:rPr>
                      <m:t>𝑤</m:t>
                    </m:r>
                  </m:oMath>
                </a14:m>
                <a:endParaRPr lang="en-US" altLang="ja-JP" dirty="0">
                  <a:ea typeface="Cambria Math" panose="02040503050406030204" pitchFamily="18" charset="0"/>
                </a:endParaRPr>
              </a:p>
              <a:p>
                <a:pPr lvl="1"/>
                <a:endParaRPr lang="en-US" altLang="ja-JP" dirty="0">
                  <a:ea typeface="Cambria Math" panose="02040503050406030204" pitchFamily="18" charset="0"/>
                </a:endParaRPr>
              </a:p>
              <a:p>
                <a:r>
                  <a:rPr lang="ja-JP" altLang="en-US">
                    <a:latin typeface="+mn-ea"/>
                  </a:rPr>
                  <a:t>これにより分散比行列</a:t>
                </a:r>
                <a14:m>
                  <m:oMath xmlns:m="http://schemas.openxmlformats.org/officeDocument/2006/math">
                    <m:sSub>
                      <m:sSubPr>
                        <m:ctrlPr>
                          <a:rPr lang="en-US" altLang="ja-JP" i="1" dirty="0" smtClean="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𝑆</m:t>
                            </m:r>
                          </m:e>
                          <m:sub>
                            <m:r>
                              <a:rPr lang="en-US" altLang="ja-JP" b="0" i="1" dirty="0" smtClean="0">
                                <a:latin typeface="Cambria Math" panose="02040503050406030204" pitchFamily="18" charset="0"/>
                              </a:rPr>
                              <m:t>𝑊</m:t>
                            </m:r>
                          </m:sub>
                          <m:sup>
                            <m:r>
                              <a:rPr lang="en-US" altLang="ja-JP" b="0" i="1" dirty="0" smtClean="0">
                                <a:latin typeface="Cambria Math" panose="02040503050406030204" pitchFamily="18" charset="0"/>
                              </a:rPr>
                              <m:t>−1</m:t>
                            </m:r>
                          </m:sup>
                        </m:sSubSup>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oMath>
                </a14:m>
                <a:r>
                  <a:rPr lang="ja-JP" altLang="en-US">
                    <a:latin typeface="+mn-ea"/>
                  </a:rPr>
                  <a:t>の固有値を解く問題が</a:t>
                </a:r>
                <a:r>
                  <a:rPr lang="en-US" altLang="ja-JP" i="1" dirty="0">
                    <a:latin typeface="+mn-ea"/>
                  </a:rPr>
                  <a:t>J</a:t>
                </a:r>
                <a:r>
                  <a:rPr lang="en-US" altLang="ja-JP" dirty="0">
                    <a:latin typeface="+mn-ea"/>
                  </a:rPr>
                  <a:t> (</a:t>
                </a:r>
                <a:r>
                  <a:rPr lang="en-US" altLang="ja-JP" i="1" dirty="0">
                    <a:latin typeface="+mn-ea"/>
                  </a:rPr>
                  <a:t>w</a:t>
                </a:r>
                <a:r>
                  <a:rPr lang="en-US" altLang="ja-JP" dirty="0">
                    <a:latin typeface="+mn-ea"/>
                  </a:rPr>
                  <a:t>)</a:t>
                </a:r>
                <a:r>
                  <a:rPr lang="ja-JP" altLang="en-US">
                    <a:latin typeface="+mn-ea"/>
                  </a:rPr>
                  <a:t>最大化と同じ問題となる．</a:t>
                </a:r>
                <a:endParaRPr lang="en-US" altLang="ja-JP"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053DFE65-75B5-D265-338F-74FD36A342C1}"/>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4941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701C4-F0C3-54B2-12D9-4231C482115B}"/>
              </a:ext>
            </a:extLst>
          </p:cNvPr>
          <p:cNvSpPr>
            <a:spLocks noGrp="1"/>
          </p:cNvSpPr>
          <p:nvPr>
            <p:ph type="title"/>
          </p:nvPr>
        </p:nvSpPr>
        <p:spPr/>
        <p:txBody>
          <a:bodyPr/>
          <a:lstStyle/>
          <a:p>
            <a:r>
              <a:rPr kumimoji="1" lang="en-US" altLang="ja-JP" dirty="0"/>
              <a:t>R</a:t>
            </a:r>
            <a:r>
              <a:rPr kumimoji="1" lang="ja-JP" altLang="en-US"/>
              <a:t>で</a:t>
            </a:r>
            <a:r>
              <a:rPr kumimoji="1" lang="en-US" altLang="ja-JP" dirty="0"/>
              <a:t>LDA</a:t>
            </a:r>
            <a:r>
              <a:rPr kumimoji="1" lang="ja-JP" altLang="en-US"/>
              <a:t>実践</a:t>
            </a:r>
          </a:p>
        </p:txBody>
      </p:sp>
      <p:sp>
        <p:nvSpPr>
          <p:cNvPr id="3" name="コンテンツ プレースホルダー 2">
            <a:extLst>
              <a:ext uri="{FF2B5EF4-FFF2-40B4-BE49-F238E27FC236}">
                <a16:creationId xmlns:a16="http://schemas.microsoft.com/office/drawing/2014/main" id="{3BAFEB17-DB4E-DC39-B618-5CC2D807229B}"/>
              </a:ext>
            </a:extLst>
          </p:cNvPr>
          <p:cNvSpPr>
            <a:spLocks noGrp="1"/>
          </p:cNvSpPr>
          <p:nvPr>
            <p:ph idx="1"/>
          </p:nvPr>
        </p:nvSpPr>
        <p:spPr/>
        <p:txBody>
          <a:bodyPr>
            <a:normAutofit fontScale="85000" lnSpcReduction="20000"/>
          </a:bodyPr>
          <a:lstStyle/>
          <a:p>
            <a:r>
              <a:rPr kumimoji="1" lang="ja-JP" altLang="en-US"/>
              <a:t>分散分析、線形判別分析ともに</a:t>
            </a:r>
            <a:r>
              <a:rPr kumimoji="1" lang="en-US" altLang="ja-JP" dirty="0"/>
              <a:t>R.A. Fisher</a:t>
            </a:r>
            <a:r>
              <a:rPr kumimoji="1" lang="ja-JP" altLang="en-US"/>
              <a:t>が開発した統計手法．</a:t>
            </a:r>
            <a:endParaRPr kumimoji="1" lang="en-US" altLang="ja-JP" dirty="0"/>
          </a:p>
          <a:p>
            <a:endParaRPr lang="en-US" altLang="ja-JP" dirty="0"/>
          </a:p>
          <a:p>
            <a:r>
              <a:rPr kumimoji="1" lang="en-US" altLang="ja-JP" dirty="0"/>
              <a:t>Fisher</a:t>
            </a:r>
            <a:r>
              <a:rPr kumimoji="1" lang="ja-JP" altLang="en-US"/>
              <a:t>の論文で掲載されたアヤメのデータセットがよく統計・機械学習界隈で練習データとして利用される．</a:t>
            </a:r>
            <a:r>
              <a:rPr kumimoji="1" lang="en-US" altLang="ja-JP" dirty="0"/>
              <a:t>R</a:t>
            </a:r>
            <a:r>
              <a:rPr kumimoji="1" lang="ja-JP" altLang="en-US"/>
              <a:t>にもデフォルトでデータセットが入っており、</a:t>
            </a:r>
            <a:r>
              <a:rPr kumimoji="1" lang="en-US" altLang="ja-JP" dirty="0"/>
              <a:t>iris</a:t>
            </a:r>
            <a:r>
              <a:rPr kumimoji="1" lang="ja-JP" altLang="en-US"/>
              <a:t>で呼び出せる．</a:t>
            </a:r>
            <a:endParaRPr kumimoji="1" lang="en-US" altLang="ja-JP" dirty="0"/>
          </a:p>
          <a:p>
            <a:endParaRPr lang="en-US" altLang="ja-JP" dirty="0"/>
          </a:p>
          <a:p>
            <a:pPr algn="l">
              <a:buFont typeface="Arial" panose="020B0604020202020204" pitchFamily="34" charset="0"/>
              <a:buChar char="•"/>
            </a:pPr>
            <a:r>
              <a:rPr lang="en" altLang="ja-JP" b="0" i="0" dirty="0">
                <a:solidFill>
                  <a:srgbClr val="000000"/>
                </a:solidFill>
                <a:effectLst/>
                <a:highlight>
                  <a:srgbClr val="FFFFFF"/>
                </a:highlight>
                <a:latin typeface="Meiryo" panose="020B0604030504040204" pitchFamily="34" charset="-128"/>
                <a:ea typeface="Meiryo" panose="020B0604030504040204" pitchFamily="34" charset="-128"/>
              </a:rPr>
              <a:t>R.A. Fisher (1936) The use of multiple measurements in taxonomic problems, Annual Eugenics, 7, Part II, 179-188.</a:t>
            </a:r>
            <a:endParaRPr kumimoji="1" lang="en-US" altLang="ja-JP" dirty="0"/>
          </a:p>
          <a:p>
            <a:endParaRPr lang="en-US" altLang="ja-JP" dirty="0"/>
          </a:p>
          <a:p>
            <a:r>
              <a:rPr kumimoji="1" lang="en-US" altLang="ja-JP" dirty="0"/>
              <a:t>Iris</a:t>
            </a:r>
            <a:r>
              <a:rPr kumimoji="1" lang="ja-JP" altLang="en-US"/>
              <a:t>のデータセットを利用して</a:t>
            </a:r>
            <a:r>
              <a:rPr kumimoji="1" lang="en-US" altLang="ja-JP" dirty="0"/>
              <a:t>LDA</a:t>
            </a:r>
            <a:r>
              <a:rPr kumimoji="1" lang="ja-JP" altLang="en-US"/>
              <a:t>を実践．</a:t>
            </a:r>
            <a:endParaRPr kumimoji="1" lang="en-US" altLang="ja-JP" dirty="0"/>
          </a:p>
          <a:p>
            <a:endParaRPr lang="en-US" altLang="ja-JP" dirty="0"/>
          </a:p>
          <a:p>
            <a:r>
              <a:rPr kumimoji="1" lang="ja-JP" altLang="en-US"/>
              <a:t>ライブラリ</a:t>
            </a:r>
            <a:r>
              <a:rPr kumimoji="1" lang="en-US" altLang="ja-JP" dirty="0"/>
              <a:t>MASS</a:t>
            </a:r>
            <a:r>
              <a:rPr kumimoji="1" lang="ja-JP" altLang="en-US"/>
              <a:t>の</a:t>
            </a:r>
            <a:r>
              <a:rPr lang="en-US" altLang="ja-JP" dirty="0" err="1"/>
              <a:t>l</a:t>
            </a:r>
            <a:r>
              <a:rPr kumimoji="1" lang="en-US" altLang="ja-JP" dirty="0" err="1"/>
              <a:t>da</a:t>
            </a:r>
            <a:r>
              <a:rPr kumimoji="1" lang="ja-JP" altLang="en-US"/>
              <a:t>関数で判別分析を</a:t>
            </a:r>
            <a:r>
              <a:rPr lang="ja-JP" altLang="en-US"/>
              <a:t>実行</a:t>
            </a:r>
            <a:r>
              <a:rPr kumimoji="1" lang="ja-JP" altLang="en-US"/>
              <a:t>．</a:t>
            </a:r>
          </a:p>
        </p:txBody>
      </p:sp>
    </p:spTree>
    <p:extLst>
      <p:ext uri="{BB962C8B-B14F-4D97-AF65-F5344CB8AC3E}">
        <p14:creationId xmlns:p14="http://schemas.microsoft.com/office/powerpoint/2010/main" val="176235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1B73E-1808-6519-5AC2-2F403255D521}"/>
              </a:ext>
            </a:extLst>
          </p:cNvPr>
          <p:cNvSpPr>
            <a:spLocks noGrp="1"/>
          </p:cNvSpPr>
          <p:nvPr>
            <p:ph type="title"/>
          </p:nvPr>
        </p:nvSpPr>
        <p:spPr/>
        <p:txBody>
          <a:bodyPr/>
          <a:lstStyle/>
          <a:p>
            <a:r>
              <a:rPr kumimoji="1" lang="ja-JP" altLang="en-US"/>
              <a:t>多変量解析</a:t>
            </a:r>
          </a:p>
        </p:txBody>
      </p:sp>
      <p:sp>
        <p:nvSpPr>
          <p:cNvPr id="3" name="コンテンツ プレースホルダー 2">
            <a:extLst>
              <a:ext uri="{FF2B5EF4-FFF2-40B4-BE49-F238E27FC236}">
                <a16:creationId xmlns:a16="http://schemas.microsoft.com/office/drawing/2014/main" id="{2A2FEE19-B4BA-A81F-4C41-FE24FE1F3C98}"/>
              </a:ext>
            </a:extLst>
          </p:cNvPr>
          <p:cNvSpPr>
            <a:spLocks noGrp="1"/>
          </p:cNvSpPr>
          <p:nvPr>
            <p:ph idx="1"/>
          </p:nvPr>
        </p:nvSpPr>
        <p:spPr/>
        <p:txBody>
          <a:bodyPr>
            <a:normAutofit fontScale="70000" lnSpcReduction="20000"/>
          </a:bodyPr>
          <a:lstStyle/>
          <a:p>
            <a:r>
              <a:rPr kumimoji="1" lang="ja-JP" altLang="en-US"/>
              <a:t>多くの変数があるデータを用いた解析．手法はいろいろ．</a:t>
            </a:r>
            <a:endParaRPr kumimoji="1" lang="en-US" altLang="ja-JP" dirty="0"/>
          </a:p>
          <a:p>
            <a:pPr lvl="1"/>
            <a:r>
              <a:rPr lang="ja-JP" altLang="en-US"/>
              <a:t>重回帰分析・主成分分析・因子分析・クラスター分析・判別分析など</a:t>
            </a:r>
            <a:endParaRPr lang="en-US" altLang="ja-JP" dirty="0"/>
          </a:p>
          <a:p>
            <a:endParaRPr kumimoji="1" lang="en-US" altLang="ja-JP" dirty="0"/>
          </a:p>
          <a:p>
            <a:r>
              <a:rPr lang="ja-JP" altLang="en-US"/>
              <a:t>さまざまある多変量解析のうち、</a:t>
            </a:r>
            <a:endParaRPr lang="en-US" altLang="ja-JP" dirty="0"/>
          </a:p>
          <a:p>
            <a:pPr lvl="1"/>
            <a:r>
              <a:rPr lang="en-US" altLang="ja-JP" dirty="0"/>
              <a:t>34</a:t>
            </a:r>
            <a:r>
              <a:rPr lang="ja-JP" altLang="en-US"/>
              <a:t>回、</a:t>
            </a:r>
            <a:r>
              <a:rPr lang="en-US" altLang="ja-JP" dirty="0"/>
              <a:t>35</a:t>
            </a:r>
            <a:r>
              <a:rPr lang="ja-JP" altLang="en-US"/>
              <a:t>回で分散共分散行列（標準偏差の積で除して相関行列）から軸を取り直す主成分分析・因子分析</a:t>
            </a:r>
            <a:endParaRPr lang="en-US" altLang="ja-JP" dirty="0"/>
          </a:p>
          <a:p>
            <a:pPr lvl="1"/>
            <a:r>
              <a:rPr lang="en-US" altLang="ja-JP" dirty="0"/>
              <a:t>36</a:t>
            </a:r>
            <a:r>
              <a:rPr lang="ja-JP" altLang="en-US"/>
              <a:t>回で距離行列を扱ったクラスター分析</a:t>
            </a:r>
            <a:endParaRPr lang="en-US" altLang="ja-JP" dirty="0"/>
          </a:p>
          <a:p>
            <a:pPr marL="0" indent="0">
              <a:buNone/>
            </a:pPr>
            <a:r>
              <a:rPr lang="ja-JP" altLang="en-US"/>
              <a:t>　を取り上げた．</a:t>
            </a:r>
            <a:endParaRPr lang="en-US" altLang="ja-JP" dirty="0"/>
          </a:p>
          <a:p>
            <a:pPr marL="0" indent="0">
              <a:buNone/>
            </a:pPr>
            <a:endParaRPr lang="en-US" altLang="ja-JP" dirty="0"/>
          </a:p>
          <a:p>
            <a:r>
              <a:rPr lang="ja-JP" altLang="en-US"/>
              <a:t>ここでは、</a:t>
            </a:r>
            <a:endParaRPr lang="en-US" altLang="ja-JP" dirty="0"/>
          </a:p>
          <a:p>
            <a:pPr lvl="1"/>
            <a:r>
              <a:rPr lang="ja-JP" altLang="en-US"/>
              <a:t>距離行列から軸を取り直す多次元尺度構成法</a:t>
            </a:r>
            <a:r>
              <a:rPr lang="en-US" altLang="ja-JP" dirty="0"/>
              <a:t>(Multi-Dimensional Scaling, MDS)</a:t>
            </a:r>
          </a:p>
          <a:p>
            <a:pPr marL="0" indent="0">
              <a:buNone/>
            </a:pPr>
            <a:r>
              <a:rPr lang="ja-JP" altLang="en-US"/>
              <a:t>　と</a:t>
            </a:r>
            <a:endParaRPr lang="en-US" altLang="ja-JP" dirty="0"/>
          </a:p>
          <a:p>
            <a:pPr lvl="1"/>
            <a:r>
              <a:rPr lang="ja-JP" altLang="en-US"/>
              <a:t>分散比が大きくなる軸をとる線形判別分析</a:t>
            </a:r>
            <a:r>
              <a:rPr lang="en-US" altLang="ja-JP" dirty="0"/>
              <a:t>(Linear Discriminant Analysis, LDA)</a:t>
            </a:r>
          </a:p>
          <a:p>
            <a:pPr marL="0" indent="0">
              <a:buNone/>
            </a:pPr>
            <a:r>
              <a:rPr lang="ja-JP" altLang="en-US"/>
              <a:t>　を紹介</a:t>
            </a:r>
            <a:endParaRPr kumimoji="1" lang="ja-JP" altLang="en-US"/>
          </a:p>
        </p:txBody>
      </p:sp>
    </p:spTree>
    <p:extLst>
      <p:ext uri="{BB962C8B-B14F-4D97-AF65-F5344CB8AC3E}">
        <p14:creationId xmlns:p14="http://schemas.microsoft.com/office/powerpoint/2010/main" val="366287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F446581-E6CA-4295-C024-87D2A56B5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813" y="3463912"/>
            <a:ext cx="4802870" cy="3394088"/>
          </a:xfrm>
          <a:prstGeom prst="rect">
            <a:avLst/>
          </a:prstGeom>
        </p:spPr>
      </p:pic>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主成分分析</a:t>
            </a:r>
            <a:br>
              <a:rPr kumimoji="1" lang="en-US" altLang="ja-JP" dirty="0"/>
            </a:br>
            <a:r>
              <a:rPr kumimoji="1" lang="ja-JP" altLang="en-US"/>
              <a:t>（</a:t>
            </a:r>
            <a:r>
              <a:rPr kumimoji="1" lang="en-US" altLang="ja-JP" dirty="0"/>
              <a:t>Principal Component Analysis, PCA</a:t>
            </a:r>
            <a:r>
              <a:rPr kumimoji="1" lang="ja-JP" altLang="en-US"/>
              <a:t>）</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a:xfrm>
            <a:off x="782780" y="1825625"/>
            <a:ext cx="10515600" cy="4351338"/>
          </a:xfrm>
        </p:spPr>
        <p:txBody>
          <a:bodyPr>
            <a:normAutofit/>
          </a:bodyPr>
          <a:lstStyle/>
          <a:p>
            <a:r>
              <a:rPr kumimoji="1" lang="ja-JP" altLang="en-US"/>
              <a:t>情報の圧縮・次元の削減を目的として、データの性質・見通しを良くする道具．</a:t>
            </a:r>
            <a:endParaRPr lang="en-US" altLang="ja-JP"/>
          </a:p>
          <a:p>
            <a:pPr marL="0" indent="0">
              <a:buNone/>
            </a:pPr>
            <a:endParaRPr kumimoji="1" lang="en-US" altLang="ja-JP"/>
          </a:p>
          <a:p>
            <a:r>
              <a:rPr kumimoji="1" lang="ja-JP" altLang="en-US"/>
              <a:t>複数の変数から合成ベクトルをつくるとき、データのばらつきが大きい変数の重みを大きく取ると特徴が掴める（第</a:t>
            </a:r>
            <a:r>
              <a:rPr kumimoji="1" lang="en-US" altLang="ja-JP"/>
              <a:t>34</a:t>
            </a:r>
            <a:r>
              <a:rPr kumimoji="1" lang="ja-JP" altLang="en-US"/>
              <a:t>回）．</a:t>
            </a:r>
            <a:endParaRPr kumimoji="1" lang="en-US" altLang="ja-JP"/>
          </a:p>
          <a:p>
            <a:endParaRPr lang="en-US" altLang="ja-JP"/>
          </a:p>
          <a:p>
            <a:r>
              <a:rPr kumimoji="1" lang="ja-JP" altLang="en-US"/>
              <a:t>この合成ベクトルは分散共分散行列（相関行列）</a:t>
            </a:r>
            <a:endParaRPr kumimoji="1" lang="en-US" altLang="ja-JP"/>
          </a:p>
          <a:p>
            <a:pPr marL="0" indent="0">
              <a:buNone/>
            </a:pPr>
            <a:r>
              <a:rPr lang="ja-JP" altLang="en-US"/>
              <a:t>　</a:t>
            </a:r>
            <a:r>
              <a:rPr kumimoji="1" lang="ja-JP" altLang="en-US"/>
              <a:t>の固有値・</a:t>
            </a:r>
            <a:r>
              <a:rPr lang="ja-JP" altLang="en-US"/>
              <a:t>固有ベクトルを求めることで得られる．</a:t>
            </a:r>
            <a:endParaRPr kumimoji="1" lang="en-US" altLang="ja-JP"/>
          </a:p>
          <a:p>
            <a:pPr marL="0" indent="0">
              <a:buNone/>
            </a:pPr>
            <a:endParaRPr kumimoji="1" lang="en-US" altLang="ja-JP"/>
          </a:p>
          <a:p>
            <a:endParaRPr kumimoji="1" lang="en-US" altLang="ja-JP"/>
          </a:p>
        </p:txBody>
      </p:sp>
    </p:spTree>
    <p:extLst>
      <p:ext uri="{BB962C8B-B14F-4D97-AF65-F5344CB8AC3E}">
        <p14:creationId xmlns:p14="http://schemas.microsoft.com/office/powerpoint/2010/main" val="37585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532F04-5B12-3A18-8A74-A61775FBA696}"/>
              </a:ext>
            </a:extLst>
          </p:cNvPr>
          <p:cNvSpPr>
            <a:spLocks noGrp="1"/>
          </p:cNvSpPr>
          <p:nvPr>
            <p:ph type="title"/>
          </p:nvPr>
        </p:nvSpPr>
        <p:spPr/>
        <p:txBody>
          <a:bodyPr/>
          <a:lstStyle/>
          <a:p>
            <a:r>
              <a:rPr lang="ja-JP" altLang="en-US"/>
              <a:t>分散共分散行列から相関行列へ</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7E3D8A-D81E-CB2F-6BF5-48902A4575BF}"/>
                  </a:ext>
                </a:extLst>
              </p:cNvPr>
              <p:cNvSpPr>
                <a:spLocks noGrp="1"/>
              </p:cNvSpPr>
              <p:nvPr>
                <p:ph idx="1"/>
              </p:nvPr>
            </p:nvSpPr>
            <p:spPr/>
            <p:txBody>
              <a:bodyPr>
                <a:normAutofit fontScale="62500" lnSpcReduction="20000"/>
              </a:bodyPr>
              <a:lstStyle/>
              <a:p>
                <a:r>
                  <a:rPr lang="en-US" altLang="ja-JP" dirty="0"/>
                  <a:t>n</a:t>
                </a:r>
                <a:r>
                  <a:rPr kumimoji="1" lang="ja-JP" altLang="en-US"/>
                  <a:t>個からなる変数</a:t>
                </a:r>
                <a:r>
                  <a:rPr kumimoji="1" lang="en-US" altLang="ja-JP" dirty="0"/>
                  <a:t>x</a:t>
                </a:r>
                <a:r>
                  <a:rPr kumimoji="1" lang="ja-JP" altLang="en-US"/>
                  <a:t>の分散</a:t>
                </a:r>
                <a:r>
                  <a:rPr kumimoji="1" lang="en-US" altLang="ja-JP" dirty="0"/>
                  <a:t> variance</a:t>
                </a:r>
                <a:r>
                  <a:rPr kumimoji="1" lang="ja-JP" altLang="en-US"/>
                  <a:t>：</a:t>
                </a:r>
                <a14:m>
                  <m:oMath xmlns:m="http://schemas.openxmlformats.org/officeDocument/2006/math">
                    <m:r>
                      <m:rPr>
                        <m:sty m:val="p"/>
                      </m:rPr>
                      <a:rPr kumimoji="1" lang="en-US" altLang="ja-JP" b="0" i="0" smtClean="0">
                        <a:latin typeface="Cambria Math" panose="02040503050406030204" pitchFamily="18" charset="0"/>
                      </a:rPr>
                      <m:t>var</m:t>
                    </m:r>
                    <m:r>
                      <a:rPr kumimoji="1" lang="en-US" altLang="ja-JP" b="0" i="0" smtClean="0">
                        <a:latin typeface="Cambria Math" panose="02040503050406030204" pitchFamily="18" charset="0"/>
                      </a:rPr>
                      <m:t>=</m:t>
                    </m:r>
                    <m:nary>
                      <m:naryPr>
                        <m:chr m:val="∑"/>
                        <m:supHide m:val="on"/>
                        <m:ctrlPr>
                          <a:rPr kumimoji="1" lang="en-US" altLang="ja-JP"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𝑖</m:t>
                        </m:r>
                      </m:sub>
                      <m:sup/>
                      <m:e>
                        <m:sSup>
                          <m:sSupPr>
                            <m:ctrlPr>
                              <a:rPr kumimoji="1" lang="en-US" altLang="ja-JP" i="1" smtClean="0">
                                <a:latin typeface="Cambria Math" panose="02040503050406030204" pitchFamily="18" charset="0"/>
                              </a:rPr>
                            </m:ctrlPr>
                          </m:sSupPr>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𝑥</m:t>
                                </m:r>
                              </m:e>
                            </m:acc>
                            <m:r>
                              <a:rPr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nary>
                  </m:oMath>
                </a14:m>
                <a:endParaRPr kumimoji="1" lang="en-US" altLang="ja-JP" dirty="0"/>
              </a:p>
              <a:p>
                <a:r>
                  <a:rPr lang="ja-JP" altLang="en-US"/>
                  <a:t>ただし、平均値を</a:t>
                </a:r>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𝑥</m:t>
                        </m:r>
                      </m:e>
                    </m:acc>
                  </m:oMath>
                </a14:m>
                <a:r>
                  <a:rPr lang="ja-JP" altLang="en-US"/>
                  <a:t>で表す</a:t>
                </a:r>
                <a:endParaRPr kumimoji="1" lang="en-US" altLang="ja-JP" dirty="0"/>
              </a:p>
              <a:p>
                <a:r>
                  <a:rPr lang="ja-JP" altLang="en-US"/>
                  <a:t>標準偏差</a:t>
                </a:r>
                <a:r>
                  <a:rPr lang="en-US" altLang="ja-JP" dirty="0"/>
                  <a:t> standard deviation</a:t>
                </a:r>
                <a:r>
                  <a:rPr lang="ja-JP" altLang="en-US"/>
                  <a:t>：</a:t>
                </a:r>
                <a:r>
                  <a:rPr kumimoji="1" lang="en-US" altLang="ja-JP" b="0" dirty="0"/>
                  <a:t> </a:t>
                </a:r>
                <a14:m>
                  <m:oMath xmlns:m="http://schemas.openxmlformats.org/officeDocument/2006/math">
                    <m:r>
                      <m:rPr>
                        <m:sty m:val="p"/>
                      </m:rPr>
                      <a:rPr kumimoji="1" lang="en-US" altLang="ja-JP" b="0" i="0" smtClean="0">
                        <a:latin typeface="Cambria Math" panose="02040503050406030204" pitchFamily="18" charset="0"/>
                      </a:rPr>
                      <m:t>sd</m:t>
                    </m:r>
                    <m:r>
                      <a:rPr kumimoji="1" lang="en-US" altLang="ja-JP" b="0" i="0"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𝑣𝑎𝑟</m:t>
                        </m:r>
                      </m:e>
                    </m:rad>
                  </m:oMath>
                </a14:m>
                <a:endParaRPr kumimoji="1" lang="en-US" altLang="ja-JP" dirty="0"/>
              </a:p>
              <a:p>
                <a:r>
                  <a:rPr lang="ja-JP" altLang="en-US"/>
                  <a:t>変数</a:t>
                </a:r>
                <a:r>
                  <a:rPr lang="en-US" altLang="ja-JP" dirty="0"/>
                  <a:t>x</a:t>
                </a:r>
                <a:r>
                  <a:rPr lang="ja-JP" altLang="en-US"/>
                  <a:t>と</a:t>
                </a:r>
                <a:r>
                  <a:rPr lang="en-US" altLang="ja-JP" dirty="0"/>
                  <a:t>y</a:t>
                </a:r>
                <a:r>
                  <a:rPr lang="ja-JP" altLang="en-US"/>
                  <a:t>の共分散</a:t>
                </a:r>
                <a:r>
                  <a:rPr lang="en-US" altLang="ja-JP" dirty="0"/>
                  <a:t> covariance</a:t>
                </a:r>
                <a:r>
                  <a:rPr lang="ja-JP" altLang="en-US"/>
                  <a:t>：</a:t>
                </a:r>
                <a14:m>
                  <m:oMath xmlns:m="http://schemas.openxmlformats.org/officeDocument/2006/math">
                    <m:r>
                      <m:rPr>
                        <m:sty m:val="p"/>
                      </m:rPr>
                      <a:rPr lang="en-US" altLang="ja-JP">
                        <a:latin typeface="Cambria Math" panose="02040503050406030204" pitchFamily="18" charset="0"/>
                      </a:rPr>
                      <m:t>c</m:t>
                    </m:r>
                    <m:r>
                      <m:rPr>
                        <m:sty m:val="p"/>
                      </m:rPr>
                      <a:rPr lang="en-US" altLang="ja-JP" b="0" i="0" smtClean="0">
                        <a:latin typeface="Cambria Math" panose="02040503050406030204" pitchFamily="18" charset="0"/>
                      </a:rPr>
                      <m:t>o</m:t>
                    </m:r>
                    <m:r>
                      <m:rPr>
                        <m:sty m:val="p"/>
                      </m:rPr>
                      <a:rPr lang="en-US" altLang="ja-JP">
                        <a:latin typeface="Cambria Math" panose="02040503050406030204" pitchFamily="18" charset="0"/>
                      </a:rPr>
                      <m:t>v</m:t>
                    </m:r>
                    <m:r>
                      <a:rPr lang="en-US" altLang="ja-JP">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𝑛</m:t>
                        </m:r>
                        <m:r>
                          <a:rPr lang="en-US" altLang="ja-JP" i="1">
                            <a:latin typeface="Cambria Math" panose="02040503050406030204" pitchFamily="18" charset="0"/>
                          </a:rPr>
                          <m:t>=</m:t>
                        </m:r>
                        <m:r>
                          <a:rPr lang="en-US" altLang="ja-JP" i="1">
                            <a:latin typeface="Cambria Math" panose="02040503050406030204" pitchFamily="18" charset="0"/>
                          </a:rPr>
                          <m:t>𝑖</m:t>
                        </m:r>
                      </m:sub>
                      <m:sup/>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i="1">
                            <a:latin typeface="Cambria Math" panose="02040503050406030204" pitchFamily="18" charset="0"/>
                          </a:rPr>
                          <m:t>)</m:t>
                        </m:r>
                      </m:e>
                    </m:nary>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r>
                      <a:rPr kumimoji="1" lang="en-US" altLang="ja-JP" b="0" i="1" smtClean="0">
                        <a:latin typeface="Cambria Math" panose="02040503050406030204" pitchFamily="18" charset="0"/>
                      </a:rPr>
                      <m:t>)</m:t>
                    </m:r>
                  </m:oMath>
                </a14:m>
                <a:endParaRPr kumimoji="1" lang="en-US" altLang="ja-JP" dirty="0"/>
              </a:p>
              <a:p>
                <a:endParaRPr lang="en-US" altLang="ja-JP" dirty="0"/>
              </a:p>
              <a:p>
                <a:r>
                  <a:rPr lang="ja-JP" altLang="en-US"/>
                  <a:t>変数</a:t>
                </a:r>
                <a:r>
                  <a:rPr lang="en-US" altLang="ja-JP" dirty="0"/>
                  <a:t>x</a:t>
                </a:r>
                <a:r>
                  <a:rPr lang="ja-JP" altLang="en-US"/>
                  <a:t>と</a:t>
                </a:r>
                <a:r>
                  <a:rPr lang="en-US" altLang="ja-JP" dirty="0"/>
                  <a:t>y</a:t>
                </a:r>
                <a:r>
                  <a:rPr lang="ja-JP" altLang="en-US"/>
                  <a:t>の分散共分散行列：</a:t>
                </a:r>
                <a14:m>
                  <m:oMath xmlns:m="http://schemas.openxmlformats.org/officeDocument/2006/math">
                    <m:d>
                      <m:dPr>
                        <m:begChr m:val="["/>
                        <m:endChr m:val="]"/>
                        <m:ctrlPr>
                          <a:rPr kumimoji="1" lang="en-US" altLang="ja-JP" i="1" dirty="0" smtClean="0">
                            <a:latin typeface="Cambria Math" panose="02040503050406030204" pitchFamily="18" charset="0"/>
                          </a:rPr>
                        </m:ctrlPr>
                      </m:dPr>
                      <m:e>
                        <m:m>
                          <m:mPr>
                            <m:mcs>
                              <m:mc>
                                <m:mcPr>
                                  <m:count m:val="2"/>
                                  <m:mcJc m:val="center"/>
                                </m:mcPr>
                              </m:mc>
                            </m:mcs>
                            <m:ctrlPr>
                              <a:rPr kumimoji="1" lang="en-US" altLang="ja-JP" i="1" dirty="0" smtClean="0">
                                <a:latin typeface="Cambria Math" panose="02040503050406030204" pitchFamily="18" charset="0"/>
                              </a:rPr>
                            </m:ctrlPr>
                          </m:mPr>
                          <m:mr>
                            <m:e>
                              <m:r>
                                <m:rPr>
                                  <m:brk m:alnAt="7"/>
                                </m:rPr>
                                <a:rPr kumimoji="1" lang="en-US" altLang="ja-JP" b="0" i="1" dirty="0" smtClean="0">
                                  <a:latin typeface="Cambria Math" panose="02040503050406030204" pitchFamily="18" charset="0"/>
                                </a:rPr>
                                <m:t>𝑣</m:t>
                              </m:r>
                              <m:r>
                                <a:rPr kumimoji="1" lang="en-US" altLang="ja-JP" b="0" i="1" dirty="0" smtClean="0">
                                  <a:latin typeface="Cambria Math" panose="02040503050406030204" pitchFamily="18" charset="0"/>
                                </a:rPr>
                                <m:t>𝑎𝑟</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e>
                            <m:e>
                              <m:r>
                                <a:rPr kumimoji="1" lang="en-US" altLang="ja-JP" b="0" i="1" dirty="0" smtClean="0">
                                  <a:latin typeface="Cambria Math" panose="02040503050406030204" pitchFamily="18" charset="0"/>
                                </a:rPr>
                                <m:t>𝑐</m:t>
                              </m:r>
                              <m:r>
                                <m:rPr>
                                  <m:sty m:val="p"/>
                                </m:rPr>
                                <a:rPr lang="en-US" altLang="ja-JP" i="1" dirty="0">
                                  <a:latin typeface="Cambria Math" panose="02040503050406030204" pitchFamily="18" charset="0"/>
                                </a:rPr>
                                <m:t>ov</m:t>
                              </m:r>
                              <m:r>
                                <a:rPr lang="en-US" altLang="ja-JP" i="1" dirty="0">
                                  <a:latin typeface="Cambria Math" panose="02040503050406030204" pitchFamily="18" charset="0"/>
                                </a:rPr>
                                <m:t>(</m:t>
                              </m:r>
                              <m:r>
                                <a:rPr lang="en-US" altLang="ja-JP" b="0" i="1" dirty="0" smtClean="0">
                                  <a:latin typeface="Cambria Math" panose="02040503050406030204" pitchFamily="18" charset="0"/>
                                </a:rPr>
                                <m:t>𝑥</m:t>
                              </m:r>
                              <m:r>
                                <a:rPr lang="en-US" altLang="ja-JP" i="1" dirty="0">
                                  <a:latin typeface="Cambria Math" panose="02040503050406030204" pitchFamily="18" charset="0"/>
                                </a:rPr>
                                <m:t>,</m:t>
                              </m:r>
                              <m:r>
                                <a:rPr lang="en-US" altLang="ja-JP" b="0" i="1" dirty="0" smtClean="0">
                                  <a:latin typeface="Cambria Math" panose="02040503050406030204" pitchFamily="18" charset="0"/>
                                </a:rPr>
                                <m:t>𝑦</m:t>
                              </m:r>
                              <m:r>
                                <a:rPr lang="en-US" altLang="ja-JP" i="1" dirty="0">
                                  <a:latin typeface="Cambria Math" panose="02040503050406030204" pitchFamily="18" charset="0"/>
                                </a:rPr>
                                <m:t>)</m:t>
                              </m:r>
                            </m:e>
                          </m:mr>
                          <m:mr>
                            <m:e>
                              <m:r>
                                <a:rPr lang="en-US" altLang="ja-JP" b="0" i="1" dirty="0" smtClean="0">
                                  <a:latin typeface="Cambria Math" panose="02040503050406030204" pitchFamily="18" charset="0"/>
                                </a:rPr>
                                <m:t>𝑐</m:t>
                              </m:r>
                              <m:r>
                                <m:rPr>
                                  <m:sty m:val="p"/>
                                </m:rPr>
                                <a:rPr lang="en-US" altLang="ja-JP" i="1" dirty="0">
                                  <a:latin typeface="Cambria Math" panose="02040503050406030204" pitchFamily="18" charset="0"/>
                                </a:rPr>
                                <m:t>ov</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𝑦</m:t>
                              </m:r>
                              <m:r>
                                <a:rPr lang="en-US" altLang="ja-JP" i="1" dirty="0">
                                  <a:latin typeface="Cambria Math" panose="02040503050406030204" pitchFamily="18" charset="0"/>
                                </a:rPr>
                                <m:t>,</m:t>
                              </m:r>
                              <m:r>
                                <a:rPr lang="en-US" altLang="ja-JP" b="0" i="1" dirty="0" smtClean="0">
                                  <a:latin typeface="Cambria Math" panose="02040503050406030204" pitchFamily="18" charset="0"/>
                                </a:rPr>
                                <m:t>𝑥</m:t>
                              </m:r>
                              <m:r>
                                <a:rPr lang="en-US" altLang="ja-JP" i="1" dirty="0">
                                  <a:latin typeface="Cambria Math" panose="02040503050406030204" pitchFamily="18" charset="0"/>
                                </a:rPr>
                                <m:t>)</m:t>
                              </m:r>
                            </m:e>
                            <m:e>
                              <m:r>
                                <a:rPr kumimoji="1" lang="en-US" altLang="ja-JP" b="0" i="1" dirty="0" smtClean="0">
                                  <a:latin typeface="Cambria Math" panose="02040503050406030204" pitchFamily="18" charset="0"/>
                                </a:rPr>
                                <m:t>𝑣𝑎𝑟</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𝑦</m:t>
                              </m:r>
                              <m:r>
                                <a:rPr kumimoji="1" lang="en-US" altLang="ja-JP" b="0" i="1" dirty="0" smtClean="0">
                                  <a:latin typeface="Cambria Math" panose="02040503050406030204" pitchFamily="18" charset="0"/>
                                </a:rPr>
                                <m:t>)</m:t>
                              </m:r>
                            </m:e>
                          </m:mr>
                        </m:m>
                      </m:e>
                    </m:d>
                  </m:oMath>
                </a14:m>
                <a:endParaRPr kumimoji="1" lang="en-US" altLang="ja-JP" dirty="0"/>
              </a:p>
              <a:p>
                <a:r>
                  <a:rPr lang="ja-JP" altLang="en-US"/>
                  <a:t>分散共分散をそれぞれを標準偏差の積でわる</a:t>
                </a:r>
                <a:endParaRPr lang="en-US" altLang="ja-JP" dirty="0"/>
              </a:p>
              <a:p>
                <a14:m>
                  <m:oMath xmlns:m="http://schemas.openxmlformats.org/officeDocument/2006/math">
                    <m:f>
                      <m:fPr>
                        <m:ctrlPr>
                          <a:rPr kumimoji="1" lang="en-US" altLang="ja-JP" b="0" i="1" dirty="0" smtClean="0">
                            <a:latin typeface="Cambria Math" panose="02040503050406030204" pitchFamily="18" charset="0"/>
                          </a:rPr>
                        </m:ctrlPr>
                      </m:fPr>
                      <m:num>
                        <m:r>
                          <m:rPr>
                            <m:sty m:val="p"/>
                          </m:rPr>
                          <a:rPr lang="en-US" altLang="ja-JP" i="1" dirty="0">
                            <a:latin typeface="Cambria Math" panose="02040503050406030204" pitchFamily="18" charset="0"/>
                          </a:rPr>
                          <m:t>v</m:t>
                        </m:r>
                        <m:r>
                          <a:rPr lang="en-US" altLang="ja-JP" b="0" i="1" dirty="0" smtClean="0">
                            <a:latin typeface="Cambria Math" panose="02040503050406030204" pitchFamily="18" charset="0"/>
                          </a:rPr>
                          <m:t>𝑎𝑟</m:t>
                        </m:r>
                        <m:d>
                          <m:dPr>
                            <m:ctrlPr>
                              <a:rPr kumimoji="1" lang="en-US" altLang="ja-JP" b="0" i="1" dirty="0" smtClean="0">
                                <a:latin typeface="Cambria Math" panose="02040503050406030204" pitchFamily="18" charset="0"/>
                              </a:rPr>
                            </m:ctrlPr>
                          </m:dPr>
                          <m:e>
                            <m:r>
                              <m:rPr>
                                <m:sty m:val="p"/>
                              </m:rPr>
                              <a:rPr kumimoji="1" lang="en-US" altLang="ja-JP" i="1" dirty="0" smtClean="0">
                                <a:latin typeface="Cambria Math" panose="02040503050406030204" pitchFamily="18" charset="0"/>
                              </a:rPr>
                              <m:t>x</m:t>
                            </m:r>
                          </m:e>
                        </m:d>
                      </m:num>
                      <m:den>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𝑠𝑑</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e>
                          <m:sup>
                            <m:r>
                              <a:rPr kumimoji="1" lang="en-US" altLang="ja-JP" b="0" i="1" dirty="0" smtClean="0">
                                <a:latin typeface="Cambria Math" panose="02040503050406030204" pitchFamily="18" charset="0"/>
                              </a:rPr>
                              <m:t>2</m:t>
                            </m:r>
                          </m:sup>
                        </m:sSup>
                      </m:den>
                    </m:f>
                    <m:r>
                      <a:rPr kumimoji="1" lang="en-US" altLang="ja-JP" b="0" i="1" dirty="0" smtClean="0">
                        <a:latin typeface="Cambria Math" panose="02040503050406030204" pitchFamily="18" charset="0"/>
                      </a:rPr>
                      <m:t>=</m:t>
                    </m:r>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𝑣𝑎𝑟</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num>
                      <m:den>
                        <m:r>
                          <a:rPr kumimoji="1" lang="en-US" altLang="ja-JP" b="0" i="1" dirty="0" smtClean="0">
                            <a:latin typeface="Cambria Math" panose="02040503050406030204" pitchFamily="18" charset="0"/>
                          </a:rPr>
                          <m:t>𝑣𝑎𝑟</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den>
                    </m:f>
                    <m:r>
                      <a:rPr kumimoji="1" lang="en-US" altLang="ja-JP" b="0" i="1" dirty="0" smtClean="0">
                        <a:latin typeface="Cambria Math" panose="02040503050406030204" pitchFamily="18" charset="0"/>
                      </a:rPr>
                      <m:t>=1</m:t>
                    </m:r>
                  </m:oMath>
                </a14:m>
                <a:endParaRPr kumimoji="1" lang="en-US" altLang="ja-JP" b="0" dirty="0"/>
              </a:p>
              <a:p>
                <a14:m>
                  <m:oMath xmlns:m="http://schemas.openxmlformats.org/officeDocument/2006/math">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𝑐𝑜𝑣</m:t>
                        </m:r>
                        <m:d>
                          <m:dPr>
                            <m:ctrlPr>
                              <a:rPr kumimoji="1" lang="en-US" altLang="ja-JP" b="0" i="1" dirty="0" smtClean="0">
                                <a:latin typeface="Cambria Math" panose="02040503050406030204" pitchFamily="18" charset="0"/>
                              </a:rPr>
                            </m:ctrlPr>
                          </m:dPr>
                          <m:e>
                            <m:r>
                              <m:rPr>
                                <m:sty m:val="p"/>
                              </m:rPr>
                              <a:rPr kumimoji="1" lang="en-US" altLang="ja-JP" i="1" dirty="0" smtClean="0">
                                <a:latin typeface="Cambria Math" panose="02040503050406030204" pitchFamily="18" charset="0"/>
                              </a:rPr>
                              <m:t>x</m:t>
                            </m:r>
                          </m:e>
                        </m:d>
                      </m:num>
                      <m:den>
                        <m:r>
                          <a:rPr kumimoji="1" lang="en-US" altLang="ja-JP" b="0" i="1" dirty="0" smtClean="0">
                            <a:latin typeface="Cambria Math" panose="02040503050406030204" pitchFamily="18" charset="0"/>
                          </a:rPr>
                          <m:t>𝑠𝑑</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𝑠𝑑</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𝑦</m:t>
                        </m:r>
                        <m:r>
                          <a:rPr kumimoji="1" lang="en-US" altLang="ja-JP" b="0" i="1" dirty="0" smtClean="0">
                            <a:latin typeface="Cambria Math" panose="02040503050406030204" pitchFamily="18" charset="0"/>
                          </a:rPr>
                          <m:t>)</m:t>
                        </m:r>
                      </m:den>
                    </m:f>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ea typeface="Cambria Math" panose="02040503050406030204" pitchFamily="18" charset="0"/>
                          </a:rPr>
                          <m:t>𝜌</m:t>
                        </m:r>
                      </m:e>
                      <m:sub>
                        <m:r>
                          <a:rPr kumimoji="1" lang="en-US" altLang="ja-JP" b="0" i="1" dirty="0" smtClean="0">
                            <a:latin typeface="Cambria Math" panose="02040503050406030204" pitchFamily="18" charset="0"/>
                          </a:rPr>
                          <m:t>𝑥𝑦</m:t>
                        </m:r>
                      </m:sub>
                    </m:sSub>
                    <m:r>
                      <a:rPr kumimoji="1" lang="en-US" altLang="ja-JP" b="0" i="1" dirty="0" smtClean="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𝜌</m:t>
                        </m:r>
                      </m:e>
                      <m:sub>
                        <m:r>
                          <a:rPr lang="en-US" altLang="ja-JP" b="0" i="1" dirty="0" smtClean="0">
                            <a:latin typeface="Cambria Math" panose="02040503050406030204" pitchFamily="18" charset="0"/>
                            <a:ea typeface="Cambria Math" panose="02040503050406030204" pitchFamily="18" charset="0"/>
                          </a:rPr>
                          <m:t>𝑦</m:t>
                        </m:r>
                        <m:r>
                          <a:rPr lang="en-US" altLang="ja-JP" i="1" dirty="0">
                            <a:latin typeface="Cambria Math" panose="02040503050406030204" pitchFamily="18" charset="0"/>
                          </a:rPr>
                          <m:t>𝑥</m:t>
                        </m:r>
                      </m:sub>
                    </m:sSub>
                  </m:oMath>
                </a14:m>
                <a:r>
                  <a:rPr kumimoji="1" lang="ja-JP" altLang="en-US" dirty="0"/>
                  <a:t>（これは相関</a:t>
                </a:r>
                <a:r>
                  <a:rPr kumimoji="1" lang="ja-JP" altLang="en-US"/>
                  <a:t>係数）</a:t>
                </a:r>
                <a:endParaRPr kumimoji="1" lang="en-US" altLang="ja-JP" dirty="0"/>
              </a:p>
              <a:p>
                <a:endParaRPr kumimoji="1" lang="en-US" altLang="ja-JP" dirty="0"/>
              </a:p>
              <a:p>
                <a:r>
                  <a:rPr lang="ja-JP" altLang="en-US"/>
                  <a:t>よって、分散共分散行列を標準偏差の積で割ると相関行列</a:t>
                </a:r>
                <a14:m>
                  <m:oMath xmlns:m="http://schemas.openxmlformats.org/officeDocument/2006/math">
                    <m:d>
                      <m:dPr>
                        <m:begChr m:val="["/>
                        <m:endChr m:val="]"/>
                        <m:ctrlPr>
                          <a:rPr kumimoji="1" lang="en-US" altLang="ja-JP" i="1" dirty="0" smtClean="0">
                            <a:latin typeface="Cambria Math" panose="02040503050406030204" pitchFamily="18" charset="0"/>
                          </a:rPr>
                        </m:ctrlPr>
                      </m:dPr>
                      <m:e>
                        <m:m>
                          <m:mPr>
                            <m:mcs>
                              <m:mc>
                                <m:mcPr>
                                  <m:count m:val="2"/>
                                  <m:mcJc m:val="center"/>
                                </m:mcPr>
                              </m:mc>
                            </m:mcs>
                            <m:ctrlPr>
                              <a:rPr kumimoji="1" lang="en-US" altLang="ja-JP" i="1" dirty="0" smtClean="0">
                                <a:latin typeface="Cambria Math" panose="02040503050406030204" pitchFamily="18" charset="0"/>
                              </a:rPr>
                            </m:ctrlPr>
                          </m:mPr>
                          <m:mr>
                            <m:e>
                              <m:r>
                                <m:rPr>
                                  <m:brk m:alnAt="7"/>
                                </m:rPr>
                                <a:rPr kumimoji="1" lang="en-US" altLang="ja-JP" b="0" i="1" dirty="0" smtClean="0">
                                  <a:latin typeface="Cambria Math" panose="02040503050406030204" pitchFamily="18" charset="0"/>
                                </a:rPr>
                                <m:t>1</m:t>
                              </m:r>
                            </m:e>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𝜌</m:t>
                                  </m:r>
                                </m:e>
                                <m:sub>
                                  <m:r>
                                    <a:rPr lang="en-US" altLang="ja-JP" i="1" dirty="0">
                                      <a:latin typeface="Cambria Math" panose="02040503050406030204" pitchFamily="18" charset="0"/>
                                    </a:rPr>
                                    <m:t>𝑥𝑦</m:t>
                                  </m:r>
                                </m:sub>
                              </m:sSub>
                            </m:e>
                          </m:mr>
                          <m:m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𝜌</m:t>
                                  </m:r>
                                </m:e>
                                <m:sub>
                                  <m:r>
                                    <a:rPr lang="en-US" altLang="ja-JP" i="1" dirty="0">
                                      <a:latin typeface="Cambria Math" panose="02040503050406030204" pitchFamily="18" charset="0"/>
                                    </a:rPr>
                                    <m:t>𝑦</m:t>
                                  </m:r>
                                  <m:r>
                                    <a:rPr lang="en-US" altLang="ja-JP" b="0" i="1" dirty="0" smtClean="0">
                                      <a:latin typeface="Cambria Math" panose="02040503050406030204" pitchFamily="18" charset="0"/>
                                    </a:rPr>
                                    <m:t>𝑥</m:t>
                                  </m:r>
                                </m:sub>
                              </m:sSub>
                            </m:e>
                            <m:e>
                              <m:r>
                                <a:rPr kumimoji="1" lang="en-US" altLang="ja-JP" b="0" i="1" dirty="0" smtClean="0">
                                  <a:latin typeface="Cambria Math" panose="02040503050406030204" pitchFamily="18" charset="0"/>
                                </a:rPr>
                                <m:t>1</m:t>
                              </m:r>
                            </m:e>
                          </m:mr>
                        </m:m>
                      </m:e>
                    </m:d>
                  </m:oMath>
                </a14:m>
                <a:r>
                  <a:rPr lang="ja-JP" altLang="en-US"/>
                  <a:t>となる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2F7E3D8A-D81E-CB2F-6BF5-48902A4575BF}"/>
                  </a:ext>
                </a:extLst>
              </p:cNvPr>
              <p:cNvSpPr>
                <a:spLocks noGrp="1" noRot="1" noChangeAspect="1" noMove="1" noResize="1" noEditPoints="1" noAdjustHandles="1" noChangeArrowheads="1" noChangeShapeType="1" noTextEdit="1"/>
              </p:cNvSpPr>
              <p:nvPr>
                <p:ph idx="1"/>
              </p:nvPr>
            </p:nvSpPr>
            <p:spPr>
              <a:blipFill>
                <a:blip r:embed="rId2"/>
                <a:stretch>
                  <a:fillRect l="-483" t="-110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507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B746D-1637-76C1-1E6F-8869F337D770}"/>
              </a:ext>
            </a:extLst>
          </p:cNvPr>
          <p:cNvSpPr>
            <a:spLocks noGrp="1"/>
          </p:cNvSpPr>
          <p:nvPr>
            <p:ph type="title"/>
          </p:nvPr>
        </p:nvSpPr>
        <p:spPr/>
        <p:txBody>
          <a:bodyPr/>
          <a:lstStyle/>
          <a:p>
            <a:r>
              <a:rPr kumimoji="1" lang="ja-JP" altLang="en-US"/>
              <a:t>距離行列</a:t>
            </a:r>
          </a:p>
        </p:txBody>
      </p:sp>
      <p:sp>
        <p:nvSpPr>
          <p:cNvPr id="3" name="コンテンツ プレースホルダー 2">
            <a:extLst>
              <a:ext uri="{FF2B5EF4-FFF2-40B4-BE49-F238E27FC236}">
                <a16:creationId xmlns:a16="http://schemas.microsoft.com/office/drawing/2014/main" id="{91147E78-AE11-39D6-0497-12AFE3589E09}"/>
              </a:ext>
            </a:extLst>
          </p:cNvPr>
          <p:cNvSpPr>
            <a:spLocks noGrp="1"/>
          </p:cNvSpPr>
          <p:nvPr>
            <p:ph idx="1"/>
          </p:nvPr>
        </p:nvSpPr>
        <p:spPr/>
        <p:txBody>
          <a:bodyPr>
            <a:normAutofit fontScale="92500" lnSpcReduction="10000"/>
          </a:bodyPr>
          <a:lstStyle/>
          <a:p>
            <a:r>
              <a:rPr kumimoji="1" lang="ja-JP" altLang="en-US"/>
              <a:t>各変数において、レコードごとに差を求め、すべての変数で距離に変換し、まとめたもの．</a:t>
            </a:r>
            <a:endParaRPr kumimoji="1" lang="en-US" altLang="ja-JP"/>
          </a:p>
          <a:p>
            <a:pPr lvl="1"/>
            <a:r>
              <a:rPr lang="ja-JP" altLang="en-US"/>
              <a:t>各変数の差の平方和の平方根を取ると、ユークリッド距離．</a:t>
            </a:r>
            <a:endParaRPr lang="en-US" altLang="ja-JP"/>
          </a:p>
          <a:p>
            <a:pPr lvl="1"/>
            <a:r>
              <a:rPr kumimoji="1" lang="ja-JP" altLang="en-US"/>
              <a:t>各変数の差の絶対値の和を取ると、マンハッタン距離．</a:t>
            </a:r>
            <a:endParaRPr kumimoji="1" lang="en-US" altLang="ja-JP"/>
          </a:p>
          <a:p>
            <a:pPr lvl="1"/>
            <a:endParaRPr lang="en-US" altLang="ja-JP"/>
          </a:p>
          <a:p>
            <a:r>
              <a:rPr kumimoji="1" lang="ja-JP" altLang="en-US"/>
              <a:t>この距離行列を用いて、距離の近いものから（つまり似ているものから）「まとまり」を作り上げていく作業をするものが、階層的クラスター分析（第</a:t>
            </a:r>
            <a:r>
              <a:rPr kumimoji="1" lang="en-US" altLang="ja-JP"/>
              <a:t>36</a:t>
            </a:r>
            <a:r>
              <a:rPr kumimoji="1" lang="ja-JP" altLang="en-US"/>
              <a:t>回参照）．</a:t>
            </a:r>
            <a:endParaRPr kumimoji="1" lang="en-US" altLang="ja-JP"/>
          </a:p>
          <a:p>
            <a:endParaRPr lang="en-US" altLang="ja-JP"/>
          </a:p>
          <a:p>
            <a:r>
              <a:rPr kumimoji="1" lang="ja-JP" altLang="en-US"/>
              <a:t>では、この距離をプロットしたとき、距離が大きくなるような軸を取り直したら？</a:t>
            </a:r>
            <a:endParaRPr kumimoji="1" lang="en-US" altLang="ja-JP"/>
          </a:p>
        </p:txBody>
      </p:sp>
    </p:spTree>
    <p:extLst>
      <p:ext uri="{BB962C8B-B14F-4D97-AF65-F5344CB8AC3E}">
        <p14:creationId xmlns:p14="http://schemas.microsoft.com/office/powerpoint/2010/main" val="216847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730304-4155-AFB4-E89A-D86B7BD1664E}"/>
              </a:ext>
            </a:extLst>
          </p:cNvPr>
          <p:cNvSpPr>
            <a:spLocks noGrp="1"/>
          </p:cNvSpPr>
          <p:nvPr>
            <p:ph type="title"/>
          </p:nvPr>
        </p:nvSpPr>
        <p:spPr/>
        <p:txBody>
          <a:bodyPr/>
          <a:lstStyle/>
          <a:p>
            <a:r>
              <a:rPr kumimoji="1" lang="ja-JP" altLang="en-US"/>
              <a:t>多次元尺度構成法</a:t>
            </a:r>
            <a:br>
              <a:rPr kumimoji="1" lang="en-US" altLang="ja-JP" dirty="0"/>
            </a:br>
            <a:r>
              <a:rPr kumimoji="1" lang="ja-JP" altLang="en-US"/>
              <a:t>（</a:t>
            </a:r>
            <a:r>
              <a:rPr kumimoji="1" lang="en-US" altLang="ja-JP" dirty="0"/>
              <a:t>Multi-Dimensional Scaling, MDS</a:t>
            </a:r>
            <a:r>
              <a:rPr kumimoji="1" lang="ja-JP" altLang="en-US"/>
              <a:t>）</a:t>
            </a:r>
          </a:p>
        </p:txBody>
      </p:sp>
      <p:sp>
        <p:nvSpPr>
          <p:cNvPr id="3" name="コンテンツ プレースホルダー 2">
            <a:extLst>
              <a:ext uri="{FF2B5EF4-FFF2-40B4-BE49-F238E27FC236}">
                <a16:creationId xmlns:a16="http://schemas.microsoft.com/office/drawing/2014/main" id="{8C15E925-12B6-9313-D733-B19C76AFE893}"/>
              </a:ext>
            </a:extLst>
          </p:cNvPr>
          <p:cNvSpPr>
            <a:spLocks noGrp="1"/>
          </p:cNvSpPr>
          <p:nvPr>
            <p:ph idx="1"/>
          </p:nvPr>
        </p:nvSpPr>
        <p:spPr/>
        <p:txBody>
          <a:bodyPr>
            <a:normAutofit lnSpcReduction="10000"/>
          </a:bodyPr>
          <a:lstStyle/>
          <a:p>
            <a:r>
              <a:rPr kumimoji="1" lang="ja-JP" altLang="en-US"/>
              <a:t>主成分分析で、各変数をプロットしたときに、分散が大きくなる軸を取り直す作業を行った．</a:t>
            </a:r>
            <a:endParaRPr kumimoji="1" lang="en-US" altLang="ja-JP" dirty="0"/>
          </a:p>
          <a:p>
            <a:endParaRPr kumimoji="1" lang="en-US" altLang="ja-JP" dirty="0"/>
          </a:p>
          <a:p>
            <a:r>
              <a:rPr lang="ja-JP" altLang="en-US"/>
              <a:t>この作業を距離に対して行い、距離が大きく離れるような軸を取り直す．</a:t>
            </a:r>
            <a:endParaRPr lang="en-US" altLang="ja-JP" dirty="0"/>
          </a:p>
          <a:p>
            <a:pPr lvl="1"/>
            <a:r>
              <a:rPr kumimoji="1" lang="ja-JP" altLang="en-US"/>
              <a:t>→各変数間の「距離」として特徴がはっきりしやすいようにデータの視点を変換する．</a:t>
            </a:r>
            <a:endParaRPr kumimoji="1" lang="en-US" altLang="ja-JP" dirty="0"/>
          </a:p>
          <a:p>
            <a:pPr lvl="1"/>
            <a:endParaRPr lang="en-US" altLang="ja-JP" dirty="0"/>
          </a:p>
          <a:p>
            <a:r>
              <a:rPr kumimoji="1" lang="ja-JP" altLang="en-US"/>
              <a:t>主成分分析と同じく、</a:t>
            </a:r>
            <a:r>
              <a:rPr kumimoji="1" lang="en-US" altLang="ja-JP" dirty="0"/>
              <a:t>n</a:t>
            </a:r>
            <a:r>
              <a:rPr kumimoji="1" lang="ja-JP" altLang="en-US"/>
              <a:t>次元の変数があった場合、元の次元と異なる</a:t>
            </a:r>
            <a:r>
              <a:rPr kumimoji="1" lang="en-US" altLang="ja-JP" dirty="0"/>
              <a:t>n</a:t>
            </a:r>
            <a:r>
              <a:rPr kumimoji="1" lang="ja-JP" altLang="en-US"/>
              <a:t>次元空間でデータを俯瞰できる．とくに、</a:t>
            </a:r>
            <a:r>
              <a:rPr kumimoji="1" lang="en-US" altLang="ja-JP" dirty="0"/>
              <a:t>2</a:t>
            </a:r>
            <a:r>
              <a:rPr kumimoji="1" lang="ja-JP" altLang="en-US"/>
              <a:t>次元平面にプロットすると、特徴が捉えられることがある．</a:t>
            </a:r>
          </a:p>
        </p:txBody>
      </p:sp>
    </p:spTree>
    <p:extLst>
      <p:ext uri="{BB962C8B-B14F-4D97-AF65-F5344CB8AC3E}">
        <p14:creationId xmlns:p14="http://schemas.microsoft.com/office/powerpoint/2010/main" val="225117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EE54E-15F4-3A8E-E923-E31C9B4728E8}"/>
              </a:ext>
            </a:extLst>
          </p:cNvPr>
          <p:cNvSpPr>
            <a:spLocks noGrp="1"/>
          </p:cNvSpPr>
          <p:nvPr>
            <p:ph type="title"/>
          </p:nvPr>
        </p:nvSpPr>
        <p:spPr/>
        <p:txBody>
          <a:bodyPr/>
          <a:lstStyle/>
          <a:p>
            <a:r>
              <a:rPr kumimoji="1" lang="en-US" altLang="ja-JP" dirty="0"/>
              <a:t>2</a:t>
            </a:r>
            <a:r>
              <a:rPr kumimoji="1" lang="ja-JP" altLang="en-US"/>
              <a:t>次元平面への投影</a:t>
            </a:r>
          </a:p>
        </p:txBody>
      </p:sp>
      <p:sp>
        <p:nvSpPr>
          <p:cNvPr id="3" name="コンテンツ プレースホルダー 2">
            <a:extLst>
              <a:ext uri="{FF2B5EF4-FFF2-40B4-BE49-F238E27FC236}">
                <a16:creationId xmlns:a16="http://schemas.microsoft.com/office/drawing/2014/main" id="{A7263995-4040-D7EC-7A16-D651801B96F5}"/>
              </a:ext>
            </a:extLst>
          </p:cNvPr>
          <p:cNvSpPr>
            <a:spLocks noGrp="1"/>
          </p:cNvSpPr>
          <p:nvPr>
            <p:ph idx="1"/>
          </p:nvPr>
        </p:nvSpPr>
        <p:spPr>
          <a:xfrm>
            <a:off x="838200" y="1825625"/>
            <a:ext cx="3833813" cy="4351338"/>
          </a:xfrm>
        </p:spPr>
        <p:txBody>
          <a:bodyPr/>
          <a:lstStyle/>
          <a:p>
            <a:r>
              <a:rPr kumimoji="1" lang="ja-JP" altLang="en-US"/>
              <a:t>魚の形質データを使った場合の例．</a:t>
            </a:r>
            <a:endParaRPr kumimoji="1" lang="en-US" altLang="ja-JP" dirty="0"/>
          </a:p>
          <a:p>
            <a:endParaRPr lang="en-US" altLang="ja-JP" dirty="0"/>
          </a:p>
          <a:p>
            <a:r>
              <a:rPr kumimoji="1" lang="ja-JP" altLang="en-US"/>
              <a:t>魚種毎に塊ができているほか、形質が似ている魚種で距離が近い位置にプロットされる．</a:t>
            </a:r>
          </a:p>
        </p:txBody>
      </p:sp>
      <p:pic>
        <p:nvPicPr>
          <p:cNvPr id="4" name="図 3" descr="設計図&#10;&#10;中程度の精度で自動的に生成された説明">
            <a:extLst>
              <a:ext uri="{FF2B5EF4-FFF2-40B4-BE49-F238E27FC236}">
                <a16:creationId xmlns:a16="http://schemas.microsoft.com/office/drawing/2014/main" id="{B976916E-C7D0-F5B3-5C44-2B312D0D496F}"/>
              </a:ext>
            </a:extLst>
          </p:cNvPr>
          <p:cNvPicPr>
            <a:picLocks noChangeAspect="1"/>
          </p:cNvPicPr>
          <p:nvPr/>
        </p:nvPicPr>
        <p:blipFill>
          <a:blip r:embed="rId2"/>
          <a:stretch>
            <a:fillRect/>
          </a:stretch>
        </p:blipFill>
        <p:spPr>
          <a:xfrm>
            <a:off x="4843342" y="1313352"/>
            <a:ext cx="7129583" cy="5375884"/>
          </a:xfrm>
          <a:prstGeom prst="rect">
            <a:avLst/>
          </a:prstGeom>
        </p:spPr>
      </p:pic>
    </p:spTree>
    <p:extLst>
      <p:ext uri="{BB962C8B-B14F-4D97-AF65-F5344CB8AC3E}">
        <p14:creationId xmlns:p14="http://schemas.microsoft.com/office/powerpoint/2010/main" val="228795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005D2-E3B4-BECE-7FAF-24EC3A659F36}"/>
              </a:ext>
            </a:extLst>
          </p:cNvPr>
          <p:cNvSpPr>
            <a:spLocks noGrp="1"/>
          </p:cNvSpPr>
          <p:nvPr>
            <p:ph type="title"/>
          </p:nvPr>
        </p:nvSpPr>
        <p:spPr/>
        <p:txBody>
          <a:bodyPr>
            <a:normAutofit fontScale="90000"/>
          </a:bodyPr>
          <a:lstStyle/>
          <a:p>
            <a:r>
              <a:rPr kumimoji="1" lang="en-US" altLang="ja-JP" dirty="0"/>
              <a:t>R</a:t>
            </a:r>
            <a:r>
              <a:rPr kumimoji="1" lang="ja-JP" altLang="en-US"/>
              <a:t>で古典的</a:t>
            </a:r>
            <a:r>
              <a:rPr lang="en-US" altLang="ja-JP" dirty="0"/>
              <a:t>(Classical)MDS (</a:t>
            </a:r>
            <a:r>
              <a:rPr lang="ja-JP" altLang="en-US"/>
              <a:t>主座標分析</a:t>
            </a:r>
            <a:r>
              <a:rPr lang="en-US" altLang="ja-JP" dirty="0"/>
              <a:t>, Principal Coordinate Analysis, </a:t>
            </a:r>
            <a:r>
              <a:rPr lang="en-US" altLang="ja-JP" dirty="0" err="1"/>
              <a:t>PCoA</a:t>
            </a:r>
            <a:r>
              <a:rPr lang="ja-JP" altLang="en-US"/>
              <a:t>とも</a:t>
            </a:r>
            <a:r>
              <a:rPr lang="en-US" altLang="ja-JP" dirty="0"/>
              <a:t>)</a:t>
            </a:r>
            <a:r>
              <a:rPr lang="ja-JP" altLang="en-US"/>
              <a:t>実践</a:t>
            </a:r>
            <a:endParaRPr kumimoji="1" lang="ja-JP" altLang="en-US"/>
          </a:p>
        </p:txBody>
      </p:sp>
      <p:sp>
        <p:nvSpPr>
          <p:cNvPr id="3" name="コンテンツ プレースホルダー 2">
            <a:extLst>
              <a:ext uri="{FF2B5EF4-FFF2-40B4-BE49-F238E27FC236}">
                <a16:creationId xmlns:a16="http://schemas.microsoft.com/office/drawing/2014/main" id="{D26CFBCF-EEC8-3EF3-13C3-BFBB20BFAF9C}"/>
              </a:ext>
            </a:extLst>
          </p:cNvPr>
          <p:cNvSpPr>
            <a:spLocks noGrp="1"/>
          </p:cNvSpPr>
          <p:nvPr>
            <p:ph idx="1"/>
          </p:nvPr>
        </p:nvSpPr>
        <p:spPr/>
        <p:txBody>
          <a:bodyPr/>
          <a:lstStyle/>
          <a:p>
            <a:r>
              <a:rPr kumimoji="1" lang="en-US" altLang="ja-JP" dirty="0"/>
              <a:t>R</a:t>
            </a:r>
            <a:r>
              <a:rPr kumimoji="1" lang="ja-JP" altLang="en-US"/>
              <a:t>では</a:t>
            </a:r>
            <a:r>
              <a:rPr lang="en-US" altLang="ja-JP" dirty="0" err="1"/>
              <a:t>cmdscale</a:t>
            </a:r>
            <a:r>
              <a:rPr lang="ja-JP" altLang="en-US"/>
              <a:t>関数で実行可能．</a:t>
            </a:r>
            <a:endParaRPr lang="en-US" altLang="ja-JP" dirty="0"/>
          </a:p>
          <a:p>
            <a:endParaRPr kumimoji="1" lang="en-US" altLang="ja-JP" dirty="0"/>
          </a:p>
          <a:p>
            <a:r>
              <a:rPr kumimoji="1" lang="ja-JP" altLang="en-US"/>
              <a:t>多変量の中に数量データでなく、順序（順位）が与えられる場合など、必ずしも数量データの距離にのみ依拠してない解析もある．</a:t>
            </a:r>
            <a:endParaRPr kumimoji="1" lang="en-US" altLang="ja-JP" dirty="0"/>
          </a:p>
          <a:p>
            <a:r>
              <a:rPr kumimoji="1" lang="ja-JP" altLang="en-US"/>
              <a:t>数量データの距離もユークリッド距離を取らなくても良い．</a:t>
            </a:r>
            <a:endParaRPr kumimoji="1" lang="en-US" altLang="ja-JP" dirty="0"/>
          </a:p>
          <a:p>
            <a:pPr marL="0" indent="0">
              <a:buNone/>
            </a:pPr>
            <a:r>
              <a:rPr lang="ja-JP" altLang="en-US"/>
              <a:t>　</a:t>
            </a:r>
            <a:r>
              <a:rPr kumimoji="1" lang="ja-JP" altLang="en-US"/>
              <a:t>→さまざまな</a:t>
            </a:r>
            <a:r>
              <a:rPr kumimoji="1" lang="en-US" altLang="ja-JP" dirty="0"/>
              <a:t>MDS</a:t>
            </a:r>
            <a:endParaRPr kumimoji="1" lang="ja-JP" altLang="en-US"/>
          </a:p>
        </p:txBody>
      </p:sp>
    </p:spTree>
    <p:extLst>
      <p:ext uri="{BB962C8B-B14F-4D97-AF65-F5344CB8AC3E}">
        <p14:creationId xmlns:p14="http://schemas.microsoft.com/office/powerpoint/2010/main" val="274535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E8DA8-A724-6EAC-2417-F66F4493E737}"/>
              </a:ext>
            </a:extLst>
          </p:cNvPr>
          <p:cNvSpPr>
            <a:spLocks noGrp="1"/>
          </p:cNvSpPr>
          <p:nvPr>
            <p:ph type="title"/>
          </p:nvPr>
        </p:nvSpPr>
        <p:spPr/>
        <p:txBody>
          <a:bodyPr/>
          <a:lstStyle/>
          <a:p>
            <a:r>
              <a:rPr lang="ja-JP" altLang="en-US"/>
              <a:t>教師なし分類</a:t>
            </a:r>
            <a:endParaRPr kumimoji="1" lang="ja-JP" altLang="en-US"/>
          </a:p>
        </p:txBody>
      </p:sp>
      <p:sp>
        <p:nvSpPr>
          <p:cNvPr id="3" name="コンテンツ プレースホルダー 2">
            <a:extLst>
              <a:ext uri="{FF2B5EF4-FFF2-40B4-BE49-F238E27FC236}">
                <a16:creationId xmlns:a16="http://schemas.microsoft.com/office/drawing/2014/main" id="{51479C8B-8B0F-1770-71B3-96F73F9F3A34}"/>
              </a:ext>
            </a:extLst>
          </p:cNvPr>
          <p:cNvSpPr>
            <a:spLocks noGrp="1"/>
          </p:cNvSpPr>
          <p:nvPr>
            <p:ph idx="1"/>
          </p:nvPr>
        </p:nvSpPr>
        <p:spPr/>
        <p:txBody>
          <a:bodyPr>
            <a:normAutofit lnSpcReduction="10000"/>
          </a:bodyPr>
          <a:lstStyle/>
          <a:p>
            <a:r>
              <a:rPr kumimoji="1" lang="ja-JP" altLang="en-US"/>
              <a:t>階層クラスター分析・非階層クラスター分析では多変量データが与えられる（</a:t>
            </a:r>
            <a:r>
              <a:rPr kumimoji="1" lang="en-US" altLang="ja-JP" dirty="0"/>
              <a:t>k-means</a:t>
            </a:r>
            <a:r>
              <a:rPr kumimoji="1" lang="ja-JP" altLang="en-US"/>
              <a:t>法では分類数を与えるが）とデータセットから自ずと分類できる．</a:t>
            </a:r>
            <a:endParaRPr kumimoji="1" lang="en-US" altLang="ja-JP" dirty="0"/>
          </a:p>
          <a:p>
            <a:r>
              <a:rPr lang="ja-JP" altLang="en-US"/>
              <a:t>このようなデータセット自体から分類などを行う場合、「教師なし」の手続きを行うと言える．</a:t>
            </a:r>
            <a:endParaRPr lang="en-US" altLang="ja-JP" dirty="0"/>
          </a:p>
          <a:p>
            <a:endParaRPr lang="en-US" altLang="ja-JP" dirty="0"/>
          </a:p>
          <a:p>
            <a:r>
              <a:rPr lang="ja-JP" altLang="en-US"/>
              <a:t>これに対し、分類すべき項目がわかっている場合、「教師あり」の手続きという．</a:t>
            </a:r>
            <a:endParaRPr lang="en-US" altLang="ja-JP" dirty="0"/>
          </a:p>
          <a:p>
            <a:r>
              <a:rPr lang="ja-JP" altLang="en-US"/>
              <a:t>２つの分類に対して、多変量が与えられ、この変数によって分類を行うものの一つにロジスティック回帰がある．</a:t>
            </a:r>
            <a:endParaRPr lang="en-US" altLang="ja-JP" dirty="0"/>
          </a:p>
        </p:txBody>
      </p:sp>
    </p:spTree>
    <p:extLst>
      <p:ext uri="{BB962C8B-B14F-4D97-AF65-F5344CB8AC3E}">
        <p14:creationId xmlns:p14="http://schemas.microsoft.com/office/powerpoint/2010/main" val="3179451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21419</TotalTime>
  <Words>1930</Words>
  <Application>Microsoft Macintosh PowerPoint</Application>
  <PresentationFormat>ワイド画面</PresentationFormat>
  <Paragraphs>160</Paragraphs>
  <Slides>19</Slides>
  <Notes>6</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vt:lpstr>
      <vt:lpstr>游ゴシック</vt:lpstr>
      <vt:lpstr>游ゴシック Light</vt:lpstr>
      <vt:lpstr>Arial</vt:lpstr>
      <vt:lpstr>Cambria Math</vt:lpstr>
      <vt:lpstr>Office テーマ</vt:lpstr>
      <vt:lpstr>R初心者講座第３８回</vt:lpstr>
      <vt:lpstr>多変量解析</vt:lpstr>
      <vt:lpstr>主成分分析 （Principal Component Analysis, PCA）</vt:lpstr>
      <vt:lpstr>分散共分散行列から相関行列へ</vt:lpstr>
      <vt:lpstr>距離行列</vt:lpstr>
      <vt:lpstr>多次元尺度構成法 （Multi-Dimensional Scaling, MDS）</vt:lpstr>
      <vt:lpstr>2次元平面への投影</vt:lpstr>
      <vt:lpstr>Rで古典的(Classical)MDS (主座標分析, Principal Coordinate Analysis, PCoAとも)実践</vt:lpstr>
      <vt:lpstr>教師なし分類</vt:lpstr>
      <vt:lpstr>線形判別分析 （Linear Discriminant Analysis, LDA）</vt:lpstr>
      <vt:lpstr>多変量変数の軸を取り直す</vt:lpstr>
      <vt:lpstr>分散分析(Analysis of Variance, ANOVA) の考え方</vt:lpstr>
      <vt:lpstr>群内の分散と群間の分散</vt:lpstr>
      <vt:lpstr>分散比と検定統計量F</vt:lpstr>
      <vt:lpstr>次元を削減して分散を算出</vt:lpstr>
      <vt:lpstr>フィッシャーの判別基準</vt:lpstr>
      <vt:lpstr>フィッシャーの判別基準（数式）</vt:lpstr>
      <vt:lpstr>フィッシャーの判別基準の最大化</vt:lpstr>
      <vt:lpstr>RでLDA実践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R初心者講座第３８回</dc:title>
  <dc:creator>Shin Fukui</dc:creator>
  <cp:lastModifiedBy>Shin Fukui</cp:lastModifiedBy>
  <cp:revision>13</cp:revision>
  <dcterms:created xsi:type="dcterms:W3CDTF">2024-05-03T09:22:43Z</dcterms:created>
  <dcterms:modified xsi:type="dcterms:W3CDTF">2024-10-13T06:07:01Z</dcterms:modified>
</cp:coreProperties>
</file>