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308" r:id="rId5"/>
    <p:sldId id="283" r:id="rId6"/>
    <p:sldId id="294" r:id="rId7"/>
    <p:sldId id="295" r:id="rId8"/>
    <p:sldId id="306" r:id="rId9"/>
    <p:sldId id="307" r:id="rId10"/>
    <p:sldId id="309" r:id="rId11"/>
    <p:sldId id="284" r:id="rId12"/>
    <p:sldId id="296" r:id="rId13"/>
    <p:sldId id="29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D21481-7199-E84A-8138-9FFC7D14CE23}" v="5" dt="2020-11-23T09:58:41.1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72"/>
    <p:restoredTop sz="95768"/>
  </p:normalViewPr>
  <p:slideViewPr>
    <p:cSldViewPr snapToGrid="0" snapToObjects="1" showGuides="1">
      <p:cViewPr varScale="1">
        <p:scale>
          <a:sx n="90" d="100"/>
          <a:sy n="90" d="100"/>
        </p:scale>
        <p:origin x="240" y="5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BAD21481-7199-E84A-8138-9FFC7D14CE23}"/>
    <pc:docChg chg="custSel modSld">
      <pc:chgData name="Fukui Shin" userId="6902ee70c48ce296" providerId="LiveId" clId="{BAD21481-7199-E84A-8138-9FFC7D14CE23}" dt="2020-11-23T09:58:41.158" v="59"/>
      <pc:docMkLst>
        <pc:docMk/>
      </pc:docMkLst>
      <pc:sldChg chg="modSp mod">
        <pc:chgData name="Fukui Shin" userId="6902ee70c48ce296" providerId="LiveId" clId="{BAD21481-7199-E84A-8138-9FFC7D14CE23}" dt="2020-11-23T09:58:41.158" v="59"/>
        <pc:sldMkLst>
          <pc:docMk/>
          <pc:sldMk cId="3858415308" sldId="294"/>
        </pc:sldMkLst>
        <pc:spChg chg="mod">
          <ac:chgData name="Fukui Shin" userId="6902ee70c48ce296" providerId="LiveId" clId="{BAD21481-7199-E84A-8138-9FFC7D14CE23}" dt="2020-11-23T09:58:41.158" v="59"/>
          <ac:spMkLst>
            <pc:docMk/>
            <pc:sldMk cId="3858415308" sldId="294"/>
            <ac:spMk id="3" creationId="{47D9406A-D4A8-1A4E-9016-DD5EC2F22A0A}"/>
          </ac:spMkLst>
        </pc:spChg>
      </pc:sldChg>
    </pc:docChg>
  </pc:docChgLst>
  <pc:docChgLst>
    <pc:chgData name="Fukui Shin" userId="6902ee70c48ce296" providerId="LiveId" clId="{0FAB840C-513B-6D4D-BD56-6D3EA49932F3}"/>
    <pc:docChg chg="undo custSel modSld">
      <pc:chgData name="Fukui Shin" userId="6902ee70c48ce296" providerId="LiveId" clId="{0FAB840C-513B-6D4D-BD56-6D3EA49932F3}" dt="2020-11-23T01:39:24.840" v="578" actId="15"/>
      <pc:docMkLst>
        <pc:docMk/>
      </pc:docMkLst>
      <pc:sldChg chg="modSp mod">
        <pc:chgData name="Fukui Shin" userId="6902ee70c48ce296" providerId="LiveId" clId="{0FAB840C-513B-6D4D-BD56-6D3EA49932F3}" dt="2020-11-22T08:56:02.540" v="577" actId="20577"/>
        <pc:sldMkLst>
          <pc:docMk/>
          <pc:sldMk cId="814900475" sldId="258"/>
        </pc:sldMkLst>
        <pc:spChg chg="mod">
          <ac:chgData name="Fukui Shin" userId="6902ee70c48ce296" providerId="LiveId" clId="{0FAB840C-513B-6D4D-BD56-6D3EA49932F3}" dt="2020-11-22T08:56:02.540" v="577" actId="20577"/>
          <ac:spMkLst>
            <pc:docMk/>
            <pc:sldMk cId="814900475" sldId="258"/>
            <ac:spMk id="3" creationId="{83ACCAA3-F471-2D4F-882C-033529E0138C}"/>
          </ac:spMkLst>
        </pc:spChg>
      </pc:sldChg>
      <pc:sldChg chg="modSp mod">
        <pc:chgData name="Fukui Shin" userId="6902ee70c48ce296" providerId="LiveId" clId="{0FAB840C-513B-6D4D-BD56-6D3EA49932F3}" dt="2020-11-23T01:39:24.840" v="578" actId="15"/>
        <pc:sldMkLst>
          <pc:docMk/>
          <pc:sldMk cId="2110860728" sldId="283"/>
        </pc:sldMkLst>
        <pc:spChg chg="mod">
          <ac:chgData name="Fukui Shin" userId="6902ee70c48ce296" providerId="LiveId" clId="{0FAB840C-513B-6D4D-BD56-6D3EA49932F3}" dt="2020-11-23T01:39:24.840" v="578" actId="15"/>
          <ac:spMkLst>
            <pc:docMk/>
            <pc:sldMk cId="2110860728" sldId="283"/>
            <ac:spMk id="3" creationId="{47D9406A-D4A8-1A4E-9016-DD5EC2F22A0A}"/>
          </ac:spMkLst>
        </pc:spChg>
      </pc:sldChg>
      <pc:sldChg chg="modSp mod">
        <pc:chgData name="Fukui Shin" userId="6902ee70c48ce296" providerId="LiveId" clId="{0FAB840C-513B-6D4D-BD56-6D3EA49932F3}" dt="2020-11-19T16:51:54.400" v="561" actId="20577"/>
        <pc:sldMkLst>
          <pc:docMk/>
          <pc:sldMk cId="1624824393" sldId="295"/>
        </pc:sldMkLst>
        <pc:spChg chg="mod">
          <ac:chgData name="Fukui Shin" userId="6902ee70c48ce296" providerId="LiveId" clId="{0FAB840C-513B-6D4D-BD56-6D3EA49932F3}" dt="2020-11-19T16:51:54.400" v="561" actId="20577"/>
          <ac:spMkLst>
            <pc:docMk/>
            <pc:sldMk cId="1624824393" sldId="295"/>
            <ac:spMk id="3" creationId="{3AC8843F-94DD-DF42-AFDF-CBD62ED2FC84}"/>
          </ac:spMkLst>
        </pc:spChg>
      </pc:sldChg>
      <pc:sldChg chg="modSp mod">
        <pc:chgData name="Fukui Shin" userId="6902ee70c48ce296" providerId="LiveId" clId="{0FAB840C-513B-6D4D-BD56-6D3EA49932F3}" dt="2020-11-19T16:51:24.628" v="538" actId="20577"/>
        <pc:sldMkLst>
          <pc:docMk/>
          <pc:sldMk cId="933334042" sldId="302"/>
        </pc:sldMkLst>
        <pc:spChg chg="mod">
          <ac:chgData name="Fukui Shin" userId="6902ee70c48ce296" providerId="LiveId" clId="{0FAB840C-513B-6D4D-BD56-6D3EA49932F3}" dt="2020-11-19T16:51:24.628" v="538" actId="20577"/>
          <ac:spMkLst>
            <pc:docMk/>
            <pc:sldMk cId="933334042" sldId="302"/>
            <ac:spMk id="3" creationId="{6A06B054-DE2F-C544-B34D-D04B174E113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AFAE7-D6D0-9543-84FE-E466547B0535}" type="datetimeFigureOut">
              <a:rPr kumimoji="1" lang="ja-JP" altLang="en-US" smtClean="0"/>
              <a:t>2020/12/23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5E30A2-A0B7-7147-B24E-724E176EA93A}" type="slidenum">
              <a:rPr kumimoji="1" lang="ja-JP" altLang="en-US" smtClean="0"/>
              <a:t>‹#›</a:t>
            </a:fld>
            <a:endParaRPr kumimoji="1" lang="ja-JP" altLang="en-US"/>
          </a:p>
        </p:txBody>
      </p:sp>
    </p:spTree>
    <p:extLst>
      <p:ext uri="{BB962C8B-B14F-4D97-AF65-F5344CB8AC3E}">
        <p14:creationId xmlns:p14="http://schemas.microsoft.com/office/powerpoint/2010/main" val="24051569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3C3B4F-447E-914E-8C52-271B322673D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9CB26CA-E438-4A47-BB36-F635FF2E4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9D9C724-CDEA-3946-A083-67E27EFC93F8}"/>
              </a:ext>
            </a:extLst>
          </p:cNvPr>
          <p:cNvSpPr>
            <a:spLocks noGrp="1"/>
          </p:cNvSpPr>
          <p:nvPr>
            <p:ph type="dt" sz="half" idx="10"/>
          </p:nvPr>
        </p:nvSpPr>
        <p:spPr/>
        <p:txBody>
          <a:bodyPr/>
          <a:lstStyle/>
          <a:p>
            <a:fld id="{8D869080-4FAF-D147-BC85-2217B5458138}" type="datetimeFigureOut">
              <a:rPr kumimoji="1" lang="ja-JP" altLang="en-US" smtClean="0"/>
              <a:t>2020/12/23</a:t>
            </a:fld>
            <a:endParaRPr kumimoji="1" lang="ja-JP" altLang="en-US"/>
          </a:p>
        </p:txBody>
      </p:sp>
      <p:sp>
        <p:nvSpPr>
          <p:cNvPr id="5" name="フッター プレースホルダー 4">
            <a:extLst>
              <a:ext uri="{FF2B5EF4-FFF2-40B4-BE49-F238E27FC236}">
                <a16:creationId xmlns:a16="http://schemas.microsoft.com/office/drawing/2014/main" id="{A743182A-638E-8C40-A820-B9E186ED2E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8191CD-8BB6-924F-BBF2-38CA946F671B}"/>
              </a:ext>
            </a:extLst>
          </p:cNvPr>
          <p:cNvSpPr>
            <a:spLocks noGrp="1"/>
          </p:cNvSpPr>
          <p:nvPr>
            <p:ph type="sldNum" sz="quarter" idx="12"/>
          </p:nvPr>
        </p:nvSpPr>
        <p:spPr/>
        <p:txBody>
          <a:bodyPr/>
          <a:lstStyle/>
          <a:p>
            <a:fld id="{E917BC11-6541-F94A-86C1-5E0894D654FB}" type="slidenum">
              <a:rPr kumimoji="1" lang="ja-JP" altLang="en-US" smtClean="0"/>
              <a:t>‹#›</a:t>
            </a:fld>
            <a:endParaRPr kumimoji="1" lang="ja-JP" altLang="en-US"/>
          </a:p>
        </p:txBody>
      </p:sp>
    </p:spTree>
    <p:extLst>
      <p:ext uri="{BB962C8B-B14F-4D97-AF65-F5344CB8AC3E}">
        <p14:creationId xmlns:p14="http://schemas.microsoft.com/office/powerpoint/2010/main" val="3175078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F7EF06-EECD-6248-95AD-0BE498B256B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1BDD71-D6DB-6E41-95EB-C47E57EBFC1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C56CC3-BE0B-C443-AB91-01EEC5799DFB}"/>
              </a:ext>
            </a:extLst>
          </p:cNvPr>
          <p:cNvSpPr>
            <a:spLocks noGrp="1"/>
          </p:cNvSpPr>
          <p:nvPr>
            <p:ph type="dt" sz="half" idx="10"/>
          </p:nvPr>
        </p:nvSpPr>
        <p:spPr/>
        <p:txBody>
          <a:bodyPr/>
          <a:lstStyle/>
          <a:p>
            <a:fld id="{8D869080-4FAF-D147-BC85-2217B5458138}" type="datetimeFigureOut">
              <a:rPr kumimoji="1" lang="ja-JP" altLang="en-US" smtClean="0"/>
              <a:t>2020/12/23</a:t>
            </a:fld>
            <a:endParaRPr kumimoji="1" lang="ja-JP" altLang="en-US"/>
          </a:p>
        </p:txBody>
      </p:sp>
      <p:sp>
        <p:nvSpPr>
          <p:cNvPr id="5" name="フッター プレースホルダー 4">
            <a:extLst>
              <a:ext uri="{FF2B5EF4-FFF2-40B4-BE49-F238E27FC236}">
                <a16:creationId xmlns:a16="http://schemas.microsoft.com/office/drawing/2014/main" id="{41B95BF4-EE79-1445-8D2B-D796F7CB2B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605669-4752-564B-8D95-09CF4E20C370}"/>
              </a:ext>
            </a:extLst>
          </p:cNvPr>
          <p:cNvSpPr>
            <a:spLocks noGrp="1"/>
          </p:cNvSpPr>
          <p:nvPr>
            <p:ph type="sldNum" sz="quarter" idx="12"/>
          </p:nvPr>
        </p:nvSpPr>
        <p:spPr/>
        <p:txBody>
          <a:bodyPr/>
          <a:lstStyle/>
          <a:p>
            <a:fld id="{E917BC11-6541-F94A-86C1-5E0894D654FB}" type="slidenum">
              <a:rPr kumimoji="1" lang="ja-JP" altLang="en-US" smtClean="0"/>
              <a:t>‹#›</a:t>
            </a:fld>
            <a:endParaRPr kumimoji="1" lang="ja-JP" altLang="en-US"/>
          </a:p>
        </p:txBody>
      </p:sp>
    </p:spTree>
    <p:extLst>
      <p:ext uri="{BB962C8B-B14F-4D97-AF65-F5344CB8AC3E}">
        <p14:creationId xmlns:p14="http://schemas.microsoft.com/office/powerpoint/2010/main" val="1795959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5F185E-CD90-A946-93FF-FDBCFF4DD97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477A34-3541-E444-8AB0-96B736FDD99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5ECE429-FC40-664F-B0E2-29902A58A7FD}"/>
              </a:ext>
            </a:extLst>
          </p:cNvPr>
          <p:cNvSpPr>
            <a:spLocks noGrp="1"/>
          </p:cNvSpPr>
          <p:nvPr>
            <p:ph type="dt" sz="half" idx="10"/>
          </p:nvPr>
        </p:nvSpPr>
        <p:spPr/>
        <p:txBody>
          <a:bodyPr/>
          <a:lstStyle/>
          <a:p>
            <a:fld id="{8D869080-4FAF-D147-BC85-2217B5458138}" type="datetimeFigureOut">
              <a:rPr kumimoji="1" lang="ja-JP" altLang="en-US" smtClean="0"/>
              <a:t>2020/12/23</a:t>
            </a:fld>
            <a:endParaRPr kumimoji="1" lang="ja-JP" altLang="en-US"/>
          </a:p>
        </p:txBody>
      </p:sp>
      <p:sp>
        <p:nvSpPr>
          <p:cNvPr id="5" name="フッター プレースホルダー 4">
            <a:extLst>
              <a:ext uri="{FF2B5EF4-FFF2-40B4-BE49-F238E27FC236}">
                <a16:creationId xmlns:a16="http://schemas.microsoft.com/office/drawing/2014/main" id="{AB8F31D9-ADCC-2C48-8CB8-37083F4120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21EFEE-1F9D-4649-8333-95F595601D83}"/>
              </a:ext>
            </a:extLst>
          </p:cNvPr>
          <p:cNvSpPr>
            <a:spLocks noGrp="1"/>
          </p:cNvSpPr>
          <p:nvPr>
            <p:ph type="sldNum" sz="quarter" idx="12"/>
          </p:nvPr>
        </p:nvSpPr>
        <p:spPr/>
        <p:txBody>
          <a:bodyPr/>
          <a:lstStyle/>
          <a:p>
            <a:fld id="{E917BC11-6541-F94A-86C1-5E0894D654FB}" type="slidenum">
              <a:rPr kumimoji="1" lang="ja-JP" altLang="en-US" smtClean="0"/>
              <a:t>‹#›</a:t>
            </a:fld>
            <a:endParaRPr kumimoji="1" lang="ja-JP" altLang="en-US"/>
          </a:p>
        </p:txBody>
      </p:sp>
    </p:spTree>
    <p:extLst>
      <p:ext uri="{BB962C8B-B14F-4D97-AF65-F5344CB8AC3E}">
        <p14:creationId xmlns:p14="http://schemas.microsoft.com/office/powerpoint/2010/main" val="13911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1DFA8-49CB-D44D-8079-31F56DEED58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C9A709-6702-2843-BE18-C411CA2D37D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00E711-2BE7-D244-877A-7DCB879118AD}"/>
              </a:ext>
            </a:extLst>
          </p:cNvPr>
          <p:cNvSpPr>
            <a:spLocks noGrp="1"/>
          </p:cNvSpPr>
          <p:nvPr>
            <p:ph type="dt" sz="half" idx="10"/>
          </p:nvPr>
        </p:nvSpPr>
        <p:spPr/>
        <p:txBody>
          <a:bodyPr/>
          <a:lstStyle/>
          <a:p>
            <a:fld id="{8D869080-4FAF-D147-BC85-2217B5458138}" type="datetimeFigureOut">
              <a:rPr kumimoji="1" lang="ja-JP" altLang="en-US" smtClean="0"/>
              <a:t>2020/12/23</a:t>
            </a:fld>
            <a:endParaRPr kumimoji="1" lang="ja-JP" altLang="en-US"/>
          </a:p>
        </p:txBody>
      </p:sp>
      <p:sp>
        <p:nvSpPr>
          <p:cNvPr id="5" name="フッター プレースホルダー 4">
            <a:extLst>
              <a:ext uri="{FF2B5EF4-FFF2-40B4-BE49-F238E27FC236}">
                <a16:creationId xmlns:a16="http://schemas.microsoft.com/office/drawing/2014/main" id="{450BC206-CF65-9948-AB6F-630C32F4A72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6A688ED-13E3-354C-B97A-AA2F946E3CD9}"/>
              </a:ext>
            </a:extLst>
          </p:cNvPr>
          <p:cNvSpPr>
            <a:spLocks noGrp="1"/>
          </p:cNvSpPr>
          <p:nvPr>
            <p:ph type="sldNum" sz="quarter" idx="12"/>
          </p:nvPr>
        </p:nvSpPr>
        <p:spPr/>
        <p:txBody>
          <a:bodyPr/>
          <a:lstStyle/>
          <a:p>
            <a:fld id="{E917BC11-6541-F94A-86C1-5E0894D654FB}" type="slidenum">
              <a:rPr kumimoji="1" lang="ja-JP" altLang="en-US" smtClean="0"/>
              <a:t>‹#›</a:t>
            </a:fld>
            <a:endParaRPr kumimoji="1" lang="ja-JP" altLang="en-US"/>
          </a:p>
        </p:txBody>
      </p:sp>
    </p:spTree>
    <p:extLst>
      <p:ext uri="{BB962C8B-B14F-4D97-AF65-F5344CB8AC3E}">
        <p14:creationId xmlns:p14="http://schemas.microsoft.com/office/powerpoint/2010/main" val="42372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AAA674-7DB9-A345-98F7-E73D2304B5E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058F8F-19B4-E441-AB4D-7B93342B34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D081A72-4E56-6D48-A4D1-A7F2DE287825}"/>
              </a:ext>
            </a:extLst>
          </p:cNvPr>
          <p:cNvSpPr>
            <a:spLocks noGrp="1"/>
          </p:cNvSpPr>
          <p:nvPr>
            <p:ph type="dt" sz="half" idx="10"/>
          </p:nvPr>
        </p:nvSpPr>
        <p:spPr/>
        <p:txBody>
          <a:bodyPr/>
          <a:lstStyle/>
          <a:p>
            <a:fld id="{8D869080-4FAF-D147-BC85-2217B5458138}" type="datetimeFigureOut">
              <a:rPr kumimoji="1" lang="ja-JP" altLang="en-US" smtClean="0"/>
              <a:t>2020/12/23</a:t>
            </a:fld>
            <a:endParaRPr kumimoji="1" lang="ja-JP" altLang="en-US"/>
          </a:p>
        </p:txBody>
      </p:sp>
      <p:sp>
        <p:nvSpPr>
          <p:cNvPr id="5" name="フッター プレースホルダー 4">
            <a:extLst>
              <a:ext uri="{FF2B5EF4-FFF2-40B4-BE49-F238E27FC236}">
                <a16:creationId xmlns:a16="http://schemas.microsoft.com/office/drawing/2014/main" id="{90B9574F-AF71-424B-A536-BBA6FCC785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BBF0976-B174-BB4F-97E3-652AAFB2736A}"/>
              </a:ext>
            </a:extLst>
          </p:cNvPr>
          <p:cNvSpPr>
            <a:spLocks noGrp="1"/>
          </p:cNvSpPr>
          <p:nvPr>
            <p:ph type="sldNum" sz="quarter" idx="12"/>
          </p:nvPr>
        </p:nvSpPr>
        <p:spPr/>
        <p:txBody>
          <a:bodyPr/>
          <a:lstStyle/>
          <a:p>
            <a:fld id="{E917BC11-6541-F94A-86C1-5E0894D654FB}" type="slidenum">
              <a:rPr kumimoji="1" lang="ja-JP" altLang="en-US" smtClean="0"/>
              <a:t>‹#›</a:t>
            </a:fld>
            <a:endParaRPr kumimoji="1" lang="ja-JP" altLang="en-US"/>
          </a:p>
        </p:txBody>
      </p:sp>
    </p:spTree>
    <p:extLst>
      <p:ext uri="{BB962C8B-B14F-4D97-AF65-F5344CB8AC3E}">
        <p14:creationId xmlns:p14="http://schemas.microsoft.com/office/powerpoint/2010/main" val="323621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A431DE-59DD-5749-B453-3B6A13F80DD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7FA84A-072F-4A4C-B6E3-442157F7E0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33498F0-9F5F-BD46-BF42-AB105A729BB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A902CB7-407C-254B-B0C2-B94C65D00433}"/>
              </a:ext>
            </a:extLst>
          </p:cNvPr>
          <p:cNvSpPr>
            <a:spLocks noGrp="1"/>
          </p:cNvSpPr>
          <p:nvPr>
            <p:ph type="dt" sz="half" idx="10"/>
          </p:nvPr>
        </p:nvSpPr>
        <p:spPr/>
        <p:txBody>
          <a:bodyPr/>
          <a:lstStyle/>
          <a:p>
            <a:fld id="{8D869080-4FAF-D147-BC85-2217B5458138}" type="datetimeFigureOut">
              <a:rPr kumimoji="1" lang="ja-JP" altLang="en-US" smtClean="0"/>
              <a:t>2020/12/23</a:t>
            </a:fld>
            <a:endParaRPr kumimoji="1" lang="ja-JP" altLang="en-US"/>
          </a:p>
        </p:txBody>
      </p:sp>
      <p:sp>
        <p:nvSpPr>
          <p:cNvPr id="6" name="フッター プレースホルダー 5">
            <a:extLst>
              <a:ext uri="{FF2B5EF4-FFF2-40B4-BE49-F238E27FC236}">
                <a16:creationId xmlns:a16="http://schemas.microsoft.com/office/drawing/2014/main" id="{30DC6F0C-9F4B-5F45-8D73-92E78B2CD88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C306727-3081-8A4A-9772-3F2D591FBBC0}"/>
              </a:ext>
            </a:extLst>
          </p:cNvPr>
          <p:cNvSpPr>
            <a:spLocks noGrp="1"/>
          </p:cNvSpPr>
          <p:nvPr>
            <p:ph type="sldNum" sz="quarter" idx="12"/>
          </p:nvPr>
        </p:nvSpPr>
        <p:spPr/>
        <p:txBody>
          <a:bodyPr/>
          <a:lstStyle/>
          <a:p>
            <a:fld id="{E917BC11-6541-F94A-86C1-5E0894D654FB}" type="slidenum">
              <a:rPr kumimoji="1" lang="ja-JP" altLang="en-US" smtClean="0"/>
              <a:t>‹#›</a:t>
            </a:fld>
            <a:endParaRPr kumimoji="1" lang="ja-JP" altLang="en-US"/>
          </a:p>
        </p:txBody>
      </p:sp>
    </p:spTree>
    <p:extLst>
      <p:ext uri="{BB962C8B-B14F-4D97-AF65-F5344CB8AC3E}">
        <p14:creationId xmlns:p14="http://schemas.microsoft.com/office/powerpoint/2010/main" val="2718126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1E9CA-8096-604A-9223-16F83BA78D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1EB6DB3-6CBA-224C-9AB5-BDA7C077A2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144B2C9-9BE9-E24E-A26B-E5378829878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5C02841-03BA-134E-91D2-0D99A1BEFE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9191E3B-8BD7-344C-9E82-E241F1E47C9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E830615-FCD9-A241-94C7-A7429AD01437}"/>
              </a:ext>
            </a:extLst>
          </p:cNvPr>
          <p:cNvSpPr>
            <a:spLocks noGrp="1"/>
          </p:cNvSpPr>
          <p:nvPr>
            <p:ph type="dt" sz="half" idx="10"/>
          </p:nvPr>
        </p:nvSpPr>
        <p:spPr/>
        <p:txBody>
          <a:bodyPr/>
          <a:lstStyle/>
          <a:p>
            <a:fld id="{8D869080-4FAF-D147-BC85-2217B5458138}" type="datetimeFigureOut">
              <a:rPr kumimoji="1" lang="ja-JP" altLang="en-US" smtClean="0"/>
              <a:t>2020/12/23</a:t>
            </a:fld>
            <a:endParaRPr kumimoji="1" lang="ja-JP" altLang="en-US"/>
          </a:p>
        </p:txBody>
      </p:sp>
      <p:sp>
        <p:nvSpPr>
          <p:cNvPr id="8" name="フッター プレースホルダー 7">
            <a:extLst>
              <a:ext uri="{FF2B5EF4-FFF2-40B4-BE49-F238E27FC236}">
                <a16:creationId xmlns:a16="http://schemas.microsoft.com/office/drawing/2014/main" id="{222C3BBC-1299-034F-A6B9-0F327716F1F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AEC8783-1F06-AA42-B564-B9F7A3CEC484}"/>
              </a:ext>
            </a:extLst>
          </p:cNvPr>
          <p:cNvSpPr>
            <a:spLocks noGrp="1"/>
          </p:cNvSpPr>
          <p:nvPr>
            <p:ph type="sldNum" sz="quarter" idx="12"/>
          </p:nvPr>
        </p:nvSpPr>
        <p:spPr/>
        <p:txBody>
          <a:bodyPr/>
          <a:lstStyle/>
          <a:p>
            <a:fld id="{E917BC11-6541-F94A-86C1-5E0894D654FB}" type="slidenum">
              <a:rPr kumimoji="1" lang="ja-JP" altLang="en-US" smtClean="0"/>
              <a:t>‹#›</a:t>
            </a:fld>
            <a:endParaRPr kumimoji="1" lang="ja-JP" altLang="en-US"/>
          </a:p>
        </p:txBody>
      </p:sp>
    </p:spTree>
    <p:extLst>
      <p:ext uri="{BB962C8B-B14F-4D97-AF65-F5344CB8AC3E}">
        <p14:creationId xmlns:p14="http://schemas.microsoft.com/office/powerpoint/2010/main" val="13834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AE0885-B477-7444-A86E-34217F4E078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674C236-4835-0A40-9744-CF2757B9B7D1}"/>
              </a:ext>
            </a:extLst>
          </p:cNvPr>
          <p:cNvSpPr>
            <a:spLocks noGrp="1"/>
          </p:cNvSpPr>
          <p:nvPr>
            <p:ph type="dt" sz="half" idx="10"/>
          </p:nvPr>
        </p:nvSpPr>
        <p:spPr/>
        <p:txBody>
          <a:bodyPr/>
          <a:lstStyle/>
          <a:p>
            <a:fld id="{8D869080-4FAF-D147-BC85-2217B5458138}" type="datetimeFigureOut">
              <a:rPr kumimoji="1" lang="ja-JP" altLang="en-US" smtClean="0"/>
              <a:t>2020/12/23</a:t>
            </a:fld>
            <a:endParaRPr kumimoji="1" lang="ja-JP" altLang="en-US"/>
          </a:p>
        </p:txBody>
      </p:sp>
      <p:sp>
        <p:nvSpPr>
          <p:cNvPr id="4" name="フッター プレースホルダー 3">
            <a:extLst>
              <a:ext uri="{FF2B5EF4-FFF2-40B4-BE49-F238E27FC236}">
                <a16:creationId xmlns:a16="http://schemas.microsoft.com/office/drawing/2014/main" id="{9DA7AF79-88DF-C449-B1A7-290B4FC376F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7345ACA-F919-1B40-9587-EAF0ABC5389C}"/>
              </a:ext>
            </a:extLst>
          </p:cNvPr>
          <p:cNvSpPr>
            <a:spLocks noGrp="1"/>
          </p:cNvSpPr>
          <p:nvPr>
            <p:ph type="sldNum" sz="quarter" idx="12"/>
          </p:nvPr>
        </p:nvSpPr>
        <p:spPr/>
        <p:txBody>
          <a:bodyPr/>
          <a:lstStyle/>
          <a:p>
            <a:fld id="{E917BC11-6541-F94A-86C1-5E0894D654FB}" type="slidenum">
              <a:rPr kumimoji="1" lang="ja-JP" altLang="en-US" smtClean="0"/>
              <a:t>‹#›</a:t>
            </a:fld>
            <a:endParaRPr kumimoji="1" lang="ja-JP" altLang="en-US"/>
          </a:p>
        </p:txBody>
      </p:sp>
    </p:spTree>
    <p:extLst>
      <p:ext uri="{BB962C8B-B14F-4D97-AF65-F5344CB8AC3E}">
        <p14:creationId xmlns:p14="http://schemas.microsoft.com/office/powerpoint/2010/main" val="3812875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786AA9A-B6A6-5D4F-822C-359B8979DE70}"/>
              </a:ext>
            </a:extLst>
          </p:cNvPr>
          <p:cNvSpPr>
            <a:spLocks noGrp="1"/>
          </p:cNvSpPr>
          <p:nvPr>
            <p:ph type="dt" sz="half" idx="10"/>
          </p:nvPr>
        </p:nvSpPr>
        <p:spPr/>
        <p:txBody>
          <a:bodyPr/>
          <a:lstStyle/>
          <a:p>
            <a:fld id="{8D869080-4FAF-D147-BC85-2217B5458138}" type="datetimeFigureOut">
              <a:rPr kumimoji="1" lang="ja-JP" altLang="en-US" smtClean="0"/>
              <a:t>2020/12/23</a:t>
            </a:fld>
            <a:endParaRPr kumimoji="1" lang="ja-JP" altLang="en-US"/>
          </a:p>
        </p:txBody>
      </p:sp>
      <p:sp>
        <p:nvSpPr>
          <p:cNvPr id="3" name="フッター プレースホルダー 2">
            <a:extLst>
              <a:ext uri="{FF2B5EF4-FFF2-40B4-BE49-F238E27FC236}">
                <a16:creationId xmlns:a16="http://schemas.microsoft.com/office/drawing/2014/main" id="{1B788DD5-EC09-9144-B9CA-41413718716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F4C636E-020E-1B4F-8E16-CC6A3077FE7D}"/>
              </a:ext>
            </a:extLst>
          </p:cNvPr>
          <p:cNvSpPr>
            <a:spLocks noGrp="1"/>
          </p:cNvSpPr>
          <p:nvPr>
            <p:ph type="sldNum" sz="quarter" idx="12"/>
          </p:nvPr>
        </p:nvSpPr>
        <p:spPr/>
        <p:txBody>
          <a:bodyPr/>
          <a:lstStyle/>
          <a:p>
            <a:fld id="{E917BC11-6541-F94A-86C1-5E0894D654FB}" type="slidenum">
              <a:rPr kumimoji="1" lang="ja-JP" altLang="en-US" smtClean="0"/>
              <a:t>‹#›</a:t>
            </a:fld>
            <a:endParaRPr kumimoji="1" lang="ja-JP" altLang="en-US"/>
          </a:p>
        </p:txBody>
      </p:sp>
    </p:spTree>
    <p:extLst>
      <p:ext uri="{BB962C8B-B14F-4D97-AF65-F5344CB8AC3E}">
        <p14:creationId xmlns:p14="http://schemas.microsoft.com/office/powerpoint/2010/main" val="802275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D71FC5-1EBB-4F48-99C5-034CA599A4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435EAFB-F9FC-0C41-AF60-795A2EC6D2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C2DF677-0FE0-A948-B887-59E87D0B8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B762E-6F8E-A646-A65F-2B5CA854186A}"/>
              </a:ext>
            </a:extLst>
          </p:cNvPr>
          <p:cNvSpPr>
            <a:spLocks noGrp="1"/>
          </p:cNvSpPr>
          <p:nvPr>
            <p:ph type="dt" sz="half" idx="10"/>
          </p:nvPr>
        </p:nvSpPr>
        <p:spPr/>
        <p:txBody>
          <a:bodyPr/>
          <a:lstStyle/>
          <a:p>
            <a:fld id="{8D869080-4FAF-D147-BC85-2217B5458138}" type="datetimeFigureOut">
              <a:rPr kumimoji="1" lang="ja-JP" altLang="en-US" smtClean="0"/>
              <a:t>2020/12/23</a:t>
            </a:fld>
            <a:endParaRPr kumimoji="1" lang="ja-JP" altLang="en-US"/>
          </a:p>
        </p:txBody>
      </p:sp>
      <p:sp>
        <p:nvSpPr>
          <p:cNvPr id="6" name="フッター プレースホルダー 5">
            <a:extLst>
              <a:ext uri="{FF2B5EF4-FFF2-40B4-BE49-F238E27FC236}">
                <a16:creationId xmlns:a16="http://schemas.microsoft.com/office/drawing/2014/main" id="{7D740B31-0EF8-2C4C-83DB-C10CCD6BA0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C84B300-82BD-5A4D-B8D2-D990AFF31F44}"/>
              </a:ext>
            </a:extLst>
          </p:cNvPr>
          <p:cNvSpPr>
            <a:spLocks noGrp="1"/>
          </p:cNvSpPr>
          <p:nvPr>
            <p:ph type="sldNum" sz="quarter" idx="12"/>
          </p:nvPr>
        </p:nvSpPr>
        <p:spPr/>
        <p:txBody>
          <a:bodyPr/>
          <a:lstStyle/>
          <a:p>
            <a:fld id="{E917BC11-6541-F94A-86C1-5E0894D654FB}" type="slidenum">
              <a:rPr kumimoji="1" lang="ja-JP" altLang="en-US" smtClean="0"/>
              <a:t>‹#›</a:t>
            </a:fld>
            <a:endParaRPr kumimoji="1" lang="ja-JP" altLang="en-US"/>
          </a:p>
        </p:txBody>
      </p:sp>
    </p:spTree>
    <p:extLst>
      <p:ext uri="{BB962C8B-B14F-4D97-AF65-F5344CB8AC3E}">
        <p14:creationId xmlns:p14="http://schemas.microsoft.com/office/powerpoint/2010/main" val="4136764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2075DD-B50A-334F-98D5-3D52DAA080E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81A632C-8951-FF4A-9C46-ECA1DE7059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1652B5C-36F3-F14E-BBE2-691B5B3ACB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0153DCF-DAF4-314E-8D5E-E46B12388915}"/>
              </a:ext>
            </a:extLst>
          </p:cNvPr>
          <p:cNvSpPr>
            <a:spLocks noGrp="1"/>
          </p:cNvSpPr>
          <p:nvPr>
            <p:ph type="dt" sz="half" idx="10"/>
          </p:nvPr>
        </p:nvSpPr>
        <p:spPr/>
        <p:txBody>
          <a:bodyPr/>
          <a:lstStyle/>
          <a:p>
            <a:fld id="{8D869080-4FAF-D147-BC85-2217B5458138}" type="datetimeFigureOut">
              <a:rPr kumimoji="1" lang="ja-JP" altLang="en-US" smtClean="0"/>
              <a:t>2020/12/23</a:t>
            </a:fld>
            <a:endParaRPr kumimoji="1" lang="ja-JP" altLang="en-US"/>
          </a:p>
        </p:txBody>
      </p:sp>
      <p:sp>
        <p:nvSpPr>
          <p:cNvPr id="6" name="フッター プレースホルダー 5">
            <a:extLst>
              <a:ext uri="{FF2B5EF4-FFF2-40B4-BE49-F238E27FC236}">
                <a16:creationId xmlns:a16="http://schemas.microsoft.com/office/drawing/2014/main" id="{65C800B2-E71B-5545-ABEE-F12945A4522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E649843-6A10-5344-A5E1-1528926D7E7B}"/>
              </a:ext>
            </a:extLst>
          </p:cNvPr>
          <p:cNvSpPr>
            <a:spLocks noGrp="1"/>
          </p:cNvSpPr>
          <p:nvPr>
            <p:ph type="sldNum" sz="quarter" idx="12"/>
          </p:nvPr>
        </p:nvSpPr>
        <p:spPr/>
        <p:txBody>
          <a:bodyPr/>
          <a:lstStyle/>
          <a:p>
            <a:fld id="{E917BC11-6541-F94A-86C1-5E0894D654FB}" type="slidenum">
              <a:rPr kumimoji="1" lang="ja-JP" altLang="en-US" smtClean="0"/>
              <a:t>‹#›</a:t>
            </a:fld>
            <a:endParaRPr kumimoji="1" lang="ja-JP" altLang="en-US"/>
          </a:p>
        </p:txBody>
      </p:sp>
    </p:spTree>
    <p:extLst>
      <p:ext uri="{BB962C8B-B14F-4D97-AF65-F5344CB8AC3E}">
        <p14:creationId xmlns:p14="http://schemas.microsoft.com/office/powerpoint/2010/main" val="569026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5D6EF51-03A6-A147-AA15-69FBB2EA16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9C1C7A-F52E-C249-BD5A-0DF6CE7CC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7A1517-6C7E-F149-890F-1D5AB3F72A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69080-4FAF-D147-BC85-2217B5458138}" type="datetimeFigureOut">
              <a:rPr kumimoji="1" lang="ja-JP" altLang="en-US" smtClean="0"/>
              <a:t>2020/12/23</a:t>
            </a:fld>
            <a:endParaRPr kumimoji="1" lang="ja-JP" altLang="en-US"/>
          </a:p>
        </p:txBody>
      </p:sp>
      <p:sp>
        <p:nvSpPr>
          <p:cNvPr id="5" name="フッター プレースホルダー 4">
            <a:extLst>
              <a:ext uri="{FF2B5EF4-FFF2-40B4-BE49-F238E27FC236}">
                <a16:creationId xmlns:a16="http://schemas.microsoft.com/office/drawing/2014/main" id="{785FF39A-1929-E842-9B19-08650231DE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71B1809-DDB1-6944-9B08-E5F226FF1E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7BC11-6541-F94A-86C1-5E0894D654FB}" type="slidenum">
              <a:rPr kumimoji="1" lang="ja-JP" altLang="en-US" smtClean="0"/>
              <a:t>‹#›</a:t>
            </a:fld>
            <a:endParaRPr kumimoji="1" lang="ja-JP" altLang="en-US"/>
          </a:p>
        </p:txBody>
      </p:sp>
    </p:spTree>
    <p:extLst>
      <p:ext uri="{BB962C8B-B14F-4D97-AF65-F5344CB8AC3E}">
        <p14:creationId xmlns:p14="http://schemas.microsoft.com/office/powerpoint/2010/main" val="933623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hadley.nz/"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45D4F-363D-324D-9056-ED88028806A8}"/>
              </a:ext>
            </a:extLst>
          </p:cNvPr>
          <p:cNvSpPr>
            <a:spLocks noGrp="1"/>
          </p:cNvSpPr>
          <p:nvPr>
            <p:ph type="ctrTitle"/>
          </p:nvPr>
        </p:nvSpPr>
        <p:spPr/>
        <p:txBody>
          <a:bodyPr/>
          <a:lstStyle/>
          <a:p>
            <a:r>
              <a:rPr kumimoji="1" lang="en-US" altLang="ja-JP" dirty="0"/>
              <a:t>R</a:t>
            </a:r>
            <a:r>
              <a:rPr kumimoji="1" lang="ja-JP" altLang="en-US"/>
              <a:t>初心者講座第１０回</a:t>
            </a:r>
          </a:p>
        </p:txBody>
      </p:sp>
      <p:sp>
        <p:nvSpPr>
          <p:cNvPr id="3" name="字幕 2">
            <a:extLst>
              <a:ext uri="{FF2B5EF4-FFF2-40B4-BE49-F238E27FC236}">
                <a16:creationId xmlns:a16="http://schemas.microsoft.com/office/drawing/2014/main" id="{884EA35D-5D75-FD4D-B1B7-1E606437CD4F}"/>
              </a:ext>
            </a:extLst>
          </p:cNvPr>
          <p:cNvSpPr>
            <a:spLocks noGrp="1"/>
          </p:cNvSpPr>
          <p:nvPr>
            <p:ph type="subTitle" idx="1"/>
          </p:nvPr>
        </p:nvSpPr>
        <p:spPr/>
        <p:txBody>
          <a:bodyPr/>
          <a:lstStyle/>
          <a:p>
            <a:endParaRPr kumimoji="1" lang="en-US" altLang="ja-JP" dirty="0"/>
          </a:p>
          <a:p>
            <a:r>
              <a:rPr kumimoji="1" lang="ja-JP" altLang="en-US"/>
              <a:t>データハンドリング</a:t>
            </a:r>
          </a:p>
        </p:txBody>
      </p:sp>
    </p:spTree>
    <p:extLst>
      <p:ext uri="{BB962C8B-B14F-4D97-AF65-F5344CB8AC3E}">
        <p14:creationId xmlns:p14="http://schemas.microsoft.com/office/powerpoint/2010/main" val="3245474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88DFCC-0073-7B4D-B565-232F8DE47347}"/>
              </a:ext>
            </a:extLst>
          </p:cNvPr>
          <p:cNvSpPr>
            <a:spLocks noGrp="1"/>
          </p:cNvSpPr>
          <p:nvPr>
            <p:ph type="title"/>
          </p:nvPr>
        </p:nvSpPr>
        <p:spPr/>
        <p:txBody>
          <a:bodyPr/>
          <a:lstStyle/>
          <a:p>
            <a:r>
              <a:rPr lang="ja-JP" altLang="en-US"/>
              <a:t>複数の</a:t>
            </a:r>
            <a:r>
              <a:rPr kumimoji="1" lang="ja-JP" altLang="en-US"/>
              <a:t>データの取り扱い</a:t>
            </a:r>
          </a:p>
        </p:txBody>
      </p:sp>
      <p:sp>
        <p:nvSpPr>
          <p:cNvPr id="3" name="コンテンツ プレースホルダー 2">
            <a:extLst>
              <a:ext uri="{FF2B5EF4-FFF2-40B4-BE49-F238E27FC236}">
                <a16:creationId xmlns:a16="http://schemas.microsoft.com/office/drawing/2014/main" id="{CEF73DA5-7F13-7F4F-A2A1-6A4568AFFDF6}"/>
              </a:ext>
            </a:extLst>
          </p:cNvPr>
          <p:cNvSpPr>
            <a:spLocks noGrp="1"/>
          </p:cNvSpPr>
          <p:nvPr>
            <p:ph idx="1"/>
          </p:nvPr>
        </p:nvSpPr>
        <p:spPr/>
        <p:txBody>
          <a:bodyPr>
            <a:normAutofit fontScale="85000" lnSpcReduction="20000"/>
          </a:bodyPr>
          <a:lstStyle/>
          <a:p>
            <a:r>
              <a:rPr kumimoji="1" lang="ja-JP" altLang="en-US"/>
              <a:t>横浜の気象データだけでなく、神奈川県の他の場所のデータもまとめたい、といったことがある。</a:t>
            </a:r>
            <a:endParaRPr kumimoji="1" lang="en-US" altLang="ja-JP" dirty="0"/>
          </a:p>
          <a:p>
            <a:endParaRPr lang="en-US" altLang="ja-JP" dirty="0"/>
          </a:p>
          <a:p>
            <a:r>
              <a:rPr kumimoji="1" lang="ja-JP" altLang="en-US"/>
              <a:t>他の</a:t>
            </a:r>
            <a:r>
              <a:rPr kumimoji="1" lang="en-US" altLang="ja-JP" dirty="0"/>
              <a:t>csv</a:t>
            </a:r>
            <a:r>
              <a:rPr kumimoji="1" lang="ja-JP" altLang="en-US"/>
              <a:t>も</a:t>
            </a:r>
            <a:r>
              <a:rPr kumimoji="1" lang="en-US" altLang="ja-JP" dirty="0"/>
              <a:t>R</a:t>
            </a:r>
            <a:r>
              <a:rPr kumimoji="1" lang="ja-JP" altLang="en-US"/>
              <a:t>で読み込み、データをリスト型でまとめる。</a:t>
            </a:r>
            <a:endParaRPr kumimoji="1" lang="en-US" altLang="ja-JP" dirty="0"/>
          </a:p>
          <a:p>
            <a:pPr lvl="1"/>
            <a:r>
              <a:rPr lang="en-US" altLang="ja-JP" dirty="0" err="1"/>
              <a:t>kanagawa_meteor</a:t>
            </a:r>
            <a:r>
              <a:rPr lang="en-US" altLang="ja-JP" dirty="0"/>
              <a:t> &lt;- list()</a:t>
            </a:r>
          </a:p>
          <a:p>
            <a:pPr lvl="1"/>
            <a:r>
              <a:rPr lang="en-US" altLang="ja-JP" dirty="0" err="1"/>
              <a:t>kanagawa_meteor</a:t>
            </a:r>
            <a:r>
              <a:rPr lang="en-US" altLang="ja-JP" dirty="0"/>
              <a:t>[[1]] &lt;- </a:t>
            </a:r>
            <a:r>
              <a:rPr lang="en-US" altLang="ja-JP" dirty="0" err="1"/>
              <a:t>yokohama_meteor</a:t>
            </a:r>
            <a:endParaRPr lang="en-US" altLang="ja-JP" dirty="0"/>
          </a:p>
          <a:p>
            <a:pPr lvl="1"/>
            <a:r>
              <a:rPr lang="en-US" altLang="ja-JP" dirty="0" err="1"/>
              <a:t>kanagawa_meteor</a:t>
            </a:r>
            <a:r>
              <a:rPr lang="en-US" altLang="ja-JP" dirty="0"/>
              <a:t>[[2]] &lt;- </a:t>
            </a:r>
            <a:r>
              <a:rPr lang="en-US" altLang="ja-JP" dirty="0" err="1"/>
              <a:t>ebina_meteor</a:t>
            </a:r>
            <a:endParaRPr lang="en-US" altLang="ja-JP" dirty="0"/>
          </a:p>
          <a:p>
            <a:pPr lvl="1"/>
            <a:r>
              <a:rPr lang="en-US" altLang="ja-JP" dirty="0" err="1"/>
              <a:t>kanagawa_meteor</a:t>
            </a:r>
            <a:r>
              <a:rPr lang="en-US" altLang="ja-JP" dirty="0"/>
              <a:t>[[3]] &lt;- </a:t>
            </a:r>
            <a:r>
              <a:rPr lang="en-US" altLang="ja-JP" dirty="0" err="1"/>
              <a:t>tsujido_meteor</a:t>
            </a:r>
            <a:endParaRPr lang="en-US" altLang="ja-JP" dirty="0"/>
          </a:p>
          <a:p>
            <a:pPr lvl="1"/>
            <a:r>
              <a:rPr lang="en-US" altLang="ja-JP" dirty="0"/>
              <a:t>View(</a:t>
            </a:r>
            <a:r>
              <a:rPr lang="en-US" altLang="ja-JP" dirty="0" err="1"/>
              <a:t>kanagawa_meteor</a:t>
            </a:r>
            <a:r>
              <a:rPr lang="en-US" altLang="ja-JP" dirty="0"/>
              <a:t>)</a:t>
            </a:r>
          </a:p>
          <a:p>
            <a:pPr lvl="1"/>
            <a:r>
              <a:rPr lang="en-US" altLang="ja-JP" dirty="0"/>
              <a:t>names(</a:t>
            </a:r>
            <a:r>
              <a:rPr lang="en-US" altLang="ja-JP" dirty="0" err="1"/>
              <a:t>kanagawa_meteor</a:t>
            </a:r>
            <a:r>
              <a:rPr lang="en-US" altLang="ja-JP" dirty="0"/>
              <a:t>) &lt;- c(“</a:t>
            </a:r>
            <a:r>
              <a:rPr lang="en-US" altLang="ja-JP" dirty="0" err="1"/>
              <a:t>yokohama</a:t>
            </a:r>
            <a:r>
              <a:rPr lang="en-US" altLang="ja-JP" dirty="0"/>
              <a:t>”,”</a:t>
            </a:r>
            <a:r>
              <a:rPr lang="en-US" altLang="ja-JP" dirty="0" err="1"/>
              <a:t>ebina</a:t>
            </a:r>
            <a:r>
              <a:rPr lang="en-US" altLang="ja-JP" dirty="0"/>
              <a:t>”,”</a:t>
            </a:r>
            <a:r>
              <a:rPr lang="en-US" altLang="ja-JP" dirty="0" err="1"/>
              <a:t>tsujido</a:t>
            </a:r>
            <a:r>
              <a:rPr lang="en-US" altLang="ja-JP" dirty="0"/>
              <a:t>”)</a:t>
            </a:r>
          </a:p>
          <a:p>
            <a:endParaRPr lang="en-US" altLang="ja-JP" dirty="0"/>
          </a:p>
          <a:p>
            <a:r>
              <a:rPr kumimoji="1" lang="ja-JP" altLang="en-US"/>
              <a:t>リスト型のデータは複数の型のデータをまとめることができる。</a:t>
            </a:r>
            <a:endParaRPr kumimoji="1" lang="en-US" altLang="ja-JP" dirty="0"/>
          </a:p>
          <a:p>
            <a:pPr lvl="1"/>
            <a:r>
              <a:rPr lang="en-US" altLang="ja-JP" dirty="0" err="1"/>
              <a:t>kanagawa_meteor</a:t>
            </a:r>
            <a:r>
              <a:rPr lang="en-US" altLang="ja-JP" dirty="0"/>
              <a:t>[[4]] &lt;- yoko_pr_199012</a:t>
            </a:r>
            <a:endParaRPr kumimoji="1" lang="ja-JP" altLang="en-US"/>
          </a:p>
        </p:txBody>
      </p:sp>
    </p:spTree>
    <p:extLst>
      <p:ext uri="{BB962C8B-B14F-4D97-AF65-F5344CB8AC3E}">
        <p14:creationId xmlns:p14="http://schemas.microsoft.com/office/powerpoint/2010/main" val="3615354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5926DE-A266-C143-8105-D83CB642B586}"/>
              </a:ext>
            </a:extLst>
          </p:cNvPr>
          <p:cNvSpPr>
            <a:spLocks noGrp="1"/>
          </p:cNvSpPr>
          <p:nvPr>
            <p:ph type="title"/>
          </p:nvPr>
        </p:nvSpPr>
        <p:spPr/>
        <p:txBody>
          <a:bodyPr/>
          <a:lstStyle/>
          <a:p>
            <a:r>
              <a:rPr kumimoji="1" lang="ja-JP" altLang="en-US"/>
              <a:t>整然データについて</a:t>
            </a:r>
          </a:p>
        </p:txBody>
      </p:sp>
      <p:sp>
        <p:nvSpPr>
          <p:cNvPr id="3" name="コンテンツ プレースホルダー 2">
            <a:extLst>
              <a:ext uri="{FF2B5EF4-FFF2-40B4-BE49-F238E27FC236}">
                <a16:creationId xmlns:a16="http://schemas.microsoft.com/office/drawing/2014/main" id="{F13988E9-326A-564D-A85A-331382847D80}"/>
              </a:ext>
            </a:extLst>
          </p:cNvPr>
          <p:cNvSpPr>
            <a:spLocks noGrp="1"/>
          </p:cNvSpPr>
          <p:nvPr>
            <p:ph idx="1"/>
          </p:nvPr>
        </p:nvSpPr>
        <p:spPr/>
        <p:txBody>
          <a:bodyPr/>
          <a:lstStyle/>
          <a:p>
            <a:r>
              <a:rPr kumimoji="1" lang="ja-JP" altLang="en-US"/>
              <a:t>データ解析をしやすいデータ配置≠人が見やすいデータ配置</a:t>
            </a:r>
            <a:endParaRPr kumimoji="1" lang="en-US" altLang="ja-JP"/>
          </a:p>
          <a:p>
            <a:r>
              <a:rPr lang="ja-JP" altLang="en-US"/>
              <a:t>たとえば取れた魚の記録は、日ごとに表を作成すると、何日にどんな魚が取れたか、見やすい。</a:t>
            </a:r>
            <a:endParaRPr kumimoji="1" lang="ja-JP" altLang="en-US"/>
          </a:p>
        </p:txBody>
      </p:sp>
      <p:graphicFrame>
        <p:nvGraphicFramePr>
          <p:cNvPr id="4" name="表 3">
            <a:extLst>
              <a:ext uri="{FF2B5EF4-FFF2-40B4-BE49-F238E27FC236}">
                <a16:creationId xmlns:a16="http://schemas.microsoft.com/office/drawing/2014/main" id="{27C9620F-1593-4640-8469-4EA823F708A3}"/>
              </a:ext>
            </a:extLst>
          </p:cNvPr>
          <p:cNvGraphicFramePr>
            <a:graphicFrameLocks noGrp="1"/>
          </p:cNvGraphicFramePr>
          <p:nvPr/>
        </p:nvGraphicFramePr>
        <p:xfrm>
          <a:off x="475343" y="3254829"/>
          <a:ext cx="7727740" cy="2595880"/>
        </p:xfrm>
        <a:graphic>
          <a:graphicData uri="http://schemas.openxmlformats.org/drawingml/2006/table">
            <a:tbl>
              <a:tblPr firstRow="1" bandRow="1">
                <a:tableStyleId>{1FECB4D8-DB02-4DC6-A0A2-4F2EBAE1DC90}</a:tableStyleId>
              </a:tblPr>
              <a:tblGrid>
                <a:gridCol w="954405">
                  <a:extLst>
                    <a:ext uri="{9D8B030D-6E8A-4147-A177-3AD203B41FA5}">
                      <a16:colId xmlns:a16="http://schemas.microsoft.com/office/drawing/2014/main" val="188748088"/>
                    </a:ext>
                  </a:extLst>
                </a:gridCol>
                <a:gridCol w="1354667">
                  <a:extLst>
                    <a:ext uri="{9D8B030D-6E8A-4147-A177-3AD203B41FA5}">
                      <a16:colId xmlns:a16="http://schemas.microsoft.com/office/drawing/2014/main" val="2590064866"/>
                    </a:ext>
                  </a:extLst>
                </a:gridCol>
                <a:gridCol w="1354667">
                  <a:extLst>
                    <a:ext uri="{9D8B030D-6E8A-4147-A177-3AD203B41FA5}">
                      <a16:colId xmlns:a16="http://schemas.microsoft.com/office/drawing/2014/main" val="4192841720"/>
                    </a:ext>
                  </a:extLst>
                </a:gridCol>
                <a:gridCol w="1354667">
                  <a:extLst>
                    <a:ext uri="{9D8B030D-6E8A-4147-A177-3AD203B41FA5}">
                      <a16:colId xmlns:a16="http://schemas.microsoft.com/office/drawing/2014/main" val="2963810755"/>
                    </a:ext>
                  </a:extLst>
                </a:gridCol>
                <a:gridCol w="1354667">
                  <a:extLst>
                    <a:ext uri="{9D8B030D-6E8A-4147-A177-3AD203B41FA5}">
                      <a16:colId xmlns:a16="http://schemas.microsoft.com/office/drawing/2014/main" val="2825176323"/>
                    </a:ext>
                  </a:extLst>
                </a:gridCol>
                <a:gridCol w="1354667">
                  <a:extLst>
                    <a:ext uri="{9D8B030D-6E8A-4147-A177-3AD203B41FA5}">
                      <a16:colId xmlns:a16="http://schemas.microsoft.com/office/drawing/2014/main" val="4240854152"/>
                    </a:ext>
                  </a:extLst>
                </a:gridCol>
              </a:tblGrid>
              <a:tr h="370840">
                <a:tc>
                  <a:txBody>
                    <a:bodyPr/>
                    <a:lstStyle/>
                    <a:p>
                      <a:r>
                        <a:rPr kumimoji="1" lang="en-US" altLang="ja-JP"/>
                        <a:t>2010</a:t>
                      </a:r>
                      <a:r>
                        <a:rPr kumimoji="1" lang="ja-JP" altLang="en-US"/>
                        <a:t>年</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4</a:t>
                      </a:r>
                      <a:r>
                        <a:rPr kumimoji="1" lang="ja-JP" altLang="en-US"/>
                        <a:t>月</a:t>
                      </a:r>
                      <a:r>
                        <a:rPr kumimoji="1" lang="en-US" altLang="ja-JP"/>
                        <a:t>2</a:t>
                      </a:r>
                      <a:r>
                        <a:rPr kumimoji="1" lang="ja-JP" altLang="en-US"/>
                        <a:t>日</a:t>
                      </a:r>
                      <a:endParaRPr kumimoji="1" lang="en-US" altLang="ja-JP"/>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txBody>
                  <a:tcPr/>
                </a:tc>
                <a:tc>
                  <a:txBody>
                    <a:bodyPr/>
                    <a:lstStyle/>
                    <a:p>
                      <a:endParaRPr kumimoji="1" lang="en-US" altLang="ja-JP"/>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914692218"/>
                  </a:ext>
                </a:extLst>
              </a:tr>
              <a:tr h="370840">
                <a:tc>
                  <a:txBody>
                    <a:bodyPr/>
                    <a:lstStyle/>
                    <a:p>
                      <a:r>
                        <a:rPr kumimoji="1" lang="ja-JP" altLang="en-US"/>
                        <a:t>個体</a:t>
                      </a:r>
                      <a:r>
                        <a:rPr kumimoji="1" lang="en-US" altLang="ja-JP"/>
                        <a:t>ID</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魚種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体重</a:t>
                      </a:r>
                      <a:endParaRPr kumimoji="1" lang="en-US" altLang="ja-JP"/>
                    </a:p>
                  </a:txBody>
                  <a:tcPr/>
                </a:tc>
                <a:tc>
                  <a:txBody>
                    <a:bodyPr/>
                    <a:lstStyle/>
                    <a:p>
                      <a:r>
                        <a:rPr kumimoji="1" lang="ja-JP" altLang="en-US"/>
                        <a:t>全長</a:t>
                      </a:r>
                      <a:endParaRPr kumimoji="1" lang="en-US" altLang="ja-JP"/>
                    </a:p>
                  </a:txBody>
                  <a:tcPr/>
                </a:tc>
                <a:tc>
                  <a:txBody>
                    <a:bodyPr/>
                    <a:lstStyle/>
                    <a:p>
                      <a:r>
                        <a:rPr kumimoji="1" lang="ja-JP" altLang="en-US"/>
                        <a:t>体長</a:t>
                      </a:r>
                    </a:p>
                  </a:txBody>
                  <a:tcPr/>
                </a:tc>
                <a:tc>
                  <a:txBody>
                    <a:bodyPr/>
                    <a:lstStyle/>
                    <a:p>
                      <a:r>
                        <a:rPr kumimoji="1" lang="ja-JP" altLang="en-US"/>
                        <a:t>尾叉長</a:t>
                      </a:r>
                    </a:p>
                  </a:txBody>
                  <a:tcPr/>
                </a:tc>
                <a:extLst>
                  <a:ext uri="{0D108BD9-81ED-4DB2-BD59-A6C34878D82A}">
                    <a16:rowId xmlns:a16="http://schemas.microsoft.com/office/drawing/2014/main" val="2490058805"/>
                  </a:ext>
                </a:extLst>
              </a:tr>
              <a:tr h="370840">
                <a:tc>
                  <a:txBody>
                    <a:bodyPr/>
                    <a:lstStyle/>
                    <a:p>
                      <a:r>
                        <a:rPr kumimoji="1" lang="en-US" altLang="ja-JP"/>
                        <a:t>1</a:t>
                      </a:r>
                    </a:p>
                  </a:txBody>
                  <a:tcPr/>
                </a:tc>
                <a:tc>
                  <a:txBody>
                    <a:bodyPr/>
                    <a:lstStyle/>
                    <a:p>
                      <a:r>
                        <a:rPr kumimoji="1" lang="ja-JP" altLang="en-US"/>
                        <a:t>いわし</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585551786"/>
                  </a:ext>
                </a:extLst>
              </a:tr>
              <a:tr h="370840">
                <a:tc>
                  <a:txBody>
                    <a:bodyPr/>
                    <a:lstStyle/>
                    <a:p>
                      <a:r>
                        <a:rPr kumimoji="1" lang="en-US" altLang="ja-JP"/>
                        <a:t>2</a:t>
                      </a:r>
                      <a:endParaRPr kumimoji="1" lang="ja-JP" altLang="en-US"/>
                    </a:p>
                  </a:txBody>
                  <a:tcPr/>
                </a:tc>
                <a:tc>
                  <a:txBody>
                    <a:bodyPr/>
                    <a:lstStyle/>
                    <a:p>
                      <a:r>
                        <a:rPr kumimoji="1" lang="ja-JP" altLang="en-US"/>
                        <a:t>いわし</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47681269"/>
                  </a:ext>
                </a:extLst>
              </a:tr>
              <a:tr h="370840">
                <a:tc>
                  <a:txBody>
                    <a:bodyPr/>
                    <a:lstStyle/>
                    <a:p>
                      <a:r>
                        <a:rPr kumimoji="1" lang="en-US" altLang="ja-JP"/>
                        <a:t>3</a:t>
                      </a:r>
                      <a:endParaRPr kumimoji="1" lang="ja-JP" altLang="en-US"/>
                    </a:p>
                  </a:txBody>
                  <a:tcPr/>
                </a:tc>
                <a:tc>
                  <a:txBody>
                    <a:bodyPr/>
                    <a:lstStyle/>
                    <a:p>
                      <a:r>
                        <a:rPr kumimoji="1" lang="ja-JP" altLang="en-US"/>
                        <a:t>あじ</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89922458"/>
                  </a:ext>
                </a:extLst>
              </a:tr>
              <a:tr h="370840">
                <a:tc>
                  <a:txBody>
                    <a:bodyPr/>
                    <a:lstStyle/>
                    <a:p>
                      <a:r>
                        <a:rPr kumimoji="1" lang="en-US" altLang="ja-JP"/>
                        <a:t>4</a:t>
                      </a:r>
                      <a:endParaRPr kumimoji="1" lang="ja-JP" altLang="en-US"/>
                    </a:p>
                  </a:txBody>
                  <a:tcPr/>
                </a:tc>
                <a:tc>
                  <a:txBody>
                    <a:bodyPr/>
                    <a:lstStyle/>
                    <a:p>
                      <a:r>
                        <a:rPr kumimoji="1" lang="ja-JP" altLang="en-US"/>
                        <a:t>あじ</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865359775"/>
                  </a:ext>
                </a:extLst>
              </a:tr>
              <a:tr h="370840">
                <a:tc>
                  <a:txBody>
                    <a:bodyPr/>
                    <a:lstStyle/>
                    <a:p>
                      <a:r>
                        <a:rPr kumimoji="1" lang="en-US" altLang="ja-JP"/>
                        <a:t>5</a:t>
                      </a:r>
                      <a:endParaRPr kumimoji="1" lang="ja-JP" altLang="en-US"/>
                    </a:p>
                  </a:txBody>
                  <a:tcPr/>
                </a:tc>
                <a:tc>
                  <a:txBody>
                    <a:bodyPr/>
                    <a:lstStyle/>
                    <a:p>
                      <a:r>
                        <a:rPr kumimoji="1" lang="ja-JP" altLang="en-US"/>
                        <a:t>たい</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271652445"/>
                  </a:ext>
                </a:extLst>
              </a:tr>
            </a:tbl>
          </a:graphicData>
        </a:graphic>
      </p:graphicFrame>
      <p:graphicFrame>
        <p:nvGraphicFramePr>
          <p:cNvPr id="5" name="表 4">
            <a:extLst>
              <a:ext uri="{FF2B5EF4-FFF2-40B4-BE49-F238E27FC236}">
                <a16:creationId xmlns:a16="http://schemas.microsoft.com/office/drawing/2014/main" id="{9B4009CE-A845-F444-BDA3-FF8DA21197B7}"/>
              </a:ext>
            </a:extLst>
          </p:cNvPr>
          <p:cNvGraphicFramePr>
            <a:graphicFrameLocks noGrp="1"/>
          </p:cNvGraphicFramePr>
          <p:nvPr/>
        </p:nvGraphicFramePr>
        <p:xfrm>
          <a:off x="2232130" y="3744210"/>
          <a:ext cx="7727740" cy="2595880"/>
        </p:xfrm>
        <a:graphic>
          <a:graphicData uri="http://schemas.openxmlformats.org/drawingml/2006/table">
            <a:tbl>
              <a:tblPr firstRow="1" bandRow="1">
                <a:tableStyleId>{1FECB4D8-DB02-4DC6-A0A2-4F2EBAE1DC90}</a:tableStyleId>
              </a:tblPr>
              <a:tblGrid>
                <a:gridCol w="954405">
                  <a:extLst>
                    <a:ext uri="{9D8B030D-6E8A-4147-A177-3AD203B41FA5}">
                      <a16:colId xmlns:a16="http://schemas.microsoft.com/office/drawing/2014/main" val="188748088"/>
                    </a:ext>
                  </a:extLst>
                </a:gridCol>
                <a:gridCol w="1354667">
                  <a:extLst>
                    <a:ext uri="{9D8B030D-6E8A-4147-A177-3AD203B41FA5}">
                      <a16:colId xmlns:a16="http://schemas.microsoft.com/office/drawing/2014/main" val="2590064866"/>
                    </a:ext>
                  </a:extLst>
                </a:gridCol>
                <a:gridCol w="1354667">
                  <a:extLst>
                    <a:ext uri="{9D8B030D-6E8A-4147-A177-3AD203B41FA5}">
                      <a16:colId xmlns:a16="http://schemas.microsoft.com/office/drawing/2014/main" val="4192841720"/>
                    </a:ext>
                  </a:extLst>
                </a:gridCol>
                <a:gridCol w="1354667">
                  <a:extLst>
                    <a:ext uri="{9D8B030D-6E8A-4147-A177-3AD203B41FA5}">
                      <a16:colId xmlns:a16="http://schemas.microsoft.com/office/drawing/2014/main" val="2963810755"/>
                    </a:ext>
                  </a:extLst>
                </a:gridCol>
                <a:gridCol w="1354667">
                  <a:extLst>
                    <a:ext uri="{9D8B030D-6E8A-4147-A177-3AD203B41FA5}">
                      <a16:colId xmlns:a16="http://schemas.microsoft.com/office/drawing/2014/main" val="2825176323"/>
                    </a:ext>
                  </a:extLst>
                </a:gridCol>
                <a:gridCol w="1354667">
                  <a:extLst>
                    <a:ext uri="{9D8B030D-6E8A-4147-A177-3AD203B41FA5}">
                      <a16:colId xmlns:a16="http://schemas.microsoft.com/office/drawing/2014/main" val="4240854152"/>
                    </a:ext>
                  </a:extLst>
                </a:gridCol>
              </a:tblGrid>
              <a:tr h="370840">
                <a:tc>
                  <a:txBody>
                    <a:bodyPr/>
                    <a:lstStyle/>
                    <a:p>
                      <a:r>
                        <a:rPr kumimoji="1" lang="en-US" altLang="ja-JP"/>
                        <a:t>2010</a:t>
                      </a:r>
                      <a:r>
                        <a:rPr kumimoji="1" lang="ja-JP" altLang="en-US"/>
                        <a:t>年</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4</a:t>
                      </a:r>
                      <a:r>
                        <a:rPr kumimoji="1" lang="ja-JP" altLang="en-US"/>
                        <a:t>月</a:t>
                      </a:r>
                      <a:r>
                        <a:rPr kumimoji="1" lang="en-US" altLang="ja-JP"/>
                        <a:t>5</a:t>
                      </a:r>
                      <a:r>
                        <a:rPr kumimoji="1" lang="ja-JP" altLang="en-US"/>
                        <a:t>日</a:t>
                      </a:r>
                      <a:endParaRPr kumimoji="1" lang="en-US" altLang="ja-JP"/>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txBody>
                  <a:tcPr/>
                </a:tc>
                <a:tc>
                  <a:txBody>
                    <a:bodyPr/>
                    <a:lstStyle/>
                    <a:p>
                      <a:endParaRPr kumimoji="1" lang="en-US" altLang="ja-JP"/>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914692218"/>
                  </a:ext>
                </a:extLst>
              </a:tr>
              <a:tr h="370840">
                <a:tc>
                  <a:txBody>
                    <a:bodyPr/>
                    <a:lstStyle/>
                    <a:p>
                      <a:r>
                        <a:rPr kumimoji="1" lang="ja-JP" altLang="en-US"/>
                        <a:t>個体</a:t>
                      </a:r>
                      <a:r>
                        <a:rPr kumimoji="1" lang="en-US" altLang="ja-JP"/>
                        <a:t>ID</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魚種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体重</a:t>
                      </a:r>
                      <a:endParaRPr kumimoji="1" lang="en-US" altLang="ja-JP"/>
                    </a:p>
                  </a:txBody>
                  <a:tcPr/>
                </a:tc>
                <a:tc>
                  <a:txBody>
                    <a:bodyPr/>
                    <a:lstStyle/>
                    <a:p>
                      <a:r>
                        <a:rPr kumimoji="1" lang="ja-JP" altLang="en-US"/>
                        <a:t>全長</a:t>
                      </a:r>
                      <a:endParaRPr kumimoji="1" lang="en-US" altLang="ja-JP"/>
                    </a:p>
                  </a:txBody>
                  <a:tcPr/>
                </a:tc>
                <a:tc>
                  <a:txBody>
                    <a:bodyPr/>
                    <a:lstStyle/>
                    <a:p>
                      <a:r>
                        <a:rPr kumimoji="1" lang="ja-JP" altLang="en-US"/>
                        <a:t>体長</a:t>
                      </a:r>
                    </a:p>
                  </a:txBody>
                  <a:tcPr/>
                </a:tc>
                <a:tc>
                  <a:txBody>
                    <a:bodyPr/>
                    <a:lstStyle/>
                    <a:p>
                      <a:r>
                        <a:rPr kumimoji="1" lang="ja-JP" altLang="en-US"/>
                        <a:t>尾叉長</a:t>
                      </a:r>
                    </a:p>
                  </a:txBody>
                  <a:tcPr/>
                </a:tc>
                <a:extLst>
                  <a:ext uri="{0D108BD9-81ED-4DB2-BD59-A6C34878D82A}">
                    <a16:rowId xmlns:a16="http://schemas.microsoft.com/office/drawing/2014/main" val="2490058805"/>
                  </a:ext>
                </a:extLst>
              </a:tr>
              <a:tr h="370840">
                <a:tc>
                  <a:txBody>
                    <a:bodyPr/>
                    <a:lstStyle/>
                    <a:p>
                      <a:r>
                        <a:rPr kumimoji="1" lang="en-US" altLang="ja-JP"/>
                        <a:t>1</a:t>
                      </a:r>
                    </a:p>
                  </a:txBody>
                  <a:tcPr/>
                </a:tc>
                <a:tc>
                  <a:txBody>
                    <a:bodyPr/>
                    <a:lstStyle/>
                    <a:p>
                      <a:r>
                        <a:rPr kumimoji="1" lang="ja-JP" altLang="en-US"/>
                        <a:t>いわし</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585551786"/>
                  </a:ext>
                </a:extLst>
              </a:tr>
              <a:tr h="370840">
                <a:tc>
                  <a:txBody>
                    <a:bodyPr/>
                    <a:lstStyle/>
                    <a:p>
                      <a:r>
                        <a:rPr kumimoji="1" lang="en-US" altLang="ja-JP"/>
                        <a:t>2</a:t>
                      </a:r>
                      <a:endParaRPr kumimoji="1" lang="ja-JP" altLang="en-US"/>
                    </a:p>
                  </a:txBody>
                  <a:tcPr/>
                </a:tc>
                <a:tc>
                  <a:txBody>
                    <a:bodyPr/>
                    <a:lstStyle/>
                    <a:p>
                      <a:r>
                        <a:rPr kumimoji="1" lang="ja-JP" altLang="en-US"/>
                        <a:t>いわし</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47681269"/>
                  </a:ext>
                </a:extLst>
              </a:tr>
              <a:tr h="370840">
                <a:tc>
                  <a:txBody>
                    <a:bodyPr/>
                    <a:lstStyle/>
                    <a:p>
                      <a:r>
                        <a:rPr kumimoji="1" lang="en-US" altLang="ja-JP"/>
                        <a:t>3</a:t>
                      </a:r>
                      <a:endParaRPr kumimoji="1" lang="ja-JP" altLang="en-US"/>
                    </a:p>
                  </a:txBody>
                  <a:tcPr/>
                </a:tc>
                <a:tc>
                  <a:txBody>
                    <a:bodyPr/>
                    <a:lstStyle/>
                    <a:p>
                      <a:r>
                        <a:rPr kumimoji="1" lang="ja-JP" altLang="en-US"/>
                        <a:t>いわし</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89922458"/>
                  </a:ext>
                </a:extLst>
              </a:tr>
              <a:tr h="370840">
                <a:tc>
                  <a:txBody>
                    <a:bodyPr/>
                    <a:lstStyle/>
                    <a:p>
                      <a:r>
                        <a:rPr kumimoji="1" lang="en-US" altLang="ja-JP"/>
                        <a:t>4</a:t>
                      </a:r>
                      <a:endParaRPr kumimoji="1" lang="ja-JP" altLang="en-US"/>
                    </a:p>
                  </a:txBody>
                  <a:tcPr/>
                </a:tc>
                <a:tc>
                  <a:txBody>
                    <a:bodyPr/>
                    <a:lstStyle/>
                    <a:p>
                      <a:r>
                        <a:rPr kumimoji="1" lang="ja-JP" altLang="en-US"/>
                        <a:t>あじ</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865359775"/>
                  </a:ext>
                </a:extLst>
              </a:tr>
              <a:tr h="370840">
                <a:tc>
                  <a:txBody>
                    <a:bodyPr/>
                    <a:lstStyle/>
                    <a:p>
                      <a:r>
                        <a:rPr kumimoji="1" lang="en-US" altLang="ja-JP"/>
                        <a:t>5</a:t>
                      </a:r>
                      <a:endParaRPr kumimoji="1" lang="ja-JP" altLang="en-US"/>
                    </a:p>
                  </a:txBody>
                  <a:tcPr/>
                </a:tc>
                <a:tc>
                  <a:txBody>
                    <a:bodyPr/>
                    <a:lstStyle/>
                    <a:p>
                      <a:r>
                        <a:rPr kumimoji="1" lang="ja-JP" altLang="en-US"/>
                        <a:t>たい</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271652445"/>
                  </a:ext>
                </a:extLst>
              </a:tr>
            </a:tbl>
          </a:graphicData>
        </a:graphic>
      </p:graphicFrame>
      <p:graphicFrame>
        <p:nvGraphicFramePr>
          <p:cNvPr id="6" name="表 5">
            <a:extLst>
              <a:ext uri="{FF2B5EF4-FFF2-40B4-BE49-F238E27FC236}">
                <a16:creationId xmlns:a16="http://schemas.microsoft.com/office/drawing/2014/main" id="{168849E6-064F-824C-824E-6E62323177CB}"/>
              </a:ext>
            </a:extLst>
          </p:cNvPr>
          <p:cNvGraphicFramePr>
            <a:graphicFrameLocks noGrp="1"/>
          </p:cNvGraphicFramePr>
          <p:nvPr/>
        </p:nvGraphicFramePr>
        <p:xfrm>
          <a:off x="3864987" y="4233591"/>
          <a:ext cx="7727740" cy="2595880"/>
        </p:xfrm>
        <a:graphic>
          <a:graphicData uri="http://schemas.openxmlformats.org/drawingml/2006/table">
            <a:tbl>
              <a:tblPr firstRow="1" bandRow="1">
                <a:tableStyleId>{1FECB4D8-DB02-4DC6-A0A2-4F2EBAE1DC90}</a:tableStyleId>
              </a:tblPr>
              <a:tblGrid>
                <a:gridCol w="954405">
                  <a:extLst>
                    <a:ext uri="{9D8B030D-6E8A-4147-A177-3AD203B41FA5}">
                      <a16:colId xmlns:a16="http://schemas.microsoft.com/office/drawing/2014/main" val="188748088"/>
                    </a:ext>
                  </a:extLst>
                </a:gridCol>
                <a:gridCol w="1354667">
                  <a:extLst>
                    <a:ext uri="{9D8B030D-6E8A-4147-A177-3AD203B41FA5}">
                      <a16:colId xmlns:a16="http://schemas.microsoft.com/office/drawing/2014/main" val="2590064866"/>
                    </a:ext>
                  </a:extLst>
                </a:gridCol>
                <a:gridCol w="1354667">
                  <a:extLst>
                    <a:ext uri="{9D8B030D-6E8A-4147-A177-3AD203B41FA5}">
                      <a16:colId xmlns:a16="http://schemas.microsoft.com/office/drawing/2014/main" val="4192841720"/>
                    </a:ext>
                  </a:extLst>
                </a:gridCol>
                <a:gridCol w="1354667">
                  <a:extLst>
                    <a:ext uri="{9D8B030D-6E8A-4147-A177-3AD203B41FA5}">
                      <a16:colId xmlns:a16="http://schemas.microsoft.com/office/drawing/2014/main" val="2963810755"/>
                    </a:ext>
                  </a:extLst>
                </a:gridCol>
                <a:gridCol w="1354667">
                  <a:extLst>
                    <a:ext uri="{9D8B030D-6E8A-4147-A177-3AD203B41FA5}">
                      <a16:colId xmlns:a16="http://schemas.microsoft.com/office/drawing/2014/main" val="2825176323"/>
                    </a:ext>
                  </a:extLst>
                </a:gridCol>
                <a:gridCol w="1354667">
                  <a:extLst>
                    <a:ext uri="{9D8B030D-6E8A-4147-A177-3AD203B41FA5}">
                      <a16:colId xmlns:a16="http://schemas.microsoft.com/office/drawing/2014/main" val="4240854152"/>
                    </a:ext>
                  </a:extLst>
                </a:gridCol>
              </a:tblGrid>
              <a:tr h="370840">
                <a:tc>
                  <a:txBody>
                    <a:bodyPr/>
                    <a:lstStyle/>
                    <a:p>
                      <a:r>
                        <a:rPr kumimoji="1" lang="en-US" altLang="ja-JP"/>
                        <a:t>2010</a:t>
                      </a:r>
                      <a:r>
                        <a:rPr kumimoji="1" lang="ja-JP" altLang="en-US"/>
                        <a:t>年</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4</a:t>
                      </a:r>
                      <a:r>
                        <a:rPr kumimoji="1" lang="ja-JP" altLang="en-US"/>
                        <a:t>月</a:t>
                      </a:r>
                      <a:r>
                        <a:rPr kumimoji="1" lang="en-US" altLang="ja-JP"/>
                        <a:t>10</a:t>
                      </a:r>
                      <a:r>
                        <a:rPr kumimoji="1" lang="ja-JP" altLang="en-US"/>
                        <a:t>日</a:t>
                      </a:r>
                      <a:endParaRPr kumimoji="1" lang="en-US" altLang="ja-JP"/>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txBody>
                  <a:tcPr/>
                </a:tc>
                <a:tc>
                  <a:txBody>
                    <a:bodyPr/>
                    <a:lstStyle/>
                    <a:p>
                      <a:endParaRPr kumimoji="1" lang="en-US" altLang="ja-JP"/>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914692218"/>
                  </a:ext>
                </a:extLst>
              </a:tr>
              <a:tr h="370840">
                <a:tc>
                  <a:txBody>
                    <a:bodyPr/>
                    <a:lstStyle/>
                    <a:p>
                      <a:r>
                        <a:rPr kumimoji="1" lang="ja-JP" altLang="en-US"/>
                        <a:t>個体</a:t>
                      </a:r>
                      <a:r>
                        <a:rPr kumimoji="1" lang="en-US" altLang="ja-JP"/>
                        <a:t>ID</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魚種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体重</a:t>
                      </a:r>
                      <a:endParaRPr kumimoji="1" lang="en-US" altLang="ja-JP"/>
                    </a:p>
                  </a:txBody>
                  <a:tcPr/>
                </a:tc>
                <a:tc>
                  <a:txBody>
                    <a:bodyPr/>
                    <a:lstStyle/>
                    <a:p>
                      <a:r>
                        <a:rPr kumimoji="1" lang="ja-JP" altLang="en-US"/>
                        <a:t>全長</a:t>
                      </a:r>
                      <a:endParaRPr kumimoji="1" lang="en-US" altLang="ja-JP"/>
                    </a:p>
                  </a:txBody>
                  <a:tcPr/>
                </a:tc>
                <a:tc>
                  <a:txBody>
                    <a:bodyPr/>
                    <a:lstStyle/>
                    <a:p>
                      <a:r>
                        <a:rPr kumimoji="1" lang="ja-JP" altLang="en-US"/>
                        <a:t>体長</a:t>
                      </a:r>
                    </a:p>
                  </a:txBody>
                  <a:tcPr/>
                </a:tc>
                <a:tc>
                  <a:txBody>
                    <a:bodyPr/>
                    <a:lstStyle/>
                    <a:p>
                      <a:r>
                        <a:rPr kumimoji="1" lang="ja-JP" altLang="en-US"/>
                        <a:t>尾叉長</a:t>
                      </a:r>
                    </a:p>
                  </a:txBody>
                  <a:tcPr/>
                </a:tc>
                <a:extLst>
                  <a:ext uri="{0D108BD9-81ED-4DB2-BD59-A6C34878D82A}">
                    <a16:rowId xmlns:a16="http://schemas.microsoft.com/office/drawing/2014/main" val="2490058805"/>
                  </a:ext>
                </a:extLst>
              </a:tr>
              <a:tr h="370840">
                <a:tc>
                  <a:txBody>
                    <a:bodyPr/>
                    <a:lstStyle/>
                    <a:p>
                      <a:r>
                        <a:rPr kumimoji="1" lang="en-US" altLang="ja-JP"/>
                        <a:t>1</a:t>
                      </a:r>
                    </a:p>
                  </a:txBody>
                  <a:tcPr/>
                </a:tc>
                <a:tc>
                  <a:txBody>
                    <a:bodyPr/>
                    <a:lstStyle/>
                    <a:p>
                      <a:r>
                        <a:rPr kumimoji="1" lang="ja-JP" altLang="en-US"/>
                        <a:t>いわし</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585551786"/>
                  </a:ext>
                </a:extLst>
              </a:tr>
              <a:tr h="370840">
                <a:tc>
                  <a:txBody>
                    <a:bodyPr/>
                    <a:lstStyle/>
                    <a:p>
                      <a:r>
                        <a:rPr kumimoji="1" lang="en-US" altLang="ja-JP"/>
                        <a:t>2</a:t>
                      </a:r>
                      <a:endParaRPr kumimoji="1" lang="ja-JP" altLang="en-US"/>
                    </a:p>
                  </a:txBody>
                  <a:tcPr/>
                </a:tc>
                <a:tc>
                  <a:txBody>
                    <a:bodyPr/>
                    <a:lstStyle/>
                    <a:p>
                      <a:r>
                        <a:rPr kumimoji="1" lang="ja-JP" altLang="en-US"/>
                        <a:t>あじ</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47681269"/>
                  </a:ext>
                </a:extLst>
              </a:tr>
              <a:tr h="370840">
                <a:tc>
                  <a:txBody>
                    <a:bodyPr/>
                    <a:lstStyle/>
                    <a:p>
                      <a:r>
                        <a:rPr kumimoji="1" lang="en-US" altLang="ja-JP"/>
                        <a:t>3</a:t>
                      </a:r>
                      <a:endParaRPr kumimoji="1" lang="ja-JP" altLang="en-US"/>
                    </a:p>
                  </a:txBody>
                  <a:tcPr/>
                </a:tc>
                <a:tc>
                  <a:txBody>
                    <a:bodyPr/>
                    <a:lstStyle/>
                    <a:p>
                      <a:r>
                        <a:rPr kumimoji="1" lang="ja-JP" altLang="en-US"/>
                        <a:t>あじ</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89922458"/>
                  </a:ext>
                </a:extLst>
              </a:tr>
              <a:tr h="370840">
                <a:tc>
                  <a:txBody>
                    <a:bodyPr/>
                    <a:lstStyle/>
                    <a:p>
                      <a:r>
                        <a:rPr kumimoji="1" lang="en-US" altLang="ja-JP"/>
                        <a:t>4</a:t>
                      </a:r>
                      <a:endParaRPr kumimoji="1" lang="ja-JP" altLang="en-US"/>
                    </a:p>
                  </a:txBody>
                  <a:tcPr/>
                </a:tc>
                <a:tc>
                  <a:txBody>
                    <a:bodyPr/>
                    <a:lstStyle/>
                    <a:p>
                      <a:r>
                        <a:rPr kumimoji="1" lang="ja-JP" altLang="en-US"/>
                        <a:t>たい</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865359775"/>
                  </a:ext>
                </a:extLst>
              </a:tr>
              <a:tr h="370840">
                <a:tc>
                  <a:txBody>
                    <a:bodyPr/>
                    <a:lstStyle/>
                    <a:p>
                      <a:r>
                        <a:rPr kumimoji="1" lang="en-US" altLang="ja-JP"/>
                        <a:t>5</a:t>
                      </a:r>
                      <a:endParaRPr kumimoji="1" lang="ja-JP" altLang="en-US"/>
                    </a:p>
                  </a:txBody>
                  <a:tcPr/>
                </a:tc>
                <a:tc>
                  <a:txBody>
                    <a:bodyPr/>
                    <a:lstStyle/>
                    <a:p>
                      <a:r>
                        <a:rPr kumimoji="1" lang="ja-JP" altLang="en-US"/>
                        <a:t>たい</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271652445"/>
                  </a:ext>
                </a:extLst>
              </a:tr>
            </a:tbl>
          </a:graphicData>
        </a:graphic>
      </p:graphicFrame>
    </p:spTree>
    <p:extLst>
      <p:ext uri="{BB962C8B-B14F-4D97-AF65-F5344CB8AC3E}">
        <p14:creationId xmlns:p14="http://schemas.microsoft.com/office/powerpoint/2010/main" val="2567747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8CD15-1FBB-A14E-AD9B-7DF9A6C769DD}"/>
              </a:ext>
            </a:extLst>
          </p:cNvPr>
          <p:cNvSpPr>
            <a:spLocks noGrp="1"/>
          </p:cNvSpPr>
          <p:nvPr>
            <p:ph type="title"/>
          </p:nvPr>
        </p:nvSpPr>
        <p:spPr/>
        <p:txBody>
          <a:bodyPr/>
          <a:lstStyle/>
          <a:p>
            <a:r>
              <a:rPr lang="ja-JP" altLang="en-US"/>
              <a:t>整然データについて</a:t>
            </a:r>
            <a:endParaRPr kumimoji="1" lang="ja-JP" altLang="en-US"/>
          </a:p>
        </p:txBody>
      </p:sp>
      <p:sp>
        <p:nvSpPr>
          <p:cNvPr id="3" name="コンテンツ プレースホルダー 2">
            <a:extLst>
              <a:ext uri="{FF2B5EF4-FFF2-40B4-BE49-F238E27FC236}">
                <a16:creationId xmlns:a16="http://schemas.microsoft.com/office/drawing/2014/main" id="{DE552DA0-2548-BC4E-B2EF-03C4E521DFEA}"/>
              </a:ext>
            </a:extLst>
          </p:cNvPr>
          <p:cNvSpPr>
            <a:spLocks noGrp="1"/>
          </p:cNvSpPr>
          <p:nvPr>
            <p:ph idx="1"/>
          </p:nvPr>
        </p:nvSpPr>
        <p:spPr>
          <a:xfrm>
            <a:off x="838200" y="1559408"/>
            <a:ext cx="10515600" cy="4351338"/>
          </a:xfrm>
        </p:spPr>
        <p:txBody>
          <a:bodyPr/>
          <a:lstStyle/>
          <a:p>
            <a:r>
              <a:rPr kumimoji="1" lang="ja-JP" altLang="en-US"/>
              <a:t>見やすいデータは、配列の形式で取っておくのが自然な流れ（</a:t>
            </a:r>
            <a:r>
              <a:rPr kumimoji="1" lang="en-US" altLang="ja-JP" dirty="0"/>
              <a:t>ID</a:t>
            </a:r>
            <a:r>
              <a:rPr kumimoji="1" lang="ja-JP" altLang="en-US"/>
              <a:t>や魚種、体重や体長などの２次元データに時間の次元を加える）。</a:t>
            </a:r>
            <a:endParaRPr kumimoji="1" lang="en-US" altLang="ja-JP" dirty="0"/>
          </a:p>
          <a:p>
            <a:r>
              <a:rPr kumimoji="1" lang="ja-JP" altLang="en-US"/>
              <a:t>データを分析するときは配列を指定し、</a:t>
            </a:r>
            <a:r>
              <a:rPr kumimoji="1" lang="en-US" altLang="ja-JP" dirty="0"/>
              <a:t>ID</a:t>
            </a:r>
            <a:r>
              <a:rPr kumimoji="1" lang="ja-JP" altLang="en-US"/>
              <a:t>を特定して分析。</a:t>
            </a:r>
            <a:endParaRPr kumimoji="1" lang="en-US" altLang="ja-JP" dirty="0"/>
          </a:p>
          <a:p>
            <a:r>
              <a:rPr lang="ja-JP" altLang="en-US"/>
              <a:t>ある魚種で一定のサイズ以上の体長を取り出して分析したいとき、めんどくさい。→整然データ形式だと取り出しやすい。</a:t>
            </a:r>
            <a:endParaRPr kumimoji="1" lang="ja-JP" altLang="en-US"/>
          </a:p>
        </p:txBody>
      </p:sp>
      <p:graphicFrame>
        <p:nvGraphicFramePr>
          <p:cNvPr id="4" name="表 3">
            <a:extLst>
              <a:ext uri="{FF2B5EF4-FFF2-40B4-BE49-F238E27FC236}">
                <a16:creationId xmlns:a16="http://schemas.microsoft.com/office/drawing/2014/main" id="{60B554A2-E6FF-6944-A614-D6BCC40D80F5}"/>
              </a:ext>
            </a:extLst>
          </p:cNvPr>
          <p:cNvGraphicFramePr>
            <a:graphicFrameLocks noGrp="1"/>
          </p:cNvGraphicFramePr>
          <p:nvPr/>
        </p:nvGraphicFramePr>
        <p:xfrm>
          <a:off x="1711294" y="4151720"/>
          <a:ext cx="8769412" cy="2595880"/>
        </p:xfrm>
        <a:graphic>
          <a:graphicData uri="http://schemas.openxmlformats.org/drawingml/2006/table">
            <a:tbl>
              <a:tblPr firstRow="1" bandRow="1">
                <a:tableStyleId>{073A0DAA-6AF3-43AB-8588-CEC1D06C72B9}</a:tableStyleId>
              </a:tblPr>
              <a:tblGrid>
                <a:gridCol w="954405">
                  <a:extLst>
                    <a:ext uri="{9D8B030D-6E8A-4147-A177-3AD203B41FA5}">
                      <a16:colId xmlns:a16="http://schemas.microsoft.com/office/drawing/2014/main" val="188748088"/>
                    </a:ext>
                  </a:extLst>
                </a:gridCol>
                <a:gridCol w="1730739">
                  <a:extLst>
                    <a:ext uri="{9D8B030D-6E8A-4147-A177-3AD203B41FA5}">
                      <a16:colId xmlns:a16="http://schemas.microsoft.com/office/drawing/2014/main" val="2788093044"/>
                    </a:ext>
                  </a:extLst>
                </a:gridCol>
                <a:gridCol w="933768">
                  <a:extLst>
                    <a:ext uri="{9D8B030D-6E8A-4147-A177-3AD203B41FA5}">
                      <a16:colId xmlns:a16="http://schemas.microsoft.com/office/drawing/2014/main" val="2590064866"/>
                    </a:ext>
                  </a:extLst>
                </a:gridCol>
                <a:gridCol w="1287625">
                  <a:extLst>
                    <a:ext uri="{9D8B030D-6E8A-4147-A177-3AD203B41FA5}">
                      <a16:colId xmlns:a16="http://schemas.microsoft.com/office/drawing/2014/main" val="4192841720"/>
                    </a:ext>
                  </a:extLst>
                </a:gridCol>
                <a:gridCol w="1287625">
                  <a:extLst>
                    <a:ext uri="{9D8B030D-6E8A-4147-A177-3AD203B41FA5}">
                      <a16:colId xmlns:a16="http://schemas.microsoft.com/office/drawing/2014/main" val="2963810755"/>
                    </a:ext>
                  </a:extLst>
                </a:gridCol>
                <a:gridCol w="1287625">
                  <a:extLst>
                    <a:ext uri="{9D8B030D-6E8A-4147-A177-3AD203B41FA5}">
                      <a16:colId xmlns:a16="http://schemas.microsoft.com/office/drawing/2014/main" val="2825176323"/>
                    </a:ext>
                  </a:extLst>
                </a:gridCol>
                <a:gridCol w="1287625">
                  <a:extLst>
                    <a:ext uri="{9D8B030D-6E8A-4147-A177-3AD203B41FA5}">
                      <a16:colId xmlns:a16="http://schemas.microsoft.com/office/drawing/2014/main" val="4240854152"/>
                    </a:ext>
                  </a:extLst>
                </a:gridCol>
              </a:tblGrid>
              <a:tr h="370840">
                <a:tc>
                  <a:txBody>
                    <a:bodyPr/>
                    <a:lstStyle/>
                    <a:p>
                      <a:r>
                        <a:rPr kumimoji="1" lang="ja-JP" altLang="en-US"/>
                        <a:t>個体</a:t>
                      </a:r>
                      <a:r>
                        <a:rPr kumimoji="1" lang="en-US" altLang="ja-JP"/>
                        <a:t>ID</a:t>
                      </a:r>
                      <a:endParaRPr kumimoji="1" lang="ja-JP" altLang="en-US"/>
                    </a:p>
                  </a:txBody>
                  <a:tcPr/>
                </a:tc>
                <a:tc>
                  <a:txBody>
                    <a:bodyPr/>
                    <a:lstStyle/>
                    <a:p>
                      <a:r>
                        <a:rPr kumimoji="1" lang="ja-JP" altLang="en-US"/>
                        <a:t>日付</a:t>
                      </a:r>
                      <a:endParaRPr kumimoji="1" lang="en-US" altLang="ja-JP"/>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魚種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体重</a:t>
                      </a:r>
                      <a:endParaRPr kumimoji="1" lang="en-US" altLang="ja-JP"/>
                    </a:p>
                  </a:txBody>
                  <a:tcPr/>
                </a:tc>
                <a:tc>
                  <a:txBody>
                    <a:bodyPr/>
                    <a:lstStyle/>
                    <a:p>
                      <a:r>
                        <a:rPr kumimoji="1" lang="ja-JP" altLang="en-US"/>
                        <a:t>全長</a:t>
                      </a:r>
                      <a:endParaRPr kumimoji="1" lang="en-US" altLang="ja-JP"/>
                    </a:p>
                  </a:txBody>
                  <a:tcPr/>
                </a:tc>
                <a:tc>
                  <a:txBody>
                    <a:bodyPr/>
                    <a:lstStyle/>
                    <a:p>
                      <a:r>
                        <a:rPr kumimoji="1" lang="ja-JP" altLang="en-US"/>
                        <a:t>体長</a:t>
                      </a:r>
                    </a:p>
                  </a:txBody>
                  <a:tcPr/>
                </a:tc>
                <a:tc>
                  <a:txBody>
                    <a:bodyPr/>
                    <a:lstStyle/>
                    <a:p>
                      <a:r>
                        <a:rPr kumimoji="1" lang="ja-JP" altLang="en-US"/>
                        <a:t>尾叉長</a:t>
                      </a:r>
                    </a:p>
                  </a:txBody>
                  <a:tcPr/>
                </a:tc>
                <a:extLst>
                  <a:ext uri="{0D108BD9-81ED-4DB2-BD59-A6C34878D82A}">
                    <a16:rowId xmlns:a16="http://schemas.microsoft.com/office/drawing/2014/main" val="2490058805"/>
                  </a:ext>
                </a:extLst>
              </a:tr>
              <a:tr h="370840">
                <a:tc>
                  <a:txBody>
                    <a:bodyPr/>
                    <a:lstStyle/>
                    <a:p>
                      <a:r>
                        <a:rPr kumimoji="1" lang="en-US" altLang="ja-JP"/>
                        <a:t>1</a:t>
                      </a:r>
                    </a:p>
                  </a:txBody>
                  <a:tcPr/>
                </a:tc>
                <a:tc>
                  <a:txBody>
                    <a:bodyPr/>
                    <a:lstStyle/>
                    <a:p>
                      <a:r>
                        <a:rPr kumimoji="1" lang="en-US" altLang="ja-JP"/>
                        <a:t>2011</a:t>
                      </a:r>
                      <a:r>
                        <a:rPr kumimoji="1" lang="ja-JP" altLang="en-US"/>
                        <a:t>年</a:t>
                      </a:r>
                      <a:r>
                        <a:rPr kumimoji="1" lang="en-US" altLang="ja-JP"/>
                        <a:t>4</a:t>
                      </a:r>
                      <a:r>
                        <a:rPr kumimoji="1" lang="ja-JP" altLang="en-US"/>
                        <a:t>月</a:t>
                      </a:r>
                      <a:r>
                        <a:rPr kumimoji="1" lang="en-US" altLang="ja-JP"/>
                        <a:t>2</a:t>
                      </a:r>
                      <a:r>
                        <a:rPr kumimoji="1" lang="ja-JP" altLang="en-US"/>
                        <a:t>日</a:t>
                      </a:r>
                      <a:endParaRPr kumimoji="1" lang="en-US" altLang="ja-JP"/>
                    </a:p>
                  </a:txBody>
                  <a:tcPr/>
                </a:tc>
                <a:tc>
                  <a:txBody>
                    <a:bodyPr/>
                    <a:lstStyle/>
                    <a:p>
                      <a:r>
                        <a:rPr kumimoji="1" lang="ja-JP" altLang="en-US"/>
                        <a:t>いわし</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585551786"/>
                  </a:ext>
                </a:extLst>
              </a:tr>
              <a:tr h="370840">
                <a:tc>
                  <a:txBody>
                    <a:bodyPr/>
                    <a:lstStyle/>
                    <a:p>
                      <a:r>
                        <a:rPr kumimoji="1" lang="en-US" altLang="ja-JP"/>
                        <a:t>2</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2011</a:t>
                      </a:r>
                      <a:r>
                        <a:rPr kumimoji="1" lang="ja-JP" altLang="en-US"/>
                        <a:t>年</a:t>
                      </a:r>
                      <a:r>
                        <a:rPr kumimoji="1" lang="en-US" altLang="ja-JP"/>
                        <a:t>4</a:t>
                      </a:r>
                      <a:r>
                        <a:rPr kumimoji="1" lang="ja-JP" altLang="en-US"/>
                        <a:t>月</a:t>
                      </a:r>
                      <a:r>
                        <a:rPr kumimoji="1" lang="en-US" altLang="ja-JP"/>
                        <a:t>2</a:t>
                      </a:r>
                      <a:r>
                        <a:rPr kumimoji="1" lang="ja-JP" altLang="en-US"/>
                        <a:t>日</a:t>
                      </a:r>
                      <a:endParaRPr kumimoji="1" lang="en-US" altLang="ja-JP"/>
                    </a:p>
                  </a:txBody>
                  <a:tcPr/>
                </a:tc>
                <a:tc>
                  <a:txBody>
                    <a:bodyPr/>
                    <a:lstStyle/>
                    <a:p>
                      <a:r>
                        <a:rPr kumimoji="1" lang="ja-JP" altLang="en-US"/>
                        <a:t>いわし</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47681269"/>
                  </a:ext>
                </a:extLst>
              </a:tr>
              <a:tr h="370840">
                <a:tc>
                  <a:txBody>
                    <a:bodyPr/>
                    <a:lstStyle/>
                    <a:p>
                      <a:r>
                        <a:rPr kumimoji="1" lang="en-US" altLang="ja-JP"/>
                        <a:t>3</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2011</a:t>
                      </a:r>
                      <a:r>
                        <a:rPr kumimoji="1" lang="ja-JP" altLang="en-US"/>
                        <a:t>年</a:t>
                      </a:r>
                      <a:r>
                        <a:rPr kumimoji="1" lang="en-US" altLang="ja-JP"/>
                        <a:t>4</a:t>
                      </a:r>
                      <a:r>
                        <a:rPr kumimoji="1" lang="ja-JP" altLang="en-US"/>
                        <a:t>月</a:t>
                      </a:r>
                      <a:r>
                        <a:rPr kumimoji="1" lang="en-US" altLang="ja-JP"/>
                        <a:t>2</a:t>
                      </a:r>
                      <a:r>
                        <a:rPr kumimoji="1" lang="ja-JP" altLang="en-US"/>
                        <a:t>日</a:t>
                      </a:r>
                      <a:endParaRPr kumimoji="1" lang="en-US" altLang="ja-JP"/>
                    </a:p>
                  </a:txBody>
                  <a:tcPr/>
                </a:tc>
                <a:tc>
                  <a:txBody>
                    <a:bodyPr/>
                    <a:lstStyle/>
                    <a:p>
                      <a:r>
                        <a:rPr kumimoji="1" lang="ja-JP" altLang="en-US"/>
                        <a:t>あじ</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89922458"/>
                  </a:ext>
                </a:extLst>
              </a:tr>
              <a:tr h="370840">
                <a:tc>
                  <a:txBody>
                    <a:bodyPr/>
                    <a:lstStyle/>
                    <a:p>
                      <a:r>
                        <a:rPr kumimoji="1" lang="en-US" altLang="ja-JP"/>
                        <a:t>4</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2011</a:t>
                      </a:r>
                      <a:r>
                        <a:rPr kumimoji="1" lang="ja-JP" altLang="en-US"/>
                        <a:t>年</a:t>
                      </a:r>
                      <a:r>
                        <a:rPr kumimoji="1" lang="en-US" altLang="ja-JP"/>
                        <a:t>4</a:t>
                      </a:r>
                      <a:r>
                        <a:rPr kumimoji="1" lang="ja-JP" altLang="en-US"/>
                        <a:t>月</a:t>
                      </a:r>
                      <a:r>
                        <a:rPr kumimoji="1" lang="en-US" altLang="ja-JP"/>
                        <a:t>2</a:t>
                      </a:r>
                      <a:r>
                        <a:rPr kumimoji="1" lang="ja-JP" altLang="en-US"/>
                        <a:t>日</a:t>
                      </a:r>
                      <a:endParaRPr kumimoji="1" lang="en-US" altLang="ja-JP"/>
                    </a:p>
                  </a:txBody>
                  <a:tcPr/>
                </a:tc>
                <a:tc>
                  <a:txBody>
                    <a:bodyPr/>
                    <a:lstStyle/>
                    <a:p>
                      <a:r>
                        <a:rPr kumimoji="1" lang="ja-JP" altLang="en-US"/>
                        <a:t>あじ</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865359775"/>
                  </a:ext>
                </a:extLst>
              </a:tr>
              <a:tr h="370840">
                <a:tc>
                  <a:txBody>
                    <a:bodyPr/>
                    <a:lstStyle/>
                    <a:p>
                      <a:r>
                        <a:rPr kumimoji="1" lang="en-US" altLang="ja-JP"/>
                        <a:t>5</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2011</a:t>
                      </a:r>
                      <a:r>
                        <a:rPr kumimoji="1" lang="ja-JP" altLang="en-US"/>
                        <a:t>年</a:t>
                      </a:r>
                      <a:r>
                        <a:rPr kumimoji="1" lang="en-US" altLang="ja-JP"/>
                        <a:t>4</a:t>
                      </a:r>
                      <a:r>
                        <a:rPr kumimoji="1" lang="ja-JP" altLang="en-US"/>
                        <a:t>月</a:t>
                      </a:r>
                      <a:r>
                        <a:rPr kumimoji="1" lang="en-US" altLang="ja-JP"/>
                        <a:t>2</a:t>
                      </a:r>
                      <a:r>
                        <a:rPr kumimoji="1" lang="ja-JP" altLang="en-US"/>
                        <a:t>日</a:t>
                      </a:r>
                      <a:endParaRPr kumimoji="1" lang="en-US" altLang="ja-JP"/>
                    </a:p>
                  </a:txBody>
                  <a:tcPr/>
                </a:tc>
                <a:tc>
                  <a:txBody>
                    <a:bodyPr/>
                    <a:lstStyle/>
                    <a:p>
                      <a:r>
                        <a:rPr kumimoji="1" lang="ja-JP" altLang="en-US"/>
                        <a:t>たい</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271652445"/>
                  </a:ext>
                </a:extLst>
              </a:tr>
              <a:tr h="370840">
                <a:tc>
                  <a:txBody>
                    <a:bodyPr/>
                    <a:lstStyle/>
                    <a:p>
                      <a:r>
                        <a:rPr kumimoji="1" lang="en-US" altLang="ja-JP"/>
                        <a:t>6</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2011</a:t>
                      </a:r>
                      <a:r>
                        <a:rPr kumimoji="1" lang="ja-JP" altLang="en-US"/>
                        <a:t>年</a:t>
                      </a:r>
                      <a:r>
                        <a:rPr kumimoji="1" lang="en-US" altLang="ja-JP"/>
                        <a:t>4</a:t>
                      </a:r>
                      <a:r>
                        <a:rPr kumimoji="1" lang="ja-JP" altLang="en-US"/>
                        <a:t>月</a:t>
                      </a:r>
                      <a:r>
                        <a:rPr kumimoji="1" lang="en-US" altLang="ja-JP"/>
                        <a:t>5</a:t>
                      </a:r>
                      <a:r>
                        <a:rPr kumimoji="1" lang="ja-JP" altLang="en-US"/>
                        <a:t>日</a:t>
                      </a:r>
                      <a:endParaRPr kumimoji="1" lang="en-US" altLang="ja-JP"/>
                    </a:p>
                  </a:txBody>
                  <a:tcPr/>
                </a:tc>
                <a:tc>
                  <a:txBody>
                    <a:bodyPr/>
                    <a:lstStyle/>
                    <a:p>
                      <a:r>
                        <a:rPr kumimoji="1" lang="ja-JP" altLang="en-US"/>
                        <a:t>いわし</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128751933"/>
                  </a:ext>
                </a:extLst>
              </a:tr>
            </a:tbl>
          </a:graphicData>
        </a:graphic>
      </p:graphicFrame>
    </p:spTree>
    <p:extLst>
      <p:ext uri="{BB962C8B-B14F-4D97-AF65-F5344CB8AC3E}">
        <p14:creationId xmlns:p14="http://schemas.microsoft.com/office/powerpoint/2010/main" val="561038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413058-5989-1F45-8EC5-584AD4757284}"/>
              </a:ext>
            </a:extLst>
          </p:cNvPr>
          <p:cNvSpPr>
            <a:spLocks noGrp="1"/>
          </p:cNvSpPr>
          <p:nvPr>
            <p:ph type="title"/>
          </p:nvPr>
        </p:nvSpPr>
        <p:spPr/>
        <p:txBody>
          <a:bodyPr/>
          <a:lstStyle/>
          <a:p>
            <a:r>
              <a:rPr kumimoji="1" lang="ja-JP" altLang="en-US"/>
              <a:t>整然データ</a:t>
            </a:r>
          </a:p>
        </p:txBody>
      </p:sp>
      <p:sp>
        <p:nvSpPr>
          <p:cNvPr id="3" name="コンテンツ プレースホルダー 2">
            <a:extLst>
              <a:ext uri="{FF2B5EF4-FFF2-40B4-BE49-F238E27FC236}">
                <a16:creationId xmlns:a16="http://schemas.microsoft.com/office/drawing/2014/main" id="{A1281D35-B22B-DC46-B21C-D3C4D81BA3E3}"/>
              </a:ext>
            </a:extLst>
          </p:cNvPr>
          <p:cNvSpPr>
            <a:spLocks noGrp="1"/>
          </p:cNvSpPr>
          <p:nvPr>
            <p:ph idx="1"/>
          </p:nvPr>
        </p:nvSpPr>
        <p:spPr/>
        <p:txBody>
          <a:bodyPr/>
          <a:lstStyle/>
          <a:p>
            <a:r>
              <a:rPr lang="ja-JP" altLang="en-US"/>
              <a:t>ハドリー・ウィッカム </a:t>
            </a:r>
            <a:r>
              <a:rPr lang="en-US" altLang="ja-JP" dirty="0"/>
              <a:t>(</a:t>
            </a:r>
            <a:r>
              <a:rPr lang="en-US" altLang="ja-JP" dirty="0">
                <a:hlinkClick r:id="rId2"/>
              </a:rPr>
              <a:t>Hadley Wickham</a:t>
            </a:r>
            <a:r>
              <a:rPr lang="en-US" altLang="ja-JP" dirty="0"/>
              <a:t>) </a:t>
            </a:r>
            <a:r>
              <a:rPr lang="ja-JP" altLang="en-US"/>
              <a:t>氏が提唱。</a:t>
            </a:r>
            <a:endParaRPr lang="en-US" altLang="ja-JP" dirty="0"/>
          </a:p>
          <a:p>
            <a:r>
              <a:rPr lang="ja-JP" altLang="en-US"/>
              <a:t>以下の３つの特徴を備える。</a:t>
            </a:r>
            <a:endParaRPr lang="en-US" altLang="ja-JP" dirty="0"/>
          </a:p>
          <a:p>
            <a:pPr lvl="1"/>
            <a:r>
              <a:rPr lang="ja-JP" altLang="en-US"/>
              <a:t>個々の変数 </a:t>
            </a:r>
            <a:r>
              <a:rPr lang="en-US" altLang="ja-JP" dirty="0"/>
              <a:t>(variable) </a:t>
            </a:r>
            <a:r>
              <a:rPr lang="ja-JP" altLang="en-US"/>
              <a:t>が</a:t>
            </a:r>
            <a:r>
              <a:rPr lang="en-US" altLang="ja-JP" dirty="0"/>
              <a:t>1</a:t>
            </a:r>
            <a:r>
              <a:rPr lang="ja-JP" altLang="en-US"/>
              <a:t>つの列 </a:t>
            </a:r>
            <a:r>
              <a:rPr lang="en-US" altLang="ja-JP" dirty="0"/>
              <a:t>(column) </a:t>
            </a:r>
            <a:r>
              <a:rPr lang="ja-JP" altLang="en-US"/>
              <a:t>をなす。</a:t>
            </a:r>
          </a:p>
          <a:p>
            <a:pPr lvl="1"/>
            <a:r>
              <a:rPr lang="ja-JP" altLang="en-US"/>
              <a:t>個々の観測 </a:t>
            </a:r>
            <a:r>
              <a:rPr lang="en-US" altLang="ja-JP" dirty="0"/>
              <a:t>(observation) </a:t>
            </a:r>
            <a:r>
              <a:rPr lang="ja-JP" altLang="en-US"/>
              <a:t>が</a:t>
            </a:r>
            <a:r>
              <a:rPr lang="en-US" altLang="ja-JP" dirty="0"/>
              <a:t>1</a:t>
            </a:r>
            <a:r>
              <a:rPr lang="ja-JP" altLang="en-US"/>
              <a:t>つの行 </a:t>
            </a:r>
            <a:r>
              <a:rPr lang="en-US" altLang="ja-JP" dirty="0"/>
              <a:t>(row) </a:t>
            </a:r>
            <a:r>
              <a:rPr lang="ja-JP" altLang="en-US"/>
              <a:t>をなす。</a:t>
            </a:r>
          </a:p>
          <a:p>
            <a:pPr lvl="1"/>
            <a:r>
              <a:rPr lang="ja-JP" altLang="en-US"/>
              <a:t>個々の観測の構成単位の類型 </a:t>
            </a:r>
            <a:r>
              <a:rPr lang="en-US" altLang="ja-JP" dirty="0"/>
              <a:t>(type of observational unit) </a:t>
            </a:r>
            <a:r>
              <a:rPr lang="ja-JP" altLang="en-US"/>
              <a:t>が</a:t>
            </a:r>
            <a:r>
              <a:rPr lang="en-US" altLang="ja-JP" dirty="0"/>
              <a:t>1</a:t>
            </a:r>
            <a:r>
              <a:rPr lang="ja-JP" altLang="en-US"/>
              <a:t>つの表 </a:t>
            </a:r>
            <a:r>
              <a:rPr lang="en-US" altLang="ja-JP" dirty="0"/>
              <a:t>(table) </a:t>
            </a:r>
            <a:r>
              <a:rPr lang="ja-JP" altLang="en-US"/>
              <a:t>をなす。</a:t>
            </a:r>
          </a:p>
          <a:p>
            <a:pPr lvl="1"/>
            <a:endParaRPr lang="en-US" altLang="ja-JP" dirty="0"/>
          </a:p>
          <a:p>
            <a:r>
              <a:rPr lang="ja-JP" altLang="en-US"/>
              <a:t>一つの観測値に対して紐づくデータを</a:t>
            </a:r>
            <a:r>
              <a:rPr lang="en-US" altLang="ja-JP" dirty="0"/>
              <a:t>1</a:t>
            </a:r>
            <a:r>
              <a:rPr lang="ja-JP" altLang="en-US"/>
              <a:t>行にすべて記載して、２次元の表にまとめる。</a:t>
            </a:r>
            <a:endParaRPr lang="en-US" altLang="ja-JP" dirty="0"/>
          </a:p>
          <a:p>
            <a:pPr marL="0" indent="0">
              <a:buNone/>
            </a:pPr>
            <a:endParaRPr kumimoji="1" lang="ja-JP" altLang="en-US"/>
          </a:p>
        </p:txBody>
      </p:sp>
    </p:spTree>
    <p:extLst>
      <p:ext uri="{BB962C8B-B14F-4D97-AF65-F5344CB8AC3E}">
        <p14:creationId xmlns:p14="http://schemas.microsoft.com/office/powerpoint/2010/main" val="175651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F74778-F352-EF43-AFD9-DF899538A965}"/>
              </a:ext>
            </a:extLst>
          </p:cNvPr>
          <p:cNvSpPr>
            <a:spLocks noGrp="1"/>
          </p:cNvSpPr>
          <p:nvPr>
            <p:ph type="title"/>
          </p:nvPr>
        </p:nvSpPr>
        <p:spPr/>
        <p:txBody>
          <a:bodyPr/>
          <a:lstStyle/>
          <a:p>
            <a:r>
              <a:rPr kumimoji="1" lang="ja-JP" altLang="en-US"/>
              <a:t>第</a:t>
            </a:r>
            <a:r>
              <a:rPr kumimoji="1" lang="en-US" altLang="ja-JP" dirty="0"/>
              <a:t>10</a:t>
            </a:r>
            <a:r>
              <a:rPr kumimoji="1" lang="ja-JP" altLang="en-US"/>
              <a:t>回の内容</a:t>
            </a:r>
          </a:p>
        </p:txBody>
      </p:sp>
      <p:sp>
        <p:nvSpPr>
          <p:cNvPr id="3" name="コンテンツ プレースホルダー 2">
            <a:extLst>
              <a:ext uri="{FF2B5EF4-FFF2-40B4-BE49-F238E27FC236}">
                <a16:creationId xmlns:a16="http://schemas.microsoft.com/office/drawing/2014/main" id="{D13EA196-59E2-944B-B283-C43F9F7A7322}"/>
              </a:ext>
            </a:extLst>
          </p:cNvPr>
          <p:cNvSpPr>
            <a:spLocks noGrp="1"/>
          </p:cNvSpPr>
          <p:nvPr>
            <p:ph idx="1"/>
          </p:nvPr>
        </p:nvSpPr>
        <p:spPr>
          <a:xfrm>
            <a:off x="838200" y="1825624"/>
            <a:ext cx="10515600" cy="4811843"/>
          </a:xfrm>
        </p:spPr>
        <p:txBody>
          <a:bodyPr>
            <a:normAutofit/>
          </a:bodyPr>
          <a:lstStyle/>
          <a:p>
            <a:r>
              <a:rPr lang="ja-JP" altLang="en-US"/>
              <a:t>データファイルの種類と入力</a:t>
            </a:r>
            <a:endParaRPr lang="en-US" altLang="ja-JP" dirty="0"/>
          </a:p>
          <a:p>
            <a:endParaRPr lang="en-US" altLang="ja-JP" dirty="0"/>
          </a:p>
          <a:p>
            <a:r>
              <a:rPr lang="ja-JP" altLang="en-US"/>
              <a:t>データフレーム型のデータ抽出</a:t>
            </a:r>
            <a:endParaRPr lang="en-US" altLang="ja-JP" dirty="0"/>
          </a:p>
          <a:p>
            <a:endParaRPr lang="en-US" altLang="ja-JP" dirty="0"/>
          </a:p>
          <a:p>
            <a:pPr lvl="0"/>
            <a:r>
              <a:rPr lang="en-US" altLang="ja-JP" dirty="0"/>
              <a:t>NA</a:t>
            </a:r>
            <a:r>
              <a:rPr lang="ja-JP" altLang="en-US"/>
              <a:t>処理</a:t>
            </a:r>
            <a:endParaRPr lang="en-US" altLang="ja-JP" dirty="0"/>
          </a:p>
          <a:p>
            <a:pPr marL="0" lvl="0" indent="0">
              <a:buNone/>
            </a:pPr>
            <a:endParaRPr lang="ja-JP" altLang="ja-JP"/>
          </a:p>
          <a:p>
            <a:pPr lvl="0"/>
            <a:r>
              <a:rPr lang="ja-JP" altLang="en-US"/>
              <a:t>整然形式データ</a:t>
            </a:r>
            <a:r>
              <a:rPr lang="en-US" altLang="ja-JP" dirty="0"/>
              <a:t>(tidy data)</a:t>
            </a:r>
            <a:r>
              <a:rPr lang="ja-JP" altLang="en-US"/>
              <a:t>について</a:t>
            </a:r>
            <a:endParaRPr lang="ja-JP" altLang="ja-JP"/>
          </a:p>
        </p:txBody>
      </p:sp>
    </p:spTree>
    <p:extLst>
      <p:ext uri="{BB962C8B-B14F-4D97-AF65-F5344CB8AC3E}">
        <p14:creationId xmlns:p14="http://schemas.microsoft.com/office/powerpoint/2010/main" val="380185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84885B-5874-4847-ACDF-B35FFF29408D}"/>
              </a:ext>
            </a:extLst>
          </p:cNvPr>
          <p:cNvSpPr>
            <a:spLocks noGrp="1"/>
          </p:cNvSpPr>
          <p:nvPr>
            <p:ph type="title"/>
          </p:nvPr>
        </p:nvSpPr>
        <p:spPr/>
        <p:txBody>
          <a:bodyPr/>
          <a:lstStyle/>
          <a:p>
            <a:r>
              <a:rPr kumimoji="1" lang="ja-JP" altLang="en-US"/>
              <a:t>データファイル形式</a:t>
            </a:r>
          </a:p>
        </p:txBody>
      </p:sp>
      <p:sp>
        <p:nvSpPr>
          <p:cNvPr id="3" name="コンテンツ プレースホルダー 2">
            <a:extLst>
              <a:ext uri="{FF2B5EF4-FFF2-40B4-BE49-F238E27FC236}">
                <a16:creationId xmlns:a16="http://schemas.microsoft.com/office/drawing/2014/main" id="{83ACCAA3-F471-2D4F-882C-033529E0138C}"/>
              </a:ext>
            </a:extLst>
          </p:cNvPr>
          <p:cNvSpPr>
            <a:spLocks noGrp="1"/>
          </p:cNvSpPr>
          <p:nvPr>
            <p:ph idx="1"/>
          </p:nvPr>
        </p:nvSpPr>
        <p:spPr/>
        <p:txBody>
          <a:bodyPr/>
          <a:lstStyle/>
          <a:p>
            <a:r>
              <a:rPr kumimoji="1" lang="ja-JP" altLang="en-US"/>
              <a:t>データが収納されているファイルには様々な形式がある。</a:t>
            </a:r>
            <a:endParaRPr kumimoji="1" lang="en-US" altLang="ja-JP" dirty="0"/>
          </a:p>
          <a:p>
            <a:pPr lvl="1"/>
            <a:r>
              <a:rPr lang="ja-JP" altLang="en-US"/>
              <a:t>バイナリ形式；ファイルの中身が何バイトごとに区切られて、それぞれの</a:t>
            </a:r>
            <a:r>
              <a:rPr lang="en-US" altLang="ja-JP" dirty="0"/>
              <a:t>1</a:t>
            </a:r>
            <a:r>
              <a:rPr lang="ja-JP" altLang="en-US"/>
              <a:t>単位が何（数？文字？）を表しているかわからないとデータが取り出せないファイル形式。</a:t>
            </a:r>
            <a:r>
              <a:rPr lang="en-US" altLang="ja-JP" dirty="0"/>
              <a:t>(</a:t>
            </a:r>
            <a:r>
              <a:rPr lang="en-US" altLang="ja-JP" dirty="0" err="1"/>
              <a:t>NetCDF</a:t>
            </a:r>
            <a:r>
              <a:rPr lang="ja-JP" altLang="en-US"/>
              <a:t>など</a:t>
            </a:r>
            <a:r>
              <a:rPr lang="en-US" altLang="ja-JP" dirty="0"/>
              <a:t>)</a:t>
            </a:r>
          </a:p>
          <a:p>
            <a:pPr lvl="1"/>
            <a:r>
              <a:rPr lang="ja-JP" altLang="en-US"/>
              <a:t>アスキー形式；メモ帳などアプリで中身がすぐに読み出せる形式（</a:t>
            </a:r>
            <a:r>
              <a:rPr lang="en-US" altLang="ja-JP" dirty="0"/>
              <a:t>.txt, .csv, .</a:t>
            </a:r>
            <a:r>
              <a:rPr lang="en-US" altLang="ja-JP" dirty="0" err="1"/>
              <a:t>tsv</a:t>
            </a:r>
            <a:r>
              <a:rPr lang="en-US" altLang="ja-JP" dirty="0"/>
              <a:t>, .html</a:t>
            </a:r>
            <a:r>
              <a:rPr lang="ja-JP" altLang="en-US"/>
              <a:t>などの拡張子）。</a:t>
            </a:r>
            <a:endParaRPr lang="en-US" altLang="ja-JP" dirty="0"/>
          </a:p>
          <a:p>
            <a:pPr lvl="1"/>
            <a:r>
              <a:rPr lang="ja-JP" altLang="en-US"/>
              <a:t>よほど大きい容量のデータを格納しない限り、バイナリ形式にすることはあまりない。</a:t>
            </a:r>
            <a:endParaRPr lang="en-US" altLang="ja-JP" dirty="0"/>
          </a:p>
          <a:p>
            <a:r>
              <a:rPr kumimoji="1" lang="ja-JP" altLang="en-US"/>
              <a:t>２次元表データであれば、</a:t>
            </a:r>
            <a:r>
              <a:rPr lang="en-US" altLang="ja-JP" dirty="0"/>
              <a:t>csv(comma-separated values)</a:t>
            </a:r>
            <a:r>
              <a:rPr lang="ja-JP" altLang="en-US"/>
              <a:t>や</a:t>
            </a:r>
            <a:r>
              <a:rPr lang="en-US" altLang="ja-JP" dirty="0" err="1"/>
              <a:t>tsv</a:t>
            </a:r>
            <a:r>
              <a:rPr lang="en-US" altLang="ja-JP" dirty="0"/>
              <a:t>(tab-separated values)</a:t>
            </a:r>
            <a:r>
              <a:rPr lang="ja-JP" altLang="en-US"/>
              <a:t>であることが多く、</a:t>
            </a:r>
            <a:r>
              <a:rPr lang="en-US" altLang="ja-JP" dirty="0"/>
              <a:t>Excel</a:t>
            </a:r>
            <a:r>
              <a:rPr lang="ja-JP" altLang="en-US"/>
              <a:t>などの表計算アプリでも開ける。</a:t>
            </a:r>
            <a:endParaRPr kumimoji="1" lang="en-US" altLang="ja-JP" dirty="0"/>
          </a:p>
          <a:p>
            <a:endParaRPr kumimoji="1" lang="ja-JP" altLang="en-US"/>
          </a:p>
        </p:txBody>
      </p:sp>
    </p:spTree>
    <p:extLst>
      <p:ext uri="{BB962C8B-B14F-4D97-AF65-F5344CB8AC3E}">
        <p14:creationId xmlns:p14="http://schemas.microsoft.com/office/powerpoint/2010/main" val="81490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00C437-AF05-CD4D-AE36-F7E115EE553F}"/>
              </a:ext>
            </a:extLst>
          </p:cNvPr>
          <p:cNvSpPr>
            <a:spLocks noGrp="1"/>
          </p:cNvSpPr>
          <p:nvPr>
            <p:ph type="title"/>
          </p:nvPr>
        </p:nvSpPr>
        <p:spPr/>
        <p:txBody>
          <a:bodyPr/>
          <a:lstStyle/>
          <a:p>
            <a:r>
              <a:rPr lang="ja-JP" altLang="en-US"/>
              <a:t>ファイルの文字コード</a:t>
            </a:r>
            <a:endParaRPr kumimoji="1" lang="ja-JP" altLang="en-US"/>
          </a:p>
        </p:txBody>
      </p:sp>
      <p:sp>
        <p:nvSpPr>
          <p:cNvPr id="3" name="コンテンツ プレースホルダー 2">
            <a:extLst>
              <a:ext uri="{FF2B5EF4-FFF2-40B4-BE49-F238E27FC236}">
                <a16:creationId xmlns:a16="http://schemas.microsoft.com/office/drawing/2014/main" id="{DCFC1002-D820-104B-9257-95C42FBF1F6C}"/>
              </a:ext>
            </a:extLst>
          </p:cNvPr>
          <p:cNvSpPr>
            <a:spLocks noGrp="1"/>
          </p:cNvSpPr>
          <p:nvPr>
            <p:ph idx="1"/>
          </p:nvPr>
        </p:nvSpPr>
        <p:spPr/>
        <p:txBody>
          <a:bodyPr/>
          <a:lstStyle/>
          <a:p>
            <a:r>
              <a:rPr kumimoji="1" lang="ja-JP" altLang="en-US"/>
              <a:t>アスキー形式のデータはいくつかのコード形式がある。全角文字で表される日本語などが入っている場合、以下のような種類がある。</a:t>
            </a:r>
            <a:endParaRPr kumimoji="1" lang="en-US" altLang="ja-JP" dirty="0"/>
          </a:p>
          <a:p>
            <a:pPr lvl="1"/>
            <a:r>
              <a:rPr lang="en-US" altLang="ja-JP" dirty="0"/>
              <a:t>EUC-JP, </a:t>
            </a:r>
            <a:r>
              <a:rPr lang="en-US" altLang="ja-JP" dirty="0" err="1"/>
              <a:t>Shift_JIS</a:t>
            </a:r>
            <a:r>
              <a:rPr lang="en-US" altLang="ja-JP" dirty="0"/>
              <a:t>, UTF-8</a:t>
            </a:r>
            <a:r>
              <a:rPr lang="ja-JP" altLang="en-US"/>
              <a:t>など</a:t>
            </a:r>
            <a:endParaRPr kumimoji="1" lang="en-US" altLang="ja-JP" dirty="0"/>
          </a:p>
          <a:p>
            <a:endParaRPr lang="en-US" altLang="ja-JP" dirty="0"/>
          </a:p>
          <a:p>
            <a:r>
              <a:rPr kumimoji="1" lang="en-US" altLang="ja-JP" dirty="0" err="1"/>
              <a:t>read.csv</a:t>
            </a:r>
            <a:r>
              <a:rPr kumimoji="1" lang="ja-JP" altLang="en-US"/>
              <a:t>でファイルを読む場合</a:t>
            </a:r>
            <a:r>
              <a:rPr lang="ja-JP" altLang="en-US"/>
              <a:t>、</a:t>
            </a:r>
            <a:r>
              <a:rPr kumimoji="1" lang="ja-JP" altLang="en-US"/>
              <a:t>読み込む</a:t>
            </a:r>
            <a:r>
              <a:rPr lang="ja-JP" altLang="en-US"/>
              <a:t>コード</a:t>
            </a:r>
            <a:r>
              <a:rPr kumimoji="1" lang="ja-JP" altLang="en-US"/>
              <a:t>形式と読まれるファイルのコード形式が一致しないとうまく読み込めない。</a:t>
            </a:r>
          </a:p>
        </p:txBody>
      </p:sp>
    </p:spTree>
    <p:extLst>
      <p:ext uri="{BB962C8B-B14F-4D97-AF65-F5344CB8AC3E}">
        <p14:creationId xmlns:p14="http://schemas.microsoft.com/office/powerpoint/2010/main" val="333992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8B589C-8F28-444D-A3F3-DE9CDC2A8399}"/>
              </a:ext>
            </a:extLst>
          </p:cNvPr>
          <p:cNvSpPr>
            <a:spLocks noGrp="1"/>
          </p:cNvSpPr>
          <p:nvPr>
            <p:ph type="title"/>
          </p:nvPr>
        </p:nvSpPr>
        <p:spPr/>
        <p:txBody>
          <a:bodyPr/>
          <a:lstStyle/>
          <a:p>
            <a:r>
              <a:rPr lang="ja-JP" altLang="en-US"/>
              <a:t>データの読み込み</a:t>
            </a:r>
            <a:endParaRPr kumimoji="1" lang="ja-JP" altLang="en-US"/>
          </a:p>
        </p:txBody>
      </p:sp>
      <p:sp>
        <p:nvSpPr>
          <p:cNvPr id="3" name="コンテンツ プレースホルダー 2">
            <a:extLst>
              <a:ext uri="{FF2B5EF4-FFF2-40B4-BE49-F238E27FC236}">
                <a16:creationId xmlns:a16="http://schemas.microsoft.com/office/drawing/2014/main" id="{47D9406A-D4A8-1A4E-9016-DD5EC2F22A0A}"/>
              </a:ext>
            </a:extLst>
          </p:cNvPr>
          <p:cNvSpPr>
            <a:spLocks noGrp="1"/>
          </p:cNvSpPr>
          <p:nvPr>
            <p:ph idx="1"/>
          </p:nvPr>
        </p:nvSpPr>
        <p:spPr/>
        <p:txBody>
          <a:bodyPr>
            <a:normAutofit fontScale="92500"/>
          </a:bodyPr>
          <a:lstStyle/>
          <a:p>
            <a:r>
              <a:rPr kumimoji="1" lang="en-US" altLang="ja-JP" dirty="0"/>
              <a:t>R</a:t>
            </a:r>
            <a:r>
              <a:rPr kumimoji="1" lang="ja-JP" altLang="en-US"/>
              <a:t>でデータを読み込む関数。</a:t>
            </a:r>
            <a:endParaRPr kumimoji="1" lang="en-US" altLang="ja-JP" dirty="0"/>
          </a:p>
          <a:p>
            <a:pPr lvl="1"/>
            <a:r>
              <a:rPr lang="en-US" altLang="ja-JP" dirty="0" err="1"/>
              <a:t>read.table</a:t>
            </a:r>
            <a:r>
              <a:rPr lang="ja-JP" altLang="en-US"/>
              <a:t>や</a:t>
            </a:r>
            <a:r>
              <a:rPr lang="en-US" altLang="ja-JP" dirty="0" err="1"/>
              <a:t>read.csv</a:t>
            </a:r>
            <a:endParaRPr lang="en-US" altLang="ja-JP" dirty="0"/>
          </a:p>
          <a:p>
            <a:r>
              <a:rPr lang="ja-JP" altLang="en-US"/>
              <a:t>読み込む前に、起動して動かしている</a:t>
            </a:r>
            <a:r>
              <a:rPr lang="en-US" altLang="ja-JP" dirty="0" err="1"/>
              <a:t>Rstudio</a:t>
            </a:r>
            <a:r>
              <a:rPr lang="ja-JP" altLang="en-US"/>
              <a:t>はいまどの階層で作業しているのか？</a:t>
            </a:r>
            <a:endParaRPr lang="en-US" altLang="ja-JP" dirty="0"/>
          </a:p>
          <a:p>
            <a:pPr lvl="1"/>
            <a:r>
              <a:rPr lang="en-US" altLang="ja-JP" dirty="0" err="1"/>
              <a:t>getwd</a:t>
            </a:r>
            <a:r>
              <a:rPr lang="en-US" altLang="ja-JP" dirty="0"/>
              <a:t>()</a:t>
            </a:r>
          </a:p>
          <a:p>
            <a:pPr marL="457200" lvl="1" indent="0">
              <a:buNone/>
            </a:pPr>
            <a:r>
              <a:rPr lang="ja-JP" altLang="en-US"/>
              <a:t>で確認。</a:t>
            </a:r>
            <a:endParaRPr lang="en-US" altLang="ja-JP" dirty="0"/>
          </a:p>
          <a:p>
            <a:r>
              <a:rPr lang="en-US" altLang="ja-JP" dirty="0"/>
              <a:t>“</a:t>
            </a:r>
            <a:r>
              <a:rPr lang="ja-JP" altLang="en-US"/>
              <a:t>場所</a:t>
            </a:r>
            <a:r>
              <a:rPr lang="en-US" altLang="ja-JP" dirty="0"/>
              <a:t>/</a:t>
            </a:r>
            <a:r>
              <a:rPr lang="ja-JP" altLang="en-US"/>
              <a:t>ファイル名</a:t>
            </a:r>
            <a:r>
              <a:rPr lang="en-US" altLang="ja-JP" dirty="0"/>
              <a:t>”</a:t>
            </a:r>
            <a:r>
              <a:rPr lang="ja-JP" altLang="en-US"/>
              <a:t>の表現の仕方は２通り。</a:t>
            </a:r>
            <a:endParaRPr lang="en-US" altLang="ja-JP" dirty="0"/>
          </a:p>
          <a:p>
            <a:pPr lvl="1"/>
            <a:r>
              <a:rPr lang="ja-JP" altLang="en-US"/>
              <a:t>絶対パス（</a:t>
            </a:r>
            <a:r>
              <a:rPr lang="en-US" altLang="ja-JP" dirty="0"/>
              <a:t>PC</a:t>
            </a:r>
            <a:r>
              <a:rPr lang="ja-JP" altLang="en-US"/>
              <a:t>が認識するディスクの根っこからファイルのある場所までを指定）</a:t>
            </a:r>
            <a:r>
              <a:rPr lang="en-US" altLang="ja-JP" dirty="0" err="1"/>
              <a:t>e.g</a:t>
            </a:r>
            <a:r>
              <a:rPr lang="en-US" altLang="ja-JP" dirty="0"/>
              <a:t> C:/User/</a:t>
            </a:r>
            <a:r>
              <a:rPr lang="en-US" altLang="ja-JP" dirty="0" err="1"/>
              <a:t>Guestuser</a:t>
            </a:r>
            <a:r>
              <a:rPr lang="en-US" altLang="ja-JP" dirty="0"/>
              <a:t>/Documents/</a:t>
            </a:r>
            <a:r>
              <a:rPr lang="en-US" altLang="ja-JP" dirty="0" err="1"/>
              <a:t>Rpractice</a:t>
            </a:r>
            <a:r>
              <a:rPr lang="en-US" altLang="ja-JP" dirty="0"/>
              <a:t>/10th/</a:t>
            </a:r>
            <a:r>
              <a:rPr lang="en-US" altLang="ja-JP" dirty="0" err="1"/>
              <a:t>test.csv</a:t>
            </a:r>
            <a:endParaRPr lang="en-US" altLang="ja-JP" dirty="0"/>
          </a:p>
          <a:p>
            <a:pPr lvl="1"/>
            <a:r>
              <a:rPr lang="ja-JP" altLang="en-US"/>
              <a:t>相対パス（</a:t>
            </a:r>
            <a:r>
              <a:rPr lang="en-US" altLang="ja-JP" dirty="0" err="1"/>
              <a:t>getwd</a:t>
            </a:r>
            <a:r>
              <a:rPr lang="en-US" altLang="ja-JP" dirty="0"/>
              <a:t>()</a:t>
            </a:r>
            <a:r>
              <a:rPr lang="ja-JP" altLang="en-US"/>
              <a:t>で表示される現在の作業場所からファイルのある場所までを指定）</a:t>
            </a:r>
            <a:r>
              <a:rPr lang="en-US" altLang="ja-JP" dirty="0"/>
              <a:t> </a:t>
            </a:r>
            <a:r>
              <a:rPr lang="en-US" altLang="ja-JP" dirty="0" err="1"/>
              <a:t>e.g</a:t>
            </a:r>
            <a:r>
              <a:rPr lang="en-US" altLang="ja-JP" dirty="0"/>
              <a:t>  ../10th/</a:t>
            </a:r>
            <a:r>
              <a:rPr lang="en-US" altLang="ja-JP" dirty="0" err="1"/>
              <a:t>test.csv</a:t>
            </a:r>
            <a:endParaRPr lang="en-US" altLang="ja-JP" dirty="0"/>
          </a:p>
        </p:txBody>
      </p:sp>
    </p:spTree>
    <p:extLst>
      <p:ext uri="{BB962C8B-B14F-4D97-AF65-F5344CB8AC3E}">
        <p14:creationId xmlns:p14="http://schemas.microsoft.com/office/powerpoint/2010/main" val="2110860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8B589C-8F28-444D-A3F3-DE9CDC2A8399}"/>
              </a:ext>
            </a:extLst>
          </p:cNvPr>
          <p:cNvSpPr>
            <a:spLocks noGrp="1"/>
          </p:cNvSpPr>
          <p:nvPr>
            <p:ph type="title"/>
          </p:nvPr>
        </p:nvSpPr>
        <p:spPr/>
        <p:txBody>
          <a:bodyPr/>
          <a:lstStyle/>
          <a:p>
            <a:r>
              <a:rPr lang="ja-JP" altLang="en-US"/>
              <a:t>実践データのハンドリング</a:t>
            </a:r>
            <a:endParaRPr kumimoji="1" lang="ja-JP" altLang="en-US"/>
          </a:p>
        </p:txBody>
      </p:sp>
      <p:sp>
        <p:nvSpPr>
          <p:cNvPr id="3" name="コンテンツ プレースホルダー 2">
            <a:extLst>
              <a:ext uri="{FF2B5EF4-FFF2-40B4-BE49-F238E27FC236}">
                <a16:creationId xmlns:a16="http://schemas.microsoft.com/office/drawing/2014/main" id="{47D9406A-D4A8-1A4E-9016-DD5EC2F22A0A}"/>
              </a:ext>
            </a:extLst>
          </p:cNvPr>
          <p:cNvSpPr>
            <a:spLocks noGrp="1"/>
          </p:cNvSpPr>
          <p:nvPr>
            <p:ph idx="1"/>
          </p:nvPr>
        </p:nvSpPr>
        <p:spPr/>
        <p:txBody>
          <a:bodyPr>
            <a:normAutofit/>
          </a:bodyPr>
          <a:lstStyle/>
          <a:p>
            <a:r>
              <a:rPr lang="ja-JP" altLang="en-US"/>
              <a:t>エンコードを指定して読み込む。</a:t>
            </a:r>
            <a:endParaRPr lang="en-US" altLang="ja-JP" dirty="0"/>
          </a:p>
          <a:p>
            <a:pPr lvl="1"/>
            <a:r>
              <a:rPr lang="en-US" altLang="ja-JP" dirty="0" err="1"/>
              <a:t>yokohama_meteor</a:t>
            </a:r>
            <a:r>
              <a:rPr lang="en-US" altLang="ja-JP" dirty="0"/>
              <a:t> &lt;- </a:t>
            </a:r>
            <a:r>
              <a:rPr lang="en-US" altLang="ja-JP" dirty="0" err="1"/>
              <a:t>read.csv</a:t>
            </a:r>
            <a:r>
              <a:rPr lang="en-US" altLang="ja-JP" dirty="0"/>
              <a:t>(“</a:t>
            </a:r>
            <a:r>
              <a:rPr lang="en-US" altLang="ja-JP" dirty="0" err="1"/>
              <a:t>yokohama.csv</a:t>
            </a:r>
            <a:r>
              <a:rPr lang="en-US" altLang="ja-JP" dirty="0"/>
              <a:t>”, </a:t>
            </a:r>
            <a:r>
              <a:rPr lang="en-US" altLang="ja-JP" dirty="0" err="1"/>
              <a:t>fileEncoding</a:t>
            </a:r>
            <a:r>
              <a:rPr lang="en-US" altLang="ja-JP" dirty="0"/>
              <a:t>=“UTF-8”)</a:t>
            </a:r>
          </a:p>
          <a:p>
            <a:r>
              <a:rPr kumimoji="1" lang="ja-JP" altLang="en-US"/>
              <a:t>データの中身を確認してみる。</a:t>
            </a:r>
            <a:endParaRPr kumimoji="1" lang="en-US" altLang="ja-JP" dirty="0"/>
          </a:p>
          <a:p>
            <a:r>
              <a:rPr lang="ja-JP" altLang="en-US"/>
              <a:t>データの次元・項目・頭</a:t>
            </a:r>
            <a:r>
              <a:rPr lang="en-US" altLang="ja-JP" dirty="0"/>
              <a:t>6</a:t>
            </a:r>
            <a:r>
              <a:rPr lang="ja-JP" altLang="en-US"/>
              <a:t>行を確認</a:t>
            </a:r>
            <a:endParaRPr lang="en-US" altLang="ja-JP" dirty="0"/>
          </a:p>
          <a:p>
            <a:pPr lvl="1"/>
            <a:r>
              <a:rPr lang="en-US" altLang="ja-JP" dirty="0"/>
              <a:t>dim(</a:t>
            </a:r>
            <a:r>
              <a:rPr lang="en-US" altLang="ja-JP" dirty="0" err="1"/>
              <a:t>yokohama_meteor</a:t>
            </a:r>
            <a:r>
              <a:rPr lang="en-US" altLang="ja-JP" dirty="0"/>
              <a:t>)</a:t>
            </a:r>
          </a:p>
          <a:p>
            <a:pPr lvl="1"/>
            <a:r>
              <a:rPr lang="en-US" altLang="ja-JP" dirty="0"/>
              <a:t>names(</a:t>
            </a:r>
            <a:r>
              <a:rPr lang="en-US" altLang="ja-JP" dirty="0" err="1"/>
              <a:t>yokohama_meteor</a:t>
            </a:r>
            <a:r>
              <a:rPr lang="en-US" altLang="ja-JP" dirty="0"/>
              <a:t>)</a:t>
            </a:r>
          </a:p>
          <a:p>
            <a:pPr lvl="1"/>
            <a:r>
              <a:rPr lang="en-US" altLang="ja-JP" dirty="0"/>
              <a:t>head(</a:t>
            </a:r>
            <a:r>
              <a:rPr lang="en-US" altLang="ja-JP" dirty="0" err="1"/>
              <a:t>yokohama_meteor</a:t>
            </a:r>
            <a:r>
              <a:rPr lang="en-US" altLang="ja-JP" dirty="0"/>
              <a:t>)</a:t>
            </a:r>
          </a:p>
          <a:p>
            <a:endParaRPr kumimoji="1" lang="en-US" altLang="ja-JP" dirty="0"/>
          </a:p>
        </p:txBody>
      </p:sp>
    </p:spTree>
    <p:extLst>
      <p:ext uri="{BB962C8B-B14F-4D97-AF65-F5344CB8AC3E}">
        <p14:creationId xmlns:p14="http://schemas.microsoft.com/office/powerpoint/2010/main" val="385841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F863D2-D734-0C46-A5E9-BA9338A9A9EA}"/>
              </a:ext>
            </a:extLst>
          </p:cNvPr>
          <p:cNvSpPr>
            <a:spLocks noGrp="1"/>
          </p:cNvSpPr>
          <p:nvPr>
            <p:ph type="title"/>
          </p:nvPr>
        </p:nvSpPr>
        <p:spPr>
          <a:xfrm>
            <a:off x="838199" y="365125"/>
            <a:ext cx="11025852" cy="1325563"/>
          </a:xfrm>
        </p:spPr>
        <p:txBody>
          <a:bodyPr>
            <a:normAutofit/>
          </a:bodyPr>
          <a:lstStyle/>
          <a:p>
            <a:r>
              <a:rPr lang="ja-JP" altLang="en-US"/>
              <a:t>実践データのハンドリング：外れ値除外</a:t>
            </a:r>
            <a:endParaRPr kumimoji="1" lang="ja-JP" altLang="en-US"/>
          </a:p>
        </p:txBody>
      </p:sp>
      <p:sp>
        <p:nvSpPr>
          <p:cNvPr id="3" name="コンテンツ プレースホルダー 2">
            <a:extLst>
              <a:ext uri="{FF2B5EF4-FFF2-40B4-BE49-F238E27FC236}">
                <a16:creationId xmlns:a16="http://schemas.microsoft.com/office/drawing/2014/main" id="{3AC8843F-94DD-DF42-AFDF-CBD62ED2FC84}"/>
              </a:ext>
            </a:extLst>
          </p:cNvPr>
          <p:cNvSpPr>
            <a:spLocks noGrp="1"/>
          </p:cNvSpPr>
          <p:nvPr>
            <p:ph idx="1"/>
          </p:nvPr>
        </p:nvSpPr>
        <p:spPr>
          <a:xfrm>
            <a:off x="838200" y="1825624"/>
            <a:ext cx="10515600" cy="4916369"/>
          </a:xfrm>
        </p:spPr>
        <p:txBody>
          <a:bodyPr>
            <a:normAutofit fontScale="92500" lnSpcReduction="20000"/>
          </a:bodyPr>
          <a:lstStyle/>
          <a:p>
            <a:r>
              <a:rPr lang="ja-JP" altLang="en-US"/>
              <a:t>データに外れ値があった場合、これを除くことがある。</a:t>
            </a:r>
            <a:endParaRPr lang="en-US" altLang="ja-JP" dirty="0"/>
          </a:p>
          <a:p>
            <a:r>
              <a:rPr lang="ja-JP" altLang="en-US"/>
              <a:t>データをプロットするなどしてデータ範囲を確認。</a:t>
            </a:r>
            <a:endParaRPr lang="en-US" altLang="ja-JP" dirty="0"/>
          </a:p>
          <a:p>
            <a:endParaRPr lang="en-US" altLang="ja-JP" dirty="0"/>
          </a:p>
          <a:p>
            <a:r>
              <a:rPr lang="ja-JP" altLang="en-US"/>
              <a:t>例えば気象要素の中の気温</a:t>
            </a:r>
            <a:r>
              <a:rPr lang="en-US" altLang="ja-JP" dirty="0"/>
              <a:t>(T)</a:t>
            </a:r>
            <a:r>
              <a:rPr lang="ja-JP" altLang="en-US"/>
              <a:t>をプロットしてみる。</a:t>
            </a:r>
            <a:endParaRPr lang="en-US" altLang="ja-JP" dirty="0"/>
          </a:p>
          <a:p>
            <a:pPr lvl="1"/>
            <a:r>
              <a:rPr lang="en-US" altLang="ja-JP" dirty="0"/>
              <a:t>plot(</a:t>
            </a:r>
            <a:r>
              <a:rPr lang="en-US" altLang="ja-JP" dirty="0" err="1"/>
              <a:t>yokohama_meteor$T</a:t>
            </a:r>
            <a:r>
              <a:rPr lang="en-US" altLang="ja-JP" dirty="0"/>
              <a:t>)</a:t>
            </a:r>
            <a:r>
              <a:rPr lang="ja-JP" altLang="en-US"/>
              <a:t> </a:t>
            </a:r>
            <a:r>
              <a:rPr lang="en-US" altLang="ja-JP" dirty="0"/>
              <a:t># </a:t>
            </a:r>
            <a:r>
              <a:rPr lang="ja-JP" altLang="en-US"/>
              <a:t>エラー？</a:t>
            </a:r>
            <a:endParaRPr lang="en-US" altLang="ja-JP" dirty="0"/>
          </a:p>
          <a:p>
            <a:pPr lvl="1"/>
            <a:r>
              <a:rPr lang="ja-JP" altLang="en-US"/>
              <a:t>最初の</a:t>
            </a:r>
            <a:r>
              <a:rPr lang="en-US" altLang="ja-JP" dirty="0"/>
              <a:t>1</a:t>
            </a:r>
            <a:r>
              <a:rPr lang="ja-JP" altLang="en-US"/>
              <a:t>行は項目の単位などになっているので、これを除いて改めてオブジェクトとする。つまり一つの項目に文字と数値が混ざっていたので、型を確認する。</a:t>
            </a:r>
            <a:endParaRPr lang="en-US" altLang="ja-JP" dirty="0"/>
          </a:p>
          <a:p>
            <a:pPr lvl="1"/>
            <a:r>
              <a:rPr lang="en-US" altLang="ja-JP" dirty="0" err="1"/>
              <a:t>yokohama_meteor</a:t>
            </a:r>
            <a:r>
              <a:rPr lang="en-US" altLang="ja-JP" dirty="0"/>
              <a:t> &lt;- </a:t>
            </a:r>
            <a:r>
              <a:rPr lang="en-US" altLang="ja-JP" dirty="0" err="1"/>
              <a:t>yokohama_meteor</a:t>
            </a:r>
            <a:r>
              <a:rPr lang="en-US" altLang="ja-JP" dirty="0"/>
              <a:t>[-1,]</a:t>
            </a:r>
          </a:p>
          <a:p>
            <a:pPr lvl="1"/>
            <a:r>
              <a:rPr lang="en-US" altLang="ja-JP" dirty="0"/>
              <a:t>class(</a:t>
            </a:r>
            <a:r>
              <a:rPr lang="en-US" altLang="ja-JP" dirty="0" err="1"/>
              <a:t>yokohama_meteor</a:t>
            </a:r>
            <a:r>
              <a:rPr lang="en-US" altLang="ja-JP" dirty="0"/>
              <a:t>)</a:t>
            </a:r>
          </a:p>
          <a:p>
            <a:pPr lvl="1"/>
            <a:r>
              <a:rPr lang="en-US" altLang="ja-JP" dirty="0" err="1"/>
              <a:t>yokohama_meteor$T</a:t>
            </a:r>
            <a:r>
              <a:rPr lang="en-US" altLang="ja-JP" dirty="0"/>
              <a:t> &lt;- </a:t>
            </a:r>
            <a:r>
              <a:rPr lang="en-US" altLang="ja-JP" dirty="0" err="1"/>
              <a:t>as.numeric</a:t>
            </a:r>
            <a:r>
              <a:rPr lang="en-US" altLang="ja-JP" dirty="0"/>
              <a:t>(</a:t>
            </a:r>
            <a:r>
              <a:rPr lang="en-US" altLang="ja-JP" dirty="0" err="1"/>
              <a:t>yokohama_meteor$T</a:t>
            </a:r>
            <a:r>
              <a:rPr lang="en-US" altLang="ja-JP" dirty="0"/>
              <a:t>)</a:t>
            </a:r>
          </a:p>
          <a:p>
            <a:pPr lvl="1"/>
            <a:r>
              <a:rPr lang="en-US" altLang="ja-JP" dirty="0"/>
              <a:t>plot(</a:t>
            </a:r>
            <a:r>
              <a:rPr lang="en-US" altLang="ja-JP" dirty="0" err="1"/>
              <a:t>yokohama_meteor$T</a:t>
            </a:r>
            <a:r>
              <a:rPr lang="en-US" altLang="ja-JP" dirty="0"/>
              <a:t>)</a:t>
            </a:r>
          </a:p>
          <a:p>
            <a:r>
              <a:rPr lang="ja-JP" altLang="en-US"/>
              <a:t>例えば気象要素の中の気圧</a:t>
            </a:r>
            <a:r>
              <a:rPr lang="en-US" altLang="ja-JP" dirty="0"/>
              <a:t>(P)</a:t>
            </a:r>
            <a:r>
              <a:rPr lang="ja-JP" altLang="en-US"/>
              <a:t>をプロットしてみる。</a:t>
            </a:r>
            <a:endParaRPr lang="en-US" altLang="ja-JP" dirty="0"/>
          </a:p>
          <a:p>
            <a:pPr lvl="1"/>
            <a:r>
              <a:rPr lang="en-US" altLang="ja-JP" dirty="0"/>
              <a:t>plot(</a:t>
            </a:r>
            <a:r>
              <a:rPr lang="en-US" altLang="ja-JP" dirty="0" err="1"/>
              <a:t>yokohama_meteor$P</a:t>
            </a:r>
            <a:r>
              <a:rPr lang="en-US" altLang="ja-JP" dirty="0"/>
              <a:t>)</a:t>
            </a:r>
          </a:p>
          <a:p>
            <a:endParaRPr lang="en-US" altLang="ja-JP" dirty="0"/>
          </a:p>
        </p:txBody>
      </p:sp>
    </p:spTree>
    <p:extLst>
      <p:ext uri="{BB962C8B-B14F-4D97-AF65-F5344CB8AC3E}">
        <p14:creationId xmlns:p14="http://schemas.microsoft.com/office/powerpoint/2010/main" val="162482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F863D2-D734-0C46-A5E9-BA9338A9A9EA}"/>
              </a:ext>
            </a:extLst>
          </p:cNvPr>
          <p:cNvSpPr>
            <a:spLocks noGrp="1"/>
          </p:cNvSpPr>
          <p:nvPr>
            <p:ph type="title"/>
          </p:nvPr>
        </p:nvSpPr>
        <p:spPr>
          <a:xfrm>
            <a:off x="838199" y="365125"/>
            <a:ext cx="11025852" cy="1325563"/>
          </a:xfrm>
        </p:spPr>
        <p:txBody>
          <a:bodyPr>
            <a:normAutofit/>
          </a:bodyPr>
          <a:lstStyle/>
          <a:p>
            <a:r>
              <a:rPr lang="ja-JP" altLang="en-US"/>
              <a:t>実践データのハンドリング：抽出</a:t>
            </a:r>
            <a:endParaRPr kumimoji="1" lang="ja-JP" altLang="en-US"/>
          </a:p>
        </p:txBody>
      </p:sp>
      <p:sp>
        <p:nvSpPr>
          <p:cNvPr id="3" name="コンテンツ プレースホルダー 2">
            <a:extLst>
              <a:ext uri="{FF2B5EF4-FFF2-40B4-BE49-F238E27FC236}">
                <a16:creationId xmlns:a16="http://schemas.microsoft.com/office/drawing/2014/main" id="{3AC8843F-94DD-DF42-AFDF-CBD62ED2FC84}"/>
              </a:ext>
            </a:extLst>
          </p:cNvPr>
          <p:cNvSpPr>
            <a:spLocks noGrp="1"/>
          </p:cNvSpPr>
          <p:nvPr>
            <p:ph idx="1"/>
          </p:nvPr>
        </p:nvSpPr>
        <p:spPr>
          <a:xfrm>
            <a:off x="838200" y="1825625"/>
            <a:ext cx="10515600" cy="4667250"/>
          </a:xfrm>
        </p:spPr>
        <p:txBody>
          <a:bodyPr>
            <a:normAutofit/>
          </a:bodyPr>
          <a:lstStyle/>
          <a:p>
            <a:r>
              <a:rPr lang="ja-JP" altLang="en-US"/>
              <a:t>気圧で負の値？外れ値なので外そう（実のところこのデータセットでは欠測で</a:t>
            </a:r>
            <a:r>
              <a:rPr lang="en-US" altLang="ja-JP" dirty="0"/>
              <a:t>-9999</a:t>
            </a:r>
            <a:r>
              <a:rPr lang="ja-JP" altLang="en-US"/>
              <a:t>が入っている）→</a:t>
            </a:r>
            <a:r>
              <a:rPr lang="en-US" altLang="ja-JP" dirty="0"/>
              <a:t>subset</a:t>
            </a:r>
            <a:r>
              <a:rPr lang="ja-JP" altLang="en-US"/>
              <a:t>関数が使える</a:t>
            </a:r>
            <a:endParaRPr lang="en-US" altLang="ja-JP" dirty="0"/>
          </a:p>
          <a:p>
            <a:pPr lvl="1"/>
            <a:r>
              <a:rPr lang="en-US" altLang="ja-JP" dirty="0"/>
              <a:t>subset(</a:t>
            </a:r>
            <a:r>
              <a:rPr lang="en-US" altLang="ja-JP" dirty="0" err="1"/>
              <a:t>yokohama_meteor</a:t>
            </a:r>
            <a:r>
              <a:rPr lang="en-US" altLang="ja-JP" dirty="0"/>
              <a:t>, </a:t>
            </a:r>
            <a:r>
              <a:rPr lang="en-US" altLang="ja-JP" dirty="0" err="1"/>
              <a:t>yokohama_meteor$P</a:t>
            </a:r>
            <a:r>
              <a:rPr lang="en-US" altLang="ja-JP" dirty="0"/>
              <a:t>&gt;0)</a:t>
            </a:r>
          </a:p>
          <a:p>
            <a:endParaRPr lang="en-US" altLang="ja-JP" dirty="0"/>
          </a:p>
          <a:p>
            <a:r>
              <a:rPr lang="en-US" altLang="ja-JP" dirty="0"/>
              <a:t>which</a:t>
            </a:r>
            <a:r>
              <a:rPr lang="ja-JP" altLang="en-US"/>
              <a:t>関数を使って該当箇所を抜き出すこともできる。</a:t>
            </a:r>
            <a:endParaRPr lang="en-US" altLang="ja-JP" dirty="0"/>
          </a:p>
          <a:p>
            <a:pPr lvl="1"/>
            <a:r>
              <a:rPr lang="en-US" altLang="ja-JP" dirty="0"/>
              <a:t>which(</a:t>
            </a:r>
            <a:r>
              <a:rPr lang="en-US" altLang="ja-JP" dirty="0" err="1"/>
              <a:t>yokohama_meteor$P</a:t>
            </a:r>
            <a:r>
              <a:rPr lang="en-US" altLang="ja-JP" dirty="0"/>
              <a:t>&lt;0)</a:t>
            </a:r>
          </a:p>
          <a:p>
            <a:pPr lvl="1"/>
            <a:r>
              <a:rPr lang="ja-JP" altLang="en-US"/>
              <a:t>このままでは気圧が負になっている要素の番号のみ表示されるので</a:t>
            </a:r>
            <a:endParaRPr lang="en-US" altLang="ja-JP" dirty="0"/>
          </a:p>
          <a:p>
            <a:pPr lvl="1"/>
            <a:r>
              <a:rPr lang="en-US" altLang="ja-JP" dirty="0" err="1"/>
              <a:t>yoko_posP</a:t>
            </a:r>
            <a:r>
              <a:rPr lang="en-US" altLang="ja-JP" dirty="0"/>
              <a:t> &lt;- </a:t>
            </a:r>
            <a:r>
              <a:rPr lang="en-US" altLang="ja-JP" dirty="0" err="1"/>
              <a:t>yokohama_meteor</a:t>
            </a:r>
            <a:r>
              <a:rPr lang="en-US" altLang="ja-JP" dirty="0"/>
              <a:t>[-which(</a:t>
            </a:r>
            <a:r>
              <a:rPr lang="en-US" altLang="ja-JP" dirty="0" err="1"/>
              <a:t>yokohama_meteor$P</a:t>
            </a:r>
            <a:r>
              <a:rPr lang="en-US" altLang="ja-JP" dirty="0"/>
              <a:t>&lt;0),]</a:t>
            </a:r>
          </a:p>
          <a:p>
            <a:pPr lvl="1"/>
            <a:endParaRPr lang="en-US" altLang="ja-JP" dirty="0"/>
          </a:p>
        </p:txBody>
      </p:sp>
    </p:spTree>
    <p:extLst>
      <p:ext uri="{BB962C8B-B14F-4D97-AF65-F5344CB8AC3E}">
        <p14:creationId xmlns:p14="http://schemas.microsoft.com/office/powerpoint/2010/main" val="1552605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F863D2-D734-0C46-A5E9-BA9338A9A9EA}"/>
              </a:ext>
            </a:extLst>
          </p:cNvPr>
          <p:cNvSpPr>
            <a:spLocks noGrp="1"/>
          </p:cNvSpPr>
          <p:nvPr>
            <p:ph type="title"/>
          </p:nvPr>
        </p:nvSpPr>
        <p:spPr>
          <a:xfrm>
            <a:off x="838199" y="365125"/>
            <a:ext cx="11025852" cy="1325563"/>
          </a:xfrm>
        </p:spPr>
        <p:txBody>
          <a:bodyPr>
            <a:normAutofit/>
          </a:bodyPr>
          <a:lstStyle/>
          <a:p>
            <a:r>
              <a:rPr lang="ja-JP" altLang="en-US"/>
              <a:t>実践データのハンドリング：</a:t>
            </a:r>
            <a:r>
              <a:rPr lang="en-US" altLang="ja-JP" dirty="0"/>
              <a:t>NA</a:t>
            </a:r>
            <a:r>
              <a:rPr lang="ja-JP" altLang="en-US"/>
              <a:t>除外</a:t>
            </a:r>
            <a:endParaRPr kumimoji="1" lang="ja-JP" altLang="en-US"/>
          </a:p>
        </p:txBody>
      </p:sp>
      <p:sp>
        <p:nvSpPr>
          <p:cNvPr id="3" name="コンテンツ プレースホルダー 2">
            <a:extLst>
              <a:ext uri="{FF2B5EF4-FFF2-40B4-BE49-F238E27FC236}">
                <a16:creationId xmlns:a16="http://schemas.microsoft.com/office/drawing/2014/main" id="{3AC8843F-94DD-DF42-AFDF-CBD62ED2FC84}"/>
              </a:ext>
            </a:extLst>
          </p:cNvPr>
          <p:cNvSpPr>
            <a:spLocks noGrp="1"/>
          </p:cNvSpPr>
          <p:nvPr>
            <p:ph idx="1"/>
          </p:nvPr>
        </p:nvSpPr>
        <p:spPr>
          <a:xfrm>
            <a:off x="738183" y="1428748"/>
            <a:ext cx="10906125" cy="5543550"/>
          </a:xfrm>
        </p:spPr>
        <p:txBody>
          <a:bodyPr>
            <a:normAutofit fontScale="85000" lnSpcReduction="20000"/>
          </a:bodyPr>
          <a:lstStyle/>
          <a:p>
            <a:r>
              <a:rPr lang="en-US" altLang="ja-JP" dirty="0"/>
              <a:t>R</a:t>
            </a:r>
            <a:r>
              <a:rPr lang="ja-JP" altLang="en-US"/>
              <a:t>の数値データには数ではないものが入っていることがある。</a:t>
            </a:r>
            <a:endParaRPr lang="en-US" altLang="ja-JP" dirty="0"/>
          </a:p>
          <a:p>
            <a:pPr lvl="1"/>
            <a:r>
              <a:rPr lang="en-US" altLang="ja-JP" dirty="0"/>
              <a:t>NA(Not Available;</a:t>
            </a:r>
            <a:r>
              <a:rPr lang="ja-JP" altLang="en-US"/>
              <a:t>欠測</a:t>
            </a:r>
            <a:r>
              <a:rPr lang="en-US" altLang="ja-JP" dirty="0"/>
              <a:t>)</a:t>
            </a:r>
            <a:r>
              <a:rPr lang="ja-JP" altLang="en-US"/>
              <a:t>、</a:t>
            </a:r>
            <a:r>
              <a:rPr lang="en-US" altLang="ja-JP" dirty="0" err="1"/>
              <a:t>NaN</a:t>
            </a:r>
            <a:r>
              <a:rPr lang="en-US" altLang="ja-JP" dirty="0"/>
              <a:t>(Not a Number;</a:t>
            </a:r>
            <a:r>
              <a:rPr lang="ja-JP" altLang="en-US"/>
              <a:t>非数</a:t>
            </a:r>
            <a:r>
              <a:rPr lang="en-US" altLang="ja-JP" dirty="0"/>
              <a:t>)</a:t>
            </a:r>
            <a:r>
              <a:rPr lang="ja-JP" altLang="en-US"/>
              <a:t>、</a:t>
            </a:r>
            <a:r>
              <a:rPr lang="en-US" altLang="ja-JP" dirty="0"/>
              <a:t>Inf(Infinity;</a:t>
            </a:r>
            <a:r>
              <a:rPr lang="ja-JP" altLang="en-US"/>
              <a:t>無限大</a:t>
            </a:r>
            <a:r>
              <a:rPr lang="en-US" altLang="ja-JP" dirty="0"/>
              <a:t>)</a:t>
            </a:r>
            <a:r>
              <a:rPr lang="ja-JP" altLang="en-US"/>
              <a:t>、</a:t>
            </a:r>
            <a:r>
              <a:rPr lang="en-US" altLang="ja-JP" dirty="0"/>
              <a:t>Null(</a:t>
            </a:r>
            <a:r>
              <a:rPr lang="ja-JP" altLang="en-US"/>
              <a:t>空っぽ</a:t>
            </a:r>
            <a:r>
              <a:rPr lang="en-US" altLang="ja-JP" dirty="0"/>
              <a:t>)</a:t>
            </a:r>
          </a:p>
          <a:p>
            <a:pPr lvl="1"/>
            <a:endParaRPr lang="en-US" altLang="ja-JP" dirty="0"/>
          </a:p>
          <a:p>
            <a:r>
              <a:rPr lang="en-US" altLang="ja-JP" dirty="0"/>
              <a:t>NA</a:t>
            </a:r>
            <a:r>
              <a:rPr lang="ja-JP" altLang="en-US"/>
              <a:t>が入っていると、関数を使う時にエラーを吐くことが多い。</a:t>
            </a:r>
            <a:r>
              <a:rPr lang="en-US" altLang="ja-JP" dirty="0"/>
              <a:t>NA</a:t>
            </a:r>
            <a:r>
              <a:rPr lang="ja-JP" altLang="en-US"/>
              <a:t>をデータに代入して</a:t>
            </a:r>
            <a:r>
              <a:rPr lang="en-US" altLang="ja-JP" dirty="0"/>
              <a:t>mean</a:t>
            </a:r>
            <a:r>
              <a:rPr lang="ja-JP" altLang="en-US"/>
              <a:t>を計算してみる。</a:t>
            </a:r>
            <a:endParaRPr lang="en-US" altLang="ja-JP" dirty="0"/>
          </a:p>
          <a:p>
            <a:r>
              <a:rPr lang="ja-JP" altLang="en-US"/>
              <a:t>例として</a:t>
            </a:r>
            <a:r>
              <a:rPr lang="en-US" altLang="ja-JP" dirty="0" err="1"/>
              <a:t>yokohama_meteor</a:t>
            </a:r>
            <a:r>
              <a:rPr lang="ja-JP" altLang="en-US"/>
              <a:t>から</a:t>
            </a:r>
            <a:r>
              <a:rPr lang="en-US" altLang="ja-JP" dirty="0"/>
              <a:t>1990</a:t>
            </a:r>
            <a:r>
              <a:rPr lang="ja-JP" altLang="en-US"/>
              <a:t>年</a:t>
            </a:r>
            <a:r>
              <a:rPr lang="en-US" altLang="ja-JP" dirty="0"/>
              <a:t>12</a:t>
            </a:r>
            <a:r>
              <a:rPr lang="ja-JP" altLang="en-US"/>
              <a:t>月の降水量を切り出して計算してみる。</a:t>
            </a:r>
            <a:endParaRPr lang="en-US" altLang="ja-JP" dirty="0"/>
          </a:p>
          <a:p>
            <a:pPr lvl="1"/>
            <a:r>
              <a:rPr lang="en-US" altLang="ja-JP" dirty="0"/>
              <a:t>yoko_pr_199012 &lt;- subset(</a:t>
            </a:r>
            <a:r>
              <a:rPr lang="en-US" altLang="ja-JP" dirty="0" err="1"/>
              <a:t>yokohama_meteor$Pr</a:t>
            </a:r>
            <a:r>
              <a:rPr lang="en-US" altLang="ja-JP" dirty="0"/>
              <a:t>, (</a:t>
            </a:r>
            <a:r>
              <a:rPr lang="en-US" altLang="ja-JP" dirty="0" err="1"/>
              <a:t>yokohama_meteor$year</a:t>
            </a:r>
            <a:r>
              <a:rPr lang="en-US" altLang="ja-JP" dirty="0"/>
              <a:t>==1990 &amp; </a:t>
            </a:r>
            <a:r>
              <a:rPr lang="en-US" altLang="ja-JP" dirty="0" err="1"/>
              <a:t>yokohama_meteor$month</a:t>
            </a:r>
            <a:r>
              <a:rPr lang="en-US" altLang="ja-JP" dirty="0"/>
              <a:t>==12))</a:t>
            </a:r>
          </a:p>
          <a:p>
            <a:pPr lvl="1"/>
            <a:r>
              <a:rPr lang="en-US" altLang="ja-JP" dirty="0"/>
              <a:t>mean(yoko_pr_199012)</a:t>
            </a:r>
            <a:r>
              <a:rPr lang="ja-JP" altLang="en-US"/>
              <a:t> </a:t>
            </a:r>
            <a:r>
              <a:rPr lang="en-US" altLang="ja-JP" dirty="0"/>
              <a:t># </a:t>
            </a:r>
            <a:r>
              <a:rPr lang="ja-JP" altLang="en-US"/>
              <a:t>ちゃんと計算できる。</a:t>
            </a:r>
            <a:endParaRPr lang="en-US" altLang="ja-JP" dirty="0"/>
          </a:p>
          <a:p>
            <a:pPr lvl="1"/>
            <a:r>
              <a:rPr lang="ja-JP" altLang="en-US"/>
              <a:t>ランダムに３箇所選んで</a:t>
            </a:r>
            <a:r>
              <a:rPr lang="en-US" altLang="ja-JP" dirty="0"/>
              <a:t>NA</a:t>
            </a:r>
            <a:r>
              <a:rPr lang="ja-JP" altLang="en-US"/>
              <a:t>を入れる。</a:t>
            </a:r>
            <a:endParaRPr lang="en-US" altLang="ja-JP" dirty="0"/>
          </a:p>
          <a:p>
            <a:pPr lvl="1"/>
            <a:r>
              <a:rPr lang="en-US" altLang="ja-JP" dirty="0"/>
              <a:t>yoko_pr_199012[</a:t>
            </a:r>
            <a:r>
              <a:rPr lang="en-US" altLang="ja-JP" dirty="0" err="1"/>
              <a:t>as.integer</a:t>
            </a:r>
            <a:r>
              <a:rPr lang="en-US" altLang="ja-JP" dirty="0"/>
              <a:t>(</a:t>
            </a:r>
            <a:r>
              <a:rPr lang="en-US" altLang="ja-JP" dirty="0" err="1"/>
              <a:t>runif</a:t>
            </a:r>
            <a:r>
              <a:rPr lang="en-US" altLang="ja-JP" dirty="0"/>
              <a:t>(3,1,length(yoko_pr_199012)))]&lt;- NA</a:t>
            </a:r>
          </a:p>
          <a:p>
            <a:pPr lvl="1"/>
            <a:endParaRPr lang="en-US" altLang="ja-JP" dirty="0"/>
          </a:p>
          <a:p>
            <a:r>
              <a:rPr lang="en-US" altLang="ja-JP" dirty="0"/>
              <a:t>NA</a:t>
            </a:r>
            <a:r>
              <a:rPr lang="ja-JP" altLang="en-US"/>
              <a:t>を除いたオブジェクトを作成。</a:t>
            </a:r>
            <a:r>
              <a:rPr lang="en-US" altLang="ja-JP" dirty="0"/>
              <a:t>mean</a:t>
            </a:r>
            <a:r>
              <a:rPr lang="ja-JP" altLang="en-US"/>
              <a:t>は動く。</a:t>
            </a:r>
            <a:endParaRPr lang="en-US" altLang="ja-JP" dirty="0"/>
          </a:p>
          <a:p>
            <a:pPr lvl="1"/>
            <a:r>
              <a:rPr lang="en-US" altLang="ja-JP" dirty="0"/>
              <a:t>y_pr_199012_naomit &lt;- </a:t>
            </a:r>
            <a:r>
              <a:rPr lang="en-US" altLang="ja-JP" dirty="0" err="1"/>
              <a:t>na.omit</a:t>
            </a:r>
            <a:r>
              <a:rPr lang="en-US" altLang="ja-JP" dirty="0"/>
              <a:t>(yoko_pr_199012)</a:t>
            </a:r>
          </a:p>
          <a:p>
            <a:pPr lvl="1"/>
            <a:r>
              <a:rPr lang="en-US" altLang="ja-JP" dirty="0"/>
              <a:t>mean(y_pr_199012_naomit)</a:t>
            </a:r>
            <a:r>
              <a:rPr lang="ja-JP" altLang="en-US"/>
              <a:t> </a:t>
            </a:r>
            <a:endParaRPr lang="en-US" altLang="ja-JP" dirty="0"/>
          </a:p>
          <a:p>
            <a:r>
              <a:rPr lang="en-US" altLang="ja-JP" dirty="0"/>
              <a:t>mean</a:t>
            </a:r>
            <a:r>
              <a:rPr lang="ja-JP" altLang="en-US"/>
              <a:t>関数ではオプションで</a:t>
            </a:r>
            <a:r>
              <a:rPr lang="en-US" altLang="ja-JP" dirty="0"/>
              <a:t>NA</a:t>
            </a:r>
            <a:r>
              <a:rPr lang="ja-JP" altLang="en-US"/>
              <a:t>を除くこともできる。</a:t>
            </a:r>
            <a:endParaRPr lang="en-US" altLang="ja-JP" dirty="0"/>
          </a:p>
          <a:p>
            <a:pPr lvl="1"/>
            <a:r>
              <a:rPr lang="en-US" altLang="ja-JP" dirty="0"/>
              <a:t>mean(yoko_pr_199012, </a:t>
            </a:r>
            <a:r>
              <a:rPr lang="en-US" altLang="ja-JP" dirty="0" err="1"/>
              <a:t>na.rm</a:t>
            </a:r>
            <a:r>
              <a:rPr lang="en-US" altLang="ja-JP" dirty="0"/>
              <a:t>=T)</a:t>
            </a:r>
          </a:p>
        </p:txBody>
      </p:sp>
    </p:spTree>
    <p:extLst>
      <p:ext uri="{BB962C8B-B14F-4D97-AF65-F5344CB8AC3E}">
        <p14:creationId xmlns:p14="http://schemas.microsoft.com/office/powerpoint/2010/main" val="228222367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40161</TotalTime>
  <Words>1412</Words>
  <Application>Microsoft Macintosh PowerPoint</Application>
  <PresentationFormat>ワイド画面</PresentationFormat>
  <Paragraphs>183</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R初心者講座第１０回</vt:lpstr>
      <vt:lpstr>第10回の内容</vt:lpstr>
      <vt:lpstr>データファイル形式</vt:lpstr>
      <vt:lpstr>ファイルの文字コード</vt:lpstr>
      <vt:lpstr>データの読み込み</vt:lpstr>
      <vt:lpstr>実践データのハンドリング</vt:lpstr>
      <vt:lpstr>実践データのハンドリング：外れ値除外</vt:lpstr>
      <vt:lpstr>実践データのハンドリング：抽出</vt:lpstr>
      <vt:lpstr>実践データのハンドリング：NA除外</vt:lpstr>
      <vt:lpstr>複数のデータの取り扱い</vt:lpstr>
      <vt:lpstr>整然データについて</vt:lpstr>
      <vt:lpstr>整然データについて</vt:lpstr>
      <vt:lpstr>整然データ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R初心者講座第０回</dc:title>
  <dc:creator>Microsoft Office User</dc:creator>
  <cp:lastModifiedBy>Fukui Shin</cp:lastModifiedBy>
  <cp:revision>109</cp:revision>
  <dcterms:created xsi:type="dcterms:W3CDTF">2020-03-26T08:14:23Z</dcterms:created>
  <dcterms:modified xsi:type="dcterms:W3CDTF">2020-12-23T13:55:49Z</dcterms:modified>
</cp:coreProperties>
</file>